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801600" cy="9601200" type="A3"/>
  <p:notesSz cx="9144000" cy="6858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16" y="-11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2013/7/3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55" y="3846452"/>
            <a:ext cx="1568208" cy="1386993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728392" y="4363097"/>
            <a:ext cx="881183" cy="1238550"/>
            <a:chOff x="3191542" y="3286125"/>
            <a:chExt cx="914226" cy="1600021"/>
          </a:xfrm>
        </p:grpSpPr>
        <p:sp>
          <p:nvSpPr>
            <p:cNvPr id="7" name="円弧 6"/>
            <p:cNvSpPr/>
            <p:nvPr/>
          </p:nvSpPr>
          <p:spPr>
            <a:xfrm flipH="1">
              <a:off x="3685619" y="3409597"/>
              <a:ext cx="273595" cy="1219200"/>
            </a:xfrm>
            <a:prstGeom prst="arc">
              <a:avLst>
                <a:gd name="adj1" fmla="val 17084330"/>
                <a:gd name="adj2" fmla="val 302119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523912" y="3286125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/>
            <p:cNvSpPr/>
            <p:nvPr/>
          </p:nvSpPr>
          <p:spPr>
            <a:xfrm rot="1138783" flipH="1">
              <a:off x="3536852" y="4104802"/>
              <a:ext cx="100785" cy="76038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/>
            <p:cNvSpPr/>
            <p:nvPr/>
          </p:nvSpPr>
          <p:spPr>
            <a:xfrm rot="724804">
              <a:off x="3191542" y="3838796"/>
              <a:ext cx="848068" cy="408331"/>
            </a:xfrm>
            <a:prstGeom prst="arc">
              <a:avLst>
                <a:gd name="adj1" fmla="val 17494846"/>
                <a:gd name="adj2" fmla="val 2057543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/>
            <p:cNvSpPr/>
            <p:nvPr/>
          </p:nvSpPr>
          <p:spPr>
            <a:xfrm rot="21049340" flipH="1">
              <a:off x="3387332" y="3838797"/>
              <a:ext cx="718436" cy="408331"/>
            </a:xfrm>
            <a:prstGeom prst="arc">
              <a:avLst>
                <a:gd name="adj1" fmla="val 17494846"/>
                <a:gd name="adj2" fmla="val 2046692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/>
            <p:cNvSpPr/>
            <p:nvPr/>
          </p:nvSpPr>
          <p:spPr>
            <a:xfrm rot="10114128" flipH="1">
              <a:off x="3696066" y="4083840"/>
              <a:ext cx="100967" cy="802306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86" y="4693092"/>
            <a:ext cx="1102500" cy="675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55" y="3218760"/>
            <a:ext cx="998512" cy="921108"/>
          </a:xfrm>
          <a:prstGeom prst="rect">
            <a:avLst/>
          </a:prstGeom>
        </p:spPr>
      </p:pic>
      <p:sp>
        <p:nvSpPr>
          <p:cNvPr id="23" name="円弧 22"/>
          <p:cNvSpPr/>
          <p:nvPr/>
        </p:nvSpPr>
        <p:spPr>
          <a:xfrm rot="342240">
            <a:off x="369549" y="2108694"/>
            <a:ext cx="1130229" cy="4753878"/>
          </a:xfrm>
          <a:prstGeom prst="arc">
            <a:avLst>
              <a:gd name="adj1" fmla="val 17248728"/>
              <a:gd name="adj2" fmla="val 474614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9680" y="2518624"/>
            <a:ext cx="2457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Step </a:t>
            </a:r>
            <a:r>
              <a:rPr kumimoji="1" lang="en-US" altLang="ja-JP" dirty="0" smtClean="0">
                <a:latin typeface="Century Gothic" pitchFamily="34" charset="0"/>
              </a:rPr>
              <a:t>1: Record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25" name="円弧 24"/>
          <p:cNvSpPr/>
          <p:nvPr/>
        </p:nvSpPr>
        <p:spPr>
          <a:xfrm rot="342240">
            <a:off x="4636088" y="2108694"/>
            <a:ext cx="1130229" cy="4753878"/>
          </a:xfrm>
          <a:prstGeom prst="arc">
            <a:avLst>
              <a:gd name="adj1" fmla="val 17248728"/>
              <a:gd name="adj2" fmla="val 474614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36219" y="2518624"/>
            <a:ext cx="2464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Step </a:t>
            </a:r>
            <a:r>
              <a:rPr lang="en-US" altLang="ja-JP" dirty="0">
                <a:latin typeface="Century Gothic" pitchFamily="34" charset="0"/>
              </a:rPr>
              <a:t>2</a:t>
            </a:r>
            <a:r>
              <a:rPr kumimoji="1" lang="en-US" altLang="ja-JP" dirty="0" smtClean="0">
                <a:latin typeface="Century Gothic" pitchFamily="34" charset="0"/>
              </a:rPr>
              <a:t>: Upload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27" name="円弧 26"/>
          <p:cNvSpPr/>
          <p:nvPr/>
        </p:nvSpPr>
        <p:spPr>
          <a:xfrm rot="342240">
            <a:off x="8794485" y="2108694"/>
            <a:ext cx="1130229" cy="4753878"/>
          </a:xfrm>
          <a:prstGeom prst="arc">
            <a:avLst>
              <a:gd name="adj1" fmla="val 17248728"/>
              <a:gd name="adj2" fmla="val 474614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94616" y="2518624"/>
            <a:ext cx="22028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Step 3</a:t>
            </a:r>
            <a:r>
              <a:rPr kumimoji="1" lang="en-US" altLang="ja-JP" dirty="0" smtClean="0">
                <a:latin typeface="Century Gothic" pitchFamily="34" charset="0"/>
              </a:rPr>
              <a:t>: Share</a:t>
            </a:r>
            <a:endParaRPr kumimoji="1" lang="ja-JP" altLang="en-US" dirty="0">
              <a:latin typeface="Century Gothic" pitchFamily="34" charset="0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219172" y="4363097"/>
            <a:ext cx="881183" cy="1238550"/>
            <a:chOff x="3191542" y="3286125"/>
            <a:chExt cx="914226" cy="1600021"/>
          </a:xfrm>
        </p:grpSpPr>
        <p:sp>
          <p:nvSpPr>
            <p:cNvPr id="30" name="円弧 29"/>
            <p:cNvSpPr/>
            <p:nvPr/>
          </p:nvSpPr>
          <p:spPr>
            <a:xfrm flipH="1">
              <a:off x="3685619" y="3409597"/>
              <a:ext cx="273595" cy="1219200"/>
            </a:xfrm>
            <a:prstGeom prst="arc">
              <a:avLst>
                <a:gd name="adj1" fmla="val 17084330"/>
                <a:gd name="adj2" fmla="val 302119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523912" y="3286125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/>
            <p:cNvSpPr/>
            <p:nvPr/>
          </p:nvSpPr>
          <p:spPr>
            <a:xfrm rot="1138783" flipH="1">
              <a:off x="3536852" y="4104802"/>
              <a:ext cx="100785" cy="76038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/>
            <p:cNvSpPr/>
            <p:nvPr/>
          </p:nvSpPr>
          <p:spPr>
            <a:xfrm rot="724804">
              <a:off x="3191542" y="3838796"/>
              <a:ext cx="848068" cy="408331"/>
            </a:xfrm>
            <a:prstGeom prst="arc">
              <a:avLst>
                <a:gd name="adj1" fmla="val 17494846"/>
                <a:gd name="adj2" fmla="val 2057543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/>
            <p:cNvSpPr/>
            <p:nvPr/>
          </p:nvSpPr>
          <p:spPr>
            <a:xfrm rot="21049340" flipH="1">
              <a:off x="3387332" y="3838797"/>
              <a:ext cx="718436" cy="408331"/>
            </a:xfrm>
            <a:prstGeom prst="arc">
              <a:avLst>
                <a:gd name="adj1" fmla="val 17494846"/>
                <a:gd name="adj2" fmla="val 2046692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/>
            <p:cNvSpPr/>
            <p:nvPr/>
          </p:nvSpPr>
          <p:spPr>
            <a:xfrm rot="10114128" flipH="1">
              <a:off x="3696066" y="4083840"/>
              <a:ext cx="100967" cy="802306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3" name="図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37" y="4344667"/>
            <a:ext cx="1030427" cy="1304713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95" y="4344667"/>
            <a:ext cx="1030427" cy="1304713"/>
          </a:xfrm>
          <a:prstGeom prst="rect">
            <a:avLst/>
          </a:prstGeom>
        </p:spPr>
      </p:pic>
      <p:grpSp>
        <p:nvGrpSpPr>
          <p:cNvPr id="45" name="グループ化 44"/>
          <p:cNvGrpSpPr/>
          <p:nvPr/>
        </p:nvGrpSpPr>
        <p:grpSpPr>
          <a:xfrm>
            <a:off x="11585376" y="3191204"/>
            <a:ext cx="479083" cy="851215"/>
            <a:chOff x="4820439" y="4329317"/>
            <a:chExt cx="877734" cy="1474192"/>
          </a:xfrm>
        </p:grpSpPr>
        <p:sp>
          <p:nvSpPr>
            <p:cNvPr id="46" name="円弧 45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弧 47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弧 48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弧 49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弧 50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11965204" y="3641370"/>
            <a:ext cx="479083" cy="851215"/>
            <a:chOff x="4820439" y="4329317"/>
            <a:chExt cx="877734" cy="1474192"/>
          </a:xfrm>
        </p:grpSpPr>
        <p:sp>
          <p:nvSpPr>
            <p:cNvPr id="53" name="円弧 52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弧 54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弧 55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弧 56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弧 57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11614880" y="4099988"/>
            <a:ext cx="479083" cy="851215"/>
            <a:chOff x="4820439" y="4329317"/>
            <a:chExt cx="877734" cy="1474192"/>
          </a:xfrm>
        </p:grpSpPr>
        <p:sp>
          <p:nvSpPr>
            <p:cNvPr id="60" name="円弧 59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弧 61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弧 64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12049609" y="4654244"/>
            <a:ext cx="479083" cy="851215"/>
            <a:chOff x="4820439" y="4329317"/>
            <a:chExt cx="877734" cy="1474192"/>
          </a:xfrm>
        </p:grpSpPr>
        <p:sp>
          <p:nvSpPr>
            <p:cNvPr id="67" name="円弧 66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弧 68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弧 71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11669782" y="4977801"/>
            <a:ext cx="479083" cy="851215"/>
            <a:chOff x="4820439" y="4329317"/>
            <a:chExt cx="877734" cy="1474192"/>
          </a:xfrm>
        </p:grpSpPr>
        <p:sp>
          <p:nvSpPr>
            <p:cNvPr id="74" name="円弧 73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弧 75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弧 76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弧 77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弧 78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円/楕円 81"/>
          <p:cNvSpPr/>
          <p:nvPr/>
        </p:nvSpPr>
        <p:spPr>
          <a:xfrm>
            <a:off x="4550270" y="3606027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V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4181970" y="3936227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A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4087073" y="4874524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415178" y="5440164"/>
            <a:ext cx="1452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Lecturer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945778" y="5490964"/>
            <a:ext cx="1452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Lecturer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1369352" y="5763706"/>
            <a:ext cx="13773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Viewers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197784" y="5651996"/>
            <a:ext cx="1288814" cy="713904"/>
          </a:xfrm>
          <a:prstGeom prst="rect">
            <a:avLst/>
          </a:prstGeom>
          <a:noFill/>
        </p:spPr>
        <p:txBody>
          <a:bodyPr wrap="none" lIns="0" tIns="72000" rIns="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dirty="0" smtClean="0">
                <a:latin typeface="Century Gothic" pitchFamily="34" charset="0"/>
              </a:rPr>
              <a:t>Content</a:t>
            </a:r>
          </a:p>
          <a:p>
            <a:pPr algn="ctr">
              <a:lnSpc>
                <a:spcPts val="2500"/>
              </a:lnSpc>
            </a:pPr>
            <a:r>
              <a:rPr kumimoji="1" lang="en-US" altLang="ja-JP" dirty="0" smtClean="0">
                <a:latin typeface="Century Gothic" pitchFamily="34" charset="0"/>
              </a:rPr>
              <a:t>Server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983130" y="5651996"/>
            <a:ext cx="1288814" cy="713904"/>
          </a:xfrm>
          <a:prstGeom prst="rect">
            <a:avLst/>
          </a:prstGeom>
          <a:noFill/>
        </p:spPr>
        <p:txBody>
          <a:bodyPr wrap="none" lIns="0" tIns="72000" rIns="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dirty="0" smtClean="0">
                <a:latin typeface="Century Gothic" pitchFamily="34" charset="0"/>
              </a:rPr>
              <a:t>Content</a:t>
            </a:r>
          </a:p>
          <a:p>
            <a:pPr algn="ctr">
              <a:lnSpc>
                <a:spcPts val="2500"/>
              </a:lnSpc>
            </a:pPr>
            <a:r>
              <a:rPr kumimoji="1" lang="en-US" altLang="ja-JP" dirty="0" smtClean="0">
                <a:latin typeface="Century Gothic" pitchFamily="34" charset="0"/>
              </a:rPr>
              <a:t>Server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91" name="円/楕円 90"/>
          <p:cNvSpPr/>
          <p:nvPr/>
        </p:nvSpPr>
        <p:spPr>
          <a:xfrm>
            <a:off x="6517281" y="3792488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V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92" name="円/楕円 91"/>
          <p:cNvSpPr/>
          <p:nvPr/>
        </p:nvSpPr>
        <p:spPr>
          <a:xfrm>
            <a:off x="6150697" y="3792488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A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93" name="円/楕円 92"/>
          <p:cNvSpPr/>
          <p:nvPr/>
        </p:nvSpPr>
        <p:spPr>
          <a:xfrm>
            <a:off x="6917830" y="3802068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94" name="円弧 93"/>
          <p:cNvSpPr/>
          <p:nvPr/>
        </p:nvSpPr>
        <p:spPr>
          <a:xfrm rot="342240">
            <a:off x="6292158" y="3973015"/>
            <a:ext cx="2625024" cy="1569806"/>
          </a:xfrm>
          <a:prstGeom prst="arc">
            <a:avLst>
              <a:gd name="adj1" fmla="val 15171453"/>
              <a:gd name="adj2" fmla="val 20106046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角丸四角形吹き出し 96"/>
          <p:cNvSpPr/>
          <p:nvPr/>
        </p:nvSpPr>
        <p:spPr>
          <a:xfrm>
            <a:off x="8056984" y="3172025"/>
            <a:ext cx="1576866" cy="632276"/>
          </a:xfrm>
          <a:prstGeom prst="wedgeRoundRectCallout">
            <a:avLst>
              <a:gd name="adj1" fmla="val -30100"/>
              <a:gd name="adj2" fmla="val 96736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500"/>
              </a:lnSpc>
            </a:pPr>
            <a:r>
              <a:rPr kumimoji="1" lang="en-US" altLang="ja-JP" dirty="0" smtClean="0"/>
              <a:t>Manual </a:t>
            </a:r>
          </a:p>
          <a:p>
            <a:pPr algn="ctr">
              <a:lnSpc>
                <a:spcPts val="2500"/>
              </a:lnSpc>
            </a:pPr>
            <a:r>
              <a:rPr lang="en-US" altLang="ja-JP" dirty="0" smtClean="0"/>
              <a:t>annotation</a:t>
            </a:r>
            <a:endParaRPr kumimoji="1" lang="ja-JP" altLang="en-US" dirty="0"/>
          </a:p>
        </p:txBody>
      </p:sp>
      <p:sp>
        <p:nvSpPr>
          <p:cNvPr id="98" name="Cloud"/>
          <p:cNvSpPr>
            <a:spLocks noChangeAspect="1" noEditPoints="1" noChangeArrowheads="1"/>
          </p:cNvSpPr>
          <p:nvPr/>
        </p:nvSpPr>
        <p:spPr bwMode="auto">
          <a:xfrm rot="9483386">
            <a:off x="10736428" y="3061361"/>
            <a:ext cx="760413" cy="25282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Century Gothic" pitchFamily="34" charset="0"/>
              </a:rPr>
              <a:t>I</a:t>
            </a:r>
            <a:r>
              <a:rPr lang="en-US" sz="2400" dirty="0" smtClean="0">
                <a:latin typeface="Century Gothic" pitchFamily="34" charset="0"/>
              </a:rPr>
              <a:t>nternet</a:t>
            </a:r>
            <a:endParaRPr lang="en-US" sz="24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55" y="3846452"/>
            <a:ext cx="1568208" cy="1386993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728392" y="4363097"/>
            <a:ext cx="881183" cy="1238550"/>
            <a:chOff x="3191542" y="3286125"/>
            <a:chExt cx="914226" cy="1600021"/>
          </a:xfrm>
        </p:grpSpPr>
        <p:sp>
          <p:nvSpPr>
            <p:cNvPr id="7" name="円弧 6"/>
            <p:cNvSpPr/>
            <p:nvPr/>
          </p:nvSpPr>
          <p:spPr>
            <a:xfrm flipH="1">
              <a:off x="3685619" y="3409597"/>
              <a:ext cx="273595" cy="1219200"/>
            </a:xfrm>
            <a:prstGeom prst="arc">
              <a:avLst>
                <a:gd name="adj1" fmla="val 17084330"/>
                <a:gd name="adj2" fmla="val 302119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523912" y="3286125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/>
            <p:cNvSpPr/>
            <p:nvPr/>
          </p:nvSpPr>
          <p:spPr>
            <a:xfrm rot="1138783" flipH="1">
              <a:off x="3536852" y="4104802"/>
              <a:ext cx="100785" cy="76038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/>
            <p:cNvSpPr/>
            <p:nvPr/>
          </p:nvSpPr>
          <p:spPr>
            <a:xfrm rot="724804">
              <a:off x="3191542" y="3838796"/>
              <a:ext cx="848068" cy="408331"/>
            </a:xfrm>
            <a:prstGeom prst="arc">
              <a:avLst>
                <a:gd name="adj1" fmla="val 17494846"/>
                <a:gd name="adj2" fmla="val 2057543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/>
            <p:cNvSpPr/>
            <p:nvPr/>
          </p:nvSpPr>
          <p:spPr>
            <a:xfrm rot="21049340" flipH="1">
              <a:off x="3387332" y="3838797"/>
              <a:ext cx="718436" cy="408331"/>
            </a:xfrm>
            <a:prstGeom prst="arc">
              <a:avLst>
                <a:gd name="adj1" fmla="val 17494846"/>
                <a:gd name="adj2" fmla="val 2046692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/>
            <p:cNvSpPr/>
            <p:nvPr/>
          </p:nvSpPr>
          <p:spPr>
            <a:xfrm rot="10114128" flipH="1">
              <a:off x="3696066" y="4083840"/>
              <a:ext cx="100967" cy="802306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86" y="4693092"/>
            <a:ext cx="1102500" cy="675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55" y="3218760"/>
            <a:ext cx="998512" cy="921108"/>
          </a:xfrm>
          <a:prstGeom prst="rect">
            <a:avLst/>
          </a:prstGeom>
        </p:spPr>
      </p:pic>
      <p:sp>
        <p:nvSpPr>
          <p:cNvPr id="23" name="円弧 22"/>
          <p:cNvSpPr/>
          <p:nvPr/>
        </p:nvSpPr>
        <p:spPr>
          <a:xfrm rot="342240">
            <a:off x="369549" y="2108694"/>
            <a:ext cx="1130229" cy="4753878"/>
          </a:xfrm>
          <a:prstGeom prst="arc">
            <a:avLst>
              <a:gd name="adj1" fmla="val 17248728"/>
              <a:gd name="adj2" fmla="val 482831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9679" y="2518624"/>
            <a:ext cx="4630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Step </a:t>
            </a:r>
            <a:r>
              <a:rPr kumimoji="1" lang="en-US" altLang="ja-JP" dirty="0" smtClean="0">
                <a:latin typeface="Century Gothic" pitchFamily="34" charset="0"/>
              </a:rPr>
              <a:t>1: Record and Stream</a:t>
            </a:r>
            <a:endParaRPr kumimoji="1" lang="ja-JP" altLang="en-US" dirty="0">
              <a:latin typeface="Century Gothic" pitchFamily="34" charset="0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64" y="4247196"/>
            <a:ext cx="1030427" cy="1304713"/>
          </a:xfrm>
          <a:prstGeom prst="rect">
            <a:avLst/>
          </a:prstGeom>
        </p:spPr>
      </p:pic>
      <p:grpSp>
        <p:nvGrpSpPr>
          <p:cNvPr id="45" name="グループ化 44"/>
          <p:cNvGrpSpPr/>
          <p:nvPr/>
        </p:nvGrpSpPr>
        <p:grpSpPr>
          <a:xfrm>
            <a:off x="7388068" y="2506152"/>
            <a:ext cx="479083" cy="851215"/>
            <a:chOff x="4820439" y="4329317"/>
            <a:chExt cx="877734" cy="1474192"/>
          </a:xfrm>
        </p:grpSpPr>
        <p:sp>
          <p:nvSpPr>
            <p:cNvPr id="46" name="円弧 45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弧 47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弧 48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弧 49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弧 50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7952014" y="2536328"/>
            <a:ext cx="479083" cy="851215"/>
            <a:chOff x="4820439" y="4329317"/>
            <a:chExt cx="877734" cy="1474192"/>
          </a:xfrm>
        </p:grpSpPr>
        <p:sp>
          <p:nvSpPr>
            <p:cNvPr id="53" name="円弧 52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弧 54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弧 55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弧 56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弧 57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7685613" y="2771924"/>
            <a:ext cx="479083" cy="851215"/>
            <a:chOff x="4820439" y="4329317"/>
            <a:chExt cx="877734" cy="1474192"/>
          </a:xfrm>
        </p:grpSpPr>
        <p:sp>
          <p:nvSpPr>
            <p:cNvPr id="60" name="円弧 59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弧 61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弧 64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8152540" y="3134319"/>
            <a:ext cx="479083" cy="851215"/>
            <a:chOff x="4820439" y="4329317"/>
            <a:chExt cx="877734" cy="1474192"/>
          </a:xfrm>
        </p:grpSpPr>
        <p:sp>
          <p:nvSpPr>
            <p:cNvPr id="67" name="円弧 66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弧 68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弧 71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8441968" y="3679314"/>
            <a:ext cx="479083" cy="851215"/>
            <a:chOff x="4820439" y="4329317"/>
            <a:chExt cx="877734" cy="1474192"/>
          </a:xfrm>
        </p:grpSpPr>
        <p:sp>
          <p:nvSpPr>
            <p:cNvPr id="74" name="円弧 73"/>
            <p:cNvSpPr/>
            <p:nvPr/>
          </p:nvSpPr>
          <p:spPr>
            <a:xfrm>
              <a:off x="5181600" y="4405517"/>
              <a:ext cx="125748" cy="1219200"/>
            </a:xfrm>
            <a:prstGeom prst="arc">
              <a:avLst>
                <a:gd name="adj1" fmla="val 16692149"/>
                <a:gd name="adj2" fmla="val 441610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5094246" y="4329317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弧 75"/>
            <p:cNvSpPr/>
            <p:nvPr/>
          </p:nvSpPr>
          <p:spPr>
            <a:xfrm rot="1825313" flipH="1">
              <a:off x="5133434" y="5056846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弧 76"/>
            <p:cNvSpPr/>
            <p:nvPr/>
          </p:nvSpPr>
          <p:spPr>
            <a:xfrm rot="311388">
              <a:off x="4820439" y="4879033"/>
              <a:ext cx="848068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弧 77"/>
            <p:cNvSpPr/>
            <p:nvPr/>
          </p:nvSpPr>
          <p:spPr>
            <a:xfrm rot="21049340" flipH="1">
              <a:off x="5046927" y="4856293"/>
              <a:ext cx="651246" cy="408331"/>
            </a:xfrm>
            <a:prstGeom prst="arc">
              <a:avLst>
                <a:gd name="adj1" fmla="val 17494846"/>
                <a:gd name="adj2" fmla="val 202446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弧 78"/>
            <p:cNvSpPr/>
            <p:nvPr/>
          </p:nvSpPr>
          <p:spPr>
            <a:xfrm rot="9606845" flipH="1">
              <a:off x="5374413" y="5043888"/>
              <a:ext cx="61448" cy="74666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円/楕円 81"/>
          <p:cNvSpPr/>
          <p:nvPr/>
        </p:nvSpPr>
        <p:spPr>
          <a:xfrm>
            <a:off x="4550270" y="3606027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V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4181970" y="3936227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A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4181969" y="5173084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415178" y="5440164"/>
            <a:ext cx="1452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Lecturer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112768" y="2466554"/>
            <a:ext cx="13773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Viewers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928888" y="5520627"/>
            <a:ext cx="1288814" cy="713904"/>
          </a:xfrm>
          <a:prstGeom prst="rect">
            <a:avLst/>
          </a:prstGeom>
          <a:noFill/>
        </p:spPr>
        <p:txBody>
          <a:bodyPr wrap="none" lIns="0" tIns="72000" rIns="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dirty="0" smtClean="0">
                <a:latin typeface="Century Gothic" pitchFamily="34" charset="0"/>
              </a:rPr>
              <a:t>Content</a:t>
            </a:r>
          </a:p>
          <a:p>
            <a:pPr algn="ctr">
              <a:lnSpc>
                <a:spcPts val="2500"/>
              </a:lnSpc>
            </a:pPr>
            <a:r>
              <a:rPr kumimoji="1" lang="en-US" altLang="ja-JP" dirty="0" smtClean="0">
                <a:latin typeface="Century Gothic" pitchFamily="34" charset="0"/>
              </a:rPr>
              <a:t>Server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97" name="角丸四角形吹き出し 96"/>
          <p:cNvSpPr/>
          <p:nvPr/>
        </p:nvSpPr>
        <p:spPr>
          <a:xfrm>
            <a:off x="6410099" y="1828064"/>
            <a:ext cx="1576866" cy="472464"/>
          </a:xfrm>
          <a:prstGeom prst="wedgeRoundRectCallout">
            <a:avLst>
              <a:gd name="adj1" fmla="val -30100"/>
              <a:gd name="adj2" fmla="val 96736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500"/>
              </a:lnSpc>
            </a:pPr>
            <a:r>
              <a:rPr kumimoji="1" lang="en-US" altLang="ja-JP" dirty="0" smtClean="0"/>
              <a:t>HTML5</a:t>
            </a:r>
            <a:endParaRPr kumimoji="1" lang="ja-JP" altLang="en-US" dirty="0"/>
          </a:p>
        </p:txBody>
      </p:sp>
      <p:sp>
        <p:nvSpPr>
          <p:cNvPr id="81" name="Cloud"/>
          <p:cNvSpPr>
            <a:spLocks noChangeAspect="1" noEditPoints="1" noChangeArrowheads="1"/>
          </p:cNvSpPr>
          <p:nvPr/>
        </p:nvSpPr>
        <p:spPr bwMode="auto">
          <a:xfrm rot="8112393">
            <a:off x="7140085" y="2963094"/>
            <a:ext cx="1144015" cy="276806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Century Gothic" pitchFamily="34" charset="0"/>
              </a:rPr>
              <a:t>I</a:t>
            </a:r>
            <a:r>
              <a:rPr lang="en-US" sz="2400" dirty="0" smtClean="0">
                <a:latin typeface="Century Gothic" pitchFamily="34" charset="0"/>
              </a:rPr>
              <a:t>nternet</a:t>
            </a:r>
            <a:endParaRPr lang="en-US" sz="2400" dirty="0" smtClean="0">
              <a:latin typeface="Century Gothic" pitchFamily="34" charset="0"/>
            </a:endParaRPr>
          </a:p>
        </p:txBody>
      </p:sp>
      <p:sp>
        <p:nvSpPr>
          <p:cNvPr id="86" name="角丸四角形吹き出し 85"/>
          <p:cNvSpPr/>
          <p:nvPr/>
        </p:nvSpPr>
        <p:spPr>
          <a:xfrm>
            <a:off x="5625346" y="3436386"/>
            <a:ext cx="1576866" cy="720080"/>
          </a:xfrm>
          <a:prstGeom prst="wedgeRoundRectCallout">
            <a:avLst>
              <a:gd name="adj1" fmla="val 6478"/>
              <a:gd name="adj2" fmla="val 93483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500"/>
              </a:lnSpc>
            </a:pPr>
            <a:r>
              <a:rPr kumimoji="1" lang="en-US" altLang="ja-JP" dirty="0" smtClean="0"/>
              <a:t>HTML5</a:t>
            </a:r>
          </a:p>
          <a:p>
            <a:pPr algn="ctr">
              <a:lnSpc>
                <a:spcPts val="2500"/>
              </a:lnSpc>
            </a:pPr>
            <a:r>
              <a:rPr lang="en-US" altLang="ja-JP" dirty="0" err="1" smtClean="0"/>
              <a:t>Muxer</a:t>
            </a:r>
            <a:endParaRPr kumimoji="1" lang="ja-JP" altLang="en-US" dirty="0"/>
          </a:p>
        </p:txBody>
      </p:sp>
      <p:sp>
        <p:nvSpPr>
          <p:cNvPr id="95" name="円弧 94"/>
          <p:cNvSpPr/>
          <p:nvPr/>
        </p:nvSpPr>
        <p:spPr>
          <a:xfrm rot="342240">
            <a:off x="5358012" y="5304041"/>
            <a:ext cx="2392590" cy="1569806"/>
          </a:xfrm>
          <a:prstGeom prst="arc">
            <a:avLst>
              <a:gd name="adj1" fmla="val 18357181"/>
              <a:gd name="adj2" fmla="val 13101435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117746" y="6217651"/>
            <a:ext cx="1134926" cy="393304"/>
          </a:xfrm>
          <a:prstGeom prst="rect">
            <a:avLst/>
          </a:prstGeom>
          <a:noFill/>
        </p:spPr>
        <p:txBody>
          <a:bodyPr wrap="none" lIns="0" tIns="72000" rIns="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ja-JP" dirty="0" smtClean="0">
                <a:latin typeface="Century Gothic" pitchFamily="34" charset="0"/>
              </a:rPr>
              <a:t>Record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98" name="円弧 97"/>
          <p:cNvSpPr/>
          <p:nvPr/>
        </p:nvSpPr>
        <p:spPr>
          <a:xfrm rot="342240">
            <a:off x="3514079" y="4365202"/>
            <a:ext cx="2625024" cy="1569806"/>
          </a:xfrm>
          <a:prstGeom prst="arc">
            <a:avLst>
              <a:gd name="adj1" fmla="val 15171453"/>
              <a:gd name="adj2" fmla="val 20106046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弧 98"/>
          <p:cNvSpPr/>
          <p:nvPr/>
        </p:nvSpPr>
        <p:spPr>
          <a:xfrm rot="1173141">
            <a:off x="3685208" y="3979792"/>
            <a:ext cx="2625024" cy="1569806"/>
          </a:xfrm>
          <a:prstGeom prst="arc">
            <a:avLst>
              <a:gd name="adj1" fmla="val 15171453"/>
              <a:gd name="adj2" fmla="val 20106046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弧 99"/>
          <p:cNvSpPr/>
          <p:nvPr/>
        </p:nvSpPr>
        <p:spPr>
          <a:xfrm rot="20644372">
            <a:off x="3940159" y="5023133"/>
            <a:ext cx="2625024" cy="1569806"/>
          </a:xfrm>
          <a:prstGeom prst="arc">
            <a:avLst>
              <a:gd name="adj1" fmla="val 14549353"/>
              <a:gd name="adj2" fmla="val 19395368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吹き出し 100"/>
          <p:cNvSpPr/>
          <p:nvPr/>
        </p:nvSpPr>
        <p:spPr>
          <a:xfrm>
            <a:off x="2365669" y="6157274"/>
            <a:ext cx="1576866" cy="720080"/>
          </a:xfrm>
          <a:prstGeom prst="wedgeRoundRectCallout">
            <a:avLst>
              <a:gd name="adj1" fmla="val 66250"/>
              <a:gd name="adj2" fmla="val -131184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500"/>
              </a:lnSpc>
            </a:pPr>
            <a:r>
              <a:rPr kumimoji="1" lang="en-US" altLang="ja-JP" dirty="0" smtClean="0"/>
              <a:t>Screen</a:t>
            </a:r>
          </a:p>
          <a:p>
            <a:pPr algn="ctr">
              <a:lnSpc>
                <a:spcPts val="2500"/>
              </a:lnSpc>
            </a:pPr>
            <a:r>
              <a:rPr lang="en-US" altLang="ja-JP" dirty="0" smtClean="0"/>
              <a:t>Streaming</a:t>
            </a:r>
            <a:endParaRPr kumimoji="1" lang="ja-JP" altLang="en-US" dirty="0"/>
          </a:p>
        </p:txBody>
      </p:sp>
      <p:sp>
        <p:nvSpPr>
          <p:cNvPr id="102" name="円弧 101"/>
          <p:cNvSpPr/>
          <p:nvPr/>
        </p:nvSpPr>
        <p:spPr>
          <a:xfrm rot="21151085" flipH="1">
            <a:off x="9801626" y="1938024"/>
            <a:ext cx="1180894" cy="4753878"/>
          </a:xfrm>
          <a:prstGeom prst="arc">
            <a:avLst>
              <a:gd name="adj1" fmla="val 17248728"/>
              <a:gd name="adj2" fmla="val 494827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8755111" y="2379330"/>
            <a:ext cx="4630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 Gothic" pitchFamily="34" charset="0"/>
              </a:rPr>
              <a:t>Step 2: Annotate</a:t>
            </a:r>
            <a:endParaRPr kumimoji="1" lang="ja-JP" altLang="en-US" dirty="0">
              <a:latin typeface="Century Gothic" pitchFamily="34" charset="0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10461898" y="3911555"/>
            <a:ext cx="881183" cy="1238550"/>
            <a:chOff x="3191542" y="3286125"/>
            <a:chExt cx="914226" cy="1600021"/>
          </a:xfrm>
        </p:grpSpPr>
        <p:sp>
          <p:nvSpPr>
            <p:cNvPr id="105" name="円弧 104"/>
            <p:cNvSpPr/>
            <p:nvPr/>
          </p:nvSpPr>
          <p:spPr>
            <a:xfrm flipH="1">
              <a:off x="3685619" y="3409597"/>
              <a:ext cx="273595" cy="1219200"/>
            </a:xfrm>
            <a:prstGeom prst="arc">
              <a:avLst>
                <a:gd name="adj1" fmla="val 17084330"/>
                <a:gd name="adj2" fmla="val 302119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3523912" y="3286125"/>
              <a:ext cx="374659" cy="390525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弧 106"/>
            <p:cNvSpPr/>
            <p:nvPr/>
          </p:nvSpPr>
          <p:spPr>
            <a:xfrm rot="1138783" flipH="1">
              <a:off x="3536852" y="4104802"/>
              <a:ext cx="100785" cy="760383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円弧 107"/>
            <p:cNvSpPr/>
            <p:nvPr/>
          </p:nvSpPr>
          <p:spPr>
            <a:xfrm rot="724804">
              <a:off x="3191542" y="3838796"/>
              <a:ext cx="848068" cy="408331"/>
            </a:xfrm>
            <a:prstGeom prst="arc">
              <a:avLst>
                <a:gd name="adj1" fmla="val 17494846"/>
                <a:gd name="adj2" fmla="val 2057543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円弧 108"/>
            <p:cNvSpPr/>
            <p:nvPr/>
          </p:nvSpPr>
          <p:spPr>
            <a:xfrm rot="21049340" flipH="1">
              <a:off x="3387332" y="3838797"/>
              <a:ext cx="718436" cy="408331"/>
            </a:xfrm>
            <a:prstGeom prst="arc">
              <a:avLst>
                <a:gd name="adj1" fmla="val 17494846"/>
                <a:gd name="adj2" fmla="val 2046692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弧 109"/>
            <p:cNvSpPr/>
            <p:nvPr/>
          </p:nvSpPr>
          <p:spPr>
            <a:xfrm rot="10114128" flipH="1">
              <a:off x="3696066" y="4083840"/>
              <a:ext cx="100967" cy="802306"/>
            </a:xfrm>
            <a:prstGeom prst="arc">
              <a:avLst>
                <a:gd name="adj1" fmla="val 16593348"/>
                <a:gd name="adj2" fmla="val 49446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10461898" y="5186946"/>
            <a:ext cx="1452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Lecturer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112" name="円/楕円 111"/>
          <p:cNvSpPr/>
          <p:nvPr/>
        </p:nvSpPr>
        <p:spPr>
          <a:xfrm>
            <a:off x="10148602" y="4077294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113" name="円弧 112"/>
          <p:cNvSpPr/>
          <p:nvPr/>
        </p:nvSpPr>
        <p:spPr>
          <a:xfrm rot="19926442" flipH="1" flipV="1">
            <a:off x="6485119" y="2335969"/>
            <a:ext cx="4512667" cy="2873394"/>
          </a:xfrm>
          <a:prstGeom prst="arc">
            <a:avLst>
              <a:gd name="adj1" fmla="val 14171646"/>
              <a:gd name="adj2" fmla="val 20651827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角丸四角形吹き出し 113"/>
          <p:cNvSpPr/>
          <p:nvPr/>
        </p:nvSpPr>
        <p:spPr>
          <a:xfrm>
            <a:off x="8432253" y="5849953"/>
            <a:ext cx="1576866" cy="667361"/>
          </a:xfrm>
          <a:prstGeom prst="wedgeRoundRectCallout">
            <a:avLst>
              <a:gd name="adj1" fmla="val -23854"/>
              <a:gd name="adj2" fmla="val -128815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500"/>
              </a:lnSpc>
            </a:pPr>
            <a:r>
              <a:rPr kumimoji="1" lang="en-US" altLang="ja-JP" dirty="0" smtClean="0"/>
              <a:t>Auto-</a:t>
            </a:r>
          </a:p>
          <a:p>
            <a:pPr algn="ctr">
              <a:lnSpc>
                <a:spcPts val="2500"/>
              </a:lnSpc>
            </a:pPr>
            <a:r>
              <a:rPr lang="en-US" altLang="ja-JP" dirty="0" smtClean="0"/>
              <a:t>annotate</a:t>
            </a:r>
            <a:endParaRPr kumimoji="1" lang="ja-JP" altLang="en-US" dirty="0"/>
          </a:p>
        </p:txBody>
      </p:sp>
      <p:sp>
        <p:nvSpPr>
          <p:cNvPr id="115" name="円/楕円 114"/>
          <p:cNvSpPr/>
          <p:nvPr/>
        </p:nvSpPr>
        <p:spPr>
          <a:xfrm>
            <a:off x="4421120" y="5609182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C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117" name="円弧 116"/>
          <p:cNvSpPr/>
          <p:nvPr/>
        </p:nvSpPr>
        <p:spPr>
          <a:xfrm rot="20053290">
            <a:off x="4153265" y="5358303"/>
            <a:ext cx="2625024" cy="1569806"/>
          </a:xfrm>
          <a:prstGeom prst="arc">
            <a:avLst>
              <a:gd name="adj1" fmla="val 14804214"/>
              <a:gd name="adj2" fmla="val 19146417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1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10439900" y="2473539"/>
            <a:ext cx="1432754" cy="1060236"/>
          </a:xfrm>
          <a:prstGeom prst="roundRect">
            <a:avLst>
              <a:gd name="adj" fmla="val 641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VIDEO</a:t>
            </a:r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762393" y="4907169"/>
            <a:ext cx="3260552" cy="1970994"/>
          </a:xfrm>
          <a:prstGeom prst="roundRect">
            <a:avLst>
              <a:gd name="adj" fmla="val 91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弧 2"/>
          <p:cNvSpPr/>
          <p:nvPr/>
        </p:nvSpPr>
        <p:spPr>
          <a:xfrm rot="20247786">
            <a:off x="3455712" y="2311352"/>
            <a:ext cx="1425324" cy="4454998"/>
          </a:xfrm>
          <a:prstGeom prst="arc">
            <a:avLst>
              <a:gd name="adj1" fmla="val 16872475"/>
              <a:gd name="adj2" fmla="val 445445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 rot="2456350">
            <a:off x="2586463" y="3093104"/>
            <a:ext cx="2004158" cy="632276"/>
          </a:xfrm>
          <a:prstGeom prst="wedgeRoundRectCallout">
            <a:avLst>
              <a:gd name="adj1" fmla="val 16013"/>
              <a:gd name="adj2" fmla="val -9061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500"/>
              </a:lnSpc>
            </a:pPr>
            <a:r>
              <a:rPr kumimoji="1" lang="en-US" altLang="ja-JP" dirty="0" smtClean="0"/>
              <a:t>Conventional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 rot="2456350">
            <a:off x="4145454" y="2576715"/>
            <a:ext cx="1375010" cy="632276"/>
          </a:xfrm>
          <a:prstGeom prst="wedgeRoundRectCallout">
            <a:avLst>
              <a:gd name="adj1" fmla="val -24771"/>
              <a:gd name="adj2" fmla="val 86316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ja-JP" dirty="0" smtClean="0"/>
              <a:t>Proposed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353359" y="2676829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V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953710" y="2676829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A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37456" y="2676829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27703" y="3484768"/>
            <a:ext cx="1996633" cy="5369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ts val="2200"/>
              </a:lnSpc>
            </a:pPr>
            <a:r>
              <a:rPr kumimoji="1" lang="en-US" altLang="ja-JP" sz="2200" dirty="0" smtClean="0">
                <a:solidFill>
                  <a:schemeClr val="tx1"/>
                </a:solidFill>
                <a:latin typeface="Century Gothic" pitchFamily="34" charset="0"/>
              </a:rPr>
              <a:t>Annotate</a:t>
            </a:r>
            <a:endParaRPr kumimoji="1" lang="ja-JP" altLang="en-US" sz="2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27703" y="4152528"/>
            <a:ext cx="1996633" cy="5369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ts val="2200"/>
              </a:lnSpc>
            </a:pPr>
            <a:r>
              <a:rPr kumimoji="1" lang="en-US" altLang="ja-JP" sz="2200" dirty="0" smtClean="0">
                <a:solidFill>
                  <a:schemeClr val="tx1"/>
                </a:solidFill>
                <a:latin typeface="Century Gothic" pitchFamily="34" charset="0"/>
              </a:rPr>
              <a:t>Pack/Encode</a:t>
            </a:r>
            <a:endParaRPr kumimoji="1" lang="ja-JP" altLang="en-US" sz="2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78447" y="4467562"/>
            <a:ext cx="1328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Screen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959915" y="5107682"/>
            <a:ext cx="2861297" cy="1584176"/>
          </a:xfrm>
          <a:prstGeom prst="roundRect">
            <a:avLst>
              <a:gd name="adj" fmla="val 910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VIDEO</a:t>
            </a:r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2553509" y="5676642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V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153860" y="5676642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A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1737606" y="5676642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1030029" y="3206205"/>
            <a:ext cx="324038" cy="3240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5400000">
            <a:off x="1031245" y="3936506"/>
            <a:ext cx="324038" cy="3240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5400000">
            <a:off x="1038388" y="4660408"/>
            <a:ext cx="324038" cy="3240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815021" y="2460805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V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415372" y="2460805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A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5999118" y="2460805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7377040" y="2515155"/>
            <a:ext cx="1183999" cy="3776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8705056" y="2273026"/>
            <a:ext cx="3260552" cy="1970994"/>
          </a:xfrm>
          <a:prstGeom prst="roundRect">
            <a:avLst>
              <a:gd name="adj" fmla="val 91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23180" y="1847487"/>
            <a:ext cx="28400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Century Gothic" pitchFamily="34" charset="0"/>
              </a:rPr>
              <a:t>Realtime</a:t>
            </a:r>
            <a:r>
              <a:rPr lang="en-US" altLang="ja-JP" dirty="0" smtClean="0">
                <a:latin typeface="Century Gothic" pitchFamily="34" charset="0"/>
              </a:rPr>
              <a:t> Screen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8902579" y="2473538"/>
            <a:ext cx="1432754" cy="1679361"/>
          </a:xfrm>
          <a:prstGeom prst="roundRect">
            <a:avLst>
              <a:gd name="adj" fmla="val 711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VIDEO</a:t>
            </a:r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10931339" y="2977194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06989" y="2163306"/>
            <a:ext cx="1328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Mux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9209397" y="3149655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A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9623333" y="3149655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V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9900" y="3590925"/>
            <a:ext cx="1432754" cy="561603"/>
          </a:xfrm>
          <a:prstGeom prst="roundRect">
            <a:avLst>
              <a:gd name="adj" fmla="val 1334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MISC.</a:t>
            </a:r>
            <a:endParaRPr kumimoji="1" lang="en-US" altLang="ja-JP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11337739" y="3656644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C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5621747" y="2460805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C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063636" y="4974335"/>
            <a:ext cx="1432754" cy="1060236"/>
          </a:xfrm>
          <a:prstGeom prst="roundRect">
            <a:avLst>
              <a:gd name="adj" fmla="val 641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PNG</a:t>
            </a:r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28792" y="4773822"/>
            <a:ext cx="3260552" cy="1970994"/>
          </a:xfrm>
          <a:prstGeom prst="roundRect">
            <a:avLst>
              <a:gd name="adj" fmla="val 91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159822" y="4334547"/>
            <a:ext cx="28400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entury Gothic" pitchFamily="34" charset="0"/>
              </a:rPr>
              <a:t>Replay Screen</a:t>
            </a:r>
            <a:endParaRPr kumimoji="1" lang="ja-JP" altLang="en-US" dirty="0">
              <a:latin typeface="Century Gothic" pitchFamily="34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6526315" y="4974334"/>
            <a:ext cx="1432754" cy="1679361"/>
          </a:xfrm>
          <a:prstGeom prst="roundRect">
            <a:avLst>
              <a:gd name="adj" fmla="val 711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VIDEO</a:t>
            </a:r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>
            <a:off x="8555075" y="5477990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S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6833133" y="5650451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A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7247069" y="5650451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latin typeface="Century Gothic" pitchFamily="34" charset="0"/>
              </a:rPr>
              <a:t>V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8063636" y="6091721"/>
            <a:ext cx="1432754" cy="561603"/>
          </a:xfrm>
          <a:prstGeom prst="roundRect">
            <a:avLst>
              <a:gd name="adj" fmla="val 1334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MISC.</a:t>
            </a:r>
            <a:endParaRPr kumimoji="1" lang="en-US" altLang="ja-JP" dirty="0" smtClean="0"/>
          </a:p>
        </p:txBody>
      </p:sp>
      <p:sp>
        <p:nvSpPr>
          <p:cNvPr id="52" name="円/楕円 51"/>
          <p:cNvSpPr/>
          <p:nvPr/>
        </p:nvSpPr>
        <p:spPr>
          <a:xfrm>
            <a:off x="8961475" y="6157440"/>
            <a:ext cx="44987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600" b="1" dirty="0" smtClean="0">
                <a:latin typeface="Century Gothic" pitchFamily="34" charset="0"/>
              </a:rPr>
              <a:t>C</a:t>
            </a:r>
            <a:endParaRPr kumimoji="1" lang="ja-JP" altLang="en-US" sz="2600" b="1" dirty="0">
              <a:latin typeface="Century Gothic" pitchFamily="34" charset="0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9792745" y="4961878"/>
            <a:ext cx="1375010" cy="688573"/>
          </a:xfrm>
          <a:prstGeom prst="wedgeRoundRectCallout">
            <a:avLst>
              <a:gd name="adj1" fmla="val -77418"/>
              <a:gd name="adj2" fmla="val -10590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ja-JP" dirty="0" smtClean="0"/>
              <a:t>Better</a:t>
            </a:r>
          </a:p>
          <a:p>
            <a:pPr algn="ctr">
              <a:lnSpc>
                <a:spcPts val="2500"/>
              </a:lnSpc>
            </a:pPr>
            <a:r>
              <a:rPr kumimoji="1" lang="en-US" altLang="ja-JP" dirty="0" smtClean="0"/>
              <a:t>Quality!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5613114" y="3604172"/>
            <a:ext cx="1996633" cy="5369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ts val="2200"/>
              </a:lnSpc>
            </a:pPr>
            <a:r>
              <a:rPr kumimoji="1" lang="en-US" altLang="ja-JP" sz="2200" dirty="0" smtClean="0">
                <a:solidFill>
                  <a:schemeClr val="tx1"/>
                </a:solidFill>
                <a:latin typeface="Century Gothic" pitchFamily="34" charset="0"/>
              </a:rPr>
              <a:t>Annotate</a:t>
            </a:r>
            <a:endParaRPr kumimoji="1" lang="ja-JP" altLang="en-US" sz="2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5" name="右矢印 54"/>
          <p:cNvSpPr/>
          <p:nvPr/>
        </p:nvSpPr>
        <p:spPr>
          <a:xfrm rot="4746936">
            <a:off x="6298223" y="3110851"/>
            <a:ext cx="469066" cy="3240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4746936">
            <a:off x="6451211" y="4357599"/>
            <a:ext cx="632466" cy="3240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4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98</Words>
  <Application>Microsoft Office PowerPoint</Application>
  <PresentationFormat>A3 297x420 mm</PresentationFormat>
  <Paragraphs>79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platypus</dc:creator>
  <cp:lastModifiedBy>platypus</cp:lastModifiedBy>
  <cp:revision>93</cp:revision>
  <dcterms:created xsi:type="dcterms:W3CDTF">2013-07-03T02:26:17Z</dcterms:created>
  <dcterms:modified xsi:type="dcterms:W3CDTF">2013-07-03T04:31:34Z</dcterms:modified>
</cp:coreProperties>
</file>