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7" r:id="rId1"/>
  </p:sldMasterIdLst>
  <p:sldIdLst>
    <p:sldId id="256" r:id="rId2"/>
    <p:sldId id="268" r:id="rId3"/>
    <p:sldId id="257" r:id="rId4"/>
    <p:sldId id="260" r:id="rId5"/>
    <p:sldId id="261" r:id="rId6"/>
    <p:sldId id="258" r:id="rId7"/>
    <p:sldId id="259" r:id="rId8"/>
    <p:sldId id="263" r:id="rId9"/>
    <p:sldId id="262"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B3867-073E-46FE-B31F-CF301ED031A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9A74648A-3425-48CF-B051-A08E023250C2}">
      <dgm:prSet phldrT="[Text]"/>
      <dgm:spPr/>
      <dgm:t>
        <a:bodyPr/>
        <a:lstStyle/>
        <a:p>
          <a:r>
            <a:rPr lang="en-IN" b="1" i="0" dirty="0" smtClean="0"/>
            <a:t>Dealing with Missing Values:</a:t>
          </a:r>
        </a:p>
        <a:p>
          <a:r>
            <a:rPr lang="en-IN" b="0" i="0" dirty="0" smtClean="0"/>
            <a:t>Identified and addressed missing information in different columns.</a:t>
          </a:r>
        </a:p>
        <a:p>
          <a:r>
            <a:rPr lang="en-IN" b="0" i="0" dirty="0" smtClean="0"/>
            <a:t>Used methods like filling in the most common value for categorical data.</a:t>
          </a:r>
        </a:p>
        <a:p>
          <a:r>
            <a:rPr lang="en-IN" b="0" i="0" dirty="0" smtClean="0"/>
            <a:t>Imputed average or middle values for numerical data.</a:t>
          </a:r>
        </a:p>
        <a:p>
          <a:r>
            <a:rPr lang="en-IN" b="0" i="0" dirty="0" smtClean="0"/>
            <a:t>Removed unnecessary columns.</a:t>
          </a:r>
          <a:endParaRPr lang="en-IN" dirty="0"/>
        </a:p>
      </dgm:t>
    </dgm:pt>
    <dgm:pt modelId="{1CB1E1AC-B846-44D9-BCF9-EE0588886A21}" type="parTrans" cxnId="{689B11BB-AD2B-4CF6-99F5-EC2AB5253E09}">
      <dgm:prSet/>
      <dgm:spPr/>
      <dgm:t>
        <a:bodyPr/>
        <a:lstStyle/>
        <a:p>
          <a:endParaRPr lang="en-IN"/>
        </a:p>
      </dgm:t>
    </dgm:pt>
    <dgm:pt modelId="{0BB8A3B5-6A1B-44AB-B4A4-7F785B50491D}" type="sibTrans" cxnId="{689B11BB-AD2B-4CF6-99F5-EC2AB5253E09}">
      <dgm:prSet/>
      <dgm:spPr/>
      <dgm:t>
        <a:bodyPr/>
        <a:lstStyle/>
        <a:p>
          <a:endParaRPr lang="en-IN"/>
        </a:p>
      </dgm:t>
    </dgm:pt>
    <dgm:pt modelId="{9C7C8CF3-7EA5-443C-A026-A5CB1053A5F3}">
      <dgm:prSet phldrT="[Text]"/>
      <dgm:spPr/>
      <dgm:t>
        <a:bodyPr/>
        <a:lstStyle/>
        <a:p>
          <a:r>
            <a:rPr lang="en-IN" b="1" i="0" dirty="0" smtClean="0"/>
            <a:t>Handling Outliers:</a:t>
          </a:r>
        </a:p>
        <a:p>
          <a:r>
            <a:rPr lang="en-IN" b="0" i="0" dirty="0" smtClean="0"/>
            <a:t>Identified unusual values through visual inspection and statistical methods.</a:t>
          </a:r>
        </a:p>
        <a:p>
          <a:r>
            <a:rPr lang="en-IN" b="0" i="0" dirty="0" smtClean="0"/>
            <a:t>Made decisions to either remove or adjust these outliers based on the context.</a:t>
          </a:r>
          <a:endParaRPr lang="en-IN" dirty="0"/>
        </a:p>
      </dgm:t>
    </dgm:pt>
    <dgm:pt modelId="{7698DED4-9483-4B95-B3DF-FB2B8FE0BD8C}" type="parTrans" cxnId="{2F237525-2750-4496-9D2F-52C4D24CF344}">
      <dgm:prSet/>
      <dgm:spPr/>
      <dgm:t>
        <a:bodyPr/>
        <a:lstStyle/>
        <a:p>
          <a:endParaRPr lang="en-IN"/>
        </a:p>
      </dgm:t>
    </dgm:pt>
    <dgm:pt modelId="{7FD4409B-E793-4227-A6CF-1406EBF2B578}" type="sibTrans" cxnId="{2F237525-2750-4496-9D2F-52C4D24CF344}">
      <dgm:prSet/>
      <dgm:spPr/>
      <dgm:t>
        <a:bodyPr/>
        <a:lstStyle/>
        <a:p>
          <a:endParaRPr lang="en-IN"/>
        </a:p>
      </dgm:t>
    </dgm:pt>
    <dgm:pt modelId="{DD6A0738-B8F7-4308-9250-B42D3CA2E3CE}">
      <dgm:prSet phldrT="[Text]"/>
      <dgm:spPr/>
      <dgm:t>
        <a:bodyPr/>
        <a:lstStyle/>
        <a:p>
          <a:r>
            <a:rPr lang="en-IN" b="1" i="0" dirty="0" smtClean="0"/>
            <a:t>Making Data Consistent:</a:t>
          </a:r>
        </a:p>
        <a:p>
          <a:r>
            <a:rPr lang="en-IN" b="0" i="0" dirty="0" smtClean="0"/>
            <a:t>Ensured all information in the dataset had a uniform format.</a:t>
          </a:r>
        </a:p>
        <a:p>
          <a:r>
            <a:rPr lang="en-IN" b="0" i="0" dirty="0" smtClean="0"/>
            <a:t>Special attention given to date formats for consistency.</a:t>
          </a:r>
          <a:endParaRPr lang="en-IN" dirty="0"/>
        </a:p>
      </dgm:t>
    </dgm:pt>
    <dgm:pt modelId="{8F83D42A-05DC-4C95-A493-17AD513BA5B5}" type="parTrans" cxnId="{EB5525E6-0725-4EF7-BC48-9B526A464A96}">
      <dgm:prSet/>
      <dgm:spPr/>
      <dgm:t>
        <a:bodyPr/>
        <a:lstStyle/>
        <a:p>
          <a:endParaRPr lang="en-IN"/>
        </a:p>
      </dgm:t>
    </dgm:pt>
    <dgm:pt modelId="{99B4AAE2-4350-4D58-AA66-F2E24DB28D00}" type="sibTrans" cxnId="{EB5525E6-0725-4EF7-BC48-9B526A464A96}">
      <dgm:prSet/>
      <dgm:spPr/>
      <dgm:t>
        <a:bodyPr/>
        <a:lstStyle/>
        <a:p>
          <a:endParaRPr lang="en-IN"/>
        </a:p>
      </dgm:t>
    </dgm:pt>
    <dgm:pt modelId="{3DC23A0D-BF74-47A5-BE4A-4178858BF6F4}">
      <dgm:prSet/>
      <dgm:spPr/>
      <dgm:t>
        <a:bodyPr/>
        <a:lstStyle/>
        <a:p>
          <a:r>
            <a:rPr lang="en-IN" b="1" i="0" dirty="0" smtClean="0"/>
            <a:t>Creating New Features:</a:t>
          </a:r>
        </a:p>
        <a:p>
          <a:r>
            <a:rPr lang="en-IN" b="0" i="0" dirty="0" smtClean="0"/>
            <a:t>Derived new pieces of information or transformed existing ones.</a:t>
          </a:r>
        </a:p>
        <a:p>
          <a:r>
            <a:rPr lang="en-IN" b="0" i="0" dirty="0" smtClean="0"/>
            <a:t>Aimed to extract more meaningful insights and improve model performance</a:t>
          </a:r>
          <a:endParaRPr lang="en-IN" b="0" i="0" dirty="0" smtClean="0"/>
        </a:p>
        <a:p>
          <a:endParaRPr lang="en-IN" b="0" i="0" dirty="0"/>
        </a:p>
      </dgm:t>
    </dgm:pt>
    <dgm:pt modelId="{9A2FB9B9-FFA6-423F-986C-EE5612A55B08}" type="parTrans" cxnId="{B69A7365-A6DB-4D6D-87B7-54BA2869964E}">
      <dgm:prSet/>
      <dgm:spPr/>
      <dgm:t>
        <a:bodyPr/>
        <a:lstStyle/>
        <a:p>
          <a:endParaRPr lang="en-IN"/>
        </a:p>
      </dgm:t>
    </dgm:pt>
    <dgm:pt modelId="{EA464980-C811-4EEC-8CA2-C39CEBDDCA18}" type="sibTrans" cxnId="{B69A7365-A6DB-4D6D-87B7-54BA2869964E}">
      <dgm:prSet/>
      <dgm:spPr/>
      <dgm:t>
        <a:bodyPr/>
        <a:lstStyle/>
        <a:p>
          <a:endParaRPr lang="en-IN"/>
        </a:p>
      </dgm:t>
    </dgm:pt>
    <dgm:pt modelId="{FA8CB4B8-992D-42BE-8247-F4EDEA9193E7}">
      <dgm:prSet/>
      <dgm:spPr/>
      <dgm:t>
        <a:bodyPr/>
        <a:lstStyle/>
        <a:p>
          <a:r>
            <a:rPr lang="en-IN" b="1" i="0" dirty="0" smtClean="0"/>
            <a:t>Checking the Data:</a:t>
          </a:r>
        </a:p>
        <a:p>
          <a:r>
            <a:rPr lang="en-IN" b="0" i="0" dirty="0" smtClean="0"/>
            <a:t>Conducted a thorough review of the dataset.</a:t>
          </a:r>
        </a:p>
        <a:p>
          <a:r>
            <a:rPr lang="en-IN" b="0" i="0" dirty="0" smtClean="0"/>
            <a:t>Corrected any mistakes or anomalies discovered during the review process</a:t>
          </a:r>
          <a:endParaRPr lang="en-IN" b="0" i="0" dirty="0"/>
        </a:p>
      </dgm:t>
    </dgm:pt>
    <dgm:pt modelId="{C00A47FC-3DBF-47A2-9AE3-4E0314087B79}" type="parTrans" cxnId="{ACA73162-677B-4410-9403-4D9086B3174B}">
      <dgm:prSet/>
      <dgm:spPr/>
      <dgm:t>
        <a:bodyPr/>
        <a:lstStyle/>
        <a:p>
          <a:endParaRPr lang="en-IN"/>
        </a:p>
      </dgm:t>
    </dgm:pt>
    <dgm:pt modelId="{11CC0E6A-75F9-45CC-BCA1-8B3F182FD36B}" type="sibTrans" cxnId="{ACA73162-677B-4410-9403-4D9086B3174B}">
      <dgm:prSet/>
      <dgm:spPr/>
      <dgm:t>
        <a:bodyPr/>
        <a:lstStyle/>
        <a:p>
          <a:endParaRPr lang="en-IN"/>
        </a:p>
      </dgm:t>
    </dgm:pt>
    <dgm:pt modelId="{DDD4D943-169D-46F4-83D8-D67CB4C28E9A}" type="pres">
      <dgm:prSet presAssocID="{B5CB3867-073E-46FE-B31F-CF301ED031A6}" presName="diagram" presStyleCnt="0">
        <dgm:presLayoutVars>
          <dgm:dir/>
          <dgm:resizeHandles val="exact"/>
        </dgm:presLayoutVars>
      </dgm:prSet>
      <dgm:spPr/>
    </dgm:pt>
    <dgm:pt modelId="{FB47236E-3CAD-44D1-9D57-A6873B30EB9F}" type="pres">
      <dgm:prSet presAssocID="{9A74648A-3425-48CF-B051-A08E023250C2}" presName="node" presStyleLbl="node1" presStyleIdx="0" presStyleCnt="5">
        <dgm:presLayoutVars>
          <dgm:bulletEnabled val="1"/>
        </dgm:presLayoutVars>
      </dgm:prSet>
      <dgm:spPr/>
      <dgm:t>
        <a:bodyPr/>
        <a:lstStyle/>
        <a:p>
          <a:endParaRPr lang="en-IN"/>
        </a:p>
      </dgm:t>
    </dgm:pt>
    <dgm:pt modelId="{9180BCD2-64F0-4ABD-ABA2-AD93887456C1}" type="pres">
      <dgm:prSet presAssocID="{0BB8A3B5-6A1B-44AB-B4A4-7F785B50491D}" presName="sibTrans" presStyleCnt="0"/>
      <dgm:spPr/>
    </dgm:pt>
    <dgm:pt modelId="{7B57FA47-047D-4451-8C4B-3B48760D5BC5}" type="pres">
      <dgm:prSet presAssocID="{9C7C8CF3-7EA5-443C-A026-A5CB1053A5F3}" presName="node" presStyleLbl="node1" presStyleIdx="1" presStyleCnt="5">
        <dgm:presLayoutVars>
          <dgm:bulletEnabled val="1"/>
        </dgm:presLayoutVars>
      </dgm:prSet>
      <dgm:spPr/>
      <dgm:t>
        <a:bodyPr/>
        <a:lstStyle/>
        <a:p>
          <a:endParaRPr lang="en-IN"/>
        </a:p>
      </dgm:t>
    </dgm:pt>
    <dgm:pt modelId="{52EE796F-9A2D-4BC6-B360-212CDD1C2893}" type="pres">
      <dgm:prSet presAssocID="{7FD4409B-E793-4227-A6CF-1406EBF2B578}" presName="sibTrans" presStyleCnt="0"/>
      <dgm:spPr/>
    </dgm:pt>
    <dgm:pt modelId="{2DCB6502-57B9-42BB-8B9F-3D1E1ED97A67}" type="pres">
      <dgm:prSet presAssocID="{DD6A0738-B8F7-4308-9250-B42D3CA2E3CE}" presName="node" presStyleLbl="node1" presStyleIdx="2" presStyleCnt="5">
        <dgm:presLayoutVars>
          <dgm:bulletEnabled val="1"/>
        </dgm:presLayoutVars>
      </dgm:prSet>
      <dgm:spPr/>
      <dgm:t>
        <a:bodyPr/>
        <a:lstStyle/>
        <a:p>
          <a:endParaRPr lang="en-IN"/>
        </a:p>
      </dgm:t>
    </dgm:pt>
    <dgm:pt modelId="{B152C902-26BD-4188-90D5-FB51989D6E33}" type="pres">
      <dgm:prSet presAssocID="{99B4AAE2-4350-4D58-AA66-F2E24DB28D00}" presName="sibTrans" presStyleCnt="0"/>
      <dgm:spPr/>
    </dgm:pt>
    <dgm:pt modelId="{BDDB55E5-C47A-406D-8CB1-C5475A0233B5}" type="pres">
      <dgm:prSet presAssocID="{3DC23A0D-BF74-47A5-BE4A-4178858BF6F4}" presName="node" presStyleLbl="node1" presStyleIdx="3" presStyleCnt="5">
        <dgm:presLayoutVars>
          <dgm:bulletEnabled val="1"/>
        </dgm:presLayoutVars>
      </dgm:prSet>
      <dgm:spPr/>
      <dgm:t>
        <a:bodyPr/>
        <a:lstStyle/>
        <a:p>
          <a:endParaRPr lang="en-IN"/>
        </a:p>
      </dgm:t>
    </dgm:pt>
    <dgm:pt modelId="{F7674AED-41C3-4853-8EFB-4700D1A85B47}" type="pres">
      <dgm:prSet presAssocID="{EA464980-C811-4EEC-8CA2-C39CEBDDCA18}" presName="sibTrans" presStyleCnt="0"/>
      <dgm:spPr/>
    </dgm:pt>
    <dgm:pt modelId="{CBF602E2-CF12-4FF1-8638-56BB7863DAD0}" type="pres">
      <dgm:prSet presAssocID="{FA8CB4B8-992D-42BE-8247-F4EDEA9193E7}" presName="node" presStyleLbl="node1" presStyleIdx="4" presStyleCnt="5">
        <dgm:presLayoutVars>
          <dgm:bulletEnabled val="1"/>
        </dgm:presLayoutVars>
      </dgm:prSet>
      <dgm:spPr/>
      <dgm:t>
        <a:bodyPr/>
        <a:lstStyle/>
        <a:p>
          <a:endParaRPr lang="en-IN"/>
        </a:p>
      </dgm:t>
    </dgm:pt>
  </dgm:ptLst>
  <dgm:cxnLst>
    <dgm:cxn modelId="{ABC07C4E-024F-4FF4-A2C9-C284C2570CC0}" type="presOf" srcId="{FA8CB4B8-992D-42BE-8247-F4EDEA9193E7}" destId="{CBF602E2-CF12-4FF1-8638-56BB7863DAD0}" srcOrd="0" destOrd="0" presId="urn:microsoft.com/office/officeart/2005/8/layout/default"/>
    <dgm:cxn modelId="{10A4B7C1-E454-449D-A229-9558E54BD34B}" type="presOf" srcId="{3DC23A0D-BF74-47A5-BE4A-4178858BF6F4}" destId="{BDDB55E5-C47A-406D-8CB1-C5475A0233B5}" srcOrd="0" destOrd="0" presId="urn:microsoft.com/office/officeart/2005/8/layout/default"/>
    <dgm:cxn modelId="{EE27766C-51C3-415E-86F2-DF9B891EC975}" type="presOf" srcId="{DD6A0738-B8F7-4308-9250-B42D3CA2E3CE}" destId="{2DCB6502-57B9-42BB-8B9F-3D1E1ED97A67}" srcOrd="0" destOrd="0" presId="urn:microsoft.com/office/officeart/2005/8/layout/default"/>
    <dgm:cxn modelId="{B69A7365-A6DB-4D6D-87B7-54BA2869964E}" srcId="{B5CB3867-073E-46FE-B31F-CF301ED031A6}" destId="{3DC23A0D-BF74-47A5-BE4A-4178858BF6F4}" srcOrd="3" destOrd="0" parTransId="{9A2FB9B9-FFA6-423F-986C-EE5612A55B08}" sibTransId="{EA464980-C811-4EEC-8CA2-C39CEBDDCA18}"/>
    <dgm:cxn modelId="{ACA73162-677B-4410-9403-4D9086B3174B}" srcId="{B5CB3867-073E-46FE-B31F-CF301ED031A6}" destId="{FA8CB4B8-992D-42BE-8247-F4EDEA9193E7}" srcOrd="4" destOrd="0" parTransId="{C00A47FC-3DBF-47A2-9AE3-4E0314087B79}" sibTransId="{11CC0E6A-75F9-45CC-BCA1-8B3F182FD36B}"/>
    <dgm:cxn modelId="{C11BB696-A569-47E0-A9E7-24DF82DAB2EA}" type="presOf" srcId="{9A74648A-3425-48CF-B051-A08E023250C2}" destId="{FB47236E-3CAD-44D1-9D57-A6873B30EB9F}" srcOrd="0" destOrd="0" presId="urn:microsoft.com/office/officeart/2005/8/layout/default"/>
    <dgm:cxn modelId="{689B11BB-AD2B-4CF6-99F5-EC2AB5253E09}" srcId="{B5CB3867-073E-46FE-B31F-CF301ED031A6}" destId="{9A74648A-3425-48CF-B051-A08E023250C2}" srcOrd="0" destOrd="0" parTransId="{1CB1E1AC-B846-44D9-BCF9-EE0588886A21}" sibTransId="{0BB8A3B5-6A1B-44AB-B4A4-7F785B50491D}"/>
    <dgm:cxn modelId="{EB5525E6-0725-4EF7-BC48-9B526A464A96}" srcId="{B5CB3867-073E-46FE-B31F-CF301ED031A6}" destId="{DD6A0738-B8F7-4308-9250-B42D3CA2E3CE}" srcOrd="2" destOrd="0" parTransId="{8F83D42A-05DC-4C95-A493-17AD513BA5B5}" sibTransId="{99B4AAE2-4350-4D58-AA66-F2E24DB28D00}"/>
    <dgm:cxn modelId="{7A52B712-D7A0-4058-8C5E-770D9C1B6879}" type="presOf" srcId="{9C7C8CF3-7EA5-443C-A026-A5CB1053A5F3}" destId="{7B57FA47-047D-4451-8C4B-3B48760D5BC5}" srcOrd="0" destOrd="0" presId="urn:microsoft.com/office/officeart/2005/8/layout/default"/>
    <dgm:cxn modelId="{0CC4B83E-9F4E-486E-AD59-746A53D42341}" type="presOf" srcId="{B5CB3867-073E-46FE-B31F-CF301ED031A6}" destId="{DDD4D943-169D-46F4-83D8-D67CB4C28E9A}" srcOrd="0" destOrd="0" presId="urn:microsoft.com/office/officeart/2005/8/layout/default"/>
    <dgm:cxn modelId="{2F237525-2750-4496-9D2F-52C4D24CF344}" srcId="{B5CB3867-073E-46FE-B31F-CF301ED031A6}" destId="{9C7C8CF3-7EA5-443C-A026-A5CB1053A5F3}" srcOrd="1" destOrd="0" parTransId="{7698DED4-9483-4B95-B3DF-FB2B8FE0BD8C}" sibTransId="{7FD4409B-E793-4227-A6CF-1406EBF2B578}"/>
    <dgm:cxn modelId="{8CD76607-74ED-4EE9-ADF2-AA19086C1D4F}" type="presParOf" srcId="{DDD4D943-169D-46F4-83D8-D67CB4C28E9A}" destId="{FB47236E-3CAD-44D1-9D57-A6873B30EB9F}" srcOrd="0" destOrd="0" presId="urn:microsoft.com/office/officeart/2005/8/layout/default"/>
    <dgm:cxn modelId="{3CA73ACB-5A3B-45DF-AA02-3289BF850812}" type="presParOf" srcId="{DDD4D943-169D-46F4-83D8-D67CB4C28E9A}" destId="{9180BCD2-64F0-4ABD-ABA2-AD93887456C1}" srcOrd="1" destOrd="0" presId="urn:microsoft.com/office/officeart/2005/8/layout/default"/>
    <dgm:cxn modelId="{BDCF87ED-7897-48CE-AF92-612285E4F849}" type="presParOf" srcId="{DDD4D943-169D-46F4-83D8-D67CB4C28E9A}" destId="{7B57FA47-047D-4451-8C4B-3B48760D5BC5}" srcOrd="2" destOrd="0" presId="urn:microsoft.com/office/officeart/2005/8/layout/default"/>
    <dgm:cxn modelId="{9BCD7FCB-F297-473F-BD6F-1E385ED32B22}" type="presParOf" srcId="{DDD4D943-169D-46F4-83D8-D67CB4C28E9A}" destId="{52EE796F-9A2D-4BC6-B360-212CDD1C2893}" srcOrd="3" destOrd="0" presId="urn:microsoft.com/office/officeart/2005/8/layout/default"/>
    <dgm:cxn modelId="{0E2F930C-BDEA-43E5-81A6-76A280075D49}" type="presParOf" srcId="{DDD4D943-169D-46F4-83D8-D67CB4C28E9A}" destId="{2DCB6502-57B9-42BB-8B9F-3D1E1ED97A67}" srcOrd="4" destOrd="0" presId="urn:microsoft.com/office/officeart/2005/8/layout/default"/>
    <dgm:cxn modelId="{16E1C82E-E7DE-4E21-8AB9-B600135F0CED}" type="presParOf" srcId="{DDD4D943-169D-46F4-83D8-D67CB4C28E9A}" destId="{B152C902-26BD-4188-90D5-FB51989D6E33}" srcOrd="5" destOrd="0" presId="urn:microsoft.com/office/officeart/2005/8/layout/default"/>
    <dgm:cxn modelId="{9E5D23EB-50BF-4E94-965F-E7452A116FE9}" type="presParOf" srcId="{DDD4D943-169D-46F4-83D8-D67CB4C28E9A}" destId="{BDDB55E5-C47A-406D-8CB1-C5475A0233B5}" srcOrd="6" destOrd="0" presId="urn:microsoft.com/office/officeart/2005/8/layout/default"/>
    <dgm:cxn modelId="{C2B7B083-8F60-42BE-8083-C4A5A65537C5}" type="presParOf" srcId="{DDD4D943-169D-46F4-83D8-D67CB4C28E9A}" destId="{F7674AED-41C3-4853-8EFB-4700D1A85B47}" srcOrd="7" destOrd="0" presId="urn:microsoft.com/office/officeart/2005/8/layout/default"/>
    <dgm:cxn modelId="{FED6AD4B-D78C-440A-A8B1-AB4BC92C12D2}" type="presParOf" srcId="{DDD4D943-169D-46F4-83D8-D67CB4C28E9A}" destId="{CBF602E2-CF12-4FF1-8638-56BB7863DAD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236E-3CAD-44D1-9D57-A6873B30EB9F}">
      <dsp:nvSpPr>
        <dsp:cNvPr id="0" name=""/>
        <dsp:cNvSpPr/>
      </dsp:nvSpPr>
      <dsp:spPr>
        <a:xfrm>
          <a:off x="0" y="95026"/>
          <a:ext cx="3213199" cy="19279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b="1" i="0" kern="1200" dirty="0" smtClean="0"/>
            <a:t>Dealing with Missing Values:</a:t>
          </a:r>
        </a:p>
        <a:p>
          <a:pPr lvl="0" algn="ctr" defTabSz="577850">
            <a:lnSpc>
              <a:spcPct val="90000"/>
            </a:lnSpc>
            <a:spcBef>
              <a:spcPct val="0"/>
            </a:spcBef>
            <a:spcAft>
              <a:spcPct val="35000"/>
            </a:spcAft>
          </a:pPr>
          <a:r>
            <a:rPr lang="en-IN" sz="1300" b="0" i="0" kern="1200" dirty="0" smtClean="0"/>
            <a:t>Identified and addressed missing information in different columns.</a:t>
          </a:r>
        </a:p>
        <a:p>
          <a:pPr lvl="0" algn="ctr" defTabSz="577850">
            <a:lnSpc>
              <a:spcPct val="90000"/>
            </a:lnSpc>
            <a:spcBef>
              <a:spcPct val="0"/>
            </a:spcBef>
            <a:spcAft>
              <a:spcPct val="35000"/>
            </a:spcAft>
          </a:pPr>
          <a:r>
            <a:rPr lang="en-IN" sz="1300" b="0" i="0" kern="1200" dirty="0" smtClean="0"/>
            <a:t>Used methods like filling in the most common value for categorical data.</a:t>
          </a:r>
        </a:p>
        <a:p>
          <a:pPr lvl="0" algn="ctr" defTabSz="577850">
            <a:lnSpc>
              <a:spcPct val="90000"/>
            </a:lnSpc>
            <a:spcBef>
              <a:spcPct val="0"/>
            </a:spcBef>
            <a:spcAft>
              <a:spcPct val="35000"/>
            </a:spcAft>
          </a:pPr>
          <a:r>
            <a:rPr lang="en-IN" sz="1300" b="0" i="0" kern="1200" dirty="0" smtClean="0"/>
            <a:t>Imputed average or middle values for numerical data.</a:t>
          </a:r>
        </a:p>
        <a:p>
          <a:pPr lvl="0" algn="ctr" defTabSz="577850">
            <a:lnSpc>
              <a:spcPct val="90000"/>
            </a:lnSpc>
            <a:spcBef>
              <a:spcPct val="0"/>
            </a:spcBef>
            <a:spcAft>
              <a:spcPct val="35000"/>
            </a:spcAft>
          </a:pPr>
          <a:r>
            <a:rPr lang="en-IN" sz="1300" b="0" i="0" kern="1200" dirty="0" smtClean="0"/>
            <a:t>Removed unnecessary columns.</a:t>
          </a:r>
          <a:endParaRPr lang="en-IN" sz="1300" kern="1200" dirty="0"/>
        </a:p>
      </dsp:txBody>
      <dsp:txXfrm>
        <a:off x="0" y="95026"/>
        <a:ext cx="3213199" cy="1927919"/>
      </dsp:txXfrm>
    </dsp:sp>
    <dsp:sp modelId="{7B57FA47-047D-4451-8C4B-3B48760D5BC5}">
      <dsp:nvSpPr>
        <dsp:cNvPr id="0" name=""/>
        <dsp:cNvSpPr/>
      </dsp:nvSpPr>
      <dsp:spPr>
        <a:xfrm>
          <a:off x="3534519" y="95026"/>
          <a:ext cx="3213199" cy="19279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b="1" i="0" kern="1200" dirty="0" smtClean="0"/>
            <a:t>Handling Outliers:</a:t>
          </a:r>
        </a:p>
        <a:p>
          <a:pPr lvl="0" algn="ctr" defTabSz="577850">
            <a:lnSpc>
              <a:spcPct val="90000"/>
            </a:lnSpc>
            <a:spcBef>
              <a:spcPct val="0"/>
            </a:spcBef>
            <a:spcAft>
              <a:spcPct val="35000"/>
            </a:spcAft>
          </a:pPr>
          <a:r>
            <a:rPr lang="en-IN" sz="1300" b="0" i="0" kern="1200" dirty="0" smtClean="0"/>
            <a:t>Identified unusual values through visual inspection and statistical methods.</a:t>
          </a:r>
        </a:p>
        <a:p>
          <a:pPr lvl="0" algn="ctr" defTabSz="577850">
            <a:lnSpc>
              <a:spcPct val="90000"/>
            </a:lnSpc>
            <a:spcBef>
              <a:spcPct val="0"/>
            </a:spcBef>
            <a:spcAft>
              <a:spcPct val="35000"/>
            </a:spcAft>
          </a:pPr>
          <a:r>
            <a:rPr lang="en-IN" sz="1300" b="0" i="0" kern="1200" dirty="0" smtClean="0"/>
            <a:t>Made decisions to either remove or adjust these outliers based on the context.</a:t>
          </a:r>
          <a:endParaRPr lang="en-IN" sz="1300" kern="1200" dirty="0"/>
        </a:p>
      </dsp:txBody>
      <dsp:txXfrm>
        <a:off x="3534519" y="95026"/>
        <a:ext cx="3213199" cy="1927919"/>
      </dsp:txXfrm>
    </dsp:sp>
    <dsp:sp modelId="{2DCB6502-57B9-42BB-8B9F-3D1E1ED97A67}">
      <dsp:nvSpPr>
        <dsp:cNvPr id="0" name=""/>
        <dsp:cNvSpPr/>
      </dsp:nvSpPr>
      <dsp:spPr>
        <a:xfrm>
          <a:off x="7069038" y="95026"/>
          <a:ext cx="3213199" cy="19279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b="1" i="0" kern="1200" dirty="0" smtClean="0"/>
            <a:t>Making Data Consistent:</a:t>
          </a:r>
        </a:p>
        <a:p>
          <a:pPr lvl="0" algn="ctr" defTabSz="577850">
            <a:lnSpc>
              <a:spcPct val="90000"/>
            </a:lnSpc>
            <a:spcBef>
              <a:spcPct val="0"/>
            </a:spcBef>
            <a:spcAft>
              <a:spcPct val="35000"/>
            </a:spcAft>
          </a:pPr>
          <a:r>
            <a:rPr lang="en-IN" sz="1300" b="0" i="0" kern="1200" dirty="0" smtClean="0"/>
            <a:t>Ensured all information in the dataset had a uniform format.</a:t>
          </a:r>
        </a:p>
        <a:p>
          <a:pPr lvl="0" algn="ctr" defTabSz="577850">
            <a:lnSpc>
              <a:spcPct val="90000"/>
            </a:lnSpc>
            <a:spcBef>
              <a:spcPct val="0"/>
            </a:spcBef>
            <a:spcAft>
              <a:spcPct val="35000"/>
            </a:spcAft>
          </a:pPr>
          <a:r>
            <a:rPr lang="en-IN" sz="1300" b="0" i="0" kern="1200" dirty="0" smtClean="0"/>
            <a:t>Special attention given to date formats for consistency.</a:t>
          </a:r>
          <a:endParaRPr lang="en-IN" sz="1300" kern="1200" dirty="0"/>
        </a:p>
      </dsp:txBody>
      <dsp:txXfrm>
        <a:off x="7069038" y="95026"/>
        <a:ext cx="3213199" cy="1927919"/>
      </dsp:txXfrm>
    </dsp:sp>
    <dsp:sp modelId="{BDDB55E5-C47A-406D-8CB1-C5475A0233B5}">
      <dsp:nvSpPr>
        <dsp:cNvPr id="0" name=""/>
        <dsp:cNvSpPr/>
      </dsp:nvSpPr>
      <dsp:spPr>
        <a:xfrm>
          <a:off x="1767259" y="2344266"/>
          <a:ext cx="3213199" cy="19279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b="1" i="0" kern="1200" dirty="0" smtClean="0"/>
            <a:t>Creating New Features:</a:t>
          </a:r>
        </a:p>
        <a:p>
          <a:pPr lvl="0" algn="ctr" defTabSz="577850">
            <a:lnSpc>
              <a:spcPct val="90000"/>
            </a:lnSpc>
            <a:spcBef>
              <a:spcPct val="0"/>
            </a:spcBef>
            <a:spcAft>
              <a:spcPct val="35000"/>
            </a:spcAft>
          </a:pPr>
          <a:r>
            <a:rPr lang="en-IN" sz="1300" b="0" i="0" kern="1200" dirty="0" smtClean="0"/>
            <a:t>Derived new pieces of information or transformed existing ones.</a:t>
          </a:r>
        </a:p>
        <a:p>
          <a:pPr lvl="0" algn="ctr" defTabSz="577850">
            <a:lnSpc>
              <a:spcPct val="90000"/>
            </a:lnSpc>
            <a:spcBef>
              <a:spcPct val="0"/>
            </a:spcBef>
            <a:spcAft>
              <a:spcPct val="35000"/>
            </a:spcAft>
          </a:pPr>
          <a:r>
            <a:rPr lang="en-IN" sz="1300" b="0" i="0" kern="1200" dirty="0" smtClean="0"/>
            <a:t>Aimed to extract more meaningful insights and improve model performance</a:t>
          </a:r>
          <a:endParaRPr lang="en-IN" sz="1300" b="0" i="0" kern="1200" dirty="0" smtClean="0"/>
        </a:p>
        <a:p>
          <a:pPr lvl="0" algn="ctr" defTabSz="577850">
            <a:lnSpc>
              <a:spcPct val="90000"/>
            </a:lnSpc>
            <a:spcBef>
              <a:spcPct val="0"/>
            </a:spcBef>
            <a:spcAft>
              <a:spcPct val="35000"/>
            </a:spcAft>
          </a:pPr>
          <a:endParaRPr lang="en-IN" sz="1300" b="0" i="0" kern="1200" dirty="0"/>
        </a:p>
      </dsp:txBody>
      <dsp:txXfrm>
        <a:off x="1767259" y="2344266"/>
        <a:ext cx="3213199" cy="1927919"/>
      </dsp:txXfrm>
    </dsp:sp>
    <dsp:sp modelId="{CBF602E2-CF12-4FF1-8638-56BB7863DAD0}">
      <dsp:nvSpPr>
        <dsp:cNvPr id="0" name=""/>
        <dsp:cNvSpPr/>
      </dsp:nvSpPr>
      <dsp:spPr>
        <a:xfrm>
          <a:off x="5301778" y="2344266"/>
          <a:ext cx="3213199" cy="19279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b="1" i="0" kern="1200" dirty="0" smtClean="0"/>
            <a:t>Checking the Data:</a:t>
          </a:r>
        </a:p>
        <a:p>
          <a:pPr lvl="0" algn="ctr" defTabSz="577850">
            <a:lnSpc>
              <a:spcPct val="90000"/>
            </a:lnSpc>
            <a:spcBef>
              <a:spcPct val="0"/>
            </a:spcBef>
            <a:spcAft>
              <a:spcPct val="35000"/>
            </a:spcAft>
          </a:pPr>
          <a:r>
            <a:rPr lang="en-IN" sz="1300" b="0" i="0" kern="1200" dirty="0" smtClean="0"/>
            <a:t>Conducted a thorough review of the dataset.</a:t>
          </a:r>
        </a:p>
        <a:p>
          <a:pPr lvl="0" algn="ctr" defTabSz="577850">
            <a:lnSpc>
              <a:spcPct val="90000"/>
            </a:lnSpc>
            <a:spcBef>
              <a:spcPct val="0"/>
            </a:spcBef>
            <a:spcAft>
              <a:spcPct val="35000"/>
            </a:spcAft>
          </a:pPr>
          <a:r>
            <a:rPr lang="en-IN" sz="1300" b="0" i="0" kern="1200" dirty="0" smtClean="0"/>
            <a:t>Corrected any mistakes or anomalies discovered during the review process</a:t>
          </a:r>
          <a:endParaRPr lang="en-IN" sz="1300" b="0" i="0" kern="1200" dirty="0"/>
        </a:p>
      </dsp:txBody>
      <dsp:txXfrm>
        <a:off x="5301778" y="2344266"/>
        <a:ext cx="3213199" cy="19279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BDF68E2-58F2-4D09-BE8B-E3BD06533059}" type="datetimeFigureOut">
              <a:rPr lang="en-US" smtClean="0"/>
              <a:t>2/23/2024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88312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086482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92670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70191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54727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97187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32429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9190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926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2/23/2024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3742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2/23/2024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716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9266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128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09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355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194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853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8624D31-43A5-475A-80CF-332C9F6DCF35}" type="datetimeFigureOut">
              <a:rPr lang="en-US" smtClean="0"/>
              <a:t>2/23/2024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662086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A7E61B2-5EAF-EAB7-3B8A-F36BC52A9C26}"/>
              </a:ext>
            </a:extLst>
          </p:cNvPr>
          <p:cNvPicPr>
            <a:picLocks noChangeAspect="1"/>
          </p:cNvPicPr>
          <p:nvPr/>
        </p:nvPicPr>
        <p:blipFill>
          <a:blip r:embed="rId2"/>
          <a:stretch>
            <a:fillRect/>
          </a:stretch>
        </p:blipFill>
        <p:spPr>
          <a:xfrm>
            <a:off x="476954" y="399246"/>
            <a:ext cx="11550481" cy="6027312"/>
          </a:xfrm>
          <a:prstGeom prst="rect">
            <a:avLst/>
          </a:prstGeom>
        </p:spPr>
      </p:pic>
    </p:spTree>
    <p:extLst>
      <p:ext uri="{BB962C8B-B14F-4D97-AF65-F5344CB8AC3E}">
        <p14:creationId xmlns:p14="http://schemas.microsoft.com/office/powerpoint/2010/main" val="2954745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6535" y="592428"/>
            <a:ext cx="184731" cy="369332"/>
          </a:xfrm>
          <a:prstGeom prst="rect">
            <a:avLst/>
          </a:prstGeom>
          <a:noFill/>
        </p:spPr>
        <p:txBody>
          <a:bodyPr wrap="none" rtlCol="0">
            <a:spAutoFit/>
          </a:bodyPr>
          <a:lstStyle/>
          <a:p>
            <a:endParaRPr lang="en-IN" dirty="0"/>
          </a:p>
        </p:txBody>
      </p:sp>
      <p:sp>
        <p:nvSpPr>
          <p:cNvPr id="3" name="TextBox 2"/>
          <p:cNvSpPr txBox="1"/>
          <p:nvPr/>
        </p:nvSpPr>
        <p:spPr>
          <a:xfrm>
            <a:off x="4275785" y="92291"/>
            <a:ext cx="2627290" cy="400110"/>
          </a:xfrm>
          <a:prstGeom prst="rect">
            <a:avLst/>
          </a:prstGeom>
          <a:noFill/>
        </p:spPr>
        <p:txBody>
          <a:bodyPr wrap="square" rtlCol="0">
            <a:spAutoFit/>
          </a:bodyPr>
          <a:lstStyle/>
          <a:p>
            <a:r>
              <a:rPr lang="en-IN" sz="2000" b="1" dirty="0">
                <a:solidFill>
                  <a:schemeClr val="accent5">
                    <a:lumMod val="50000"/>
                  </a:schemeClr>
                </a:solidFill>
              </a:rPr>
              <a:t>Bivariate Analysis</a:t>
            </a:r>
            <a:endParaRPr lang="en-IN" sz="2000" b="1" dirty="0">
              <a:solidFill>
                <a:schemeClr val="accent5">
                  <a:lumMod val="50000"/>
                </a:schemeClr>
              </a:solidFill>
            </a:endParaRPr>
          </a:p>
        </p:txBody>
      </p:sp>
      <p:pic>
        <p:nvPicPr>
          <p:cNvPr id="4" name="Picture 3"/>
          <p:cNvPicPr>
            <a:picLocks noChangeAspect="1"/>
          </p:cNvPicPr>
          <p:nvPr/>
        </p:nvPicPr>
        <p:blipFill>
          <a:blip r:embed="rId2"/>
          <a:stretch>
            <a:fillRect/>
          </a:stretch>
        </p:blipFill>
        <p:spPr>
          <a:xfrm>
            <a:off x="1463077" y="592428"/>
            <a:ext cx="8569565" cy="4945487"/>
          </a:xfrm>
          <a:prstGeom prst="rect">
            <a:avLst/>
          </a:prstGeom>
        </p:spPr>
      </p:pic>
      <p:sp>
        <p:nvSpPr>
          <p:cNvPr id="5" name="Rounded Rectangle 4"/>
          <p:cNvSpPr/>
          <p:nvPr/>
        </p:nvSpPr>
        <p:spPr>
          <a:xfrm>
            <a:off x="1463077" y="5537915"/>
            <a:ext cx="8917295" cy="1168975"/>
          </a:xfrm>
          <a:prstGeom prst="roundRect">
            <a:avLst/>
          </a:prstGeom>
          <a:solidFill>
            <a:srgbClr val="00206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INSIGHT</a:t>
            </a:r>
          </a:p>
          <a:p>
            <a:pPr algn="ctr"/>
            <a:r>
              <a:rPr lang="en-IN" sz="1100" dirty="0"/>
              <a:t>Men and women commonly have a CGPA between 70-75, which is considered </a:t>
            </a:r>
            <a:r>
              <a:rPr lang="en-IN" sz="1100" dirty="0" err="1"/>
              <a:t>favorable</a:t>
            </a:r>
            <a:r>
              <a:rPr lang="en-IN" sz="1100" dirty="0"/>
              <a:t>. There is no apparent correlation between gender, GPA levels (high or low), and their impact on salary, as evidenced by extensive overlap in the distributions</a:t>
            </a:r>
            <a:endParaRPr lang="en-IN" sz="1100" b="1" dirty="0" smtClean="0"/>
          </a:p>
          <a:p>
            <a:pPr algn="ctr"/>
            <a:endParaRPr lang="en-IN" sz="1100" dirty="0"/>
          </a:p>
        </p:txBody>
      </p:sp>
    </p:spTree>
    <p:extLst>
      <p:ext uri="{BB962C8B-B14F-4D97-AF65-F5344CB8AC3E}">
        <p14:creationId xmlns:p14="http://schemas.microsoft.com/office/powerpoint/2010/main" val="1520000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428" y="156952"/>
            <a:ext cx="1317990" cy="369332"/>
          </a:xfrm>
          <a:prstGeom prst="rect">
            <a:avLst/>
          </a:prstGeom>
          <a:noFill/>
        </p:spPr>
        <p:txBody>
          <a:bodyPr wrap="none" rtlCol="0">
            <a:spAutoFit/>
          </a:bodyPr>
          <a:lstStyle/>
          <a:p>
            <a:r>
              <a:rPr lang="en-IN" b="1" dirty="0" smtClean="0">
                <a:solidFill>
                  <a:schemeClr val="accent5">
                    <a:lumMod val="50000"/>
                  </a:schemeClr>
                </a:solidFill>
              </a:rPr>
              <a:t>HEAT MAP</a:t>
            </a:r>
            <a:endParaRPr lang="en-IN" b="1" dirty="0">
              <a:solidFill>
                <a:schemeClr val="accent5">
                  <a:lumMod val="50000"/>
                </a:schemeClr>
              </a:solidFill>
            </a:endParaRPr>
          </a:p>
        </p:txBody>
      </p:sp>
      <p:pic>
        <p:nvPicPr>
          <p:cNvPr id="3" name="Picture 2"/>
          <p:cNvPicPr>
            <a:picLocks noChangeAspect="1"/>
          </p:cNvPicPr>
          <p:nvPr/>
        </p:nvPicPr>
        <p:blipFill>
          <a:blip r:embed="rId2"/>
          <a:stretch>
            <a:fillRect/>
          </a:stretch>
        </p:blipFill>
        <p:spPr>
          <a:xfrm>
            <a:off x="592428" y="526284"/>
            <a:ext cx="10560676" cy="5139473"/>
          </a:xfrm>
          <a:prstGeom prst="rect">
            <a:avLst/>
          </a:prstGeom>
        </p:spPr>
      </p:pic>
      <p:sp>
        <p:nvSpPr>
          <p:cNvPr id="4" name="Rounded Rectangle 3"/>
          <p:cNvSpPr/>
          <p:nvPr/>
        </p:nvSpPr>
        <p:spPr>
          <a:xfrm>
            <a:off x="914401" y="5781667"/>
            <a:ext cx="10560676" cy="93882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smtClean="0"/>
          </a:p>
          <a:p>
            <a:pPr algn="ctr"/>
            <a:r>
              <a:rPr lang="en-IN" sz="1200" dirty="0" smtClean="0"/>
              <a:t>Strong </a:t>
            </a:r>
            <a:r>
              <a:rPr lang="en-IN" sz="1200" dirty="0"/>
              <a:t>positive correlations exist between English and Computer Programming, and Conscientiousness and Agreeableness, indicating alignment in subject scores. Electrical and Civil Engineering show positive correlations within engineering, while the overall relationship between personality traits and academics is less clear, with Conscientiousness positively correlated and Neuroticism showing a less pronounced negative correlation.</a:t>
            </a:r>
          </a:p>
          <a:p>
            <a:pPr algn="ctr"/>
            <a:endParaRPr lang="en-IN" sz="1100" dirty="0"/>
          </a:p>
        </p:txBody>
      </p:sp>
    </p:spTree>
    <p:extLst>
      <p:ext uri="{BB962C8B-B14F-4D97-AF65-F5344CB8AC3E}">
        <p14:creationId xmlns:p14="http://schemas.microsoft.com/office/powerpoint/2010/main" val="3678342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1772" y="333709"/>
            <a:ext cx="2590696" cy="369332"/>
          </a:xfrm>
          <a:prstGeom prst="rect">
            <a:avLst/>
          </a:prstGeom>
        </p:spPr>
        <p:txBody>
          <a:bodyPr wrap="square">
            <a:spAutoFit/>
          </a:bodyPr>
          <a:lstStyle/>
          <a:p>
            <a:r>
              <a:rPr lang="en-IN" b="1" dirty="0">
                <a:solidFill>
                  <a:schemeClr val="accent5">
                    <a:lumMod val="50000"/>
                  </a:schemeClr>
                </a:solidFill>
              </a:rPr>
              <a:t>Research </a:t>
            </a:r>
            <a:r>
              <a:rPr lang="en-IN" b="1" dirty="0" smtClean="0">
                <a:solidFill>
                  <a:schemeClr val="accent5">
                    <a:lumMod val="50000"/>
                  </a:schemeClr>
                </a:solidFill>
              </a:rPr>
              <a:t>Question</a:t>
            </a:r>
            <a:endParaRPr lang="en-IN" b="1" dirty="0">
              <a:solidFill>
                <a:schemeClr val="accent5">
                  <a:lumMod val="50000"/>
                </a:schemeClr>
              </a:solidFill>
            </a:endParaRPr>
          </a:p>
        </p:txBody>
      </p:sp>
      <p:pic>
        <p:nvPicPr>
          <p:cNvPr id="3" name="Picture 2"/>
          <p:cNvPicPr>
            <a:picLocks noChangeAspect="1"/>
          </p:cNvPicPr>
          <p:nvPr/>
        </p:nvPicPr>
        <p:blipFill>
          <a:blip r:embed="rId2"/>
          <a:stretch>
            <a:fillRect/>
          </a:stretch>
        </p:blipFill>
        <p:spPr>
          <a:xfrm>
            <a:off x="0" y="703041"/>
            <a:ext cx="5895975" cy="3838575"/>
          </a:xfrm>
          <a:prstGeom prst="rect">
            <a:avLst/>
          </a:prstGeom>
        </p:spPr>
      </p:pic>
      <p:pic>
        <p:nvPicPr>
          <p:cNvPr id="4" name="Picture 3"/>
          <p:cNvPicPr>
            <a:picLocks noChangeAspect="1"/>
          </p:cNvPicPr>
          <p:nvPr/>
        </p:nvPicPr>
        <p:blipFill>
          <a:blip r:embed="rId3"/>
          <a:stretch>
            <a:fillRect/>
          </a:stretch>
        </p:blipFill>
        <p:spPr>
          <a:xfrm>
            <a:off x="6069014" y="703041"/>
            <a:ext cx="5724272" cy="3838575"/>
          </a:xfrm>
          <a:prstGeom prst="rect">
            <a:avLst/>
          </a:prstGeom>
        </p:spPr>
      </p:pic>
      <p:sp>
        <p:nvSpPr>
          <p:cNvPr id="5" name="Rounded Rectangle 4"/>
          <p:cNvSpPr/>
          <p:nvPr/>
        </p:nvSpPr>
        <p:spPr>
          <a:xfrm>
            <a:off x="668207" y="5061397"/>
            <a:ext cx="11007675" cy="1262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endParaRPr lang="en-IN" sz="1200" dirty="0" smtClean="0"/>
          </a:p>
          <a:p>
            <a:pPr fontAlgn="base"/>
            <a:endParaRPr lang="en-IN" sz="1200" dirty="0" smtClean="0"/>
          </a:p>
          <a:p>
            <a:pPr fontAlgn="base"/>
            <a:r>
              <a:rPr lang="en-IN" sz="1200" dirty="0" smtClean="0"/>
              <a:t>The </a:t>
            </a:r>
            <a:r>
              <a:rPr lang="en-IN" sz="1200" dirty="0"/>
              <a:t>left section of the image depicts a count plot showcasing the gender distribution, highlighting a notable inclination towards Computer Science and Engineering (CSE) with over 33% more individuals compared to those in Electronics and Communication Engineering.</a:t>
            </a:r>
          </a:p>
          <a:p>
            <a:pPr fontAlgn="base"/>
            <a:r>
              <a:rPr lang="en-IN" sz="1200" dirty="0"/>
              <a:t>[2:55 PM]On the right side, the image illustrates the salary distribution based on designations within Computer Science and Engineering. Roles such as Software Engineer and Programmer Analyst boast the highest salaries, exceeding the reported range of 2.5 to 3 lakhs by an additional 10,000.</a:t>
            </a:r>
          </a:p>
          <a:p>
            <a:pPr algn="ctr"/>
            <a:endParaRPr lang="en-IN" dirty="0"/>
          </a:p>
        </p:txBody>
      </p:sp>
    </p:spTree>
    <p:extLst>
      <p:ext uri="{BB962C8B-B14F-4D97-AF65-F5344CB8AC3E}">
        <p14:creationId xmlns:p14="http://schemas.microsoft.com/office/powerpoint/2010/main" val="1781761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52678" y="2603500"/>
            <a:ext cx="10539063" cy="3565480"/>
          </a:xfrm>
        </p:spPr>
        <p:txBody>
          <a:bodyPr/>
          <a:lstStyle/>
          <a:p>
            <a:pPr marL="0" indent="0" algn="just">
              <a:buNone/>
            </a:pPr>
            <a:r>
              <a:rPr lang="en-IN" sz="2000" b="1" dirty="0"/>
              <a:t>1.Over 75% of salary data clusters around ₹3,70,000, with the middle 50% ranging from ₹1,80,000 to ₹3,07,000. </a:t>
            </a:r>
            <a:endParaRPr lang="en-IN" sz="2000" b="1" dirty="0" smtClean="0"/>
          </a:p>
          <a:p>
            <a:pPr marL="0" indent="0" algn="just">
              <a:buNone/>
            </a:pPr>
            <a:r>
              <a:rPr lang="en-IN" sz="2000" b="1" dirty="0" smtClean="0"/>
              <a:t>2.Freshers</a:t>
            </a:r>
            <a:r>
              <a:rPr lang="en-IN" sz="2000" b="1" dirty="0"/>
              <a:t>' average salary is around ₹3,00,000 per annum</a:t>
            </a:r>
            <a:r>
              <a:rPr lang="en-IN" sz="2000" b="1" dirty="0" smtClean="0"/>
              <a:t>.</a:t>
            </a:r>
          </a:p>
          <a:p>
            <a:pPr marL="0" indent="0" algn="just">
              <a:buNone/>
            </a:pPr>
            <a:r>
              <a:rPr lang="en-IN" sz="2000" b="1" dirty="0" smtClean="0"/>
              <a:t>3.Both </a:t>
            </a:r>
            <a:r>
              <a:rPr lang="en-IN" sz="2000" b="1" dirty="0"/>
              <a:t>men and women </a:t>
            </a:r>
            <a:r>
              <a:rPr lang="en-IN" sz="2000" b="1" dirty="0" err="1"/>
              <a:t>favor</a:t>
            </a:r>
            <a:r>
              <a:rPr lang="en-IN" sz="2000" b="1" dirty="0"/>
              <a:t> Computer Science and Engineering. </a:t>
            </a:r>
            <a:endParaRPr lang="en-IN" sz="2000" b="1" dirty="0" smtClean="0"/>
          </a:p>
          <a:p>
            <a:pPr marL="0" indent="0" algn="just">
              <a:buNone/>
            </a:pPr>
            <a:r>
              <a:rPr lang="en-IN" sz="2000" b="1" dirty="0" smtClean="0"/>
              <a:t>4.Similar </a:t>
            </a:r>
            <a:r>
              <a:rPr lang="en-IN" sz="2000" b="1" dirty="0"/>
              <a:t>average salaries for Software Engineering and Programming Analyst positions. </a:t>
            </a:r>
            <a:endParaRPr lang="en-IN" sz="2000" b="1" dirty="0" smtClean="0"/>
          </a:p>
          <a:p>
            <a:pPr marL="0" indent="0" algn="just">
              <a:buNone/>
            </a:pPr>
            <a:r>
              <a:rPr lang="en-IN" sz="2000" b="1" dirty="0" smtClean="0"/>
              <a:t>5.No </a:t>
            </a:r>
            <a:r>
              <a:rPr lang="en-IN" sz="2000" b="1" dirty="0"/>
              <a:t>individuals are designated as Hardware Engineers within Computer Science and Engineering.</a:t>
            </a:r>
          </a:p>
          <a:p>
            <a:endParaRPr lang="en-IN" dirty="0"/>
          </a:p>
        </p:txBody>
      </p:sp>
    </p:spTree>
    <p:extLst>
      <p:ext uri="{BB962C8B-B14F-4D97-AF65-F5344CB8AC3E}">
        <p14:creationId xmlns:p14="http://schemas.microsoft.com/office/powerpoint/2010/main" val="1330818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ME</a:t>
            </a:r>
            <a:endParaRPr lang="en-IN" dirty="0"/>
          </a:p>
        </p:txBody>
      </p:sp>
      <p:sp>
        <p:nvSpPr>
          <p:cNvPr id="3" name="Content Placeholder 2"/>
          <p:cNvSpPr>
            <a:spLocks noGrp="1"/>
          </p:cNvSpPr>
          <p:nvPr>
            <p:ph idx="1"/>
          </p:nvPr>
        </p:nvSpPr>
        <p:spPr/>
        <p:txBody>
          <a:bodyPr/>
          <a:lstStyle/>
          <a:p>
            <a:pPr marL="0" indent="0">
              <a:buNone/>
            </a:pPr>
            <a:r>
              <a:rPr lang="en-IN" b="1" dirty="0" smtClean="0">
                <a:solidFill>
                  <a:schemeClr val="tx1"/>
                </a:solidFill>
              </a:rPr>
              <a:t>MARATI SIRI VENNELA</a:t>
            </a:r>
          </a:p>
          <a:p>
            <a:pPr marL="0" indent="0">
              <a:buNone/>
            </a:pPr>
            <a:r>
              <a:rPr lang="en-IN" b="1" dirty="0" err="1" smtClean="0">
                <a:solidFill>
                  <a:schemeClr val="tx1"/>
                </a:solidFill>
              </a:rPr>
              <a:t>B.Sc</a:t>
            </a:r>
            <a:r>
              <a:rPr lang="en-IN" b="1" smtClean="0">
                <a:solidFill>
                  <a:schemeClr val="tx1"/>
                </a:solidFill>
              </a:rPr>
              <a:t>(Computers)</a:t>
            </a:r>
            <a:endParaRPr lang="en-IN" b="1" dirty="0" smtClean="0">
              <a:solidFill>
                <a:schemeClr val="tx1"/>
              </a:solidFill>
            </a:endParaRPr>
          </a:p>
          <a:p>
            <a:pPr marL="0" indent="0">
              <a:buNone/>
            </a:pPr>
            <a:endParaRPr lang="en-IN" b="1" dirty="0" smtClean="0">
              <a:solidFill>
                <a:schemeClr val="tx1"/>
              </a:solidFill>
            </a:endParaRPr>
          </a:p>
          <a:p>
            <a:pPr marL="0" indent="0">
              <a:buNone/>
            </a:pPr>
            <a:endParaRPr lang="en-IN" dirty="0"/>
          </a:p>
        </p:txBody>
      </p:sp>
    </p:spTree>
    <p:extLst>
      <p:ext uri="{BB962C8B-B14F-4D97-AF65-F5344CB8AC3E}">
        <p14:creationId xmlns:p14="http://schemas.microsoft.com/office/powerpoint/2010/main" val="709725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Contents</a:t>
            </a:r>
            <a:endParaRPr lang="en-IN" dirty="0"/>
          </a:p>
        </p:txBody>
      </p:sp>
      <p:sp>
        <p:nvSpPr>
          <p:cNvPr id="3" name="Content Placeholder 2"/>
          <p:cNvSpPr>
            <a:spLocks noGrp="1"/>
          </p:cNvSpPr>
          <p:nvPr>
            <p:ph idx="1"/>
          </p:nvPr>
        </p:nvSpPr>
        <p:spPr>
          <a:xfrm>
            <a:off x="626920" y="2474711"/>
            <a:ext cx="8825659" cy="3416300"/>
          </a:xfrm>
        </p:spPr>
        <p:txBody>
          <a:bodyPr>
            <a:normAutofit/>
          </a:bodyPr>
          <a:lstStyle/>
          <a:p>
            <a:r>
              <a:rPr lang="en-IN" sz="2000" b="1" dirty="0" smtClean="0"/>
              <a:t>Problem Statement</a:t>
            </a:r>
          </a:p>
          <a:p>
            <a:r>
              <a:rPr lang="en-IN" sz="2000" b="1" dirty="0" smtClean="0"/>
              <a:t>Objective</a:t>
            </a:r>
          </a:p>
          <a:p>
            <a:r>
              <a:rPr lang="en-IN" sz="2000" b="1" dirty="0" smtClean="0"/>
              <a:t>Data munging</a:t>
            </a:r>
          </a:p>
          <a:p>
            <a:r>
              <a:rPr lang="en-IN" sz="2000" b="1" dirty="0" smtClean="0"/>
              <a:t>Data Visualizations and Insights</a:t>
            </a:r>
          </a:p>
          <a:p>
            <a:r>
              <a:rPr lang="en-IN" sz="2000" b="1" dirty="0"/>
              <a:t>Research </a:t>
            </a:r>
            <a:r>
              <a:rPr lang="en-IN" sz="2000" b="1" dirty="0" smtClean="0"/>
              <a:t>Questions</a:t>
            </a:r>
          </a:p>
          <a:p>
            <a:r>
              <a:rPr lang="en-IN" sz="2000" b="1" dirty="0" smtClean="0"/>
              <a:t>Conclusion</a:t>
            </a:r>
            <a:endParaRPr lang="en-IN" sz="2000" dirty="0"/>
          </a:p>
        </p:txBody>
      </p:sp>
    </p:spTree>
    <p:extLst>
      <p:ext uri="{BB962C8B-B14F-4D97-AF65-F5344CB8AC3E}">
        <p14:creationId xmlns:p14="http://schemas.microsoft.com/office/powerpoint/2010/main" val="2494584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1000556" y="2783804"/>
            <a:ext cx="10036638" cy="1479103"/>
          </a:xfrm>
        </p:spPr>
        <p:txBody>
          <a:bodyPr>
            <a:normAutofit/>
          </a:bodyPr>
          <a:lstStyle/>
          <a:p>
            <a:pPr algn="just"/>
            <a:r>
              <a:rPr lang="en-IN" sz="2000" b="1" dirty="0"/>
              <a:t>I</a:t>
            </a:r>
            <a:r>
              <a:rPr lang="en-IN" sz="2000" b="1" dirty="0" smtClean="0"/>
              <a:t>nvestigating </a:t>
            </a:r>
            <a:r>
              <a:rPr lang="en-IN" sz="2000" b="1" dirty="0"/>
              <a:t>the provided dataset through Exploratory Data Analysis (EDA) to identify crucial determinants and patterns that influence </a:t>
            </a:r>
            <a:r>
              <a:rPr lang="en-IN" sz="2000" b="1" dirty="0" smtClean="0"/>
              <a:t>salary.</a:t>
            </a:r>
            <a:endParaRPr lang="en-IN" sz="2000" b="1" dirty="0"/>
          </a:p>
        </p:txBody>
      </p:sp>
    </p:spTree>
    <p:extLst>
      <p:ext uri="{BB962C8B-B14F-4D97-AF65-F5344CB8AC3E}">
        <p14:creationId xmlns:p14="http://schemas.microsoft.com/office/powerpoint/2010/main" val="3859658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1154954" y="2783804"/>
            <a:ext cx="9895119" cy="3416300"/>
          </a:xfrm>
        </p:spPr>
        <p:txBody>
          <a:bodyPr/>
          <a:lstStyle/>
          <a:p>
            <a:pPr algn="just"/>
            <a:r>
              <a:rPr lang="en-IN" b="1" dirty="0"/>
              <a:t>The objective of this analysis is to gain insights and a comprehensive understanding of the provided dataset, with a specific focus on the relationship between different features and the target variable, which is Salary. The goals include providing a thorough description of the dataset and its features, uncovering patterns or trends within the data, examining relationships between independent variables and the target variable (Salary), and identifying any outliers or anomalies present in the dataset</a:t>
            </a:r>
            <a:r>
              <a:rPr lang="en-IN" b="1" dirty="0" smtClean="0"/>
              <a:t>.</a:t>
            </a:r>
            <a:endParaRPr lang="en-IN" b="1" dirty="0"/>
          </a:p>
        </p:txBody>
      </p:sp>
    </p:spTree>
    <p:extLst>
      <p:ext uri="{BB962C8B-B14F-4D97-AF65-F5344CB8AC3E}">
        <p14:creationId xmlns:p14="http://schemas.microsoft.com/office/powerpoint/2010/main" val="3405733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801" y="1081824"/>
            <a:ext cx="8394449" cy="502277"/>
          </a:xfrm>
        </p:spPr>
        <p:txBody>
          <a:bodyPr>
            <a:normAutofit fontScale="90000"/>
          </a:bodyPr>
          <a:lstStyle/>
          <a:p>
            <a:r>
              <a:rPr lang="en-IN" dirty="0" smtClean="0"/>
              <a:t>Data Munging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9460970"/>
              </p:ext>
            </p:extLst>
          </p:nvPr>
        </p:nvGraphicFramePr>
        <p:xfrm>
          <a:off x="625475" y="2336800"/>
          <a:ext cx="10282238" cy="4367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468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a:t>
            </a:r>
            <a:endParaRPr lang="en-IN" dirty="0"/>
          </a:p>
        </p:txBody>
      </p:sp>
      <p:sp>
        <p:nvSpPr>
          <p:cNvPr id="3" name="Text Placeholder 2"/>
          <p:cNvSpPr>
            <a:spLocks noGrp="1"/>
          </p:cNvSpPr>
          <p:nvPr>
            <p:ph type="body" idx="1"/>
          </p:nvPr>
        </p:nvSpPr>
        <p:spPr>
          <a:xfrm>
            <a:off x="407979" y="2195549"/>
            <a:ext cx="1639762" cy="576262"/>
          </a:xfrm>
        </p:spPr>
        <p:txBody>
          <a:bodyPr/>
          <a:lstStyle/>
          <a:p>
            <a:r>
              <a:rPr lang="en-IN" dirty="0" smtClean="0"/>
              <a:t>Before</a:t>
            </a:r>
            <a:endParaRPr lang="en-IN"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9630" y="2771410"/>
            <a:ext cx="5178285" cy="3886565"/>
          </a:xfrm>
        </p:spPr>
      </p:pic>
      <p:sp>
        <p:nvSpPr>
          <p:cNvPr id="5" name="Text Placeholder 4"/>
          <p:cNvSpPr>
            <a:spLocks noGrp="1"/>
          </p:cNvSpPr>
          <p:nvPr>
            <p:ph type="body" sz="quarter" idx="3"/>
          </p:nvPr>
        </p:nvSpPr>
        <p:spPr>
          <a:xfrm>
            <a:off x="6208711" y="2307286"/>
            <a:ext cx="1840585" cy="464525"/>
          </a:xfrm>
        </p:spPr>
        <p:txBody>
          <a:bodyPr/>
          <a:lstStyle/>
          <a:p>
            <a:r>
              <a:rPr lang="en-IN" dirty="0" smtClean="0"/>
              <a:t>After</a:t>
            </a:r>
            <a:endParaRPr lang="en-IN"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37064" y="3187700"/>
            <a:ext cx="1967710" cy="2854325"/>
          </a:xfrm>
        </p:spPr>
      </p:pic>
    </p:spTree>
    <p:extLst>
      <p:ext uri="{BB962C8B-B14F-4D97-AF65-F5344CB8AC3E}">
        <p14:creationId xmlns:p14="http://schemas.microsoft.com/office/powerpoint/2010/main" val="280378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55883"/>
            <a:ext cx="5383369" cy="4227510"/>
          </a:xfrm>
          <a:prstGeom prst="rect">
            <a:avLst/>
          </a:prstGeom>
        </p:spPr>
      </p:pic>
      <p:pic>
        <p:nvPicPr>
          <p:cNvPr id="4" name="Picture 3"/>
          <p:cNvPicPr>
            <a:picLocks noChangeAspect="1"/>
          </p:cNvPicPr>
          <p:nvPr/>
        </p:nvPicPr>
        <p:blipFill>
          <a:blip r:embed="rId3"/>
          <a:stretch>
            <a:fillRect/>
          </a:stretch>
        </p:blipFill>
        <p:spPr>
          <a:xfrm>
            <a:off x="6341940" y="503917"/>
            <a:ext cx="5471710" cy="4331441"/>
          </a:xfrm>
          <a:prstGeom prst="rect">
            <a:avLst/>
          </a:prstGeom>
        </p:spPr>
      </p:pic>
      <p:sp>
        <p:nvSpPr>
          <p:cNvPr id="6" name="Rounded Rectangle 5"/>
          <p:cNvSpPr/>
          <p:nvPr/>
        </p:nvSpPr>
        <p:spPr>
          <a:xfrm>
            <a:off x="341290" y="4954832"/>
            <a:ext cx="4951927" cy="1739339"/>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t>INSIGHT</a:t>
            </a:r>
          </a:p>
          <a:p>
            <a:pPr algn="just"/>
            <a:r>
              <a:rPr lang="en-IN" sz="1100" dirty="0"/>
              <a:t>1)It is noted that there are many outliers in the salary data and</a:t>
            </a:r>
          </a:p>
          <a:p>
            <a:pPr algn="just"/>
            <a:r>
              <a:rPr lang="en-IN" sz="1100" dirty="0"/>
              <a:t>there is not much difference between median salary for both genders. </a:t>
            </a:r>
          </a:p>
          <a:p>
            <a:pPr algn="just"/>
            <a:r>
              <a:rPr lang="en-IN" sz="1100" dirty="0"/>
              <a:t>2)We can also observe male have more outliers indicating they are more people getting higher pays in male than female category.</a:t>
            </a:r>
          </a:p>
          <a:p>
            <a:pPr algn="ctr"/>
            <a:endParaRPr lang="en-IN" sz="1000" dirty="0"/>
          </a:p>
        </p:txBody>
      </p:sp>
      <p:sp>
        <p:nvSpPr>
          <p:cNvPr id="7" name="TextBox 6"/>
          <p:cNvSpPr txBox="1"/>
          <p:nvPr/>
        </p:nvSpPr>
        <p:spPr>
          <a:xfrm>
            <a:off x="405684" y="384443"/>
            <a:ext cx="819455" cy="307777"/>
          </a:xfrm>
          <a:prstGeom prst="rect">
            <a:avLst/>
          </a:prstGeom>
          <a:noFill/>
        </p:spPr>
        <p:txBody>
          <a:bodyPr wrap="none" rtlCol="0">
            <a:spAutoFit/>
          </a:bodyPr>
          <a:lstStyle/>
          <a:p>
            <a:r>
              <a:rPr lang="en-IN" sz="1400" b="1" dirty="0" err="1" smtClean="0"/>
              <a:t>BoxPlot</a:t>
            </a:r>
            <a:endParaRPr lang="en-IN" sz="1400" b="1" dirty="0"/>
          </a:p>
        </p:txBody>
      </p:sp>
      <p:sp>
        <p:nvSpPr>
          <p:cNvPr id="8" name="Rounded Rectangle 7"/>
          <p:cNvSpPr/>
          <p:nvPr/>
        </p:nvSpPr>
        <p:spPr>
          <a:xfrm>
            <a:off x="6761408" y="4954831"/>
            <a:ext cx="5168152" cy="1739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400" b="1" dirty="0" smtClean="0"/>
              <a:t>INSIGHT</a:t>
            </a:r>
          </a:p>
          <a:p>
            <a:pPr algn="just"/>
            <a:r>
              <a:rPr lang="en-IN" sz="1200" dirty="0" smtClean="0"/>
              <a:t>This </a:t>
            </a:r>
            <a:r>
              <a:rPr lang="en-IN" sz="1200" dirty="0"/>
              <a:t>trend is further affirmed by the combined histogram and KDE plot, illustrating a concentration of data points at the lower salary range and an extended tail towards the right, as depicted in the box plot as </a:t>
            </a:r>
            <a:r>
              <a:rPr lang="en-IN" sz="1200" dirty="0" err="1" smtClean="0"/>
              <a:t>wellI</a:t>
            </a:r>
            <a:endParaRPr lang="en-IN" sz="1200" dirty="0"/>
          </a:p>
        </p:txBody>
      </p:sp>
      <p:sp>
        <p:nvSpPr>
          <p:cNvPr id="9" name="Rectangle 8"/>
          <p:cNvSpPr/>
          <p:nvPr/>
        </p:nvSpPr>
        <p:spPr>
          <a:xfrm>
            <a:off x="4307066" y="117034"/>
            <a:ext cx="2281394" cy="369332"/>
          </a:xfrm>
          <a:prstGeom prst="rect">
            <a:avLst/>
          </a:prstGeom>
        </p:spPr>
        <p:txBody>
          <a:bodyPr wrap="none">
            <a:spAutoFit/>
          </a:bodyPr>
          <a:lstStyle/>
          <a:p>
            <a:r>
              <a:rPr lang="en-IN" b="1" dirty="0">
                <a:solidFill>
                  <a:schemeClr val="accent5">
                    <a:lumMod val="50000"/>
                  </a:schemeClr>
                </a:solidFill>
              </a:rPr>
              <a:t>Univariate Analysis</a:t>
            </a:r>
            <a:endParaRPr lang="en-IN" b="1" dirty="0">
              <a:solidFill>
                <a:schemeClr val="accent5">
                  <a:lumMod val="50000"/>
                </a:schemeClr>
              </a:solidFill>
            </a:endParaRPr>
          </a:p>
        </p:txBody>
      </p:sp>
    </p:spTree>
    <p:extLst>
      <p:ext uri="{BB962C8B-B14F-4D97-AF65-F5344CB8AC3E}">
        <p14:creationId xmlns:p14="http://schemas.microsoft.com/office/powerpoint/2010/main" val="1236903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725" y="1148686"/>
            <a:ext cx="5505583" cy="4260441"/>
          </a:xfrm>
          <a:prstGeom prst="rect">
            <a:avLst/>
          </a:prstGeom>
        </p:spPr>
      </p:pic>
      <p:sp>
        <p:nvSpPr>
          <p:cNvPr id="3" name="TextBox 2"/>
          <p:cNvSpPr txBox="1"/>
          <p:nvPr/>
        </p:nvSpPr>
        <p:spPr>
          <a:xfrm>
            <a:off x="3683358" y="244699"/>
            <a:ext cx="3446777" cy="523220"/>
          </a:xfrm>
          <a:prstGeom prst="rect">
            <a:avLst/>
          </a:prstGeom>
          <a:noFill/>
        </p:spPr>
        <p:txBody>
          <a:bodyPr wrap="none" rtlCol="0">
            <a:spAutoFit/>
          </a:bodyPr>
          <a:lstStyle/>
          <a:p>
            <a:r>
              <a:rPr lang="en-IN" sz="2800" b="1" dirty="0">
                <a:solidFill>
                  <a:schemeClr val="accent5">
                    <a:lumMod val="50000"/>
                  </a:schemeClr>
                </a:solidFill>
              </a:rPr>
              <a:t>Univariate Analysis</a:t>
            </a:r>
            <a:endParaRPr lang="en-IN" sz="2800" b="1" dirty="0">
              <a:solidFill>
                <a:schemeClr val="accent5">
                  <a:lumMod val="50000"/>
                </a:schemeClr>
              </a:solidFill>
            </a:endParaRPr>
          </a:p>
        </p:txBody>
      </p:sp>
      <p:pic>
        <p:nvPicPr>
          <p:cNvPr id="4" name="Picture 3"/>
          <p:cNvPicPr>
            <a:picLocks noChangeAspect="1"/>
          </p:cNvPicPr>
          <p:nvPr/>
        </p:nvPicPr>
        <p:blipFill>
          <a:blip r:embed="rId3"/>
          <a:stretch>
            <a:fillRect/>
          </a:stretch>
        </p:blipFill>
        <p:spPr>
          <a:xfrm>
            <a:off x="6915956" y="1469216"/>
            <a:ext cx="4146997" cy="3939911"/>
          </a:xfrm>
          <a:prstGeom prst="rect">
            <a:avLst/>
          </a:prstGeom>
        </p:spPr>
      </p:pic>
    </p:spTree>
    <p:extLst>
      <p:ext uri="{BB962C8B-B14F-4D97-AF65-F5344CB8AC3E}">
        <p14:creationId xmlns:p14="http://schemas.microsoft.com/office/powerpoint/2010/main" val="36714160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272</TotalTime>
  <Words>631</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PowerPoint Presentation</vt:lpstr>
      <vt:lpstr>ABOUT ME</vt:lpstr>
      <vt:lpstr> Contents</vt:lpstr>
      <vt:lpstr>Problem Statement</vt:lpstr>
      <vt:lpstr>Objective</vt:lpstr>
      <vt:lpstr>Data Munging</vt:lpstr>
      <vt:lpstr>Data Cleaning</vt:lpstr>
      <vt:lpstr>PowerPoint Presentation</vt:lpstr>
      <vt:lpstr>PowerPoint Presentation</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K. Sridhar Goud</dc:creator>
  <cp:lastModifiedBy>K. Sridhar Goud</cp:lastModifiedBy>
  <cp:revision>18</cp:revision>
  <dcterms:created xsi:type="dcterms:W3CDTF">2024-02-23T05:09:30Z</dcterms:created>
  <dcterms:modified xsi:type="dcterms:W3CDTF">2024-02-23T09:42:27Z</dcterms:modified>
</cp:coreProperties>
</file>