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59" r:id="rId8"/>
    <p:sldId id="265" r:id="rId9"/>
    <p:sldId id="278" r:id="rId10"/>
    <p:sldId id="271" r:id="rId11"/>
    <p:sldId id="283" r:id="rId12"/>
    <p:sldId id="279" r:id="rId13"/>
    <p:sldId id="284" r:id="rId14"/>
    <p:sldId id="280" r:id="rId15"/>
    <p:sldId id="285" r:id="rId16"/>
    <p:sldId id="281" r:id="rId17"/>
    <p:sldId id="260" r:id="rId18"/>
    <p:sldId id="286" r:id="rId19"/>
    <p:sldId id="287" r:id="rId20"/>
    <p:sldId id="288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F2F0E5-0000-4E66-B05A-F40CC46A475B}">
          <p14:sldIdLst>
            <p14:sldId id="256"/>
            <p14:sldId id="257"/>
            <p14:sldId id="258"/>
            <p14:sldId id="259"/>
            <p14:sldId id="265"/>
            <p14:sldId id="278"/>
            <p14:sldId id="271"/>
            <p14:sldId id="283"/>
            <p14:sldId id="279"/>
            <p14:sldId id="284"/>
            <p14:sldId id="280"/>
            <p14:sldId id="285"/>
            <p14:sldId id="281"/>
            <p14:sldId id="260"/>
            <p14:sldId id="286"/>
            <p14:sldId id="287"/>
            <p14:sldId id="28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9033A-FB97-4698-A0AB-F877A02247AB}" v="78" dt="2023-10-23T18:55:44.880"/>
    <p1510:client id="{67157D53-5DF7-40F9-80B3-B9E828DD0E12}" v="815" dt="2023-10-23T18:18:06.82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0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5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9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5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9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64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88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4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25/10/2023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2D Object Detection on nuImages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25/10/2023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2D Object Detection on nuImages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25/10/2023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2D Object Detection on nuImages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25/10/2023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2D Object Detection on nuImages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25/10/2023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2D Object Detection on nuImages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25/10/2023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2D Object Detection on nuImages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25/10/2023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2D Object Detection on nuImages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25/10/2023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2D Object Detection on nuImages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25/10/2023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2D Object Detection on nuImages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25/10/2023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2D Object Detection on nuImages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25/10/2023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2D Object Detection on nuImages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25/10/2023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2D Object Detection on nuImages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277050"/>
          </a:xfrm>
        </p:spPr>
        <p:txBody>
          <a:bodyPr/>
          <a:lstStyle/>
          <a:p>
            <a:r>
              <a:rPr lang="en-US"/>
              <a:t>2D Object Detection on nuImages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575404"/>
            <a:ext cx="9857014" cy="621603"/>
          </a:xfrm>
        </p:spPr>
        <p:txBody>
          <a:bodyPr/>
          <a:lstStyle/>
          <a:p>
            <a:r>
              <a:rPr lang="en-US" dirty="0"/>
              <a:t>Simone Maravigna, </a:t>
            </a:r>
            <a:r>
              <a:rPr lang="en-US"/>
              <a:t>Francesco Marotta</a:t>
            </a:r>
          </a:p>
        </p:txBody>
      </p:sp>
      <p:pic>
        <p:nvPicPr>
          <p:cNvPr id="5" name="Picture 4" descr="A logo with red letters and black background&#10;&#10;Description automatically generated">
            <a:extLst>
              <a:ext uri="{FF2B5EF4-FFF2-40B4-BE49-F238E27FC236}">
                <a16:creationId xmlns:a16="http://schemas.microsoft.com/office/drawing/2014/main" id="{C85DCEBD-4374-4847-9EAB-D55DDA2B4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434" y="4877980"/>
            <a:ext cx="2038073" cy="183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/>
              <a:t>Untrained Evaluation</a:t>
            </a:r>
          </a:p>
        </p:txBody>
      </p:sp>
      <p:sp>
        <p:nvSpPr>
          <p:cNvPr id="28" name="Content Placeholder 10">
            <a:extLst>
              <a:ext uri="{FF2B5EF4-FFF2-40B4-BE49-F238E27FC236}">
                <a16:creationId xmlns:a16="http://schemas.microsoft.com/office/drawing/2014/main" id="{BDC2FD03-90EC-9AAA-8AB4-3454EE91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1933576"/>
            <a:ext cx="4562750" cy="3421356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Several </a:t>
            </a:r>
            <a:r>
              <a:rPr lang="en-US" sz="2600"/>
              <a:t>images from the </a:t>
            </a:r>
            <a:r>
              <a:rPr lang="en-US" sz="2600" err="1"/>
              <a:t>nuImages</a:t>
            </a:r>
            <a:r>
              <a:rPr lang="en-US" sz="2600"/>
              <a:t> dataset </a:t>
            </a:r>
            <a:r>
              <a:rPr lang="en-US" sz="2600" dirty="0"/>
              <a:t>were </a:t>
            </a:r>
            <a:r>
              <a:rPr lang="en-US" sz="2600"/>
              <a:t>input into the pre-trained model. The results indicated that the model successfully detected and accurately classified objects based on the COCO dataset labels (the model was pretrained on the COCO dataset).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B3F0D-7AB3-4810-9284-F2342066A7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25/10/2023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2D Object Detection on nuImages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4" name="Immagine 3" descr="Immagine che contiene aria aperta, edificio, strada, Corsia&#10;&#10;Descrizione generata automaticamente">
            <a:extLst>
              <a:ext uri="{FF2B5EF4-FFF2-40B4-BE49-F238E27FC236}">
                <a16:creationId xmlns:a16="http://schemas.microsoft.com/office/drawing/2014/main" id="{CFD685B0-C2BC-6C51-6F4C-D25062D2F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588" y="1933576"/>
            <a:ext cx="6082411" cy="342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51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784046"/>
            <a:ext cx="6245912" cy="3269447"/>
          </a:xfrm>
        </p:spPr>
        <p:txBody>
          <a:bodyPr/>
          <a:lstStyle/>
          <a:p>
            <a:r>
              <a:rPr lang="en-US"/>
              <a:t>Fine-Tuning</a:t>
            </a:r>
          </a:p>
        </p:txBody>
      </p:sp>
    </p:spTree>
    <p:extLst>
      <p:ext uri="{BB962C8B-B14F-4D97-AF65-F5344CB8AC3E}">
        <p14:creationId xmlns:p14="http://schemas.microsoft.com/office/powerpoint/2010/main" val="1076983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/>
              <a:t>Fine-Tuning</a:t>
            </a:r>
          </a:p>
        </p:txBody>
      </p:sp>
      <p:sp>
        <p:nvSpPr>
          <p:cNvPr id="28" name="Content Placeholder 10">
            <a:extLst>
              <a:ext uri="{FF2B5EF4-FFF2-40B4-BE49-F238E27FC236}">
                <a16:creationId xmlns:a16="http://schemas.microsoft.com/office/drawing/2014/main" id="{BDC2FD03-90EC-9AAA-8AB4-3454EE91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2102249"/>
          </a:xfrm>
        </p:spPr>
        <p:txBody>
          <a:bodyPr>
            <a:normAutofit/>
          </a:bodyPr>
          <a:lstStyle/>
          <a:p>
            <a:r>
              <a:rPr lang="en-US" sz="2600" dirty="0"/>
              <a:t>The </a:t>
            </a:r>
            <a:r>
              <a:rPr lang="en-US" sz="2600"/>
              <a:t>network </a:t>
            </a:r>
            <a:r>
              <a:rPr lang="en-US" sz="2600" dirty="0"/>
              <a:t>was fine-tuned </a:t>
            </a:r>
            <a:r>
              <a:rPr lang="en-US" sz="2600"/>
              <a:t>to adapt it to the dataset</a:t>
            </a:r>
            <a:r>
              <a:rPr lang="en-US" sz="2600" dirty="0"/>
              <a:t>, and </a:t>
            </a:r>
            <a:r>
              <a:rPr lang="en-US" sz="2600"/>
              <a:t>the box predictor layer </a:t>
            </a:r>
            <a:r>
              <a:rPr lang="en-US" sz="2600" dirty="0"/>
              <a:t>was modified due to the </a:t>
            </a:r>
            <a:r>
              <a:rPr lang="en-US" sz="2600"/>
              <a:t>dataset </a:t>
            </a:r>
            <a:r>
              <a:rPr lang="en-US" sz="2600" dirty="0"/>
              <a:t>having </a:t>
            </a:r>
            <a:r>
              <a:rPr lang="en-US" sz="2600"/>
              <a:t>fewer classes compared to COCO (24 vs 91</a:t>
            </a:r>
            <a:r>
              <a:rPr lang="en-US" sz="2600" dirty="0"/>
              <a:t>).</a:t>
            </a:r>
          </a:p>
          <a:p>
            <a:r>
              <a:rPr lang="en-US" sz="2600" dirty="0"/>
              <a:t>Then, the model was trained for 10 epochs, using SGD as optimizer and using mean Average Precision as metric.</a:t>
            </a:r>
            <a:endParaRPr lang="en-US" sz="26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B3F0D-7AB3-4810-9284-F2342066A7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25/10/2023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2D Object Detection on nuImages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FFFF8-7026-385C-1F44-7607C5F92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31" y="4218321"/>
            <a:ext cx="9236632" cy="124841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1ACE018-0FD6-04D5-A81A-23A673E88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1875" y="45111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02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784046"/>
            <a:ext cx="6245912" cy="3269447"/>
          </a:xfrm>
        </p:spPr>
        <p:txBody>
          <a:bodyPr/>
          <a:lstStyle/>
          <a:p>
            <a:r>
              <a:rPr lang="en-US"/>
              <a:t>Evaluation</a:t>
            </a:r>
            <a:r>
              <a:rPr lang="en-US" dirty="0"/>
              <a:t> and 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51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Evaluation and </a:t>
            </a:r>
            <a:r>
              <a:rPr lang="en-US"/>
              <a:t>Results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FCDDE-6A56-4692-0105-62C4DBACE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r>
              <a:rPr lang="en-US"/>
              <a:t>25/10/2023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2D Object Detection on nuImages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9" descr="A road with cars on it&#10;&#10;Description automatically generated">
            <a:extLst>
              <a:ext uri="{FF2B5EF4-FFF2-40B4-BE49-F238E27FC236}">
                <a16:creationId xmlns:a16="http://schemas.microsoft.com/office/drawing/2014/main" id="{97120AF1-7655-5F7F-56EA-74F14E524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919" y="2920854"/>
            <a:ext cx="5747693" cy="3233077"/>
          </a:xfrm>
          <a:prstGeom prst="rect">
            <a:avLst/>
          </a:prstGeom>
        </p:spPr>
      </p:pic>
      <p:pic>
        <p:nvPicPr>
          <p:cNvPr id="12" name="Picture 11" descr="A street with cars and buildings&#10;&#10;Description automatically generated">
            <a:extLst>
              <a:ext uri="{FF2B5EF4-FFF2-40B4-BE49-F238E27FC236}">
                <a16:creationId xmlns:a16="http://schemas.microsoft.com/office/drawing/2014/main" id="{AFBE94BF-7B1A-F20A-931D-5DA23AB44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89" y="2920853"/>
            <a:ext cx="5747694" cy="3233078"/>
          </a:xfrm>
          <a:prstGeom prst="rect">
            <a:avLst/>
          </a:prstGeom>
        </p:spPr>
      </p:pic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D4324555-6A5C-7EDC-C965-BD5AC6BC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1933576"/>
            <a:ext cx="9779183" cy="855923"/>
          </a:xfrm>
        </p:spPr>
        <p:txBody>
          <a:bodyPr>
            <a:normAutofit/>
          </a:bodyPr>
          <a:lstStyle/>
          <a:p>
            <a:r>
              <a:rPr lang="en-US" sz="2600" dirty="0"/>
              <a:t>After the 10 epochs, one cycle of evaluation was done, and gave as a result a </a:t>
            </a:r>
            <a:r>
              <a:rPr lang="en-US" sz="2600" dirty="0" err="1"/>
              <a:t>mAP</a:t>
            </a:r>
            <a:r>
              <a:rPr lang="en-US" sz="2600" dirty="0"/>
              <a:t> of around 48% on the validation dataset.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784046"/>
            <a:ext cx="6245912" cy="3269447"/>
          </a:xfrm>
        </p:spPr>
        <p:txBody>
          <a:bodyPr/>
          <a:lstStyle/>
          <a:p>
            <a:r>
              <a:rPr lang="en-US" dirty="0"/>
              <a:t>Difficulties and Take-Home Message</a:t>
            </a:r>
          </a:p>
        </p:txBody>
      </p:sp>
    </p:spTree>
    <p:extLst>
      <p:ext uri="{BB962C8B-B14F-4D97-AF65-F5344CB8AC3E}">
        <p14:creationId xmlns:p14="http://schemas.microsoft.com/office/powerpoint/2010/main" val="1814509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2D9386-5178-FECF-85EB-CEBFB38AA2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6813" y="1109580"/>
            <a:ext cx="4664075" cy="469051"/>
          </a:xfrm>
        </p:spPr>
        <p:txBody>
          <a:bodyPr/>
          <a:lstStyle/>
          <a:p>
            <a:r>
              <a:rPr lang="en-US" sz="3600" b="1" dirty="0"/>
              <a:t>Difficulties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81E44-0824-88C5-4799-B5011072D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106591"/>
            <a:ext cx="4663440" cy="32502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Understanding the complex dataset 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Dealing with multiple labels in one single image (also with no labels).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CB57C-3834-EDFE-CDD1-745F6258F7F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106591"/>
            <a:ext cx="4663440" cy="32502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Dealing with object detection networks, such as Faster R-CNN, that requires multiple type of losses and multiple annotations in a single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Improving </a:t>
            </a:r>
            <a:r>
              <a:rPr lang="en-US" sz="2400" dirty="0" err="1"/>
              <a:t>Pytorch</a:t>
            </a:r>
            <a:r>
              <a:rPr lang="en-US" sz="2400" dirty="0"/>
              <a:t> skills.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9AFF14-68E5-5EFA-C0AB-37B337B224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3235" y="1109580"/>
            <a:ext cx="4664075" cy="469051"/>
          </a:xfrm>
        </p:spPr>
        <p:txBody>
          <a:bodyPr/>
          <a:lstStyle/>
          <a:p>
            <a:r>
              <a:rPr lang="en-US" sz="3600" b="1" dirty="0"/>
              <a:t>Take-Home Message</a:t>
            </a:r>
          </a:p>
        </p:txBody>
      </p:sp>
    </p:spTree>
    <p:extLst>
      <p:ext uri="{BB962C8B-B14F-4D97-AF65-F5344CB8AC3E}">
        <p14:creationId xmlns:p14="http://schemas.microsoft.com/office/powerpoint/2010/main" val="997157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98767C0-8CA7-2649-94CA-45B3F1C0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600" dirty="0"/>
              <a:t>Q&amp;A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BFAD1B-C3FE-602B-1208-1E3E76FA06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648DCA-F176-7479-122E-D05F121166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9A4F5-027B-4C8E-1798-FDA018DB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25/10/2023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83561-D664-9038-0D57-684B7345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2D Object Detection on nuImages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9AB39-B575-C4F2-A64A-C6974887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28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57414"/>
          </a:xfrm>
        </p:spPr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Dataset</a:t>
            </a:r>
          </a:p>
          <a:p>
            <a:r>
              <a:rPr lang="en-US"/>
              <a:t>Data Loader</a:t>
            </a:r>
          </a:p>
          <a:p>
            <a:r>
              <a:rPr lang="en-US"/>
              <a:t>Untrained Evaluation</a:t>
            </a:r>
          </a:p>
          <a:p>
            <a:r>
              <a:rPr lang="en-US"/>
              <a:t>Fine-Tuning</a:t>
            </a:r>
          </a:p>
          <a:p>
            <a:r>
              <a:rPr lang="en-US"/>
              <a:t>Evaluation</a:t>
            </a:r>
            <a:r>
              <a:rPr lang="en-US" dirty="0"/>
              <a:t> and </a:t>
            </a:r>
            <a:r>
              <a:rPr lang="en-US"/>
              <a:t>Results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118D-F5CF-9264-E1A0-8E3B7AEC8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/>
              <a:t>25/10/2023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2D Object Detection on nuImages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/>
              <a:t>The goal of this project is to develop an object detection system for autonomous vehicles operating in urban environments using the nuImages dataset.</a:t>
            </a:r>
            <a:br>
              <a:rPr lang="en-US" sz="2200"/>
            </a:br>
            <a:r>
              <a:rPr lang="en-US" sz="2200"/>
              <a:t>To achieve this, we employed the Faster R-CNN model with a ResNet-50-FPN backbone, initialized with pretrained weights from the COCO dataset, and subsequently fine-tuned to recognize the 23 classes specific to the nuImages dataset. The code was implemented on </a:t>
            </a:r>
            <a:r>
              <a:rPr lang="en-US" sz="2200" err="1"/>
              <a:t>Pytorch</a:t>
            </a:r>
            <a:r>
              <a:rPr lang="en-US" sz="220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5C536-0FAD-D8F4-70CE-5C310D2F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/>
              <a:t>25/10/2023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2D Object Detection on nuImages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784046"/>
            <a:ext cx="6245912" cy="3269447"/>
          </a:xfrm>
        </p:spPr>
        <p:txBody>
          <a:bodyPr/>
          <a:lstStyle/>
          <a:p>
            <a:r>
              <a:rPr lang="en-US"/>
              <a:t>nuImages Dataset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/>
              <a:t>nuImages Dataset</a:t>
            </a:r>
          </a:p>
        </p:txBody>
      </p:sp>
      <p:sp>
        <p:nvSpPr>
          <p:cNvPr id="28" name="Content Placeholder 10">
            <a:extLst>
              <a:ext uri="{FF2B5EF4-FFF2-40B4-BE49-F238E27FC236}">
                <a16:creationId xmlns:a16="http://schemas.microsoft.com/office/drawing/2014/main" id="{BDC2FD03-90EC-9AAA-8AB4-3454EE91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1933576"/>
            <a:ext cx="9779183" cy="3421356"/>
          </a:xfrm>
        </p:spPr>
        <p:txBody>
          <a:bodyPr anchor="ctr">
            <a:normAutofit/>
          </a:bodyPr>
          <a:lstStyle/>
          <a:p>
            <a:r>
              <a:rPr lang="en-US" sz="2600"/>
              <a:t>The nuImages dataset contains 93,000 labeled images captured by a total of six cameras, divided equally into 3 front cameras and 3 rear cameras.</a:t>
            </a:r>
          </a:p>
          <a:p>
            <a:r>
              <a:rPr lang="en-US" sz="2600"/>
              <a:t>Each image in the dataset is associated with a label that provides both semantic segmentation masks and 2D bounding boxes.</a:t>
            </a:r>
          </a:p>
          <a:p>
            <a:r>
              <a:rPr lang="en-US" sz="2600"/>
              <a:t>This dataset classifies 23 distinct classes for foreground objects (</a:t>
            </a:r>
            <a:r>
              <a:rPr lang="en-US" sz="2600" err="1"/>
              <a:t>e.g</a:t>
            </a:r>
            <a:r>
              <a:rPr lang="en-US" sz="2600"/>
              <a:t> ‘</a:t>
            </a:r>
            <a:r>
              <a:rPr lang="en-US" sz="2600" err="1"/>
              <a:t>human.pedestrian.adult</a:t>
            </a:r>
            <a:r>
              <a:rPr lang="en-US" sz="2600"/>
              <a:t>’, ‘</a:t>
            </a:r>
            <a:r>
              <a:rPr lang="en-US" sz="2600" err="1"/>
              <a:t>movable_object.trafficcone</a:t>
            </a:r>
            <a:r>
              <a:rPr lang="en-US" sz="2600"/>
              <a:t>’, ‘</a:t>
            </a:r>
            <a:r>
              <a:rPr lang="en-US" sz="2600" err="1"/>
              <a:t>vehicle.car</a:t>
            </a:r>
            <a:r>
              <a:rPr lang="en-US" sz="2600"/>
              <a:t>’, etc.)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B3F0D-7AB3-4810-9284-F2342066A7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25/10/2023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2D Object Detection on nuImages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784046"/>
            <a:ext cx="6245912" cy="3269447"/>
          </a:xfrm>
        </p:spPr>
        <p:txBody>
          <a:bodyPr/>
          <a:lstStyle/>
          <a:p>
            <a:r>
              <a:rPr lang="en-US"/>
              <a:t>Data Loader</a:t>
            </a:r>
          </a:p>
        </p:txBody>
      </p:sp>
    </p:spTree>
    <p:extLst>
      <p:ext uri="{BB962C8B-B14F-4D97-AF65-F5344CB8AC3E}">
        <p14:creationId xmlns:p14="http://schemas.microsoft.com/office/powerpoint/2010/main" val="1986515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nuImages Schema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E50F2-F143-3013-E382-BFA773985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25/10/2023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2D Object Detection on nuImages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195C233-DE5B-9270-7765-D2252325DF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05"/>
          <a:stretch/>
        </p:blipFill>
        <p:spPr>
          <a:xfrm>
            <a:off x="3570448" y="1887234"/>
            <a:ext cx="5051103" cy="428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/>
              <a:t>Data Loader</a:t>
            </a:r>
          </a:p>
        </p:txBody>
      </p:sp>
      <p:sp>
        <p:nvSpPr>
          <p:cNvPr id="28" name="Content Placeholder 10">
            <a:extLst>
              <a:ext uri="{FF2B5EF4-FFF2-40B4-BE49-F238E27FC236}">
                <a16:creationId xmlns:a16="http://schemas.microsoft.com/office/drawing/2014/main" id="{BDC2FD03-90EC-9AAA-8AB4-3454EE91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600"/>
              <a:t>The data loader is able to navigate in such database to retrieve the image along with its corresponding annotations.</a:t>
            </a:r>
          </a:p>
          <a:p>
            <a:r>
              <a:rPr lang="en-US" sz="2600"/>
              <a:t>These annotations are composed of a tensor of shape [N, 4], which contains the bounding boxes, and a second tensor of shape [N], which contains the labels; where N is the number of objects in each image.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B3F0D-7AB3-4810-9284-F2342066A7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25/10/2023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2D Object Detection on nuImages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8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784046"/>
            <a:ext cx="6245912" cy="3269447"/>
          </a:xfrm>
        </p:spPr>
        <p:txBody>
          <a:bodyPr/>
          <a:lstStyle/>
          <a:p>
            <a:r>
              <a:rPr lang="en-US"/>
              <a:t>Untrained Evaluation</a:t>
            </a:r>
          </a:p>
        </p:txBody>
      </p:sp>
    </p:spTree>
    <p:extLst>
      <p:ext uri="{BB962C8B-B14F-4D97-AF65-F5344CB8AC3E}">
        <p14:creationId xmlns:p14="http://schemas.microsoft.com/office/powerpoint/2010/main" val="3814366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3" id="{4076E796-F1D4-4536-92F3-AFC92AB14B6B}" vid="{57967FCE-8768-4968-B994-8B7812D48F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28D935D-389D-40E1-8AE8-5A46931C4E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3ACD8C-D672-4B38-852F-3C3D35FA49CC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325C03C-2AB9-472A-B845-6A8AF27BB7FC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{3759DBF7-2EFD-4856-B02F-A6EE5C82B5C0}tf45331398_win32</Template>
  <TotalTime>0</TotalTime>
  <Words>520</Words>
  <Application>Microsoft Office PowerPoint</Application>
  <PresentationFormat>Widescreen</PresentationFormat>
  <Paragraphs>78</Paragraphs>
  <Slides>18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Custom</vt:lpstr>
      <vt:lpstr>2D Object Detection on nuImages</vt:lpstr>
      <vt:lpstr>Content</vt:lpstr>
      <vt:lpstr>Introduction</vt:lpstr>
      <vt:lpstr>nuImages Dataset</vt:lpstr>
      <vt:lpstr>nuImages Dataset</vt:lpstr>
      <vt:lpstr>Data Loader</vt:lpstr>
      <vt:lpstr>nuImages Schema</vt:lpstr>
      <vt:lpstr>Data Loader</vt:lpstr>
      <vt:lpstr>Untrained Evaluation</vt:lpstr>
      <vt:lpstr>Untrained Evaluation</vt:lpstr>
      <vt:lpstr>Fine-Tuning</vt:lpstr>
      <vt:lpstr>Fine-Tuning</vt:lpstr>
      <vt:lpstr>Evaluation and Results</vt:lpstr>
      <vt:lpstr>Evaluation and Results</vt:lpstr>
      <vt:lpstr>Difficulties and Take-Home Message</vt:lpstr>
      <vt:lpstr>Presentazione standard di PowerPoint</vt:lpstr>
      <vt:lpstr>Q&amp;A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Object Detection on nuImages</dc:title>
  <dc:creator>Simone Maravigna - simone.maravigna@studio.unibo.it</dc:creator>
  <cp:lastModifiedBy>Francesco Marotta - francesco.marotta8@studio.unibo.it</cp:lastModifiedBy>
  <cp:revision>1</cp:revision>
  <dcterms:created xsi:type="dcterms:W3CDTF">2023-10-23T08:55:04Z</dcterms:created>
  <dcterms:modified xsi:type="dcterms:W3CDTF">2023-10-23T19:00:16Z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