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35" r:id="rId5"/>
    <p:sldId id="336" r:id="rId6"/>
    <p:sldId id="339" r:id="rId7"/>
    <p:sldId id="341" r:id="rId8"/>
    <p:sldId id="342" r:id="rId9"/>
    <p:sldId id="348" r:id="rId10"/>
    <p:sldId id="349" r:id="rId11"/>
    <p:sldId id="350" r:id="rId12"/>
    <p:sldId id="34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5394" autoAdjust="0"/>
  </p:normalViewPr>
  <p:slideViewPr>
    <p:cSldViewPr snapToGrid="0">
      <p:cViewPr varScale="1">
        <p:scale>
          <a:sx n="59" d="100"/>
          <a:sy n="59" d="100"/>
        </p:scale>
        <p:origin x="836" y="52"/>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dirty="0"/>
              <a:t>Accuracy of </a:t>
            </a:r>
            <a:r>
              <a:rPr lang="en-US" sz="2200" b="0" i="0" u="none" strike="noStrike" cap="none" normalizeH="0" baseline="0" dirty="0"/>
              <a:t>Spam Corpus dataset</a:t>
            </a:r>
            <a:endParaRPr lang="ar-SA" dirty="0"/>
          </a:p>
        </c:rich>
      </c:tx>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ورقة1!$B$1</c:f>
              <c:strCache>
                <c:ptCount val="1"/>
                <c:pt idx="0">
                  <c:v>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ورقة1!$A$2:$A$14</c:f>
              <c:strCache>
                <c:ptCount val="13"/>
                <c:pt idx="0">
                  <c:v> Adaptive booster</c:v>
                </c:pt>
                <c:pt idx="1">
                  <c:v>ANN</c:v>
                </c:pt>
                <c:pt idx="2">
                  <c:v>Bootstrap aggregating</c:v>
                </c:pt>
                <c:pt idx="3">
                  <c:v>Decision table</c:v>
                </c:pt>
                <c:pt idx="4">
                  <c:v>Decision tree</c:v>
                </c:pt>
                <c:pt idx="5">
                  <c:v>J48</c:v>
                </c:pt>
                <c:pt idx="6">
                  <c:v>K-nearest neighbor</c:v>
                </c:pt>
                <c:pt idx="7">
                  <c:v>Linear regression</c:v>
                </c:pt>
                <c:pt idx="8">
                  <c:v>Logistic regression</c:v>
                </c:pt>
                <c:pt idx="9">
                  <c:v>Naïve Bayes</c:v>
                </c:pt>
                <c:pt idx="10">
                  <c:v>Random Forest</c:v>
                </c:pt>
                <c:pt idx="11">
                  <c:v>Sequential minimal optimization</c:v>
                </c:pt>
                <c:pt idx="12">
                  <c:v>Support vector machines</c:v>
                </c:pt>
              </c:strCache>
            </c:strRef>
          </c:cat>
          <c:val>
            <c:numRef>
              <c:f>ورقة1!$B$2:$B$14</c:f>
              <c:numCache>
                <c:formatCode>0.00%</c:formatCode>
                <c:ptCount val="13"/>
                <c:pt idx="0">
                  <c:v>0.90749999999999997</c:v>
                </c:pt>
                <c:pt idx="1">
                  <c:v>0.96540000000000004</c:v>
                </c:pt>
                <c:pt idx="2">
                  <c:v>0.98640000000000005</c:v>
                </c:pt>
                <c:pt idx="3">
                  <c:v>0.99890000000000001</c:v>
                </c:pt>
                <c:pt idx="4">
                  <c:v>0.95840000000000003</c:v>
                </c:pt>
                <c:pt idx="5" formatCode="0%">
                  <c:v>0.99</c:v>
                </c:pt>
                <c:pt idx="6">
                  <c:v>0.98180000000000001</c:v>
                </c:pt>
                <c:pt idx="7">
                  <c:v>0.98850000000000005</c:v>
                </c:pt>
                <c:pt idx="8">
                  <c:v>0.99890000000000001</c:v>
                </c:pt>
                <c:pt idx="9">
                  <c:v>0.87629999999999997</c:v>
                </c:pt>
                <c:pt idx="10">
                  <c:v>0.99909999999999999</c:v>
                </c:pt>
                <c:pt idx="11">
                  <c:v>0.99409999999999998</c:v>
                </c:pt>
              </c:numCache>
            </c:numRef>
          </c:val>
          <c:extLst>
            <c:ext xmlns:c16="http://schemas.microsoft.com/office/drawing/2014/chart" uri="{C3380CC4-5D6E-409C-BE32-E72D297353CC}">
              <c16:uniqueId val="{00000000-EA77-435C-9523-DE22EDE06050}"/>
            </c:ext>
          </c:extLst>
        </c:ser>
        <c:ser>
          <c:idx val="1"/>
          <c:order val="1"/>
          <c:tx>
            <c:strRef>
              <c:f>ورقة1!$C$1</c:f>
              <c:strCache>
                <c:ptCount val="1"/>
                <c:pt idx="0">
                  <c:v>عمود1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ورقة1!$A$2:$A$14</c:f>
              <c:strCache>
                <c:ptCount val="13"/>
                <c:pt idx="0">
                  <c:v> Adaptive booster</c:v>
                </c:pt>
                <c:pt idx="1">
                  <c:v>ANN</c:v>
                </c:pt>
                <c:pt idx="2">
                  <c:v>Bootstrap aggregating</c:v>
                </c:pt>
                <c:pt idx="3">
                  <c:v>Decision table</c:v>
                </c:pt>
                <c:pt idx="4">
                  <c:v>Decision tree</c:v>
                </c:pt>
                <c:pt idx="5">
                  <c:v>J48</c:v>
                </c:pt>
                <c:pt idx="6">
                  <c:v>K-nearest neighbor</c:v>
                </c:pt>
                <c:pt idx="7">
                  <c:v>Linear regression</c:v>
                </c:pt>
                <c:pt idx="8">
                  <c:v>Logistic regression</c:v>
                </c:pt>
                <c:pt idx="9">
                  <c:v>Naïve Bayes</c:v>
                </c:pt>
                <c:pt idx="10">
                  <c:v>Random Forest</c:v>
                </c:pt>
                <c:pt idx="11">
                  <c:v>Sequential minimal optimization</c:v>
                </c:pt>
                <c:pt idx="12">
                  <c:v>Support vector machines</c:v>
                </c:pt>
              </c:strCache>
            </c:strRef>
          </c:cat>
          <c:val>
            <c:numRef>
              <c:f>ورقة1!$C$2:$C$14</c:f>
              <c:numCache>
                <c:formatCode>General</c:formatCode>
                <c:ptCount val="13"/>
              </c:numCache>
            </c:numRef>
          </c:val>
          <c:extLst>
            <c:ext xmlns:c16="http://schemas.microsoft.com/office/drawing/2014/chart" uri="{C3380CC4-5D6E-409C-BE32-E72D297353CC}">
              <c16:uniqueId val="{00000001-EA77-435C-9523-DE22EDE06050}"/>
            </c:ext>
          </c:extLst>
        </c:ser>
        <c:ser>
          <c:idx val="2"/>
          <c:order val="2"/>
          <c:tx>
            <c:strRef>
              <c:f>ورقة1!$D$1</c:f>
              <c:strCache>
                <c:ptCount val="1"/>
                <c:pt idx="0">
                  <c:v>عمود2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ورقة1!$A$2:$A$14</c:f>
              <c:strCache>
                <c:ptCount val="13"/>
                <c:pt idx="0">
                  <c:v> Adaptive booster</c:v>
                </c:pt>
                <c:pt idx="1">
                  <c:v>ANN</c:v>
                </c:pt>
                <c:pt idx="2">
                  <c:v>Bootstrap aggregating</c:v>
                </c:pt>
                <c:pt idx="3">
                  <c:v>Decision table</c:v>
                </c:pt>
                <c:pt idx="4">
                  <c:v>Decision tree</c:v>
                </c:pt>
                <c:pt idx="5">
                  <c:v>J48</c:v>
                </c:pt>
                <c:pt idx="6">
                  <c:v>K-nearest neighbor</c:v>
                </c:pt>
                <c:pt idx="7">
                  <c:v>Linear regression</c:v>
                </c:pt>
                <c:pt idx="8">
                  <c:v>Logistic regression</c:v>
                </c:pt>
                <c:pt idx="9">
                  <c:v>Naïve Bayes</c:v>
                </c:pt>
                <c:pt idx="10">
                  <c:v>Random Forest</c:v>
                </c:pt>
                <c:pt idx="11">
                  <c:v>Sequential minimal optimization</c:v>
                </c:pt>
                <c:pt idx="12">
                  <c:v>Support vector machines</c:v>
                </c:pt>
              </c:strCache>
            </c:strRef>
          </c:cat>
          <c:val>
            <c:numRef>
              <c:f>ورقة1!$D$2:$D$14</c:f>
              <c:numCache>
                <c:formatCode>General</c:formatCode>
                <c:ptCount val="13"/>
              </c:numCache>
            </c:numRef>
          </c:val>
          <c:extLst>
            <c:ext xmlns:c16="http://schemas.microsoft.com/office/drawing/2014/chart" uri="{C3380CC4-5D6E-409C-BE32-E72D297353CC}">
              <c16:uniqueId val="{00000002-EA77-435C-9523-DE22EDE06050}"/>
            </c:ext>
          </c:extLst>
        </c:ser>
        <c:dLbls>
          <c:dLblPos val="outEnd"/>
          <c:showLegendKey val="0"/>
          <c:showVal val="1"/>
          <c:showCatName val="0"/>
          <c:showSerName val="0"/>
          <c:showPercent val="0"/>
          <c:showBubbleSize val="0"/>
        </c:dLbls>
        <c:gapWidth val="199"/>
        <c:axId val="2059828431"/>
        <c:axId val="2059824591"/>
      </c:barChart>
      <c:catAx>
        <c:axId val="2059828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2059824591"/>
        <c:crosses val="autoZero"/>
        <c:auto val="1"/>
        <c:lblAlgn val="ctr"/>
        <c:lblOffset val="100"/>
        <c:noMultiLvlLbl val="0"/>
      </c:catAx>
      <c:valAx>
        <c:axId val="2059824591"/>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 sourceLinked="1"/>
        <c:majorTickMark val="none"/>
        <c:minorTickMark val="none"/>
        <c:tickLblPos val="nextTo"/>
        <c:crossAx val="20598284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200" b="0" i="0" u="none" strike="noStrike" kern="1200" cap="none" spc="0" normalizeH="0" baseline="0" dirty="0">
                <a:solidFill>
                  <a:prstClr val="black">
                    <a:lumMod val="65000"/>
                    <a:lumOff val="35000"/>
                  </a:prstClr>
                </a:solidFill>
                <a:latin typeface="+mj-lt"/>
                <a:ea typeface="+mj-ea"/>
                <a:cs typeface="+mj-cs"/>
              </a:defRPr>
            </a:pPr>
            <a:r>
              <a:rPr lang="en-US" sz="2200" b="0" i="0" u="none" strike="noStrike" kern="1200" cap="none" spc="0" normalizeH="0" baseline="0" dirty="0">
                <a:solidFill>
                  <a:prstClr val="black">
                    <a:lumMod val="65000"/>
                    <a:lumOff val="35000"/>
                  </a:prstClr>
                </a:solidFill>
                <a:latin typeface="+mj-lt"/>
                <a:ea typeface="+mj-ea"/>
                <a:cs typeface="+mj-cs"/>
              </a:rPr>
              <a:t>Accuracy of Spambase dataset</a:t>
            </a:r>
          </a:p>
        </c:rich>
      </c:tx>
      <c:overlay val="0"/>
      <c:spPr>
        <a:noFill/>
        <a:ln>
          <a:noFill/>
        </a:ln>
        <a:effectLst/>
      </c:spPr>
      <c:txPr>
        <a:bodyPr rot="0" spcFirstLastPara="1" vertOverflow="ellipsis" vert="horz" wrap="square" anchor="ctr" anchorCtr="1"/>
        <a:lstStyle/>
        <a:p>
          <a:pPr>
            <a:defRPr lang="en-US" sz="2200" b="0" i="0" u="none" strike="noStrike" kern="1200" cap="none" spc="0" normalizeH="0" baseline="0" dirty="0">
              <a:solidFill>
                <a:prstClr val="black">
                  <a:lumMod val="65000"/>
                  <a:lumOff val="35000"/>
                </a:prstClr>
              </a:solidFill>
              <a:latin typeface="+mj-lt"/>
              <a:ea typeface="+mj-ea"/>
              <a:cs typeface="+mj-cs"/>
            </a:defRPr>
          </a:pPr>
          <a:endParaRPr lang="en-US"/>
        </a:p>
      </c:txPr>
    </c:title>
    <c:autoTitleDeleted val="0"/>
    <c:plotArea>
      <c:layout/>
      <c:barChart>
        <c:barDir val="col"/>
        <c:grouping val="clustered"/>
        <c:varyColors val="0"/>
        <c:ser>
          <c:idx val="0"/>
          <c:order val="0"/>
          <c:tx>
            <c:strRef>
              <c:f>ورقة1!$B$1</c:f>
              <c:strCache>
                <c:ptCount val="1"/>
                <c:pt idx="0">
                  <c:v>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ورقة1!$A$2:$A$14</c:f>
              <c:strCache>
                <c:ptCount val="13"/>
                <c:pt idx="0">
                  <c:v> Adaptive booster</c:v>
                </c:pt>
                <c:pt idx="1">
                  <c:v>ANN</c:v>
                </c:pt>
                <c:pt idx="2">
                  <c:v>Bootstrap aggregating</c:v>
                </c:pt>
                <c:pt idx="3">
                  <c:v>Decision table</c:v>
                </c:pt>
                <c:pt idx="4">
                  <c:v>Decision tree</c:v>
                </c:pt>
                <c:pt idx="5">
                  <c:v>J48</c:v>
                </c:pt>
                <c:pt idx="6">
                  <c:v>K-nearest neighbor</c:v>
                </c:pt>
                <c:pt idx="7">
                  <c:v>Linear regression</c:v>
                </c:pt>
                <c:pt idx="8">
                  <c:v>Logistic regression</c:v>
                </c:pt>
                <c:pt idx="9">
                  <c:v>Naïve Bayes</c:v>
                </c:pt>
                <c:pt idx="10">
                  <c:v>Random Forest</c:v>
                </c:pt>
                <c:pt idx="11">
                  <c:v>Sequential minimal optimization</c:v>
                </c:pt>
                <c:pt idx="12">
                  <c:v>Support vector machines</c:v>
                </c:pt>
              </c:strCache>
            </c:strRef>
          </c:cat>
          <c:val>
            <c:numRef>
              <c:f>ورقة1!$B$2:$B$14</c:f>
              <c:numCache>
                <c:formatCode>0.00%</c:formatCode>
                <c:ptCount val="13"/>
                <c:pt idx="0">
                  <c:v>0.90839999999999999</c:v>
                </c:pt>
                <c:pt idx="1">
                  <c:v>0.94</c:v>
                </c:pt>
                <c:pt idx="2">
                  <c:v>0.96719999999999995</c:v>
                </c:pt>
                <c:pt idx="3">
                  <c:v>0.92400000000000004</c:v>
                </c:pt>
                <c:pt idx="4">
                  <c:v>0.92900000000000005</c:v>
                </c:pt>
                <c:pt idx="5" formatCode="0%">
                  <c:v>0.97170000000000001</c:v>
                </c:pt>
                <c:pt idx="6">
                  <c:v>0.90780000000000005</c:v>
                </c:pt>
                <c:pt idx="7">
                  <c:v>0.95350000000000001</c:v>
                </c:pt>
                <c:pt idx="8">
                  <c:v>0.93130000000000002</c:v>
                </c:pt>
                <c:pt idx="9">
                  <c:v>0.79530000000000001</c:v>
                </c:pt>
                <c:pt idx="10">
                  <c:v>0.99929999999999997</c:v>
                </c:pt>
                <c:pt idx="11">
                  <c:v>0.90759999999999996</c:v>
                </c:pt>
                <c:pt idx="12">
                  <c:v>0.96279999999999999</c:v>
                </c:pt>
              </c:numCache>
            </c:numRef>
          </c:val>
          <c:extLst>
            <c:ext xmlns:c16="http://schemas.microsoft.com/office/drawing/2014/chart" uri="{C3380CC4-5D6E-409C-BE32-E72D297353CC}">
              <c16:uniqueId val="{00000000-EA77-435C-9523-DE22EDE06050}"/>
            </c:ext>
          </c:extLst>
        </c:ser>
        <c:ser>
          <c:idx val="1"/>
          <c:order val="1"/>
          <c:tx>
            <c:strRef>
              <c:f>ورقة1!$C$1</c:f>
              <c:strCache>
                <c:ptCount val="1"/>
                <c:pt idx="0">
                  <c:v>عمود1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ورقة1!$A$2:$A$14</c:f>
              <c:strCache>
                <c:ptCount val="13"/>
                <c:pt idx="0">
                  <c:v> Adaptive booster</c:v>
                </c:pt>
                <c:pt idx="1">
                  <c:v>ANN</c:v>
                </c:pt>
                <c:pt idx="2">
                  <c:v>Bootstrap aggregating</c:v>
                </c:pt>
                <c:pt idx="3">
                  <c:v>Decision table</c:v>
                </c:pt>
                <c:pt idx="4">
                  <c:v>Decision tree</c:v>
                </c:pt>
                <c:pt idx="5">
                  <c:v>J48</c:v>
                </c:pt>
                <c:pt idx="6">
                  <c:v>K-nearest neighbor</c:v>
                </c:pt>
                <c:pt idx="7">
                  <c:v>Linear regression</c:v>
                </c:pt>
                <c:pt idx="8">
                  <c:v>Logistic regression</c:v>
                </c:pt>
                <c:pt idx="9">
                  <c:v>Naïve Bayes</c:v>
                </c:pt>
                <c:pt idx="10">
                  <c:v>Random Forest</c:v>
                </c:pt>
                <c:pt idx="11">
                  <c:v>Sequential minimal optimization</c:v>
                </c:pt>
                <c:pt idx="12">
                  <c:v>Support vector machines</c:v>
                </c:pt>
              </c:strCache>
            </c:strRef>
          </c:cat>
          <c:val>
            <c:numRef>
              <c:f>ورقة1!$C$2:$C$14</c:f>
              <c:numCache>
                <c:formatCode>General</c:formatCode>
                <c:ptCount val="13"/>
              </c:numCache>
            </c:numRef>
          </c:val>
          <c:extLst>
            <c:ext xmlns:c16="http://schemas.microsoft.com/office/drawing/2014/chart" uri="{C3380CC4-5D6E-409C-BE32-E72D297353CC}">
              <c16:uniqueId val="{00000001-EA77-435C-9523-DE22EDE06050}"/>
            </c:ext>
          </c:extLst>
        </c:ser>
        <c:ser>
          <c:idx val="2"/>
          <c:order val="2"/>
          <c:tx>
            <c:strRef>
              <c:f>ورقة1!$D$1</c:f>
              <c:strCache>
                <c:ptCount val="1"/>
                <c:pt idx="0">
                  <c:v>عمود2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ورقة1!$A$2:$A$14</c:f>
              <c:strCache>
                <c:ptCount val="13"/>
                <c:pt idx="0">
                  <c:v> Adaptive booster</c:v>
                </c:pt>
                <c:pt idx="1">
                  <c:v>ANN</c:v>
                </c:pt>
                <c:pt idx="2">
                  <c:v>Bootstrap aggregating</c:v>
                </c:pt>
                <c:pt idx="3">
                  <c:v>Decision table</c:v>
                </c:pt>
                <c:pt idx="4">
                  <c:v>Decision tree</c:v>
                </c:pt>
                <c:pt idx="5">
                  <c:v>J48</c:v>
                </c:pt>
                <c:pt idx="6">
                  <c:v>K-nearest neighbor</c:v>
                </c:pt>
                <c:pt idx="7">
                  <c:v>Linear regression</c:v>
                </c:pt>
                <c:pt idx="8">
                  <c:v>Logistic regression</c:v>
                </c:pt>
                <c:pt idx="9">
                  <c:v>Naïve Bayes</c:v>
                </c:pt>
                <c:pt idx="10">
                  <c:v>Random Forest</c:v>
                </c:pt>
                <c:pt idx="11">
                  <c:v>Sequential minimal optimization</c:v>
                </c:pt>
                <c:pt idx="12">
                  <c:v>Support vector machines</c:v>
                </c:pt>
              </c:strCache>
            </c:strRef>
          </c:cat>
          <c:val>
            <c:numRef>
              <c:f>ورقة1!$D$2:$D$14</c:f>
              <c:numCache>
                <c:formatCode>General</c:formatCode>
                <c:ptCount val="13"/>
              </c:numCache>
            </c:numRef>
          </c:val>
          <c:extLst>
            <c:ext xmlns:c16="http://schemas.microsoft.com/office/drawing/2014/chart" uri="{C3380CC4-5D6E-409C-BE32-E72D297353CC}">
              <c16:uniqueId val="{00000002-EA77-435C-9523-DE22EDE06050}"/>
            </c:ext>
          </c:extLst>
        </c:ser>
        <c:dLbls>
          <c:dLblPos val="outEnd"/>
          <c:showLegendKey val="0"/>
          <c:showVal val="1"/>
          <c:showCatName val="0"/>
          <c:showSerName val="0"/>
          <c:showPercent val="0"/>
          <c:showBubbleSize val="0"/>
        </c:dLbls>
        <c:gapWidth val="199"/>
        <c:axId val="2059828431"/>
        <c:axId val="2059824591"/>
      </c:barChart>
      <c:catAx>
        <c:axId val="2059828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2059824591"/>
        <c:crosses val="autoZero"/>
        <c:auto val="1"/>
        <c:lblAlgn val="ctr"/>
        <c:lblOffset val="100"/>
        <c:noMultiLvlLbl val="0"/>
      </c:catAx>
      <c:valAx>
        <c:axId val="2059824591"/>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 sourceLinked="1"/>
        <c:majorTickMark val="none"/>
        <c:minorTickMark val="none"/>
        <c:tickLblPos val="nextTo"/>
        <c:crossAx val="20598284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12/15/2024</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12/15/2024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شريحة عنوان">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عنوان المقط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ar-SA"/>
              <a:t>انقر فوق الأيقونة لإضافة صورة</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ar-SA"/>
              <a:t>انقر فوق الأيقونة لإضافة صورة</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ar-SA"/>
              <a:t>انقر فوق الأيقونة لإضافة صورة</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6071616" y="960120"/>
            <a:ext cx="5221224" cy="3056343"/>
          </a:xfrm>
        </p:spPr>
        <p:txBody>
          <a:bodyPr>
            <a:normAutofit fontScale="90000"/>
          </a:bodyPr>
          <a:lstStyle/>
          <a:p>
            <a:r>
              <a:rPr lang="en-US" dirty="0">
                <a:solidFill>
                  <a:srgbClr val="000000"/>
                </a:solidFill>
                <a:effectLst/>
                <a:latin typeface="Times New Roman" panose="02020603050405020304" pitchFamily="18" charset="0"/>
                <a:ea typeface="Calibri" panose="020F0502020204030204" pitchFamily="34" charset="0"/>
              </a:rPr>
              <a:t>Comparison of machine learning techniques for spam detection</a:t>
            </a:r>
            <a:br>
              <a:rPr lang="en-US" dirty="0">
                <a:solidFill>
                  <a:srgbClr val="000000"/>
                </a:solidFill>
                <a:effectLst/>
                <a:latin typeface="Calibri" panose="020F0502020204030204" pitchFamily="34" charset="0"/>
                <a:ea typeface="Calibri" panose="020F0502020204030204" pitchFamily="34" charset="0"/>
              </a:rPr>
            </a:br>
            <a:endParaRPr lang="en-US" sz="7200" dirty="0"/>
          </a:p>
        </p:txBody>
      </p:sp>
    </p:spTree>
    <p:extLst>
      <p:ext uri="{BB962C8B-B14F-4D97-AF65-F5344CB8AC3E}">
        <p14:creationId xmlns:p14="http://schemas.microsoft.com/office/powerpoint/2010/main" val="95441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8297380" cy="1326514"/>
          </a:xfrm>
        </p:spPr>
        <p:txBody>
          <a:bodyPr/>
          <a:lstStyle/>
          <a:p>
            <a:r>
              <a:rPr lang="en-US" dirty="0"/>
              <a:t>Agenda </a:t>
            </a:r>
          </a:p>
        </p:txBody>
      </p:sp>
      <p:sp>
        <p:nvSpPr>
          <p:cNvPr id="7" name="Text Placeholder 6">
            <a:extLst>
              <a:ext uri="{FF2B5EF4-FFF2-40B4-BE49-F238E27FC236}">
                <a16:creationId xmlns:a16="http://schemas.microsoft.com/office/drawing/2014/main" id="{70B4EC43-20C2-1DA5-646B-B8D26CF7D003}"/>
              </a:ext>
            </a:extLst>
          </p:cNvPr>
          <p:cNvSpPr>
            <a:spLocks noGrp="1"/>
          </p:cNvSpPr>
          <p:nvPr>
            <p:ph type="body" sz="quarter" idx="13"/>
          </p:nvPr>
        </p:nvSpPr>
        <p:spPr>
          <a:xfrm>
            <a:off x="865631" y="2072640"/>
            <a:ext cx="8324089" cy="3493008"/>
          </a:xfrm>
        </p:spPr>
        <p:txBody>
          <a:bodyPr/>
          <a:lstStyle/>
          <a:p>
            <a:r>
              <a:rPr lang="en-US" dirty="0"/>
              <a:t>Introduction</a:t>
            </a:r>
          </a:p>
          <a:p>
            <a:r>
              <a:rPr lang="en-US" dirty="0"/>
              <a:t>Methodology</a:t>
            </a:r>
          </a:p>
          <a:p>
            <a:r>
              <a:rPr lang="en-US" dirty="0"/>
              <a:t>Results</a:t>
            </a:r>
            <a:r>
              <a:rPr lang="en-US" b="1" kern="0" dirty="0">
                <a:solidFill>
                  <a:srgbClr val="000000"/>
                </a:solidFill>
                <a:effectLst/>
                <a:latin typeface="Times New Roman" panose="02020603050405020304" pitchFamily="18" charset="0"/>
                <a:ea typeface="Calibri" panose="020F0502020204030204" pitchFamily="34" charset="0"/>
              </a:rPr>
              <a:t> </a:t>
            </a:r>
            <a:r>
              <a:rPr lang="en-US" dirty="0"/>
              <a:t>and analysis</a:t>
            </a:r>
          </a:p>
          <a:p>
            <a:r>
              <a:rPr lang="en-US" dirty="0"/>
              <a:t>Discussion</a:t>
            </a:r>
          </a:p>
          <a:p>
            <a:endParaRPr lang="en-US" dirty="0"/>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8274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r>
              <a:rPr lang="en-US" dirty="0"/>
              <a:t>introduction</a:t>
            </a:r>
            <a:endParaRPr lang="en-ZA" dirty="0"/>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5631" y="2072640"/>
            <a:ext cx="8324089" cy="3493008"/>
          </a:xfrm>
        </p:spPr>
        <p:txBody>
          <a:bodyPr>
            <a:normAutofit/>
          </a:bodyPr>
          <a:lstStyle/>
          <a:p>
            <a:pPr marL="0" indent="0">
              <a:lnSpc>
                <a:spcPct val="100000"/>
              </a:lnSpc>
              <a:buNone/>
            </a:pPr>
            <a:r>
              <a:rPr lang="en-US" dirty="0"/>
              <a:t>According to Google, 64% of emails sent and received in 2019 are spam emails. Spam emails are emails that are unsolicited emails that are often sent to bulk or large number of people. They often contain advertisement, malware, scam offers, etc. this research aims to classify spams using machine learning classifiers and evaluate the performance of the classifiers using two databases. The first one being Spam Corpus and the second is </a:t>
            </a:r>
            <a:r>
              <a:rPr lang="en-US" dirty="0" err="1"/>
              <a:t>Spambase</a:t>
            </a:r>
            <a:r>
              <a:rPr lang="en-US" dirty="0"/>
              <a:t>.</a:t>
            </a:r>
          </a:p>
          <a:p>
            <a:pPr marL="0" indent="0">
              <a:buNone/>
            </a:pPr>
            <a:endParaRPr lang="en-US" dirty="0"/>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209900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893064" y="72518"/>
            <a:ext cx="10405174" cy="1326514"/>
          </a:xfrm>
        </p:spPr>
        <p:txBody>
          <a:bodyPr/>
          <a:lstStyle/>
          <a:p>
            <a:pPr marL="0" marR="2540" indent="0">
              <a:lnSpc>
                <a:spcPct val="150000"/>
              </a:lnSpc>
            </a:pPr>
            <a:r>
              <a:rPr lang="en-US" dirty="0"/>
              <a:t>Methodology</a:t>
            </a:r>
          </a:p>
        </p:txBody>
      </p:sp>
      <p:sp>
        <p:nvSpPr>
          <p:cNvPr id="4" name="Content Placeholder 3">
            <a:extLst>
              <a:ext uri="{FF2B5EF4-FFF2-40B4-BE49-F238E27FC236}">
                <a16:creationId xmlns:a16="http://schemas.microsoft.com/office/drawing/2014/main" id="{7658EE59-4D4C-0681-0DD3-18233C3F94A9}"/>
              </a:ext>
            </a:extLst>
          </p:cNvPr>
          <p:cNvSpPr>
            <a:spLocks noGrp="1"/>
          </p:cNvSpPr>
          <p:nvPr>
            <p:ph sz="quarter" idx="13"/>
          </p:nvPr>
        </p:nvSpPr>
        <p:spPr>
          <a:xfrm>
            <a:off x="893763" y="2073275"/>
            <a:ext cx="6479190" cy="3687763"/>
          </a:xfrm>
        </p:spPr>
        <p:txBody>
          <a:bodyPr/>
          <a:lstStyle/>
          <a:p>
            <a:r>
              <a:rPr lang="en-US" b="1" dirty="0"/>
              <a:t>Step 1:Pre processing step</a:t>
            </a:r>
          </a:p>
          <a:p>
            <a:r>
              <a:rPr lang="en-US" sz="1800" dirty="0"/>
              <a:t>In this step the database has been analyzed in terms of attributes and instances</a:t>
            </a:r>
          </a:p>
          <a:p>
            <a:r>
              <a:rPr lang="en-US" b="1" dirty="0"/>
              <a:t>Step 2: apply the classifiers</a:t>
            </a:r>
          </a:p>
          <a:p>
            <a:r>
              <a:rPr lang="en-US" sz="1800" dirty="0"/>
              <a:t>thirteen different classifiers are implied on the data base, one at a time, on both databases. After that, the dataset has been classified into spam and ham emails.</a:t>
            </a:r>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04147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CA8C54-30A3-3553-626E-52909A83C86B}"/>
              </a:ext>
            </a:extLst>
          </p:cNvPr>
          <p:cNvSpPr>
            <a:spLocks noGrp="1"/>
          </p:cNvSpPr>
          <p:nvPr>
            <p:ph type="title"/>
          </p:nvPr>
        </p:nvSpPr>
        <p:spPr>
          <a:xfrm>
            <a:off x="893064" y="72518"/>
            <a:ext cx="10405174" cy="1326514"/>
          </a:xfrm>
        </p:spPr>
        <p:txBody>
          <a:bodyPr>
            <a:normAutofit/>
          </a:bodyPr>
          <a:lstStyle/>
          <a:p>
            <a:r>
              <a:rPr lang="en-US" dirty="0"/>
              <a:t>Results</a:t>
            </a:r>
            <a:r>
              <a:rPr lang="en-US" b="1" kern="0" dirty="0">
                <a:solidFill>
                  <a:srgbClr val="000000"/>
                </a:solidFill>
                <a:effectLst/>
                <a:latin typeface="Times New Roman" panose="02020603050405020304" pitchFamily="18" charset="0"/>
                <a:ea typeface="Calibri" panose="020F0502020204030204" pitchFamily="34" charset="0"/>
              </a:rPr>
              <a:t> </a:t>
            </a:r>
            <a:r>
              <a:rPr lang="en-US" dirty="0"/>
              <a:t>and analysis</a:t>
            </a:r>
            <a:endParaRPr lang="en-ZA" dirty="0"/>
          </a:p>
        </p:txBody>
      </p:sp>
      <p:sp>
        <p:nvSpPr>
          <p:cNvPr id="3" name="Slide Number Placeholder 2">
            <a:extLst>
              <a:ext uri="{FF2B5EF4-FFF2-40B4-BE49-F238E27FC236}">
                <a16:creationId xmlns:a16="http://schemas.microsoft.com/office/drawing/2014/main" id="{B02207A1-A505-3185-A282-927E9F6F0E61}"/>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5</a:t>
            </a:fld>
            <a:endParaRPr lang="en-US" dirty="0"/>
          </a:p>
        </p:txBody>
      </p:sp>
      <p:sp>
        <p:nvSpPr>
          <p:cNvPr id="14" name="عنصر نائب للمحتوى 13">
            <a:extLst>
              <a:ext uri="{FF2B5EF4-FFF2-40B4-BE49-F238E27FC236}">
                <a16:creationId xmlns:a16="http://schemas.microsoft.com/office/drawing/2014/main" id="{EEAB398F-B710-68A8-73E6-092A9B158D79}"/>
              </a:ext>
            </a:extLst>
          </p:cNvPr>
          <p:cNvSpPr>
            <a:spLocks noGrp="1"/>
          </p:cNvSpPr>
          <p:nvPr>
            <p:ph sz="quarter" idx="13"/>
          </p:nvPr>
        </p:nvSpPr>
        <p:spPr>
          <a:xfrm>
            <a:off x="893763" y="2073275"/>
            <a:ext cx="10935685" cy="3687763"/>
          </a:xfrm>
        </p:spPr>
        <p:txBody>
          <a:bodyPr/>
          <a:lstStyle/>
          <a:p>
            <a:pPr marL="0" indent="0">
              <a:buNone/>
            </a:pPr>
            <a:r>
              <a:rPr lang="en-US" dirty="0"/>
              <a:t>Between all 13 classifiers random forest classifier preformed the best with 99.91% and 99.39%for the Spam Corpus and </a:t>
            </a:r>
            <a:r>
              <a:rPr lang="en-US" dirty="0" err="1"/>
              <a:t>Spambase</a:t>
            </a:r>
            <a:r>
              <a:rPr lang="en-US" dirty="0"/>
              <a:t> datasets respectively.</a:t>
            </a:r>
          </a:p>
          <a:p>
            <a:pPr marL="0" indent="0">
              <a:buNone/>
            </a:pPr>
            <a:r>
              <a:rPr lang="en-US" dirty="0"/>
              <a:t>And random forest classifier preformed the wors with 87.63% and 79.53%  for the Spam Corpus and </a:t>
            </a:r>
            <a:r>
              <a:rPr lang="en-US" dirty="0" err="1"/>
              <a:t>Spambase</a:t>
            </a:r>
            <a:r>
              <a:rPr lang="en-US" dirty="0"/>
              <a:t> datasets respectively.</a:t>
            </a:r>
          </a:p>
        </p:txBody>
      </p:sp>
    </p:spTree>
    <p:extLst>
      <p:ext uri="{BB962C8B-B14F-4D97-AF65-F5344CB8AC3E}">
        <p14:creationId xmlns:p14="http://schemas.microsoft.com/office/powerpoint/2010/main" val="81220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7C4F0-2023-CAC6-BD17-E657EB3AA822}"/>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5BEEF76-CE6B-FC45-5E5E-652EC50DB6F2}"/>
              </a:ext>
            </a:extLst>
          </p:cNvPr>
          <p:cNvSpPr>
            <a:spLocks noGrp="1"/>
          </p:cNvSpPr>
          <p:nvPr>
            <p:ph type="title"/>
          </p:nvPr>
        </p:nvSpPr>
        <p:spPr>
          <a:xfrm>
            <a:off x="893064" y="72518"/>
            <a:ext cx="10405174" cy="1326514"/>
          </a:xfrm>
        </p:spPr>
        <p:txBody>
          <a:bodyPr>
            <a:normAutofit/>
          </a:bodyPr>
          <a:lstStyle/>
          <a:p>
            <a:r>
              <a:rPr lang="en-US" dirty="0"/>
              <a:t>Results</a:t>
            </a:r>
            <a:r>
              <a:rPr lang="en-US" b="1" kern="0" dirty="0">
                <a:solidFill>
                  <a:srgbClr val="000000"/>
                </a:solidFill>
                <a:effectLst/>
                <a:latin typeface="Times New Roman" panose="02020603050405020304" pitchFamily="18" charset="0"/>
                <a:ea typeface="Calibri" panose="020F0502020204030204" pitchFamily="34" charset="0"/>
              </a:rPr>
              <a:t> </a:t>
            </a:r>
            <a:r>
              <a:rPr lang="en-US" dirty="0"/>
              <a:t>and analysis</a:t>
            </a:r>
            <a:endParaRPr lang="en-ZA" dirty="0"/>
          </a:p>
        </p:txBody>
      </p:sp>
      <p:sp>
        <p:nvSpPr>
          <p:cNvPr id="3" name="Slide Number Placeholder 2">
            <a:extLst>
              <a:ext uri="{FF2B5EF4-FFF2-40B4-BE49-F238E27FC236}">
                <a16:creationId xmlns:a16="http://schemas.microsoft.com/office/drawing/2014/main" id="{89CB85EF-937E-9395-DBBA-FFEF8BB0540E}"/>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6</a:t>
            </a:fld>
            <a:endParaRPr lang="en-US" dirty="0"/>
          </a:p>
        </p:txBody>
      </p:sp>
      <p:graphicFrame>
        <p:nvGraphicFramePr>
          <p:cNvPr id="12" name="عنصر نائب للمحتوى 11">
            <a:extLst>
              <a:ext uri="{FF2B5EF4-FFF2-40B4-BE49-F238E27FC236}">
                <a16:creationId xmlns:a16="http://schemas.microsoft.com/office/drawing/2014/main" id="{F03F4B10-DFE2-9164-44B7-49D979E26872}"/>
              </a:ext>
            </a:extLst>
          </p:cNvPr>
          <p:cNvGraphicFramePr>
            <a:graphicFrameLocks noGrp="1"/>
          </p:cNvGraphicFramePr>
          <p:nvPr>
            <p:ph sz="quarter" idx="13"/>
            <p:extLst>
              <p:ext uri="{D42A27DB-BD31-4B8C-83A1-F6EECF244321}">
                <p14:modId xmlns:p14="http://schemas.microsoft.com/office/powerpoint/2010/main" val="2922951605"/>
              </p:ext>
            </p:extLst>
          </p:nvPr>
        </p:nvGraphicFramePr>
        <p:xfrm>
          <a:off x="1816545" y="2073275"/>
          <a:ext cx="8558212" cy="36877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8371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66536-E868-5F0C-629F-3645D01DB05D}"/>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17D1C02C-44A3-7E6C-60EC-9B81906E5066}"/>
              </a:ext>
            </a:extLst>
          </p:cNvPr>
          <p:cNvSpPr>
            <a:spLocks noGrp="1"/>
          </p:cNvSpPr>
          <p:nvPr>
            <p:ph type="title"/>
          </p:nvPr>
        </p:nvSpPr>
        <p:spPr>
          <a:xfrm>
            <a:off x="893064" y="72518"/>
            <a:ext cx="10405174" cy="1326514"/>
          </a:xfrm>
        </p:spPr>
        <p:txBody>
          <a:bodyPr>
            <a:normAutofit/>
          </a:bodyPr>
          <a:lstStyle/>
          <a:p>
            <a:r>
              <a:rPr lang="en-US" dirty="0"/>
              <a:t>Results</a:t>
            </a:r>
            <a:r>
              <a:rPr lang="en-US" b="1" kern="0" dirty="0">
                <a:solidFill>
                  <a:srgbClr val="000000"/>
                </a:solidFill>
                <a:effectLst/>
                <a:latin typeface="Times New Roman" panose="02020603050405020304" pitchFamily="18" charset="0"/>
                <a:ea typeface="Calibri" panose="020F0502020204030204" pitchFamily="34" charset="0"/>
              </a:rPr>
              <a:t> </a:t>
            </a:r>
            <a:r>
              <a:rPr lang="en-US" dirty="0"/>
              <a:t>and analysis</a:t>
            </a:r>
            <a:endParaRPr lang="en-ZA" dirty="0"/>
          </a:p>
        </p:txBody>
      </p:sp>
      <p:sp>
        <p:nvSpPr>
          <p:cNvPr id="3" name="Slide Number Placeholder 2">
            <a:extLst>
              <a:ext uri="{FF2B5EF4-FFF2-40B4-BE49-F238E27FC236}">
                <a16:creationId xmlns:a16="http://schemas.microsoft.com/office/drawing/2014/main" id="{BB3EAF8E-F888-4C86-1E69-C7118690E9B3}"/>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7</a:t>
            </a:fld>
            <a:endParaRPr lang="en-US" dirty="0"/>
          </a:p>
        </p:txBody>
      </p:sp>
      <p:graphicFrame>
        <p:nvGraphicFramePr>
          <p:cNvPr id="12" name="عنصر نائب للمحتوى 11">
            <a:extLst>
              <a:ext uri="{FF2B5EF4-FFF2-40B4-BE49-F238E27FC236}">
                <a16:creationId xmlns:a16="http://schemas.microsoft.com/office/drawing/2014/main" id="{D70DA4AB-6502-F963-C1B1-0666B0219E06}"/>
              </a:ext>
            </a:extLst>
          </p:cNvPr>
          <p:cNvGraphicFramePr>
            <a:graphicFrameLocks noGrp="1"/>
          </p:cNvGraphicFramePr>
          <p:nvPr>
            <p:ph sz="quarter" idx="13"/>
            <p:extLst>
              <p:ext uri="{D42A27DB-BD31-4B8C-83A1-F6EECF244321}">
                <p14:modId xmlns:p14="http://schemas.microsoft.com/office/powerpoint/2010/main" val="3782147538"/>
              </p:ext>
            </p:extLst>
          </p:nvPr>
        </p:nvGraphicFramePr>
        <p:xfrm>
          <a:off x="1816545" y="2073275"/>
          <a:ext cx="8558212" cy="36877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6349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610A8-7FF4-3A93-3DAD-58530B6E7822}"/>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09533152-98DB-CA19-6BB5-FD6F3DE4F1FF}"/>
              </a:ext>
            </a:extLst>
          </p:cNvPr>
          <p:cNvSpPr>
            <a:spLocks noGrp="1"/>
          </p:cNvSpPr>
          <p:nvPr>
            <p:ph type="title"/>
          </p:nvPr>
        </p:nvSpPr>
        <p:spPr>
          <a:xfrm>
            <a:off x="893064" y="72518"/>
            <a:ext cx="10405174" cy="1326514"/>
          </a:xfrm>
        </p:spPr>
        <p:txBody>
          <a:bodyPr>
            <a:normAutofit/>
          </a:bodyPr>
          <a:lstStyle/>
          <a:p>
            <a:pPr marL="0" marR="2540" indent="0">
              <a:lnSpc>
                <a:spcPct val="150000"/>
              </a:lnSpc>
            </a:pPr>
            <a:r>
              <a:rPr lang="en-US" dirty="0"/>
              <a:t>Discussion</a:t>
            </a:r>
          </a:p>
        </p:txBody>
      </p:sp>
      <p:sp>
        <p:nvSpPr>
          <p:cNvPr id="3" name="Slide Number Placeholder 2">
            <a:extLst>
              <a:ext uri="{FF2B5EF4-FFF2-40B4-BE49-F238E27FC236}">
                <a16:creationId xmlns:a16="http://schemas.microsoft.com/office/drawing/2014/main" id="{7BF04D66-E01C-03FC-6418-5AC1618BAF64}"/>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8</a:t>
            </a:fld>
            <a:endParaRPr lang="en-US" dirty="0"/>
          </a:p>
        </p:txBody>
      </p:sp>
      <p:sp>
        <p:nvSpPr>
          <p:cNvPr id="14" name="عنصر نائب للمحتوى 13">
            <a:extLst>
              <a:ext uri="{FF2B5EF4-FFF2-40B4-BE49-F238E27FC236}">
                <a16:creationId xmlns:a16="http://schemas.microsoft.com/office/drawing/2014/main" id="{99A62E2F-AD4A-F494-EAE7-ECDEC37400B2}"/>
              </a:ext>
            </a:extLst>
          </p:cNvPr>
          <p:cNvSpPr>
            <a:spLocks noGrp="1"/>
          </p:cNvSpPr>
          <p:nvPr>
            <p:ph sz="quarter" idx="13"/>
          </p:nvPr>
        </p:nvSpPr>
        <p:spPr>
          <a:xfrm>
            <a:off x="893763" y="2073275"/>
            <a:ext cx="8516937" cy="3687763"/>
          </a:xfrm>
        </p:spPr>
        <p:txBody>
          <a:bodyPr>
            <a:normAutofit/>
          </a:bodyPr>
          <a:lstStyle/>
          <a:p>
            <a:pPr marL="0" marR="0" indent="0">
              <a:buNone/>
            </a:pPr>
            <a:r>
              <a:rPr lang="en-US" sz="2400" dirty="0"/>
              <a:t>The research paper used two databases to perform the classification, providing a lot of data to work on making the result more accurate. The paper also used a wide range of machine learning classifiers giving more accurate results about what the best classifier is. Between all the machine learning classifiers that were used the Random Forest classifier had proven to worked the best and the Naïve Bayes classifier had proven to work the worst. </a:t>
            </a:r>
          </a:p>
          <a:p>
            <a:pPr marL="0" marR="0" indent="0">
              <a:buNone/>
            </a:pPr>
            <a:endParaRPr lang="en-US" sz="2800" dirty="0"/>
          </a:p>
          <a:p>
            <a:pPr marL="0" indent="0">
              <a:buNone/>
            </a:pPr>
            <a:endParaRPr lang="en-US" dirty="0"/>
          </a:p>
        </p:txBody>
      </p:sp>
    </p:spTree>
    <p:extLst>
      <p:ext uri="{BB962C8B-B14F-4D97-AF65-F5344CB8AC3E}">
        <p14:creationId xmlns:p14="http://schemas.microsoft.com/office/powerpoint/2010/main" val="43867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D25-D403-2E2B-50DA-B21A0500AB0E}"/>
              </a:ext>
            </a:extLst>
          </p:cNvPr>
          <p:cNvSpPr>
            <a:spLocks noGrp="1"/>
          </p:cNvSpPr>
          <p:nvPr>
            <p:ph type="title"/>
          </p:nvPr>
        </p:nvSpPr>
        <p:spPr>
          <a:xfrm>
            <a:off x="911352" y="505016"/>
            <a:ext cx="5775656" cy="3284932"/>
          </a:xfrm>
        </p:spPr>
        <p:txBody>
          <a:bodyPr/>
          <a:lstStyle/>
          <a:p>
            <a:r>
              <a:rPr lang="en-US" dirty="0"/>
              <a:t>Thank you </a:t>
            </a:r>
          </a:p>
        </p:txBody>
      </p:sp>
    </p:spTree>
    <p:extLst>
      <p:ext uri="{BB962C8B-B14F-4D97-AF65-F5344CB8AC3E}">
        <p14:creationId xmlns:p14="http://schemas.microsoft.com/office/powerpoint/2010/main" val="3493061142"/>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02FA78-7B40-45E2-B806-470B0FC280F6}">
  <ds:schemaRefs>
    <ds:schemaRef ds:uri="http://schemas.microsoft.com/sharepoint/v3/contenttype/forms"/>
  </ds:schemaRefs>
</ds:datastoreItem>
</file>

<file path=customXml/itemProps2.xml><?xml version="1.0" encoding="utf-8"?>
<ds:datastoreItem xmlns:ds="http://schemas.openxmlformats.org/officeDocument/2006/customXml" ds:itemID="{AC5040CA-20CC-43C6-BC0C-8D8696B6AF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{270320E2-F6FF-492D-AE42-555E36B4B7AF}tf16411248_win32</Template>
  <TotalTime>53</TotalTime>
  <Words>312</Words>
  <Application>Microsoft Office PowerPoint</Application>
  <PresentationFormat>شاشة عريضة</PresentationFormat>
  <Paragraphs>30</Paragraphs>
  <Slides>9</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9</vt:i4>
      </vt:variant>
    </vt:vector>
  </HeadingPairs>
  <TitlesOfParts>
    <vt:vector size="15" baseType="lpstr">
      <vt:lpstr>Arial</vt:lpstr>
      <vt:lpstr>Avenir Next LT Pro Light</vt:lpstr>
      <vt:lpstr>Calibri</vt:lpstr>
      <vt:lpstr>Posterama</vt:lpstr>
      <vt:lpstr>Times New Roman</vt:lpstr>
      <vt:lpstr>Custom</vt:lpstr>
      <vt:lpstr>Comparison of machine learning techniques for spam detection </vt:lpstr>
      <vt:lpstr>Agenda </vt:lpstr>
      <vt:lpstr>introduction</vt:lpstr>
      <vt:lpstr>Methodology</vt:lpstr>
      <vt:lpstr>Results and analysis</vt:lpstr>
      <vt:lpstr>Results and analysis</vt:lpstr>
      <vt:lpstr>Results and analysis</vt:lpstr>
      <vt:lpstr>Discussion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ماريه انور بن علي الشواف</dc:creator>
  <cp:lastModifiedBy>Maryah Alshwaf</cp:lastModifiedBy>
  <cp:revision>1</cp:revision>
  <dcterms:created xsi:type="dcterms:W3CDTF">2024-12-14T21:18:23Z</dcterms:created>
  <dcterms:modified xsi:type="dcterms:W3CDTF">2024-12-14T22:38:53Z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