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77" r:id="rId24"/>
    <p:sldId id="278" r:id="rId25"/>
    <p:sldId id="279" r:id="rId26"/>
    <p:sldId id="280" r:id="rId27"/>
  </p:sldIdLst>
  <p:sldSz cx="18288000" cy="10287000"/>
  <p:notesSz cx="6858000" cy="9144000"/>
  <p:embeddedFontLst>
    <p:embeddedFont>
      <p:font typeface="Bebas Neue" panose="020B0606020202050201" pitchFamily="34" charset="0"/>
      <p:regular r:id="rId29"/>
    </p:embeddedFont>
    <p:embeddedFont>
      <p:font typeface="Bebas Neue Bold" panose="020B0604020202020204" charset="0"/>
      <p:regular r:id="rId30"/>
    </p:embeddedFont>
    <p:embeddedFont>
      <p:font typeface="Brittany" panose="020B0604020202020204" charset="0"/>
      <p:regular r:id="rId31"/>
    </p:embeddedFont>
    <p:embeddedFont>
      <p:font typeface="Calibri" panose="020F0502020204030204" pitchFamily="34" charset="0"/>
      <p:regular r:id="rId32"/>
      <p:bold r:id="rId33"/>
      <p:italic r:id="rId34"/>
      <p:boldItalic r:id="rId35"/>
    </p:embeddedFont>
    <p:embeddedFont>
      <p:font typeface="Poppins" panose="00000500000000000000" pitchFamily="2" charset="0"/>
      <p:regular r:id="rId36"/>
      <p:bold r:id="rId37"/>
      <p:italic r:id="rId38"/>
      <p:boldItalic r:id="rId39"/>
    </p:embeddedFont>
    <p:embeddedFont>
      <p:font typeface="Poppins Bold" panose="00000800000000000000"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CEA0F-920D-4C32-93D7-EF481E7EDD39}" type="datetimeFigureOut">
              <a:rPr lang="en-ID" smtClean="0"/>
              <a:t>26/05/2023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325A-34DF-40D6-8F0E-4289DD49ED9A}" type="slidenum">
              <a:rPr lang="en-ID" smtClean="0"/>
              <a:t>‹#›</a:t>
            </a:fld>
            <a:endParaRPr lang="en-ID"/>
          </a:p>
        </p:txBody>
      </p:sp>
    </p:spTree>
    <p:extLst>
      <p:ext uri="{BB962C8B-B14F-4D97-AF65-F5344CB8AC3E}">
        <p14:creationId xmlns:p14="http://schemas.microsoft.com/office/powerpoint/2010/main" val="227137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R-square = </a:t>
            </a:r>
            <a:r>
              <a:rPr lang="en-US" dirty="0" err="1"/>
              <a:t>Atau</a:t>
            </a:r>
            <a:r>
              <a:rPr lang="en-US" dirty="0"/>
              <a:t> </a:t>
            </a:r>
            <a:r>
              <a:rPr lang="en-US" dirty="0" err="1"/>
              <a:t>seberapa</a:t>
            </a:r>
            <a:r>
              <a:rPr lang="en-US" dirty="0"/>
              <a:t> </a:t>
            </a:r>
            <a:r>
              <a:rPr lang="en-US" dirty="0" err="1"/>
              <a:t>besar</a:t>
            </a:r>
            <a:r>
              <a:rPr lang="en-US" dirty="0"/>
              <a:t> </a:t>
            </a:r>
            <a:r>
              <a:rPr lang="en-US" dirty="0" err="1"/>
              <a:t>variabel</a:t>
            </a:r>
            <a:r>
              <a:rPr lang="en-US" dirty="0"/>
              <a:t> independent </a:t>
            </a:r>
            <a:r>
              <a:rPr lang="en-US" dirty="0" err="1"/>
              <a:t>mempengaruhi</a:t>
            </a:r>
            <a:r>
              <a:rPr lang="en-US" dirty="0"/>
              <a:t> </a:t>
            </a:r>
            <a:r>
              <a:rPr lang="en-US" dirty="0" err="1"/>
              <a:t>variabel</a:t>
            </a:r>
            <a:r>
              <a:rPr lang="en-US" dirty="0"/>
              <a:t> </a:t>
            </a:r>
            <a:r>
              <a:rPr lang="en-US" dirty="0" err="1"/>
              <a:t>dependen</a:t>
            </a:r>
            <a:endParaRPr lang="en-US" dirty="0"/>
          </a:p>
          <a:p>
            <a:r>
              <a:rPr lang="en-US" dirty="0"/>
              <a:t>RMSE sangat </a:t>
            </a:r>
            <a:r>
              <a:rPr lang="en-US" dirty="0" err="1"/>
              <a:t>berguna</a:t>
            </a:r>
            <a:r>
              <a:rPr lang="en-US" dirty="0"/>
              <a:t> </a:t>
            </a:r>
            <a:r>
              <a:rPr lang="en-US" dirty="0" err="1"/>
              <a:t>ketika</a:t>
            </a:r>
            <a:r>
              <a:rPr lang="en-US" dirty="0"/>
              <a:t> error yang sangat </a:t>
            </a:r>
            <a:r>
              <a:rPr lang="en-US" dirty="0" err="1"/>
              <a:t>besar</a:t>
            </a:r>
            <a:r>
              <a:rPr lang="en-US" dirty="0"/>
              <a:t> </a:t>
            </a:r>
            <a:r>
              <a:rPr lang="en-US" dirty="0" err="1"/>
              <a:t>tidak</a:t>
            </a:r>
            <a:r>
              <a:rPr lang="en-US" dirty="0"/>
              <a:t> </a:t>
            </a:r>
            <a:r>
              <a:rPr lang="en-US" dirty="0" err="1"/>
              <a:t>diinginkan</a:t>
            </a:r>
            <a:r>
              <a:rPr lang="en-US" dirty="0"/>
              <a:t>.</a:t>
            </a:r>
          </a:p>
          <a:p>
            <a:r>
              <a:rPr lang="en-US" dirty="0"/>
              <a:t>MAE </a:t>
            </a:r>
            <a:r>
              <a:rPr lang="en-US" dirty="0" err="1"/>
              <a:t>digunakan</a:t>
            </a:r>
            <a:r>
              <a:rPr lang="en-US" dirty="0"/>
              <a:t> </a:t>
            </a:r>
            <a:r>
              <a:rPr lang="en-US" dirty="0" err="1"/>
              <a:t>karena</a:t>
            </a:r>
            <a:r>
              <a:rPr lang="en-US" dirty="0"/>
              <a:t> </a:t>
            </a:r>
            <a:r>
              <a:rPr lang="en-US" dirty="0" err="1"/>
              <a:t>menghitung</a:t>
            </a:r>
            <a:r>
              <a:rPr lang="en-US" dirty="0"/>
              <a:t> error pada </a:t>
            </a:r>
            <a:r>
              <a:rPr lang="en-US" dirty="0" err="1"/>
              <a:t>saat</a:t>
            </a:r>
            <a:r>
              <a:rPr lang="en-US" dirty="0"/>
              <a:t> </a:t>
            </a:r>
            <a:r>
              <a:rPr lang="en-US" dirty="0" err="1"/>
              <a:t>memprediksi</a:t>
            </a:r>
            <a:r>
              <a:rPr lang="en-US" dirty="0"/>
              <a:t> data </a:t>
            </a:r>
            <a:r>
              <a:rPr lang="en-US" dirty="0" err="1"/>
              <a:t>tanpa</a:t>
            </a:r>
            <a:r>
              <a:rPr lang="en-US" dirty="0"/>
              <a:t> </a:t>
            </a:r>
            <a:r>
              <a:rPr lang="en-US" dirty="0" err="1"/>
              <a:t>mempertimbangkan</a:t>
            </a:r>
            <a:r>
              <a:rPr lang="en-US" dirty="0"/>
              <a:t> </a:t>
            </a:r>
            <a:r>
              <a:rPr lang="en-US" dirty="0" err="1"/>
              <a:t>arahnya</a:t>
            </a:r>
            <a:r>
              <a:rPr lang="en-US" dirty="0"/>
              <a:t>.</a:t>
            </a:r>
          </a:p>
          <a:p>
            <a:r>
              <a:rPr lang="en-ID" b="0" i="0" dirty="0">
                <a:solidFill>
                  <a:srgbClr val="E8EAED"/>
                </a:solidFill>
                <a:effectLst/>
                <a:latin typeface="Google Sans"/>
              </a:rPr>
              <a:t>MAPE </a:t>
            </a:r>
            <a:r>
              <a:rPr lang="en-ID" b="0" i="0" dirty="0" err="1">
                <a:solidFill>
                  <a:srgbClr val="E8EAED"/>
                </a:solidFill>
                <a:effectLst/>
                <a:latin typeface="Google Sans"/>
              </a:rPr>
              <a:t>memberikan</a:t>
            </a:r>
            <a:r>
              <a:rPr lang="en-ID" b="0" i="0" dirty="0">
                <a:solidFill>
                  <a:srgbClr val="E8EAED"/>
                </a:solidFill>
                <a:effectLst/>
                <a:latin typeface="Google Sans"/>
              </a:rPr>
              <a:t> </a:t>
            </a:r>
            <a:r>
              <a:rPr lang="en-ID" b="0" i="0" dirty="0" err="1">
                <a:solidFill>
                  <a:srgbClr val="E8EAED"/>
                </a:solidFill>
                <a:effectLst/>
                <a:latin typeface="Google Sans"/>
              </a:rPr>
              <a:t>petunjuk</a:t>
            </a:r>
            <a:r>
              <a:rPr lang="en-ID" b="0" i="0" dirty="0">
                <a:solidFill>
                  <a:srgbClr val="E8EAED"/>
                </a:solidFill>
                <a:effectLst/>
                <a:latin typeface="Google Sans"/>
              </a:rPr>
              <a:t> </a:t>
            </a:r>
            <a:r>
              <a:rPr lang="en-ID" b="0" i="0" dirty="0" err="1">
                <a:solidFill>
                  <a:srgbClr val="E8EAED"/>
                </a:solidFill>
                <a:effectLst/>
                <a:latin typeface="Google Sans"/>
              </a:rPr>
              <a:t>seberapa</a:t>
            </a:r>
            <a:r>
              <a:rPr lang="en-ID" b="0" i="0" dirty="0">
                <a:solidFill>
                  <a:srgbClr val="E8EAED"/>
                </a:solidFill>
                <a:effectLst/>
                <a:latin typeface="Google Sans"/>
              </a:rPr>
              <a:t> </a:t>
            </a:r>
            <a:r>
              <a:rPr lang="en-ID" b="0" i="0" dirty="0" err="1">
                <a:solidFill>
                  <a:srgbClr val="E8EAED"/>
                </a:solidFill>
                <a:effectLst/>
                <a:latin typeface="Google Sans"/>
              </a:rPr>
              <a:t>besar</a:t>
            </a:r>
            <a:r>
              <a:rPr lang="en-ID" b="0" i="0" dirty="0">
                <a:solidFill>
                  <a:srgbClr val="E8EAED"/>
                </a:solidFill>
                <a:effectLst/>
                <a:latin typeface="Google Sans"/>
              </a:rPr>
              <a:t> </a:t>
            </a:r>
            <a:r>
              <a:rPr lang="en-ID" b="0" i="0" dirty="0" err="1">
                <a:solidFill>
                  <a:srgbClr val="E8EAED"/>
                </a:solidFill>
                <a:effectLst/>
                <a:latin typeface="Google Sans"/>
              </a:rPr>
              <a:t>kesalahan</a:t>
            </a:r>
            <a:r>
              <a:rPr lang="en-ID" b="0" i="0" dirty="0">
                <a:solidFill>
                  <a:srgbClr val="E8EAED"/>
                </a:solidFill>
                <a:effectLst/>
                <a:latin typeface="Google Sans"/>
              </a:rPr>
              <a:t> </a:t>
            </a:r>
            <a:r>
              <a:rPr lang="en-ID" b="0" i="0" dirty="0" err="1">
                <a:solidFill>
                  <a:srgbClr val="E8EAED"/>
                </a:solidFill>
                <a:effectLst/>
                <a:latin typeface="Google Sans"/>
              </a:rPr>
              <a:t>peramalan</a:t>
            </a:r>
            <a:r>
              <a:rPr lang="en-ID" b="0" i="0" dirty="0">
                <a:solidFill>
                  <a:srgbClr val="E8EAED"/>
                </a:solidFill>
                <a:effectLst/>
                <a:latin typeface="Google Sans"/>
              </a:rPr>
              <a:t> </a:t>
            </a:r>
            <a:r>
              <a:rPr lang="en-ID" b="0" i="0" dirty="0" err="1">
                <a:solidFill>
                  <a:srgbClr val="E8EAED"/>
                </a:solidFill>
                <a:effectLst/>
                <a:latin typeface="Google Sans"/>
              </a:rPr>
              <a:t>dibandingkan</a:t>
            </a:r>
            <a:r>
              <a:rPr lang="en-ID" b="0" i="0" dirty="0">
                <a:solidFill>
                  <a:srgbClr val="E8EAED"/>
                </a:solidFill>
                <a:effectLst/>
                <a:latin typeface="Google Sans"/>
              </a:rPr>
              <a:t> </a:t>
            </a:r>
            <a:r>
              <a:rPr lang="en-ID" b="0" i="0" dirty="0" err="1">
                <a:solidFill>
                  <a:srgbClr val="E8EAED"/>
                </a:solidFill>
                <a:effectLst/>
                <a:latin typeface="Google Sans"/>
              </a:rPr>
              <a:t>dengan</a:t>
            </a:r>
            <a:r>
              <a:rPr lang="en-ID" b="0" i="0" dirty="0">
                <a:solidFill>
                  <a:srgbClr val="E8EAED"/>
                </a:solidFill>
                <a:effectLst/>
                <a:latin typeface="Google Sans"/>
              </a:rPr>
              <a:t> </a:t>
            </a:r>
            <a:r>
              <a:rPr lang="en-ID" b="0" i="0" dirty="0" err="1">
                <a:solidFill>
                  <a:srgbClr val="E8EAED"/>
                </a:solidFill>
                <a:effectLst/>
                <a:latin typeface="Google Sans"/>
              </a:rPr>
              <a:t>nilai</a:t>
            </a:r>
            <a:r>
              <a:rPr lang="en-ID" b="0" i="0" dirty="0">
                <a:solidFill>
                  <a:srgbClr val="E8EAED"/>
                </a:solidFill>
                <a:effectLst/>
                <a:latin typeface="Google Sans"/>
              </a:rPr>
              <a:t> </a:t>
            </a:r>
            <a:r>
              <a:rPr lang="en-ID" b="0" i="0" dirty="0" err="1">
                <a:solidFill>
                  <a:srgbClr val="E8EAED"/>
                </a:solidFill>
                <a:effectLst/>
                <a:latin typeface="Google Sans"/>
              </a:rPr>
              <a:t>sebenarnya</a:t>
            </a:r>
            <a:r>
              <a:rPr lang="en-ID" b="0" i="0" dirty="0">
                <a:solidFill>
                  <a:srgbClr val="E8EAED"/>
                </a:solidFill>
                <a:effectLst/>
                <a:latin typeface="Google Sans"/>
              </a:rPr>
              <a:t> </a:t>
            </a:r>
            <a:endParaRPr lang="en-ID" dirty="0"/>
          </a:p>
        </p:txBody>
      </p:sp>
      <p:sp>
        <p:nvSpPr>
          <p:cNvPr id="4" name="Slide Number Placeholder 3"/>
          <p:cNvSpPr>
            <a:spLocks noGrp="1"/>
          </p:cNvSpPr>
          <p:nvPr>
            <p:ph type="sldNum" sz="quarter" idx="5"/>
          </p:nvPr>
        </p:nvSpPr>
        <p:spPr/>
        <p:txBody>
          <a:bodyPr/>
          <a:lstStyle/>
          <a:p>
            <a:fld id="{213C325A-34DF-40D6-8F0E-4289DD49ED9A}" type="slidenum">
              <a:rPr lang="en-ID" smtClean="0"/>
              <a:t>6</a:t>
            </a:fld>
            <a:endParaRPr lang="en-ID"/>
          </a:p>
        </p:txBody>
      </p:sp>
    </p:spTree>
    <p:extLst>
      <p:ext uri="{BB962C8B-B14F-4D97-AF65-F5344CB8AC3E}">
        <p14:creationId xmlns:p14="http://schemas.microsoft.com/office/powerpoint/2010/main" val="29101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t>
            </a:r>
            <a:r>
              <a:rPr lang="en-US" dirty="0" err="1"/>
              <a:t>terduplikasi</a:t>
            </a:r>
            <a:r>
              <a:rPr lang="en-US" dirty="0"/>
              <a:t> </a:t>
            </a:r>
            <a:r>
              <a:rPr lang="en-US" dirty="0" err="1"/>
              <a:t>ini</a:t>
            </a:r>
            <a:r>
              <a:rPr lang="en-US" dirty="0"/>
              <a:t> </a:t>
            </a:r>
            <a:r>
              <a:rPr lang="en-US" dirty="0" err="1"/>
              <a:t>dapat</a:t>
            </a:r>
            <a:r>
              <a:rPr lang="en-US" dirty="0"/>
              <a:t> </a:t>
            </a:r>
            <a:r>
              <a:rPr lang="en-US" dirty="0" err="1"/>
              <a:t>mengganggu</a:t>
            </a:r>
            <a:r>
              <a:rPr lang="en-US" dirty="0"/>
              <a:t> splitting </a:t>
            </a:r>
            <a:r>
              <a:rPr lang="en-US" dirty="0" err="1"/>
              <a:t>antara</a:t>
            </a:r>
            <a:r>
              <a:rPr lang="en-US" dirty="0"/>
              <a:t> training model, </a:t>
            </a:r>
            <a:r>
              <a:rPr lang="en-US" dirty="0" err="1"/>
              <a:t>validasi</a:t>
            </a:r>
            <a:r>
              <a:rPr lang="en-US" dirty="0"/>
              <a:t>, dan testing model. Dan juga </a:t>
            </a:r>
            <a:r>
              <a:rPr lang="en-US" dirty="0" err="1"/>
              <a:t>untuk</a:t>
            </a:r>
            <a:r>
              <a:rPr lang="en-US" dirty="0"/>
              <a:t> </a:t>
            </a:r>
            <a:r>
              <a:rPr lang="en-US" dirty="0" err="1"/>
              <a:t>mencegah</a:t>
            </a:r>
            <a:r>
              <a:rPr lang="en-US" dirty="0"/>
              <a:t> miss </a:t>
            </a:r>
            <a:r>
              <a:rPr lang="en-US" dirty="0" err="1"/>
              <a:t>interprestasi</a:t>
            </a:r>
            <a:endParaRPr lang="en-ID" dirty="0"/>
          </a:p>
        </p:txBody>
      </p:sp>
      <p:sp>
        <p:nvSpPr>
          <p:cNvPr id="4" name="Slide Number Placeholder 3"/>
          <p:cNvSpPr>
            <a:spLocks noGrp="1"/>
          </p:cNvSpPr>
          <p:nvPr>
            <p:ph type="sldNum" sz="quarter" idx="5"/>
          </p:nvPr>
        </p:nvSpPr>
        <p:spPr/>
        <p:txBody>
          <a:bodyPr/>
          <a:lstStyle/>
          <a:p>
            <a:fld id="{213C325A-34DF-40D6-8F0E-4289DD49ED9A}" type="slidenum">
              <a:rPr lang="en-ID" smtClean="0"/>
              <a:t>12</a:t>
            </a:fld>
            <a:endParaRPr lang="en-ID"/>
          </a:p>
        </p:txBody>
      </p:sp>
    </p:spTree>
    <p:extLst>
      <p:ext uri="{BB962C8B-B14F-4D97-AF65-F5344CB8AC3E}">
        <p14:creationId xmlns:p14="http://schemas.microsoft.com/office/powerpoint/2010/main" val="130618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Berikutnya</a:t>
            </a:r>
            <a:r>
              <a:rPr lang="en-US" dirty="0"/>
              <a:t> </a:t>
            </a:r>
            <a:r>
              <a:rPr lang="en-US" dirty="0" err="1"/>
              <a:t>Melihat</a:t>
            </a:r>
            <a:r>
              <a:rPr lang="en-US" dirty="0"/>
              <a:t> </a:t>
            </a:r>
            <a:r>
              <a:rPr lang="en-US" dirty="0" err="1"/>
              <a:t>isi</a:t>
            </a:r>
            <a:r>
              <a:rPr lang="en-US" dirty="0"/>
              <a:t> </a:t>
            </a:r>
            <a:r>
              <a:rPr lang="en-US" dirty="0" err="1"/>
              <a:t>kolom</a:t>
            </a:r>
            <a:r>
              <a:rPr lang="en-US" dirty="0"/>
              <a:t> </a:t>
            </a:r>
            <a:r>
              <a:rPr lang="en-US" dirty="0" err="1"/>
              <a:t>dari</a:t>
            </a:r>
            <a:r>
              <a:rPr lang="en-US" dirty="0"/>
              <a:t> </a:t>
            </a:r>
            <a:r>
              <a:rPr lang="en-US" dirty="0" err="1"/>
              <a:t>setiap</a:t>
            </a:r>
            <a:r>
              <a:rPr lang="en-US" dirty="0"/>
              <a:t> data </a:t>
            </a:r>
            <a:r>
              <a:rPr lang="en-US" dirty="0" err="1"/>
              <a:t>dengan</a:t>
            </a:r>
            <a:r>
              <a:rPr lang="en-US" dirty="0"/>
              <a:t> </a:t>
            </a:r>
            <a:r>
              <a:rPr lang="en-US" dirty="0" err="1"/>
              <a:t>fungsi</a:t>
            </a:r>
            <a:r>
              <a:rPr lang="en-US" dirty="0"/>
              <a:t> describe()</a:t>
            </a:r>
            <a:endParaRPr lang="en-ID" dirty="0"/>
          </a:p>
        </p:txBody>
      </p:sp>
      <p:sp>
        <p:nvSpPr>
          <p:cNvPr id="4" name="Slide Number Placeholder 3"/>
          <p:cNvSpPr>
            <a:spLocks noGrp="1"/>
          </p:cNvSpPr>
          <p:nvPr>
            <p:ph type="sldNum" sz="quarter" idx="5"/>
          </p:nvPr>
        </p:nvSpPr>
        <p:spPr/>
        <p:txBody>
          <a:bodyPr/>
          <a:lstStyle/>
          <a:p>
            <a:fld id="{213C325A-34DF-40D6-8F0E-4289DD49ED9A}" type="slidenum">
              <a:rPr lang="en-ID" smtClean="0"/>
              <a:t>13</a:t>
            </a:fld>
            <a:endParaRPr lang="en-ID"/>
          </a:p>
        </p:txBody>
      </p:sp>
    </p:spTree>
    <p:extLst>
      <p:ext uri="{BB962C8B-B14F-4D97-AF65-F5344CB8AC3E}">
        <p14:creationId xmlns:p14="http://schemas.microsoft.com/office/powerpoint/2010/main" val="288961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7685629" y="2161846"/>
            <a:ext cx="9573671" cy="6284687"/>
            <a:chOff x="0" y="0"/>
            <a:chExt cx="11655940" cy="7651604"/>
          </a:xfrm>
        </p:grpSpPr>
        <p:sp>
          <p:nvSpPr>
            <p:cNvPr id="4" name="Freeform 4"/>
            <p:cNvSpPr/>
            <p:nvPr/>
          </p:nvSpPr>
          <p:spPr>
            <a:xfrm>
              <a:off x="31750" y="31750"/>
              <a:ext cx="11592440" cy="7588103"/>
            </a:xfrm>
            <a:custGeom>
              <a:avLst/>
              <a:gdLst/>
              <a:ahLst/>
              <a:cxnLst/>
              <a:rect l="l" t="t" r="r" b="b"/>
              <a:pathLst>
                <a:path w="11592440" h="7588103">
                  <a:moveTo>
                    <a:pt x="11499731" y="7588103"/>
                  </a:moveTo>
                  <a:lnTo>
                    <a:pt x="92710" y="7588103"/>
                  </a:lnTo>
                  <a:cubicBezTo>
                    <a:pt x="41910" y="7588103"/>
                    <a:pt x="0" y="7546194"/>
                    <a:pt x="0" y="7495394"/>
                  </a:cubicBezTo>
                  <a:lnTo>
                    <a:pt x="0" y="92710"/>
                  </a:lnTo>
                  <a:cubicBezTo>
                    <a:pt x="0" y="41910"/>
                    <a:pt x="41910" y="0"/>
                    <a:pt x="92710" y="0"/>
                  </a:cubicBezTo>
                  <a:lnTo>
                    <a:pt x="11498460" y="0"/>
                  </a:lnTo>
                  <a:cubicBezTo>
                    <a:pt x="11549260" y="0"/>
                    <a:pt x="11591170" y="41910"/>
                    <a:pt x="11591170" y="92710"/>
                  </a:cubicBezTo>
                  <a:lnTo>
                    <a:pt x="11591170" y="7494123"/>
                  </a:lnTo>
                  <a:cubicBezTo>
                    <a:pt x="11592440" y="7546194"/>
                    <a:pt x="11550531" y="7588103"/>
                    <a:pt x="11499731" y="7588103"/>
                  </a:cubicBezTo>
                  <a:close/>
                </a:path>
              </a:pathLst>
            </a:custGeom>
            <a:solidFill>
              <a:srgbClr val="F9C041"/>
            </a:solidFill>
          </p:spPr>
        </p:sp>
        <p:sp>
          <p:nvSpPr>
            <p:cNvPr id="5" name="Freeform 5"/>
            <p:cNvSpPr/>
            <p:nvPr/>
          </p:nvSpPr>
          <p:spPr>
            <a:xfrm>
              <a:off x="0" y="0"/>
              <a:ext cx="11655940" cy="7651603"/>
            </a:xfrm>
            <a:custGeom>
              <a:avLst/>
              <a:gdLst/>
              <a:ahLst/>
              <a:cxnLst/>
              <a:rect l="l" t="t" r="r" b="b"/>
              <a:pathLst>
                <a:path w="11655940" h="7651603">
                  <a:moveTo>
                    <a:pt x="11531481" y="59690"/>
                  </a:moveTo>
                  <a:cubicBezTo>
                    <a:pt x="11567040" y="59690"/>
                    <a:pt x="11596250" y="88900"/>
                    <a:pt x="11596250" y="124460"/>
                  </a:cubicBezTo>
                  <a:lnTo>
                    <a:pt x="11596250" y="7527144"/>
                  </a:lnTo>
                  <a:cubicBezTo>
                    <a:pt x="11596250" y="7562703"/>
                    <a:pt x="11567040" y="7591913"/>
                    <a:pt x="11531481" y="7591913"/>
                  </a:cubicBezTo>
                  <a:lnTo>
                    <a:pt x="124460" y="7591913"/>
                  </a:lnTo>
                  <a:cubicBezTo>
                    <a:pt x="88900" y="7591913"/>
                    <a:pt x="59690" y="7562703"/>
                    <a:pt x="59690" y="7527144"/>
                  </a:cubicBezTo>
                  <a:lnTo>
                    <a:pt x="59690" y="124460"/>
                  </a:lnTo>
                  <a:cubicBezTo>
                    <a:pt x="59690" y="88900"/>
                    <a:pt x="88900" y="59690"/>
                    <a:pt x="124460" y="59690"/>
                  </a:cubicBezTo>
                  <a:lnTo>
                    <a:pt x="11531481" y="59690"/>
                  </a:lnTo>
                  <a:moveTo>
                    <a:pt x="11531481" y="0"/>
                  </a:moveTo>
                  <a:lnTo>
                    <a:pt x="124460" y="0"/>
                  </a:lnTo>
                  <a:cubicBezTo>
                    <a:pt x="55880" y="0"/>
                    <a:pt x="0" y="55880"/>
                    <a:pt x="0" y="124460"/>
                  </a:cubicBezTo>
                  <a:lnTo>
                    <a:pt x="0" y="7527144"/>
                  </a:lnTo>
                  <a:cubicBezTo>
                    <a:pt x="0" y="7595724"/>
                    <a:pt x="55880" y="7651603"/>
                    <a:pt x="124460" y="7651603"/>
                  </a:cubicBezTo>
                  <a:lnTo>
                    <a:pt x="11531481" y="7651603"/>
                  </a:lnTo>
                  <a:cubicBezTo>
                    <a:pt x="11600060" y="7651603"/>
                    <a:pt x="11655940" y="7595724"/>
                    <a:pt x="11655940" y="7527144"/>
                  </a:cubicBezTo>
                  <a:lnTo>
                    <a:pt x="11655940" y="124460"/>
                  </a:lnTo>
                  <a:cubicBezTo>
                    <a:pt x="11655940" y="55880"/>
                    <a:pt x="11600060" y="0"/>
                    <a:pt x="11531481" y="0"/>
                  </a:cubicBezTo>
                  <a:close/>
                </a:path>
              </a:pathLst>
            </a:custGeom>
            <a:solidFill>
              <a:srgbClr val="000000"/>
            </a:solidFill>
          </p:spPr>
        </p:sp>
      </p:grpSp>
      <p:grpSp>
        <p:nvGrpSpPr>
          <p:cNvPr id="6" name="Group 6"/>
          <p:cNvGrpSpPr/>
          <p:nvPr/>
        </p:nvGrpSpPr>
        <p:grpSpPr>
          <a:xfrm>
            <a:off x="8385589" y="2888126"/>
            <a:ext cx="8173752" cy="4731765"/>
            <a:chOff x="0" y="0"/>
            <a:chExt cx="10898336" cy="6309020"/>
          </a:xfrm>
        </p:grpSpPr>
        <p:pic>
          <p:nvPicPr>
            <p:cNvPr id="7" name="Picture 7"/>
            <p:cNvPicPr>
              <a:picLocks noChangeAspect="1"/>
            </p:cNvPicPr>
            <p:nvPr/>
          </p:nvPicPr>
          <p:blipFill>
            <a:blip r:embed="rId2"/>
            <a:srcRect l="6488" r="6488"/>
            <a:stretch>
              <a:fillRect/>
            </a:stretch>
          </p:blipFill>
          <p:spPr>
            <a:xfrm>
              <a:off x="0" y="0"/>
              <a:ext cx="10898336" cy="6309020"/>
            </a:xfrm>
            <a:prstGeom prst="rect">
              <a:avLst/>
            </a:prstGeom>
          </p:spPr>
        </p:pic>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36055">
            <a:off x="11011282" y="7165672"/>
            <a:ext cx="2922365" cy="908438"/>
          </a:xfrm>
          <a:prstGeom prst="rect">
            <a:avLst/>
          </a:prstGeom>
        </p:spPr>
      </p:pic>
      <p:sp>
        <p:nvSpPr>
          <p:cNvPr id="10" name="TextBox 10"/>
          <p:cNvSpPr txBox="1"/>
          <p:nvPr/>
        </p:nvSpPr>
        <p:spPr>
          <a:xfrm>
            <a:off x="15272439" y="997255"/>
            <a:ext cx="1986861" cy="516891"/>
          </a:xfrm>
          <a:prstGeom prst="rect">
            <a:avLst/>
          </a:prstGeom>
        </p:spPr>
        <p:txBody>
          <a:bodyPr lIns="0" tIns="0" rIns="0" bIns="0" rtlCol="0" anchor="t">
            <a:spAutoFit/>
          </a:bodyPr>
          <a:lstStyle/>
          <a:p>
            <a:pPr algn="r">
              <a:lnSpc>
                <a:spcPts val="4059"/>
              </a:lnSpc>
            </a:pPr>
            <a:r>
              <a:rPr lang="en-US" sz="2899">
                <a:solidFill>
                  <a:srgbClr val="000000"/>
                </a:solidFill>
                <a:latin typeface="Poppins"/>
              </a:rPr>
              <a:t>MODULE 3</a:t>
            </a:r>
          </a:p>
        </p:txBody>
      </p:sp>
      <p:sp>
        <p:nvSpPr>
          <p:cNvPr id="11" name="TextBox 11"/>
          <p:cNvSpPr txBox="1"/>
          <p:nvPr/>
        </p:nvSpPr>
        <p:spPr>
          <a:xfrm>
            <a:off x="1000125" y="3146865"/>
            <a:ext cx="6630851" cy="1149867"/>
          </a:xfrm>
          <a:prstGeom prst="rect">
            <a:avLst/>
          </a:prstGeom>
        </p:spPr>
        <p:txBody>
          <a:bodyPr wrap="square" lIns="0" tIns="0" rIns="0" bIns="0" rtlCol="0" anchor="t">
            <a:spAutoFit/>
          </a:bodyPr>
          <a:lstStyle/>
          <a:p>
            <a:pPr>
              <a:lnSpc>
                <a:spcPts val="10583"/>
              </a:lnSpc>
            </a:pPr>
            <a:r>
              <a:rPr lang="en-US" sz="6000" dirty="0">
                <a:solidFill>
                  <a:srgbClr val="000000"/>
                </a:solidFill>
                <a:latin typeface="Bebas Neue Bold"/>
              </a:rPr>
              <a:t>USED CAR price prediction</a:t>
            </a:r>
          </a:p>
        </p:txBody>
      </p:sp>
      <p:sp>
        <p:nvSpPr>
          <p:cNvPr id="12" name="TextBox 12"/>
          <p:cNvSpPr txBox="1"/>
          <p:nvPr/>
        </p:nvSpPr>
        <p:spPr>
          <a:xfrm>
            <a:off x="1028700" y="5010150"/>
            <a:ext cx="5138405" cy="2310132"/>
          </a:xfrm>
          <a:prstGeom prst="rect">
            <a:avLst/>
          </a:prstGeom>
        </p:spPr>
        <p:txBody>
          <a:bodyPr lIns="0" tIns="0" rIns="0" bIns="0" rtlCol="0" anchor="t">
            <a:spAutoFit/>
          </a:bodyPr>
          <a:lstStyle/>
          <a:p>
            <a:pPr>
              <a:lnSpc>
                <a:spcPts val="4639"/>
              </a:lnSpc>
            </a:pPr>
            <a:r>
              <a:rPr lang="en-US" sz="2899">
                <a:solidFill>
                  <a:srgbClr val="000000"/>
                </a:solidFill>
                <a:latin typeface="Poppins"/>
              </a:rPr>
              <a:t>By.</a:t>
            </a:r>
          </a:p>
          <a:p>
            <a:pPr>
              <a:lnSpc>
                <a:spcPts val="4639"/>
              </a:lnSpc>
            </a:pPr>
            <a:r>
              <a:rPr lang="en-US" sz="2899">
                <a:solidFill>
                  <a:srgbClr val="000000"/>
                </a:solidFill>
                <a:latin typeface="Poppins"/>
              </a:rPr>
              <a:t>Mario Billy Gunawan</a:t>
            </a:r>
          </a:p>
          <a:p>
            <a:pPr>
              <a:lnSpc>
                <a:spcPts val="4639"/>
              </a:lnSpc>
            </a:pPr>
            <a:r>
              <a:rPr lang="en-US" sz="2899">
                <a:solidFill>
                  <a:srgbClr val="000000"/>
                </a:solidFill>
                <a:latin typeface="Poppins"/>
              </a:rPr>
              <a:t>JCDSOL-009-022</a:t>
            </a:r>
          </a:p>
          <a:p>
            <a:pPr>
              <a:lnSpc>
                <a:spcPts val="4639"/>
              </a:lnSpc>
            </a:pPr>
            <a:endParaRPr lang="en-US" sz="2899">
              <a:solidFill>
                <a:srgbClr val="000000"/>
              </a:solidFill>
              <a:latin typeface="Poppins"/>
            </a:endParaRPr>
          </a:p>
        </p:txBody>
      </p:sp>
      <p:sp>
        <p:nvSpPr>
          <p:cNvPr id="13" name="TextBox 13"/>
          <p:cNvSpPr txBox="1"/>
          <p:nvPr/>
        </p:nvSpPr>
        <p:spPr>
          <a:xfrm>
            <a:off x="1028700" y="2745269"/>
            <a:ext cx="5718124" cy="838046"/>
          </a:xfrm>
          <a:prstGeom prst="rect">
            <a:avLst/>
          </a:prstGeom>
        </p:spPr>
        <p:txBody>
          <a:bodyPr lIns="0" tIns="0" rIns="0" bIns="0" rtlCol="0" anchor="t">
            <a:spAutoFit/>
          </a:bodyPr>
          <a:lstStyle/>
          <a:p>
            <a:pPr>
              <a:lnSpc>
                <a:spcPts val="6368"/>
              </a:lnSpc>
            </a:pPr>
            <a:r>
              <a:rPr lang="en-US" sz="6368">
                <a:solidFill>
                  <a:srgbClr val="EB3752"/>
                </a:solidFill>
                <a:latin typeface="Brittany"/>
              </a:rPr>
              <a:t>Saudi Arabia's</a:t>
            </a:r>
          </a:p>
        </p:txBody>
      </p:sp>
      <p:sp>
        <p:nvSpPr>
          <p:cNvPr id="14" name="TextBox 14"/>
          <p:cNvSpPr txBox="1"/>
          <p:nvPr/>
        </p:nvSpPr>
        <p:spPr>
          <a:xfrm rot="-478632">
            <a:off x="10424964" y="7345739"/>
            <a:ext cx="4086876" cy="482126"/>
          </a:xfrm>
          <a:prstGeom prst="rect">
            <a:avLst/>
          </a:prstGeom>
        </p:spPr>
        <p:txBody>
          <a:bodyPr lIns="0" tIns="0" rIns="0" bIns="0" rtlCol="0" anchor="t">
            <a:spAutoFit/>
          </a:bodyPr>
          <a:lstStyle/>
          <a:p>
            <a:pPr algn="ctr">
              <a:lnSpc>
                <a:spcPts val="3876"/>
              </a:lnSpc>
            </a:pPr>
            <a:r>
              <a:rPr lang="en-US" sz="2768">
                <a:solidFill>
                  <a:srgbClr val="000000"/>
                </a:solidFill>
                <a:latin typeface="Bebas Neue Bold"/>
              </a:rPr>
              <a:t>USED car for sale</a:t>
            </a:r>
          </a:p>
        </p:txBody>
      </p:sp>
      <p:sp>
        <p:nvSpPr>
          <p:cNvPr id="15" name="TextBox 15"/>
          <p:cNvSpPr txBox="1"/>
          <p:nvPr/>
        </p:nvSpPr>
        <p:spPr>
          <a:xfrm>
            <a:off x="1028700" y="952500"/>
            <a:ext cx="5327435" cy="630716"/>
          </a:xfrm>
          <a:prstGeom prst="rect">
            <a:avLst/>
          </a:prstGeom>
        </p:spPr>
        <p:txBody>
          <a:bodyPr lIns="0" tIns="0" rIns="0" bIns="0" rtlCol="0" anchor="t">
            <a:spAutoFit/>
          </a:bodyPr>
          <a:lstStyle/>
          <a:p>
            <a:pPr>
              <a:lnSpc>
                <a:spcPts val="5136"/>
              </a:lnSpc>
            </a:pPr>
            <a:r>
              <a:rPr lang="en-US" sz="3668" u="sng">
                <a:solidFill>
                  <a:srgbClr val="000000"/>
                </a:solidFill>
                <a:latin typeface="Bebas Neue Bold"/>
              </a:rPr>
              <a:t>capstone project</a:t>
            </a:r>
          </a:p>
        </p:txBody>
      </p:sp>
    </p:spTree>
  </p:cSld>
  <p:clrMapOvr>
    <a:masterClrMapping/>
  </p:clrMapOvr>
  <mc:AlternateContent xmlns:mc="http://schemas.openxmlformats.org/markup-compatibility/2006" xmlns:p14="http://schemas.microsoft.com/office/powerpoint/2010/main">
    <mc:Choice Requires="p14">
      <p:transition spd="slow" p14:dur="2000" advTm="12647"/>
    </mc:Choice>
    <mc:Fallback xmlns="">
      <p:transition spd="slow" advTm="1264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838521"/>
            <a:ext cx="16076868" cy="5544447"/>
            <a:chOff x="0" y="0"/>
            <a:chExt cx="21201203" cy="7311682"/>
          </a:xfrm>
        </p:grpSpPr>
        <p:sp>
          <p:nvSpPr>
            <p:cNvPr id="4" name="Freeform 4"/>
            <p:cNvSpPr/>
            <p:nvPr/>
          </p:nvSpPr>
          <p:spPr>
            <a:xfrm>
              <a:off x="31750" y="31750"/>
              <a:ext cx="21137704" cy="7248182"/>
            </a:xfrm>
            <a:custGeom>
              <a:avLst/>
              <a:gdLst/>
              <a:ahLst/>
              <a:cxnLst/>
              <a:rect l="l" t="t" r="r" b="b"/>
              <a:pathLst>
                <a:path w="21137704" h="7248182">
                  <a:moveTo>
                    <a:pt x="21044993" y="7248182"/>
                  </a:moveTo>
                  <a:lnTo>
                    <a:pt x="92710" y="7248182"/>
                  </a:lnTo>
                  <a:cubicBezTo>
                    <a:pt x="41910" y="7248182"/>
                    <a:pt x="0" y="7206272"/>
                    <a:pt x="0" y="7155472"/>
                  </a:cubicBezTo>
                  <a:lnTo>
                    <a:pt x="0" y="92710"/>
                  </a:lnTo>
                  <a:cubicBezTo>
                    <a:pt x="0" y="41910"/>
                    <a:pt x="41910" y="0"/>
                    <a:pt x="92710" y="0"/>
                  </a:cubicBezTo>
                  <a:lnTo>
                    <a:pt x="21043723" y="0"/>
                  </a:lnTo>
                  <a:cubicBezTo>
                    <a:pt x="21094523" y="0"/>
                    <a:pt x="21136434" y="41910"/>
                    <a:pt x="21136434" y="92710"/>
                  </a:cubicBezTo>
                  <a:lnTo>
                    <a:pt x="21136434" y="7154201"/>
                  </a:lnTo>
                  <a:cubicBezTo>
                    <a:pt x="21137704" y="7206272"/>
                    <a:pt x="21095793" y="7248182"/>
                    <a:pt x="21044993" y="7248182"/>
                  </a:cubicBezTo>
                  <a:close/>
                </a:path>
              </a:pathLst>
            </a:custGeom>
            <a:solidFill>
              <a:srgbClr val="DFD8CA"/>
            </a:solidFill>
          </p:spPr>
        </p:sp>
        <p:sp>
          <p:nvSpPr>
            <p:cNvPr id="5" name="Freeform 5"/>
            <p:cNvSpPr/>
            <p:nvPr/>
          </p:nvSpPr>
          <p:spPr>
            <a:xfrm>
              <a:off x="0" y="0"/>
              <a:ext cx="21201204" cy="7311682"/>
            </a:xfrm>
            <a:custGeom>
              <a:avLst/>
              <a:gdLst/>
              <a:ahLst/>
              <a:cxnLst/>
              <a:rect l="l" t="t" r="r" b="b"/>
              <a:pathLst>
                <a:path w="21201204" h="7311682">
                  <a:moveTo>
                    <a:pt x="21076743" y="59690"/>
                  </a:moveTo>
                  <a:cubicBezTo>
                    <a:pt x="21112304" y="59690"/>
                    <a:pt x="21141513" y="88900"/>
                    <a:pt x="21141513" y="124460"/>
                  </a:cubicBezTo>
                  <a:lnTo>
                    <a:pt x="21141513" y="7187222"/>
                  </a:lnTo>
                  <a:cubicBezTo>
                    <a:pt x="21141513" y="7222782"/>
                    <a:pt x="21112304" y="7251991"/>
                    <a:pt x="21076743" y="7251991"/>
                  </a:cubicBezTo>
                  <a:lnTo>
                    <a:pt x="124460" y="7251991"/>
                  </a:lnTo>
                  <a:cubicBezTo>
                    <a:pt x="88900" y="7251991"/>
                    <a:pt x="59690" y="7222782"/>
                    <a:pt x="59690" y="7187222"/>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187222"/>
                  </a:lnTo>
                  <a:cubicBezTo>
                    <a:pt x="0" y="7255801"/>
                    <a:pt x="55880" y="7311682"/>
                    <a:pt x="124460" y="7311682"/>
                  </a:cubicBezTo>
                  <a:lnTo>
                    <a:pt x="21076743" y="7311682"/>
                  </a:lnTo>
                  <a:cubicBezTo>
                    <a:pt x="21145323" y="7311682"/>
                    <a:pt x="21201204" y="7255801"/>
                    <a:pt x="21201204" y="7187222"/>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a:srcRect/>
          <a:stretch>
            <a:fillRect/>
          </a:stretch>
        </p:blipFill>
        <p:spPr>
          <a:xfrm>
            <a:off x="2209355" y="4047964"/>
            <a:ext cx="5393606" cy="3955730"/>
          </a:xfrm>
          <a:prstGeom prst="rect">
            <a:avLst/>
          </a:prstGeom>
        </p:spPr>
      </p:pic>
      <p:pic>
        <p:nvPicPr>
          <p:cNvPr id="7" name="Picture 7"/>
          <p:cNvPicPr>
            <a:picLocks noChangeAspect="1"/>
          </p:cNvPicPr>
          <p:nvPr/>
        </p:nvPicPr>
        <p:blipFill>
          <a:blip r:embed="rId3"/>
          <a:srcRect/>
          <a:stretch>
            <a:fillRect/>
          </a:stretch>
        </p:blipFill>
        <p:spPr>
          <a:xfrm>
            <a:off x="8545729" y="4047964"/>
            <a:ext cx="7446454" cy="3955730"/>
          </a:xfrm>
          <a:prstGeom prst="rect">
            <a:avLst/>
          </a:prstGeom>
        </p:spPr>
      </p:pic>
      <p:sp>
        <p:nvSpPr>
          <p:cNvPr id="8" name="TextBox 8"/>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9" name="TextBox 9"/>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105652"/>
                </a:solidFill>
                <a:latin typeface="Bebas Neue Bold"/>
              </a:rPr>
              <a:t>2. DATA UNDERSTANDING</a:t>
            </a:r>
          </a:p>
        </p:txBody>
      </p:sp>
      <p:sp>
        <p:nvSpPr>
          <p:cNvPr id="10" name="TextBox 10"/>
          <p:cNvSpPr txBox="1"/>
          <p:nvPr/>
        </p:nvSpPr>
        <p:spPr>
          <a:xfrm>
            <a:off x="1028700" y="3152560"/>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Exploratory Data Analysis</a:t>
            </a:r>
          </a:p>
        </p:txBody>
      </p:sp>
      <p:sp>
        <p:nvSpPr>
          <p:cNvPr id="11" name="TextBox 11"/>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2" name="TextBox 12"/>
          <p:cNvSpPr txBox="1"/>
          <p:nvPr/>
        </p:nvSpPr>
        <p:spPr>
          <a:xfrm>
            <a:off x="2026040" y="8313256"/>
            <a:ext cx="5760236" cy="550705"/>
          </a:xfrm>
          <a:prstGeom prst="rect">
            <a:avLst/>
          </a:prstGeom>
        </p:spPr>
        <p:txBody>
          <a:bodyPr lIns="0" tIns="0" rIns="0" bIns="0" rtlCol="0" anchor="t">
            <a:spAutoFit/>
          </a:bodyPr>
          <a:lstStyle/>
          <a:p>
            <a:pPr marL="338684" lvl="1" indent="-169342" algn="just">
              <a:lnSpc>
                <a:spcPts val="2196"/>
              </a:lnSpc>
              <a:buFont typeface="Arial"/>
              <a:buChar char="•"/>
            </a:pPr>
            <a:r>
              <a:rPr lang="en-US" sz="1568">
                <a:solidFill>
                  <a:srgbClr val="191E22"/>
                </a:solidFill>
                <a:latin typeface="Bebas Neue Bold"/>
              </a:rPr>
              <a:t>Total mobil bekas yang paling banyak terjual berlokasi di wilayah Riyadh dan paling sedikit terjual di wilayah Sabya. </a:t>
            </a:r>
          </a:p>
        </p:txBody>
      </p:sp>
      <p:sp>
        <p:nvSpPr>
          <p:cNvPr id="13" name="TextBox 13"/>
          <p:cNvSpPr txBox="1"/>
          <p:nvPr/>
        </p:nvSpPr>
        <p:spPr>
          <a:xfrm>
            <a:off x="9205523" y="8313256"/>
            <a:ext cx="6126866" cy="550705"/>
          </a:xfrm>
          <a:prstGeom prst="rect">
            <a:avLst/>
          </a:prstGeom>
        </p:spPr>
        <p:txBody>
          <a:bodyPr lIns="0" tIns="0" rIns="0" bIns="0" rtlCol="0" anchor="t">
            <a:spAutoFit/>
          </a:bodyPr>
          <a:lstStyle/>
          <a:p>
            <a:pPr marL="338684" lvl="1" indent="-169342" algn="just">
              <a:lnSpc>
                <a:spcPts val="2196"/>
              </a:lnSpc>
              <a:buFont typeface="Arial"/>
              <a:buChar char="•"/>
            </a:pPr>
            <a:r>
              <a:rPr lang="en-US" sz="1568">
                <a:solidFill>
                  <a:srgbClr val="191E22"/>
                </a:solidFill>
                <a:latin typeface="Bebas Neue Bold"/>
              </a:rPr>
              <a:t>Toyota, Hyundai, dan Ford merupakan 3 perusahaan manufaktur yang paling diminati oleh pembeli mobil bekas.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838521"/>
            <a:ext cx="16076868" cy="5544447"/>
            <a:chOff x="0" y="0"/>
            <a:chExt cx="21201203" cy="7311682"/>
          </a:xfrm>
        </p:grpSpPr>
        <p:sp>
          <p:nvSpPr>
            <p:cNvPr id="4" name="Freeform 4"/>
            <p:cNvSpPr/>
            <p:nvPr/>
          </p:nvSpPr>
          <p:spPr>
            <a:xfrm>
              <a:off x="31750" y="31750"/>
              <a:ext cx="21137704" cy="7248182"/>
            </a:xfrm>
            <a:custGeom>
              <a:avLst/>
              <a:gdLst/>
              <a:ahLst/>
              <a:cxnLst/>
              <a:rect l="l" t="t" r="r" b="b"/>
              <a:pathLst>
                <a:path w="21137704" h="7248182">
                  <a:moveTo>
                    <a:pt x="21044993" y="7248182"/>
                  </a:moveTo>
                  <a:lnTo>
                    <a:pt x="92710" y="7248182"/>
                  </a:lnTo>
                  <a:cubicBezTo>
                    <a:pt x="41910" y="7248182"/>
                    <a:pt x="0" y="7206272"/>
                    <a:pt x="0" y="7155472"/>
                  </a:cubicBezTo>
                  <a:lnTo>
                    <a:pt x="0" y="92710"/>
                  </a:lnTo>
                  <a:cubicBezTo>
                    <a:pt x="0" y="41910"/>
                    <a:pt x="41910" y="0"/>
                    <a:pt x="92710" y="0"/>
                  </a:cubicBezTo>
                  <a:lnTo>
                    <a:pt x="21043723" y="0"/>
                  </a:lnTo>
                  <a:cubicBezTo>
                    <a:pt x="21094523" y="0"/>
                    <a:pt x="21136434" y="41910"/>
                    <a:pt x="21136434" y="92710"/>
                  </a:cubicBezTo>
                  <a:lnTo>
                    <a:pt x="21136434" y="7154201"/>
                  </a:lnTo>
                  <a:cubicBezTo>
                    <a:pt x="21137704" y="7206272"/>
                    <a:pt x="21095793" y="7248182"/>
                    <a:pt x="21044993" y="7248182"/>
                  </a:cubicBezTo>
                  <a:close/>
                </a:path>
              </a:pathLst>
            </a:custGeom>
            <a:solidFill>
              <a:srgbClr val="DFD8CA"/>
            </a:solidFill>
          </p:spPr>
        </p:sp>
        <p:sp>
          <p:nvSpPr>
            <p:cNvPr id="5" name="Freeform 5"/>
            <p:cNvSpPr/>
            <p:nvPr/>
          </p:nvSpPr>
          <p:spPr>
            <a:xfrm>
              <a:off x="0" y="0"/>
              <a:ext cx="21201204" cy="7311682"/>
            </a:xfrm>
            <a:custGeom>
              <a:avLst/>
              <a:gdLst/>
              <a:ahLst/>
              <a:cxnLst/>
              <a:rect l="l" t="t" r="r" b="b"/>
              <a:pathLst>
                <a:path w="21201204" h="7311682">
                  <a:moveTo>
                    <a:pt x="21076743" y="59690"/>
                  </a:moveTo>
                  <a:cubicBezTo>
                    <a:pt x="21112304" y="59690"/>
                    <a:pt x="21141513" y="88900"/>
                    <a:pt x="21141513" y="124460"/>
                  </a:cubicBezTo>
                  <a:lnTo>
                    <a:pt x="21141513" y="7187222"/>
                  </a:lnTo>
                  <a:cubicBezTo>
                    <a:pt x="21141513" y="7222782"/>
                    <a:pt x="21112304" y="7251991"/>
                    <a:pt x="21076743" y="7251991"/>
                  </a:cubicBezTo>
                  <a:lnTo>
                    <a:pt x="124460" y="7251991"/>
                  </a:lnTo>
                  <a:cubicBezTo>
                    <a:pt x="88900" y="7251991"/>
                    <a:pt x="59690" y="7222782"/>
                    <a:pt x="59690" y="7187222"/>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187222"/>
                  </a:lnTo>
                  <a:cubicBezTo>
                    <a:pt x="0" y="7255801"/>
                    <a:pt x="55880" y="7311682"/>
                    <a:pt x="124460" y="7311682"/>
                  </a:cubicBezTo>
                  <a:lnTo>
                    <a:pt x="21076743" y="7311682"/>
                  </a:lnTo>
                  <a:cubicBezTo>
                    <a:pt x="21145323" y="7311682"/>
                    <a:pt x="21201204" y="7255801"/>
                    <a:pt x="21201204" y="7187222"/>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a:srcRect/>
          <a:stretch>
            <a:fillRect/>
          </a:stretch>
        </p:blipFill>
        <p:spPr>
          <a:xfrm>
            <a:off x="3034567" y="4034015"/>
            <a:ext cx="4505422" cy="4259959"/>
          </a:xfrm>
          <a:prstGeom prst="rect">
            <a:avLst/>
          </a:prstGeom>
        </p:spPr>
      </p:pic>
      <p:pic>
        <p:nvPicPr>
          <p:cNvPr id="7" name="Picture 7"/>
          <p:cNvPicPr>
            <a:picLocks noChangeAspect="1"/>
          </p:cNvPicPr>
          <p:nvPr/>
        </p:nvPicPr>
        <p:blipFill>
          <a:blip r:embed="rId3"/>
          <a:srcRect/>
          <a:stretch>
            <a:fillRect/>
          </a:stretch>
        </p:blipFill>
        <p:spPr>
          <a:xfrm>
            <a:off x="10174740" y="4034015"/>
            <a:ext cx="4678708" cy="4259959"/>
          </a:xfrm>
          <a:prstGeom prst="rect">
            <a:avLst/>
          </a:prstGeom>
        </p:spPr>
      </p:pic>
      <p:sp>
        <p:nvSpPr>
          <p:cNvPr id="8" name="TextBox 8"/>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9" name="TextBox 9"/>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105652"/>
                </a:solidFill>
                <a:latin typeface="Bebas Neue Bold"/>
              </a:rPr>
              <a:t>2. DATA UNDERSTANDING</a:t>
            </a:r>
          </a:p>
        </p:txBody>
      </p:sp>
      <p:sp>
        <p:nvSpPr>
          <p:cNvPr id="10" name="TextBox 10"/>
          <p:cNvSpPr txBox="1"/>
          <p:nvPr/>
        </p:nvSpPr>
        <p:spPr>
          <a:xfrm>
            <a:off x="1028700" y="3152560"/>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Exploratory Data Analysis</a:t>
            </a:r>
          </a:p>
        </p:txBody>
      </p:sp>
      <p:sp>
        <p:nvSpPr>
          <p:cNvPr id="11" name="TextBox 11"/>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2" name="TextBox 12"/>
          <p:cNvSpPr txBox="1"/>
          <p:nvPr/>
        </p:nvSpPr>
        <p:spPr>
          <a:xfrm>
            <a:off x="2407160" y="8451369"/>
            <a:ext cx="5760236" cy="550705"/>
          </a:xfrm>
          <a:prstGeom prst="rect">
            <a:avLst/>
          </a:prstGeom>
        </p:spPr>
        <p:txBody>
          <a:bodyPr lIns="0" tIns="0" rIns="0" bIns="0" rtlCol="0" anchor="t">
            <a:spAutoFit/>
          </a:bodyPr>
          <a:lstStyle/>
          <a:p>
            <a:pPr marL="338684" lvl="1" indent="-169342" algn="just">
              <a:lnSpc>
                <a:spcPts val="2196"/>
              </a:lnSpc>
              <a:buFont typeface="Arial"/>
              <a:buChar char="•"/>
            </a:pPr>
            <a:r>
              <a:rPr lang="en-US" sz="1568">
                <a:solidFill>
                  <a:srgbClr val="191E22"/>
                </a:solidFill>
                <a:latin typeface="Bebas Neue Bold"/>
              </a:rPr>
              <a:t>Kota Dammam, Riyadh, dan Jeddah merupakan 3 tempat dengan penjualan mobil terbanyak di Arab Saudi.</a:t>
            </a:r>
          </a:p>
        </p:txBody>
      </p:sp>
      <p:sp>
        <p:nvSpPr>
          <p:cNvPr id="13" name="TextBox 13"/>
          <p:cNvSpPr txBox="1"/>
          <p:nvPr/>
        </p:nvSpPr>
        <p:spPr>
          <a:xfrm>
            <a:off x="9450661" y="8451369"/>
            <a:ext cx="6126866" cy="550705"/>
          </a:xfrm>
          <a:prstGeom prst="rect">
            <a:avLst/>
          </a:prstGeom>
        </p:spPr>
        <p:txBody>
          <a:bodyPr lIns="0" tIns="0" rIns="0" bIns="0" rtlCol="0" anchor="t">
            <a:spAutoFit/>
          </a:bodyPr>
          <a:lstStyle/>
          <a:p>
            <a:pPr marL="338684" lvl="1" indent="-169342" algn="just">
              <a:lnSpc>
                <a:spcPts val="2196"/>
              </a:lnSpc>
              <a:buFont typeface="Arial"/>
              <a:buChar char="•"/>
            </a:pPr>
            <a:r>
              <a:rPr lang="en-US" sz="1568">
                <a:solidFill>
                  <a:srgbClr val="191E22"/>
                </a:solidFill>
                <a:latin typeface="Bebas Neue Bold"/>
              </a:rPr>
              <a:t>Rolls-Royce, Bentley, dan Aston Martin merupakan 3 perusahaan manufaktur dengan rata-rata harga penjualan mobil bekas tertinggi di Arab Saudi.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838521"/>
            <a:ext cx="16076868" cy="5544447"/>
            <a:chOff x="0" y="0"/>
            <a:chExt cx="21201203" cy="7311682"/>
          </a:xfrm>
        </p:grpSpPr>
        <p:sp>
          <p:nvSpPr>
            <p:cNvPr id="4" name="Freeform 4"/>
            <p:cNvSpPr/>
            <p:nvPr/>
          </p:nvSpPr>
          <p:spPr>
            <a:xfrm>
              <a:off x="31750" y="31750"/>
              <a:ext cx="21137704" cy="7248182"/>
            </a:xfrm>
            <a:custGeom>
              <a:avLst/>
              <a:gdLst/>
              <a:ahLst/>
              <a:cxnLst/>
              <a:rect l="l" t="t" r="r" b="b"/>
              <a:pathLst>
                <a:path w="21137704" h="7248182">
                  <a:moveTo>
                    <a:pt x="21044993" y="7248182"/>
                  </a:moveTo>
                  <a:lnTo>
                    <a:pt x="92710" y="7248182"/>
                  </a:lnTo>
                  <a:cubicBezTo>
                    <a:pt x="41910" y="7248182"/>
                    <a:pt x="0" y="7206272"/>
                    <a:pt x="0" y="7155472"/>
                  </a:cubicBezTo>
                  <a:lnTo>
                    <a:pt x="0" y="92710"/>
                  </a:lnTo>
                  <a:cubicBezTo>
                    <a:pt x="0" y="41910"/>
                    <a:pt x="41910" y="0"/>
                    <a:pt x="92710" y="0"/>
                  </a:cubicBezTo>
                  <a:lnTo>
                    <a:pt x="21043723" y="0"/>
                  </a:lnTo>
                  <a:cubicBezTo>
                    <a:pt x="21094523" y="0"/>
                    <a:pt x="21136434" y="41910"/>
                    <a:pt x="21136434" y="92710"/>
                  </a:cubicBezTo>
                  <a:lnTo>
                    <a:pt x="21136434" y="7154201"/>
                  </a:lnTo>
                  <a:cubicBezTo>
                    <a:pt x="21137704" y="7206272"/>
                    <a:pt x="21095793" y="7248182"/>
                    <a:pt x="21044993" y="7248182"/>
                  </a:cubicBezTo>
                  <a:close/>
                </a:path>
              </a:pathLst>
            </a:custGeom>
            <a:solidFill>
              <a:srgbClr val="DFD8CA"/>
            </a:solidFill>
          </p:spPr>
        </p:sp>
        <p:sp>
          <p:nvSpPr>
            <p:cNvPr id="5" name="Freeform 5"/>
            <p:cNvSpPr/>
            <p:nvPr/>
          </p:nvSpPr>
          <p:spPr>
            <a:xfrm>
              <a:off x="0" y="0"/>
              <a:ext cx="21201204" cy="7311682"/>
            </a:xfrm>
            <a:custGeom>
              <a:avLst/>
              <a:gdLst/>
              <a:ahLst/>
              <a:cxnLst/>
              <a:rect l="l" t="t" r="r" b="b"/>
              <a:pathLst>
                <a:path w="21201204" h="7311682">
                  <a:moveTo>
                    <a:pt x="21076743" y="59690"/>
                  </a:moveTo>
                  <a:cubicBezTo>
                    <a:pt x="21112304" y="59690"/>
                    <a:pt x="21141513" y="88900"/>
                    <a:pt x="21141513" y="124460"/>
                  </a:cubicBezTo>
                  <a:lnTo>
                    <a:pt x="21141513" y="7187222"/>
                  </a:lnTo>
                  <a:cubicBezTo>
                    <a:pt x="21141513" y="7222782"/>
                    <a:pt x="21112304" y="7251991"/>
                    <a:pt x="21076743" y="7251991"/>
                  </a:cubicBezTo>
                  <a:lnTo>
                    <a:pt x="124460" y="7251991"/>
                  </a:lnTo>
                  <a:cubicBezTo>
                    <a:pt x="88900" y="7251991"/>
                    <a:pt x="59690" y="7222782"/>
                    <a:pt x="59690" y="7187222"/>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187222"/>
                  </a:lnTo>
                  <a:cubicBezTo>
                    <a:pt x="0" y="7255801"/>
                    <a:pt x="55880" y="7311682"/>
                    <a:pt x="124460" y="7311682"/>
                  </a:cubicBezTo>
                  <a:lnTo>
                    <a:pt x="21076743" y="7311682"/>
                  </a:lnTo>
                  <a:cubicBezTo>
                    <a:pt x="21145323" y="7311682"/>
                    <a:pt x="21201204" y="7255801"/>
                    <a:pt x="21201204" y="7187222"/>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3"/>
          <a:srcRect/>
          <a:stretch>
            <a:fillRect/>
          </a:stretch>
        </p:blipFill>
        <p:spPr>
          <a:xfrm>
            <a:off x="1459003" y="4266599"/>
            <a:ext cx="7544506" cy="4688290"/>
          </a:xfrm>
          <a:prstGeom prst="rect">
            <a:avLst/>
          </a:prstGeom>
        </p:spPr>
      </p:pic>
      <p:pic>
        <p:nvPicPr>
          <p:cNvPr id="7" name="Picture 7"/>
          <p:cNvPicPr>
            <a:picLocks noChangeAspect="1"/>
          </p:cNvPicPr>
          <p:nvPr/>
        </p:nvPicPr>
        <p:blipFill>
          <a:blip r:embed="rId4"/>
          <a:srcRect/>
          <a:stretch>
            <a:fillRect/>
          </a:stretch>
        </p:blipFill>
        <p:spPr>
          <a:xfrm>
            <a:off x="9316176" y="4294969"/>
            <a:ext cx="7309565" cy="1697061"/>
          </a:xfrm>
          <a:prstGeom prst="rect">
            <a:avLst/>
          </a:prstGeom>
        </p:spPr>
      </p:pic>
      <p:sp>
        <p:nvSpPr>
          <p:cNvPr id="8" name="TextBox 8"/>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9" name="TextBox 9"/>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F9C041"/>
                </a:solidFill>
                <a:latin typeface="Bebas Neue Bold"/>
              </a:rPr>
              <a:t>3. DATA PREPROCESSING</a:t>
            </a:r>
          </a:p>
        </p:txBody>
      </p:sp>
      <p:sp>
        <p:nvSpPr>
          <p:cNvPr id="10" name="TextBox 10"/>
          <p:cNvSpPr txBox="1"/>
          <p:nvPr/>
        </p:nvSpPr>
        <p:spPr>
          <a:xfrm>
            <a:off x="1028700" y="3152560"/>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missing value &amp; duplicate data</a:t>
            </a:r>
          </a:p>
        </p:txBody>
      </p:sp>
      <p:sp>
        <p:nvSpPr>
          <p:cNvPr id="11" name="TextBox 11"/>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2" name="TextBox 12"/>
          <p:cNvSpPr txBox="1"/>
          <p:nvPr/>
        </p:nvSpPr>
        <p:spPr>
          <a:xfrm>
            <a:off x="9144000" y="6377731"/>
            <a:ext cx="7481742" cy="1062680"/>
          </a:xfrm>
          <a:prstGeom prst="rect">
            <a:avLst/>
          </a:prstGeom>
        </p:spPr>
        <p:txBody>
          <a:bodyPr lIns="0" tIns="0" rIns="0" bIns="0" rtlCol="0" anchor="t">
            <a:spAutoFit/>
          </a:bodyPr>
          <a:lstStyle/>
          <a:p>
            <a:pPr marL="439903" lvl="1" indent="-219952" algn="just">
              <a:lnSpc>
                <a:spcPts val="2852"/>
              </a:lnSpc>
              <a:buFont typeface="Arial"/>
              <a:buChar char="•"/>
            </a:pPr>
            <a:r>
              <a:rPr lang="en-US" sz="2037">
                <a:solidFill>
                  <a:srgbClr val="191E22"/>
                </a:solidFill>
                <a:latin typeface="Bebas Neue Bold"/>
              </a:rPr>
              <a:t>Dari hasil pemeriksaan, tidak terdapat missing value di dalam dataset. Sedangkan untuk data duplikat, terdapat 4 baris yang terindikasi, sehingga data tersebut perlu dieliminasi dari dalam dataset.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628971"/>
            <a:ext cx="16076868" cy="5753997"/>
            <a:chOff x="0" y="0"/>
            <a:chExt cx="21201203" cy="7588023"/>
          </a:xfrm>
        </p:grpSpPr>
        <p:sp>
          <p:nvSpPr>
            <p:cNvPr id="4" name="Freeform 4"/>
            <p:cNvSpPr/>
            <p:nvPr/>
          </p:nvSpPr>
          <p:spPr>
            <a:xfrm>
              <a:off x="31750" y="31750"/>
              <a:ext cx="21137704" cy="7524524"/>
            </a:xfrm>
            <a:custGeom>
              <a:avLst/>
              <a:gdLst/>
              <a:ahLst/>
              <a:cxnLst/>
              <a:rect l="l" t="t" r="r" b="b"/>
              <a:pathLst>
                <a:path w="21137704" h="7524524">
                  <a:moveTo>
                    <a:pt x="21044993" y="7524524"/>
                  </a:moveTo>
                  <a:lnTo>
                    <a:pt x="92710" y="7524524"/>
                  </a:lnTo>
                  <a:cubicBezTo>
                    <a:pt x="41910" y="7524524"/>
                    <a:pt x="0" y="7482614"/>
                    <a:pt x="0" y="7431814"/>
                  </a:cubicBezTo>
                  <a:lnTo>
                    <a:pt x="0" y="92710"/>
                  </a:lnTo>
                  <a:cubicBezTo>
                    <a:pt x="0" y="41910"/>
                    <a:pt x="41910" y="0"/>
                    <a:pt x="92710" y="0"/>
                  </a:cubicBezTo>
                  <a:lnTo>
                    <a:pt x="21043723" y="0"/>
                  </a:lnTo>
                  <a:cubicBezTo>
                    <a:pt x="21094523" y="0"/>
                    <a:pt x="21136434" y="41910"/>
                    <a:pt x="21136434" y="92710"/>
                  </a:cubicBezTo>
                  <a:lnTo>
                    <a:pt x="21136434" y="7430543"/>
                  </a:lnTo>
                  <a:cubicBezTo>
                    <a:pt x="21137704" y="7482614"/>
                    <a:pt x="21095793" y="7524524"/>
                    <a:pt x="21044993" y="7524524"/>
                  </a:cubicBezTo>
                  <a:close/>
                </a:path>
              </a:pathLst>
            </a:custGeom>
            <a:solidFill>
              <a:srgbClr val="DFD8CA"/>
            </a:solidFill>
          </p:spPr>
        </p:sp>
        <p:sp>
          <p:nvSpPr>
            <p:cNvPr id="5" name="Freeform 5"/>
            <p:cNvSpPr/>
            <p:nvPr/>
          </p:nvSpPr>
          <p:spPr>
            <a:xfrm>
              <a:off x="0" y="0"/>
              <a:ext cx="21201204" cy="7588024"/>
            </a:xfrm>
            <a:custGeom>
              <a:avLst/>
              <a:gdLst/>
              <a:ahLst/>
              <a:cxnLst/>
              <a:rect l="l" t="t" r="r" b="b"/>
              <a:pathLst>
                <a:path w="21201204" h="7588024">
                  <a:moveTo>
                    <a:pt x="21076743" y="59690"/>
                  </a:moveTo>
                  <a:cubicBezTo>
                    <a:pt x="21112304" y="59690"/>
                    <a:pt x="21141513" y="88900"/>
                    <a:pt x="21141513" y="124460"/>
                  </a:cubicBezTo>
                  <a:lnTo>
                    <a:pt x="21141513" y="7463564"/>
                  </a:lnTo>
                  <a:cubicBezTo>
                    <a:pt x="21141513" y="7499124"/>
                    <a:pt x="21112304" y="7528334"/>
                    <a:pt x="21076743" y="7528334"/>
                  </a:cubicBezTo>
                  <a:lnTo>
                    <a:pt x="124460" y="7528334"/>
                  </a:lnTo>
                  <a:cubicBezTo>
                    <a:pt x="88900" y="7528334"/>
                    <a:pt x="59690" y="7499124"/>
                    <a:pt x="59690" y="7463564"/>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463564"/>
                  </a:lnTo>
                  <a:cubicBezTo>
                    <a:pt x="0" y="7532143"/>
                    <a:pt x="55880" y="7588024"/>
                    <a:pt x="124460" y="7588024"/>
                  </a:cubicBezTo>
                  <a:lnTo>
                    <a:pt x="21076743" y="7588024"/>
                  </a:lnTo>
                  <a:cubicBezTo>
                    <a:pt x="21145323" y="7588024"/>
                    <a:pt x="21201204" y="7532143"/>
                    <a:pt x="21201204" y="7463564"/>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3"/>
          <a:srcRect/>
          <a:stretch>
            <a:fillRect/>
          </a:stretch>
        </p:blipFill>
        <p:spPr>
          <a:xfrm>
            <a:off x="1879302" y="4093263"/>
            <a:ext cx="6809766" cy="3665884"/>
          </a:xfrm>
          <a:prstGeom prst="rect">
            <a:avLst/>
          </a:prstGeom>
        </p:spPr>
      </p:pic>
      <p:pic>
        <p:nvPicPr>
          <p:cNvPr id="7" name="Picture 7"/>
          <p:cNvPicPr>
            <a:picLocks noChangeAspect="1"/>
          </p:cNvPicPr>
          <p:nvPr/>
        </p:nvPicPr>
        <p:blipFill>
          <a:blip r:embed="rId4"/>
          <a:srcRect/>
          <a:stretch>
            <a:fillRect/>
          </a:stretch>
        </p:blipFill>
        <p:spPr>
          <a:xfrm>
            <a:off x="9204373" y="6287492"/>
            <a:ext cx="7421369" cy="2769168"/>
          </a:xfrm>
          <a:prstGeom prst="rect">
            <a:avLst/>
          </a:prstGeom>
        </p:spPr>
      </p:pic>
      <p:pic>
        <p:nvPicPr>
          <p:cNvPr id="8" name="Picture 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793709">
            <a:off x="9131249" y="3919606"/>
            <a:ext cx="998194" cy="1020984"/>
          </a:xfrm>
          <a:prstGeom prst="rect">
            <a:avLst/>
          </a:prstGeom>
        </p:spPr>
      </p:pic>
      <p:pic>
        <p:nvPicPr>
          <p:cNvPr id="9" name="Picture 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8520292">
            <a:off x="8097269" y="8417225"/>
            <a:ext cx="802299" cy="820617"/>
          </a:xfrm>
          <a:prstGeom prst="rect">
            <a:avLst/>
          </a:prstGeom>
        </p:spPr>
      </p:pic>
      <p:sp>
        <p:nvSpPr>
          <p:cNvPr id="10" name="TextBox 10"/>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11" name="TextBox 11"/>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F9C041"/>
                </a:solidFill>
                <a:latin typeface="Bebas Neue Bold"/>
              </a:rPr>
              <a:t>3. DATA PREPROCESSING</a:t>
            </a:r>
          </a:p>
        </p:txBody>
      </p:sp>
      <p:sp>
        <p:nvSpPr>
          <p:cNvPr id="12" name="TextBox 12"/>
          <p:cNvSpPr txBox="1"/>
          <p:nvPr/>
        </p:nvSpPr>
        <p:spPr>
          <a:xfrm>
            <a:off x="1028700" y="3047785"/>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feature 'price'</a:t>
            </a:r>
          </a:p>
        </p:txBody>
      </p:sp>
      <p:sp>
        <p:nvSpPr>
          <p:cNvPr id="13" name="TextBox 13"/>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4" name="TextBox 14"/>
          <p:cNvSpPr txBox="1"/>
          <p:nvPr/>
        </p:nvSpPr>
        <p:spPr>
          <a:xfrm>
            <a:off x="9067134" y="4796223"/>
            <a:ext cx="7558608" cy="1129981"/>
          </a:xfrm>
          <a:prstGeom prst="rect">
            <a:avLst/>
          </a:prstGeom>
        </p:spPr>
        <p:txBody>
          <a:bodyPr lIns="0" tIns="0" rIns="0" bIns="0" rtlCol="0" anchor="t">
            <a:spAutoFit/>
          </a:bodyPr>
          <a:lstStyle/>
          <a:p>
            <a:pPr marL="353545" lvl="1" indent="-176773" algn="just">
              <a:lnSpc>
                <a:spcPts val="2292"/>
              </a:lnSpc>
              <a:buFont typeface="Arial"/>
              <a:buChar char="•"/>
            </a:pPr>
            <a:r>
              <a:rPr lang="en-US" sz="1637">
                <a:solidFill>
                  <a:srgbClr val="191E22"/>
                </a:solidFill>
                <a:latin typeface="Bebas Neue Bold"/>
              </a:rPr>
              <a:t>Dari keempat fitur numerikal di samping, dapat terlihat bahwa nilai minimum pada fitur 'Price' dirasa tidak masuk akal, yaitu 0. hal ini menunjukkan bahwa mobil tersebut dapat dibeli secara gratis oleh pelanggan. Oleh sebab itu, supaya menghindari model dari kesalahan dalam menginterpretasi data, maka baris data yang memiliki nilai 'Price' == 0 akan dieliminasi.</a:t>
            </a:r>
          </a:p>
        </p:txBody>
      </p:sp>
      <p:sp>
        <p:nvSpPr>
          <p:cNvPr id="15" name="TextBox 15"/>
          <p:cNvSpPr txBox="1"/>
          <p:nvPr/>
        </p:nvSpPr>
        <p:spPr>
          <a:xfrm>
            <a:off x="1879302" y="8073472"/>
            <a:ext cx="7037202" cy="754061"/>
          </a:xfrm>
          <a:prstGeom prst="rect">
            <a:avLst/>
          </a:prstGeom>
        </p:spPr>
        <p:txBody>
          <a:bodyPr lIns="0" tIns="0" rIns="0" bIns="0" rtlCol="0" anchor="t">
            <a:spAutoFit/>
          </a:bodyPr>
          <a:lstStyle/>
          <a:p>
            <a:pPr marL="310367" lvl="1" indent="-155183" algn="just">
              <a:lnSpc>
                <a:spcPts val="2012"/>
              </a:lnSpc>
              <a:buFont typeface="Arial"/>
              <a:buChar char="•"/>
            </a:pPr>
            <a:r>
              <a:rPr lang="en-US" sz="1437">
                <a:solidFill>
                  <a:srgbClr val="191E22"/>
                </a:solidFill>
                <a:latin typeface="Bebas Neue Bold"/>
              </a:rPr>
              <a:t>Setelah dilakukan pemeriksaan ulang, dapat terlihat bahwa masih ada 1 baris data dengan nilai yang tidak masuk akal, yaitu 'Price' == 1. Nilai jual ini sama saja dengan memberikan mobil secara cuma-cuma kepada pelanggan. Oleh karena itu, baris data dengan nilai 'Price' == 1 akan juga dieliminasi.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628971"/>
            <a:ext cx="16076868" cy="5753997"/>
            <a:chOff x="0" y="0"/>
            <a:chExt cx="21201203" cy="7588023"/>
          </a:xfrm>
        </p:grpSpPr>
        <p:sp>
          <p:nvSpPr>
            <p:cNvPr id="4" name="Freeform 4"/>
            <p:cNvSpPr/>
            <p:nvPr/>
          </p:nvSpPr>
          <p:spPr>
            <a:xfrm>
              <a:off x="31750" y="31750"/>
              <a:ext cx="21137704" cy="7524524"/>
            </a:xfrm>
            <a:custGeom>
              <a:avLst/>
              <a:gdLst/>
              <a:ahLst/>
              <a:cxnLst/>
              <a:rect l="l" t="t" r="r" b="b"/>
              <a:pathLst>
                <a:path w="21137704" h="7524524">
                  <a:moveTo>
                    <a:pt x="21044993" y="7524524"/>
                  </a:moveTo>
                  <a:lnTo>
                    <a:pt x="92710" y="7524524"/>
                  </a:lnTo>
                  <a:cubicBezTo>
                    <a:pt x="41910" y="7524524"/>
                    <a:pt x="0" y="7482614"/>
                    <a:pt x="0" y="7431814"/>
                  </a:cubicBezTo>
                  <a:lnTo>
                    <a:pt x="0" y="92710"/>
                  </a:lnTo>
                  <a:cubicBezTo>
                    <a:pt x="0" y="41910"/>
                    <a:pt x="41910" y="0"/>
                    <a:pt x="92710" y="0"/>
                  </a:cubicBezTo>
                  <a:lnTo>
                    <a:pt x="21043723" y="0"/>
                  </a:lnTo>
                  <a:cubicBezTo>
                    <a:pt x="21094523" y="0"/>
                    <a:pt x="21136434" y="41910"/>
                    <a:pt x="21136434" y="92710"/>
                  </a:cubicBezTo>
                  <a:lnTo>
                    <a:pt x="21136434" y="7430543"/>
                  </a:lnTo>
                  <a:cubicBezTo>
                    <a:pt x="21137704" y="7482614"/>
                    <a:pt x="21095793" y="7524524"/>
                    <a:pt x="21044993" y="7524524"/>
                  </a:cubicBezTo>
                  <a:close/>
                </a:path>
              </a:pathLst>
            </a:custGeom>
            <a:solidFill>
              <a:srgbClr val="DFD8CA"/>
            </a:solidFill>
          </p:spPr>
        </p:sp>
        <p:sp>
          <p:nvSpPr>
            <p:cNvPr id="5" name="Freeform 5"/>
            <p:cNvSpPr/>
            <p:nvPr/>
          </p:nvSpPr>
          <p:spPr>
            <a:xfrm>
              <a:off x="0" y="0"/>
              <a:ext cx="21201204" cy="7588024"/>
            </a:xfrm>
            <a:custGeom>
              <a:avLst/>
              <a:gdLst/>
              <a:ahLst/>
              <a:cxnLst/>
              <a:rect l="l" t="t" r="r" b="b"/>
              <a:pathLst>
                <a:path w="21201204" h="7588024">
                  <a:moveTo>
                    <a:pt x="21076743" y="59690"/>
                  </a:moveTo>
                  <a:cubicBezTo>
                    <a:pt x="21112304" y="59690"/>
                    <a:pt x="21141513" y="88900"/>
                    <a:pt x="21141513" y="124460"/>
                  </a:cubicBezTo>
                  <a:lnTo>
                    <a:pt x="21141513" y="7463564"/>
                  </a:lnTo>
                  <a:cubicBezTo>
                    <a:pt x="21141513" y="7499124"/>
                    <a:pt x="21112304" y="7528334"/>
                    <a:pt x="21076743" y="7528334"/>
                  </a:cubicBezTo>
                  <a:lnTo>
                    <a:pt x="124460" y="7528334"/>
                  </a:lnTo>
                  <a:cubicBezTo>
                    <a:pt x="88900" y="7528334"/>
                    <a:pt x="59690" y="7499124"/>
                    <a:pt x="59690" y="7463564"/>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463564"/>
                  </a:lnTo>
                  <a:cubicBezTo>
                    <a:pt x="0" y="7532143"/>
                    <a:pt x="55880" y="7588024"/>
                    <a:pt x="124460" y="7588024"/>
                  </a:cubicBezTo>
                  <a:lnTo>
                    <a:pt x="21076743" y="7588024"/>
                  </a:lnTo>
                  <a:cubicBezTo>
                    <a:pt x="21145323" y="7588024"/>
                    <a:pt x="21201204" y="7532143"/>
                    <a:pt x="21201204" y="7463564"/>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488814">
            <a:off x="8644903" y="4250376"/>
            <a:ext cx="998194" cy="1020984"/>
          </a:xfrm>
          <a:prstGeom prst="rect">
            <a:avLst/>
          </a:prstGeom>
        </p:spPr>
      </p:pic>
      <p:pic>
        <p:nvPicPr>
          <p:cNvPr id="7" name="Picture 7"/>
          <p:cNvPicPr>
            <a:picLocks noChangeAspect="1"/>
          </p:cNvPicPr>
          <p:nvPr/>
        </p:nvPicPr>
        <p:blipFill>
          <a:blip r:embed="rId4"/>
          <a:srcRect/>
          <a:stretch>
            <a:fillRect/>
          </a:stretch>
        </p:blipFill>
        <p:spPr>
          <a:xfrm>
            <a:off x="1451473" y="3967704"/>
            <a:ext cx="6758549" cy="5076530"/>
          </a:xfrm>
          <a:prstGeom prst="rect">
            <a:avLst/>
          </a:prstGeom>
        </p:spPr>
      </p:pic>
      <p:sp>
        <p:nvSpPr>
          <p:cNvPr id="8" name="TextBox 8"/>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9" name="TextBox 9"/>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F9C041"/>
                </a:solidFill>
                <a:latin typeface="Bebas Neue Bold"/>
              </a:rPr>
              <a:t>3. DATA PREPROCESSING</a:t>
            </a:r>
          </a:p>
        </p:txBody>
      </p:sp>
      <p:sp>
        <p:nvSpPr>
          <p:cNvPr id="10" name="TextBox 10"/>
          <p:cNvSpPr txBox="1"/>
          <p:nvPr/>
        </p:nvSpPr>
        <p:spPr>
          <a:xfrm>
            <a:off x="1028700" y="3047785"/>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Outliers Detection</a:t>
            </a:r>
          </a:p>
        </p:txBody>
      </p:sp>
      <p:sp>
        <p:nvSpPr>
          <p:cNvPr id="11" name="TextBox 11"/>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2" name="TextBox 12"/>
          <p:cNvSpPr txBox="1"/>
          <p:nvPr/>
        </p:nvSpPr>
        <p:spPr>
          <a:xfrm>
            <a:off x="8707262" y="5417120"/>
            <a:ext cx="7558608" cy="2044381"/>
          </a:xfrm>
          <a:prstGeom prst="rect">
            <a:avLst/>
          </a:prstGeom>
        </p:spPr>
        <p:txBody>
          <a:bodyPr lIns="0" tIns="0" rIns="0" bIns="0" rtlCol="0" anchor="t">
            <a:spAutoFit/>
          </a:bodyPr>
          <a:lstStyle/>
          <a:p>
            <a:pPr marL="353545" lvl="1" indent="-176773" algn="just">
              <a:lnSpc>
                <a:spcPts val="2292"/>
              </a:lnSpc>
              <a:buFont typeface="Arial"/>
              <a:buChar char="•"/>
            </a:pPr>
            <a:r>
              <a:rPr lang="en-US" sz="1637">
                <a:solidFill>
                  <a:srgbClr val="191E22"/>
                </a:solidFill>
                <a:latin typeface="Bebas Neue Bold"/>
              </a:rPr>
              <a:t>Berdasarkan plot di samping dapat dilihat bahwa terdapat outliers pada masing-masing fitur. Untuk menangani permasalahan ini, akan dilakukan beberapa rekayasa data pada fitur-fitur dengan mempertimbangkan kombinasi antara domain knowledge dan juga hasil dari metode IQR. </a:t>
            </a:r>
          </a:p>
          <a:p>
            <a:pPr marL="353545" lvl="1" indent="-176773" algn="just">
              <a:lnSpc>
                <a:spcPts val="2456"/>
              </a:lnSpc>
              <a:buFont typeface="Arial"/>
              <a:buChar char="•"/>
            </a:pPr>
            <a:r>
              <a:rPr lang="en-US" sz="1637">
                <a:solidFill>
                  <a:srgbClr val="191E22"/>
                </a:solidFill>
                <a:latin typeface="Bebas Neue Bold"/>
              </a:rPr>
              <a:t>Selanjutnya, model yang dihasilkan hanya sebatas memprediksi listing baru pada rentang nilai-nilai data berdasarkan 'clean dataset' ini saja. Di luar rentang data yang sudah dibersihkan, hasil prediksi dari model akan bias dan tidak bisa dijamin keabsahannya.</a:t>
            </a:r>
          </a:p>
          <a:p>
            <a:pPr algn="just">
              <a:lnSpc>
                <a:spcPts val="2292"/>
              </a:lnSpc>
            </a:pPr>
            <a:endParaRPr lang="en-US" sz="1637">
              <a:solidFill>
                <a:srgbClr val="191E22"/>
              </a:solidFill>
              <a:latin typeface="Bebas Neue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628971"/>
            <a:ext cx="16076868" cy="5753997"/>
            <a:chOff x="0" y="0"/>
            <a:chExt cx="21201203" cy="7588023"/>
          </a:xfrm>
        </p:grpSpPr>
        <p:sp>
          <p:nvSpPr>
            <p:cNvPr id="4" name="Freeform 4"/>
            <p:cNvSpPr/>
            <p:nvPr/>
          </p:nvSpPr>
          <p:spPr>
            <a:xfrm>
              <a:off x="31750" y="31750"/>
              <a:ext cx="21137704" cy="7524524"/>
            </a:xfrm>
            <a:custGeom>
              <a:avLst/>
              <a:gdLst/>
              <a:ahLst/>
              <a:cxnLst/>
              <a:rect l="l" t="t" r="r" b="b"/>
              <a:pathLst>
                <a:path w="21137704" h="7524524">
                  <a:moveTo>
                    <a:pt x="21044993" y="7524524"/>
                  </a:moveTo>
                  <a:lnTo>
                    <a:pt x="92710" y="7524524"/>
                  </a:lnTo>
                  <a:cubicBezTo>
                    <a:pt x="41910" y="7524524"/>
                    <a:pt x="0" y="7482614"/>
                    <a:pt x="0" y="7431814"/>
                  </a:cubicBezTo>
                  <a:lnTo>
                    <a:pt x="0" y="92710"/>
                  </a:lnTo>
                  <a:cubicBezTo>
                    <a:pt x="0" y="41910"/>
                    <a:pt x="41910" y="0"/>
                    <a:pt x="92710" y="0"/>
                  </a:cubicBezTo>
                  <a:lnTo>
                    <a:pt x="21043723" y="0"/>
                  </a:lnTo>
                  <a:cubicBezTo>
                    <a:pt x="21094523" y="0"/>
                    <a:pt x="21136434" y="41910"/>
                    <a:pt x="21136434" y="92710"/>
                  </a:cubicBezTo>
                  <a:lnTo>
                    <a:pt x="21136434" y="7430543"/>
                  </a:lnTo>
                  <a:cubicBezTo>
                    <a:pt x="21137704" y="7482614"/>
                    <a:pt x="21095793" y="7524524"/>
                    <a:pt x="21044993" y="7524524"/>
                  </a:cubicBezTo>
                  <a:close/>
                </a:path>
              </a:pathLst>
            </a:custGeom>
            <a:solidFill>
              <a:srgbClr val="DFD8CA"/>
            </a:solidFill>
          </p:spPr>
        </p:sp>
        <p:sp>
          <p:nvSpPr>
            <p:cNvPr id="5" name="Freeform 5"/>
            <p:cNvSpPr/>
            <p:nvPr/>
          </p:nvSpPr>
          <p:spPr>
            <a:xfrm>
              <a:off x="0" y="0"/>
              <a:ext cx="21201204" cy="7588024"/>
            </a:xfrm>
            <a:custGeom>
              <a:avLst/>
              <a:gdLst/>
              <a:ahLst/>
              <a:cxnLst/>
              <a:rect l="l" t="t" r="r" b="b"/>
              <a:pathLst>
                <a:path w="21201204" h="7588024">
                  <a:moveTo>
                    <a:pt x="21076743" y="59690"/>
                  </a:moveTo>
                  <a:cubicBezTo>
                    <a:pt x="21112304" y="59690"/>
                    <a:pt x="21141513" y="88900"/>
                    <a:pt x="21141513" y="124460"/>
                  </a:cubicBezTo>
                  <a:lnTo>
                    <a:pt x="21141513" y="7463564"/>
                  </a:lnTo>
                  <a:cubicBezTo>
                    <a:pt x="21141513" y="7499124"/>
                    <a:pt x="21112304" y="7528334"/>
                    <a:pt x="21076743" y="7528334"/>
                  </a:cubicBezTo>
                  <a:lnTo>
                    <a:pt x="124460" y="7528334"/>
                  </a:lnTo>
                  <a:cubicBezTo>
                    <a:pt x="88900" y="7528334"/>
                    <a:pt x="59690" y="7499124"/>
                    <a:pt x="59690" y="7463564"/>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463564"/>
                  </a:lnTo>
                  <a:cubicBezTo>
                    <a:pt x="0" y="7532143"/>
                    <a:pt x="55880" y="7588024"/>
                    <a:pt x="124460" y="7588024"/>
                  </a:cubicBezTo>
                  <a:lnTo>
                    <a:pt x="21076743" y="7588024"/>
                  </a:lnTo>
                  <a:cubicBezTo>
                    <a:pt x="21145323" y="7588024"/>
                    <a:pt x="21201204" y="7532143"/>
                    <a:pt x="21201204" y="7463564"/>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93709">
            <a:off x="8645076" y="3579388"/>
            <a:ext cx="998194" cy="1020984"/>
          </a:xfrm>
          <a:prstGeom prst="rect">
            <a:avLst/>
          </a:prstGeom>
        </p:spPr>
      </p:pic>
      <p:graphicFrame>
        <p:nvGraphicFramePr>
          <p:cNvPr id="7" name="Table 7"/>
          <p:cNvGraphicFramePr>
            <a:graphicFrameLocks noGrp="1"/>
          </p:cNvGraphicFramePr>
          <p:nvPr/>
        </p:nvGraphicFramePr>
        <p:xfrm>
          <a:off x="1398378" y="4387960"/>
          <a:ext cx="7308884" cy="4286250"/>
        </p:xfrm>
        <a:graphic>
          <a:graphicData uri="http://schemas.openxmlformats.org/drawingml/2006/table">
            <a:tbl>
              <a:tblPr/>
              <a:tblGrid>
                <a:gridCol w="1827221">
                  <a:extLst>
                    <a:ext uri="{9D8B030D-6E8A-4147-A177-3AD203B41FA5}">
                      <a16:colId xmlns:a16="http://schemas.microsoft.com/office/drawing/2014/main" val="20000"/>
                    </a:ext>
                  </a:extLst>
                </a:gridCol>
                <a:gridCol w="1827221">
                  <a:extLst>
                    <a:ext uri="{9D8B030D-6E8A-4147-A177-3AD203B41FA5}">
                      <a16:colId xmlns:a16="http://schemas.microsoft.com/office/drawing/2014/main" val="20001"/>
                    </a:ext>
                  </a:extLst>
                </a:gridCol>
                <a:gridCol w="1827221">
                  <a:extLst>
                    <a:ext uri="{9D8B030D-6E8A-4147-A177-3AD203B41FA5}">
                      <a16:colId xmlns:a16="http://schemas.microsoft.com/office/drawing/2014/main" val="20002"/>
                    </a:ext>
                  </a:extLst>
                </a:gridCol>
                <a:gridCol w="1827221">
                  <a:extLst>
                    <a:ext uri="{9D8B030D-6E8A-4147-A177-3AD203B41FA5}">
                      <a16:colId xmlns:a16="http://schemas.microsoft.com/office/drawing/2014/main" val="20003"/>
                    </a:ext>
                  </a:extLst>
                </a:gridCol>
              </a:tblGrid>
              <a:tr h="857250">
                <a:tc>
                  <a:txBody>
                    <a:bodyPr/>
                    <a:lstStyle/>
                    <a:p>
                      <a:pPr algn="ctr">
                        <a:lnSpc>
                          <a:spcPts val="2379"/>
                        </a:lnSpc>
                        <a:defRPr/>
                      </a:pPr>
                      <a:r>
                        <a:rPr lang="en-US" sz="1699">
                          <a:solidFill>
                            <a:srgbClr val="191E22"/>
                          </a:solidFill>
                          <a:latin typeface="Poppins Bold"/>
                        </a:rPr>
                        <a:t>Feature</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Bold"/>
                        </a:rPr>
                        <a:t>IQR</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Bold"/>
                        </a:rPr>
                        <a:t>Lower_Limit</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Bold"/>
                        </a:rPr>
                        <a:t>Upper_Limit</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57250">
                <a:tc>
                  <a:txBody>
                    <a:bodyPr/>
                    <a:lstStyle/>
                    <a:p>
                      <a:pPr algn="ctr">
                        <a:lnSpc>
                          <a:spcPts val="2379"/>
                        </a:lnSpc>
                        <a:defRPr/>
                      </a:pPr>
                      <a:r>
                        <a:rPr lang="en-US" sz="1699">
                          <a:solidFill>
                            <a:srgbClr val="191E22"/>
                          </a:solidFill>
                          <a:latin typeface="Poppins"/>
                        </a:rPr>
                        <a:t>Year</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5.0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2005.5</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2025.5</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57250">
                <a:tc>
                  <a:txBody>
                    <a:bodyPr/>
                    <a:lstStyle/>
                    <a:p>
                      <a:pPr algn="ctr">
                        <a:lnSpc>
                          <a:spcPts val="2379"/>
                        </a:lnSpc>
                        <a:defRPr/>
                      </a:pPr>
                      <a:r>
                        <a:rPr lang="en-US" sz="1699">
                          <a:solidFill>
                            <a:srgbClr val="191E22"/>
                          </a:solidFill>
                          <a:latin typeface="Poppins"/>
                        </a:rPr>
                        <a:t>Engine_Size</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2.0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-1.0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7.0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57250">
                <a:tc>
                  <a:txBody>
                    <a:bodyPr/>
                    <a:lstStyle/>
                    <a:p>
                      <a:pPr algn="ctr">
                        <a:lnSpc>
                          <a:spcPts val="2379"/>
                        </a:lnSpc>
                        <a:defRPr/>
                      </a:pPr>
                      <a:r>
                        <a:rPr lang="en-US" sz="1699">
                          <a:solidFill>
                            <a:srgbClr val="191E22"/>
                          </a:solidFill>
                          <a:latin typeface="Poppins"/>
                        </a:rPr>
                        <a:t>Mileage</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135000.0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-154500.0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385500.0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57250">
                <a:tc>
                  <a:txBody>
                    <a:bodyPr/>
                    <a:lstStyle/>
                    <a:p>
                      <a:pPr algn="ctr">
                        <a:lnSpc>
                          <a:spcPts val="2379"/>
                        </a:lnSpc>
                        <a:defRPr/>
                      </a:pPr>
                      <a:r>
                        <a:rPr lang="en-US" sz="1699">
                          <a:solidFill>
                            <a:srgbClr val="191E22"/>
                          </a:solidFill>
                          <a:latin typeface="Poppins"/>
                        </a:rPr>
                        <a:t>Price</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59500.0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-54250.0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191E22"/>
                          </a:solidFill>
                          <a:latin typeface="Poppins"/>
                        </a:rPr>
                        <a:t>183750.0</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9" name="TextBox 9"/>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F9C041"/>
                </a:solidFill>
                <a:latin typeface="Bebas Neue Bold"/>
              </a:rPr>
              <a:t>3. DATA PREPROCESSING</a:t>
            </a:r>
          </a:p>
        </p:txBody>
      </p:sp>
      <p:sp>
        <p:nvSpPr>
          <p:cNvPr id="10" name="TextBox 10"/>
          <p:cNvSpPr txBox="1"/>
          <p:nvPr/>
        </p:nvSpPr>
        <p:spPr>
          <a:xfrm>
            <a:off x="1028700" y="3047785"/>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Outliers Detection</a:t>
            </a:r>
          </a:p>
        </p:txBody>
      </p:sp>
      <p:sp>
        <p:nvSpPr>
          <p:cNvPr id="11" name="TextBox 11"/>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2" name="TextBox 12"/>
          <p:cNvSpPr txBox="1"/>
          <p:nvPr/>
        </p:nvSpPr>
        <p:spPr>
          <a:xfrm>
            <a:off x="9067134" y="4682735"/>
            <a:ext cx="7558608" cy="3649074"/>
          </a:xfrm>
          <a:prstGeom prst="rect">
            <a:avLst/>
          </a:prstGeom>
        </p:spPr>
        <p:txBody>
          <a:bodyPr lIns="0" tIns="0" rIns="0" bIns="0" rtlCol="0" anchor="t">
            <a:spAutoFit/>
          </a:bodyPr>
          <a:lstStyle/>
          <a:p>
            <a:pPr marL="353545" lvl="1" indent="-176773" algn="just">
              <a:lnSpc>
                <a:spcPts val="2407"/>
              </a:lnSpc>
              <a:buFont typeface="Arial"/>
              <a:buChar char="•"/>
            </a:pPr>
            <a:r>
              <a:rPr lang="en-US" sz="1637" dirty="0" err="1">
                <a:solidFill>
                  <a:srgbClr val="191E22"/>
                </a:solidFill>
                <a:latin typeface="Bebas Neue Bold"/>
              </a:rPr>
              <a:t>Berdasarkan</a:t>
            </a:r>
            <a:r>
              <a:rPr lang="en-US" sz="1637" dirty="0">
                <a:solidFill>
                  <a:srgbClr val="191E22"/>
                </a:solidFill>
                <a:latin typeface="Bebas Neue Bold"/>
              </a:rPr>
              <a:t> </a:t>
            </a:r>
            <a:r>
              <a:rPr lang="en-US" sz="1637" dirty="0" err="1">
                <a:solidFill>
                  <a:srgbClr val="191E22"/>
                </a:solidFill>
                <a:latin typeface="Bebas Neue Bold"/>
              </a:rPr>
              <a:t>metode</a:t>
            </a:r>
            <a:r>
              <a:rPr lang="en-US" sz="1637" dirty="0">
                <a:solidFill>
                  <a:srgbClr val="191E22"/>
                </a:solidFill>
                <a:latin typeface="Bebas Neue Bold"/>
              </a:rPr>
              <a:t> IQR, batas </a:t>
            </a:r>
            <a:r>
              <a:rPr lang="en-US" sz="1637" dirty="0" err="1">
                <a:solidFill>
                  <a:srgbClr val="191E22"/>
                </a:solidFill>
                <a:latin typeface="Bebas Neue Bold"/>
              </a:rPr>
              <a:t>atas</a:t>
            </a:r>
            <a:r>
              <a:rPr lang="en-US" sz="1637" dirty="0">
                <a:solidFill>
                  <a:srgbClr val="191E22"/>
                </a:solidFill>
                <a:latin typeface="Bebas Neue Bold"/>
              </a:rPr>
              <a:t> yang </a:t>
            </a:r>
            <a:r>
              <a:rPr lang="en-US" sz="1637" dirty="0" err="1">
                <a:solidFill>
                  <a:srgbClr val="191E22"/>
                </a:solidFill>
                <a:latin typeface="Bebas Neue Bold"/>
              </a:rPr>
              <a:t>didapat</a:t>
            </a:r>
            <a:r>
              <a:rPr lang="en-US" sz="1637" dirty="0">
                <a:solidFill>
                  <a:srgbClr val="191E22"/>
                </a:solidFill>
                <a:latin typeface="Bebas Neue Bold"/>
              </a:rPr>
              <a:t> </a:t>
            </a:r>
            <a:r>
              <a:rPr lang="en-US" sz="1637" dirty="0" err="1">
                <a:solidFill>
                  <a:srgbClr val="191E22"/>
                </a:solidFill>
                <a:latin typeface="Bebas Neue Bold"/>
              </a:rPr>
              <a:t>untuk</a:t>
            </a:r>
            <a:r>
              <a:rPr lang="en-US" sz="1637" dirty="0">
                <a:solidFill>
                  <a:srgbClr val="191E22"/>
                </a:solidFill>
                <a:latin typeface="Bebas Neue Bold"/>
              </a:rPr>
              <a:t> </a:t>
            </a:r>
            <a:r>
              <a:rPr lang="en-US" sz="1637" dirty="0" err="1">
                <a:solidFill>
                  <a:srgbClr val="191E22"/>
                </a:solidFill>
                <a:latin typeface="Bebas Neue Bold"/>
              </a:rPr>
              <a:t>fitur</a:t>
            </a:r>
            <a:r>
              <a:rPr lang="en-US" sz="1637" dirty="0">
                <a:solidFill>
                  <a:srgbClr val="191E22"/>
                </a:solidFill>
                <a:latin typeface="Bebas Neue Bold"/>
              </a:rPr>
              <a:t> 'Year' </a:t>
            </a:r>
            <a:r>
              <a:rPr lang="en-US" sz="1637" dirty="0" err="1">
                <a:solidFill>
                  <a:srgbClr val="191E22"/>
                </a:solidFill>
                <a:latin typeface="Bebas Neue Bold"/>
              </a:rPr>
              <a:t>adalah</a:t>
            </a:r>
            <a:r>
              <a:rPr lang="en-US" sz="1637" dirty="0">
                <a:solidFill>
                  <a:srgbClr val="191E22"/>
                </a:solidFill>
                <a:latin typeface="Bebas Neue Bold"/>
              </a:rPr>
              <a:t> 2025,5. Pada </a:t>
            </a:r>
            <a:r>
              <a:rPr lang="en-US" sz="1637" dirty="0" err="1">
                <a:solidFill>
                  <a:srgbClr val="191E22"/>
                </a:solidFill>
                <a:latin typeface="Bebas Neue Bold"/>
              </a:rPr>
              <a:t>hasil</a:t>
            </a:r>
            <a:r>
              <a:rPr lang="en-US" sz="1637" dirty="0">
                <a:solidFill>
                  <a:srgbClr val="191E22"/>
                </a:solidFill>
                <a:latin typeface="Bebas Neue Bold"/>
              </a:rPr>
              <a:t> </a:t>
            </a:r>
            <a:r>
              <a:rPr lang="en-US" sz="1637" dirty="0" err="1">
                <a:solidFill>
                  <a:srgbClr val="191E22"/>
                </a:solidFill>
                <a:latin typeface="Bebas Neue Bold"/>
              </a:rPr>
              <a:t>pemeriksaan</a:t>
            </a:r>
            <a:r>
              <a:rPr lang="en-US" sz="1637" dirty="0">
                <a:solidFill>
                  <a:srgbClr val="191E22"/>
                </a:solidFill>
                <a:latin typeface="Bebas Neue Bold"/>
              </a:rPr>
              <a:t>, </a:t>
            </a:r>
            <a:r>
              <a:rPr lang="en-US" sz="1637" dirty="0" err="1">
                <a:solidFill>
                  <a:srgbClr val="191E22"/>
                </a:solidFill>
                <a:latin typeface="Bebas Neue Bold"/>
              </a:rPr>
              <a:t>tidak</a:t>
            </a:r>
            <a:r>
              <a:rPr lang="en-US" sz="1637" dirty="0">
                <a:solidFill>
                  <a:srgbClr val="191E22"/>
                </a:solidFill>
                <a:latin typeface="Bebas Neue Bold"/>
              </a:rPr>
              <a:t> </a:t>
            </a:r>
            <a:r>
              <a:rPr lang="en-US" sz="1637" dirty="0" err="1">
                <a:solidFill>
                  <a:srgbClr val="191E22"/>
                </a:solidFill>
                <a:latin typeface="Bebas Neue Bold"/>
              </a:rPr>
              <a:t>ditemukan</a:t>
            </a:r>
            <a:r>
              <a:rPr lang="en-US" sz="1637" dirty="0">
                <a:solidFill>
                  <a:srgbClr val="191E22"/>
                </a:solidFill>
                <a:latin typeface="Bebas Neue Bold"/>
              </a:rPr>
              <a:t> </a:t>
            </a:r>
            <a:r>
              <a:rPr lang="en-US" sz="1637" dirty="0" err="1">
                <a:solidFill>
                  <a:srgbClr val="191E22"/>
                </a:solidFill>
                <a:latin typeface="Bebas Neue Bold"/>
              </a:rPr>
              <a:t>titik</a:t>
            </a:r>
            <a:r>
              <a:rPr lang="en-US" sz="1637" dirty="0">
                <a:solidFill>
                  <a:srgbClr val="191E22"/>
                </a:solidFill>
                <a:latin typeface="Bebas Neue Bold"/>
              </a:rPr>
              <a:t> data </a:t>
            </a:r>
            <a:r>
              <a:rPr lang="en-US" sz="1637" dirty="0" err="1">
                <a:solidFill>
                  <a:srgbClr val="191E22"/>
                </a:solidFill>
                <a:latin typeface="Bebas Neue Bold"/>
              </a:rPr>
              <a:t>dengan</a:t>
            </a:r>
            <a:r>
              <a:rPr lang="en-US" sz="1637" dirty="0">
                <a:solidFill>
                  <a:srgbClr val="191E22"/>
                </a:solidFill>
                <a:latin typeface="Bebas Neue Bold"/>
              </a:rPr>
              <a:t> </a:t>
            </a:r>
            <a:r>
              <a:rPr lang="en-US" sz="1637" dirty="0" err="1">
                <a:solidFill>
                  <a:srgbClr val="191E22"/>
                </a:solidFill>
                <a:latin typeface="Bebas Neue Bold"/>
              </a:rPr>
              <a:t>nilai</a:t>
            </a:r>
            <a:r>
              <a:rPr lang="en-US" sz="1637" dirty="0">
                <a:solidFill>
                  <a:srgbClr val="191E22"/>
                </a:solidFill>
                <a:latin typeface="Bebas Neue Bold"/>
              </a:rPr>
              <a:t> yang </a:t>
            </a:r>
            <a:r>
              <a:rPr lang="en-US" sz="1637" dirty="0" err="1">
                <a:solidFill>
                  <a:srgbClr val="191E22"/>
                </a:solidFill>
                <a:latin typeface="Bebas Neue Bold"/>
              </a:rPr>
              <a:t>lebih</a:t>
            </a:r>
            <a:r>
              <a:rPr lang="en-US" sz="1637" dirty="0">
                <a:solidFill>
                  <a:srgbClr val="191E22"/>
                </a:solidFill>
                <a:latin typeface="Bebas Neue Bold"/>
              </a:rPr>
              <a:t> </a:t>
            </a:r>
            <a:r>
              <a:rPr lang="en-US" sz="1637" dirty="0" err="1">
                <a:solidFill>
                  <a:srgbClr val="191E22"/>
                </a:solidFill>
                <a:latin typeface="Bebas Neue Bold"/>
              </a:rPr>
              <a:t>besar</a:t>
            </a:r>
            <a:r>
              <a:rPr lang="en-US" sz="1637" dirty="0">
                <a:solidFill>
                  <a:srgbClr val="191E22"/>
                </a:solidFill>
                <a:latin typeface="Bebas Neue Bold"/>
              </a:rPr>
              <a:t> </a:t>
            </a:r>
            <a:r>
              <a:rPr lang="en-US" sz="1637" dirty="0" err="1">
                <a:solidFill>
                  <a:srgbClr val="191E22"/>
                </a:solidFill>
                <a:latin typeface="Bebas Neue Bold"/>
              </a:rPr>
              <a:t>daripada</a:t>
            </a:r>
            <a:r>
              <a:rPr lang="en-US" sz="1637" dirty="0">
                <a:solidFill>
                  <a:srgbClr val="191E22"/>
                </a:solidFill>
                <a:latin typeface="Bebas Neue Bold"/>
              </a:rPr>
              <a:t> 2025,5. Oleh </a:t>
            </a:r>
            <a:r>
              <a:rPr lang="en-US" sz="1637" dirty="0" err="1">
                <a:solidFill>
                  <a:srgbClr val="191E22"/>
                </a:solidFill>
                <a:latin typeface="Bebas Neue Bold"/>
              </a:rPr>
              <a:t>sebab</a:t>
            </a:r>
            <a:r>
              <a:rPr lang="en-US" sz="1637" dirty="0">
                <a:solidFill>
                  <a:srgbClr val="191E22"/>
                </a:solidFill>
                <a:latin typeface="Bebas Neue Bold"/>
              </a:rPr>
              <a:t> </a:t>
            </a:r>
            <a:r>
              <a:rPr lang="en-US" sz="1637" dirty="0" err="1">
                <a:solidFill>
                  <a:srgbClr val="191E22"/>
                </a:solidFill>
                <a:latin typeface="Bebas Neue Bold"/>
              </a:rPr>
              <a:t>itu</a:t>
            </a:r>
            <a:r>
              <a:rPr lang="en-US" sz="1637" dirty="0">
                <a:solidFill>
                  <a:srgbClr val="191E22"/>
                </a:solidFill>
                <a:latin typeface="Bebas Neue Bold"/>
              </a:rPr>
              <a:t>, data yang </a:t>
            </a:r>
            <a:r>
              <a:rPr lang="en-US" sz="1637" dirty="0" err="1">
                <a:solidFill>
                  <a:srgbClr val="191E22"/>
                </a:solidFill>
                <a:latin typeface="Bebas Neue Bold"/>
              </a:rPr>
              <a:t>akan</a:t>
            </a:r>
            <a:r>
              <a:rPr lang="en-US" sz="1637" dirty="0">
                <a:solidFill>
                  <a:srgbClr val="191E22"/>
                </a:solidFill>
                <a:latin typeface="Bebas Neue Bold"/>
              </a:rPr>
              <a:t> </a:t>
            </a:r>
            <a:r>
              <a:rPr lang="en-US" sz="1637" dirty="0" err="1">
                <a:solidFill>
                  <a:srgbClr val="191E22"/>
                </a:solidFill>
                <a:latin typeface="Bebas Neue Bold"/>
              </a:rPr>
              <a:t>digunakan</a:t>
            </a:r>
            <a:r>
              <a:rPr lang="en-US" sz="1637" dirty="0">
                <a:solidFill>
                  <a:srgbClr val="191E22"/>
                </a:solidFill>
                <a:latin typeface="Bebas Neue Bold"/>
              </a:rPr>
              <a:t> </a:t>
            </a:r>
            <a:r>
              <a:rPr lang="en-US" sz="1637" dirty="0" err="1">
                <a:solidFill>
                  <a:srgbClr val="191E22"/>
                </a:solidFill>
                <a:latin typeface="Bebas Neue Bold"/>
              </a:rPr>
              <a:t>adalah</a:t>
            </a:r>
            <a:r>
              <a:rPr lang="en-US" sz="1637" dirty="0">
                <a:solidFill>
                  <a:srgbClr val="191E22"/>
                </a:solidFill>
                <a:latin typeface="Bebas Neue Bold"/>
              </a:rPr>
              <a:t> </a:t>
            </a:r>
            <a:r>
              <a:rPr lang="en-US" sz="1637" dirty="0" err="1">
                <a:solidFill>
                  <a:srgbClr val="191E22"/>
                </a:solidFill>
                <a:latin typeface="Bebas Neue Bold"/>
              </a:rPr>
              <a:t>nilai</a:t>
            </a:r>
            <a:r>
              <a:rPr lang="en-US" sz="1637" dirty="0">
                <a:solidFill>
                  <a:srgbClr val="191E22"/>
                </a:solidFill>
                <a:latin typeface="Bebas Neue Bold"/>
              </a:rPr>
              <a:t> </a:t>
            </a:r>
            <a:r>
              <a:rPr lang="en-US" sz="1637" dirty="0" err="1">
                <a:solidFill>
                  <a:srgbClr val="191E22"/>
                </a:solidFill>
                <a:latin typeface="Bebas Neue Bold"/>
              </a:rPr>
              <a:t>fitur</a:t>
            </a:r>
            <a:r>
              <a:rPr lang="en-US" sz="1637" dirty="0">
                <a:solidFill>
                  <a:srgbClr val="191E22"/>
                </a:solidFill>
                <a:latin typeface="Bebas Neue Bold"/>
              </a:rPr>
              <a:t> 'Year' yang </a:t>
            </a:r>
            <a:r>
              <a:rPr lang="en-US" sz="1637" dirty="0" err="1">
                <a:solidFill>
                  <a:srgbClr val="191E22"/>
                </a:solidFill>
                <a:latin typeface="Bebas Neue Bold"/>
              </a:rPr>
              <a:t>kurang</a:t>
            </a:r>
            <a:r>
              <a:rPr lang="en-US" sz="1637" dirty="0">
                <a:solidFill>
                  <a:srgbClr val="191E22"/>
                </a:solidFill>
                <a:latin typeface="Bebas Neue Bold"/>
              </a:rPr>
              <a:t> </a:t>
            </a:r>
            <a:r>
              <a:rPr lang="en-US" sz="1637" dirty="0" err="1">
                <a:solidFill>
                  <a:srgbClr val="191E22"/>
                </a:solidFill>
                <a:latin typeface="Bebas Neue Bold"/>
              </a:rPr>
              <a:t>dari</a:t>
            </a:r>
            <a:r>
              <a:rPr lang="en-US" sz="1637" dirty="0">
                <a:solidFill>
                  <a:srgbClr val="191E22"/>
                </a:solidFill>
                <a:latin typeface="Bebas Neue Bold"/>
              </a:rPr>
              <a:t> </a:t>
            </a:r>
            <a:r>
              <a:rPr lang="en-US" sz="1637" dirty="0" err="1">
                <a:solidFill>
                  <a:srgbClr val="191E22"/>
                </a:solidFill>
                <a:latin typeface="Bebas Neue Bold"/>
              </a:rPr>
              <a:t>atau</a:t>
            </a:r>
            <a:r>
              <a:rPr lang="en-US" sz="1637" dirty="0">
                <a:solidFill>
                  <a:srgbClr val="191E22"/>
                </a:solidFill>
                <a:latin typeface="Bebas Neue Bold"/>
              </a:rPr>
              <a:t> </a:t>
            </a:r>
            <a:r>
              <a:rPr lang="en-US" sz="1637" dirty="0" err="1">
                <a:solidFill>
                  <a:srgbClr val="191E22"/>
                </a:solidFill>
                <a:latin typeface="Bebas Neue Bold"/>
              </a:rPr>
              <a:t>sama</a:t>
            </a:r>
            <a:r>
              <a:rPr lang="en-US" sz="1637" dirty="0">
                <a:solidFill>
                  <a:srgbClr val="191E22"/>
                </a:solidFill>
                <a:latin typeface="Bebas Neue Bold"/>
              </a:rPr>
              <a:t> </a:t>
            </a:r>
            <a:r>
              <a:rPr lang="en-US" sz="1637" dirty="0" err="1">
                <a:solidFill>
                  <a:srgbClr val="191E22"/>
                </a:solidFill>
                <a:latin typeface="Bebas Neue Bold"/>
              </a:rPr>
              <a:t>dengan</a:t>
            </a:r>
            <a:r>
              <a:rPr lang="en-US" sz="1637" dirty="0">
                <a:solidFill>
                  <a:srgbClr val="191E22"/>
                </a:solidFill>
                <a:latin typeface="Bebas Neue Bold"/>
              </a:rPr>
              <a:t> </a:t>
            </a:r>
            <a:r>
              <a:rPr lang="en-US" sz="1637" dirty="0" err="1">
                <a:solidFill>
                  <a:srgbClr val="191E22"/>
                </a:solidFill>
                <a:latin typeface="Bebas Neue Bold"/>
              </a:rPr>
              <a:t>tahun</a:t>
            </a:r>
            <a:r>
              <a:rPr lang="en-US" sz="1637" dirty="0">
                <a:solidFill>
                  <a:srgbClr val="191E22"/>
                </a:solidFill>
                <a:latin typeface="Bebas Neue Bold"/>
              </a:rPr>
              <a:t> 2025,5.</a:t>
            </a:r>
          </a:p>
          <a:p>
            <a:pPr marL="353545" lvl="1" indent="-176773" algn="just">
              <a:lnSpc>
                <a:spcPts val="2407"/>
              </a:lnSpc>
              <a:buFont typeface="Arial"/>
              <a:buChar char="•"/>
            </a:pPr>
            <a:r>
              <a:rPr lang="en-US" sz="1637" dirty="0">
                <a:solidFill>
                  <a:srgbClr val="191E22"/>
                </a:solidFill>
                <a:latin typeface="Bebas Neue Bold"/>
              </a:rPr>
              <a:t>batas </a:t>
            </a:r>
            <a:r>
              <a:rPr lang="en-US" sz="1637" dirty="0" err="1">
                <a:solidFill>
                  <a:srgbClr val="191E22"/>
                </a:solidFill>
                <a:latin typeface="Bebas Neue Bold"/>
              </a:rPr>
              <a:t>atas</a:t>
            </a:r>
            <a:r>
              <a:rPr lang="en-US" sz="1637" dirty="0">
                <a:solidFill>
                  <a:srgbClr val="191E22"/>
                </a:solidFill>
                <a:latin typeface="Bebas Neue Bold"/>
              </a:rPr>
              <a:t> yang </a:t>
            </a:r>
            <a:r>
              <a:rPr lang="en-US" sz="1637" dirty="0" err="1">
                <a:solidFill>
                  <a:srgbClr val="191E22"/>
                </a:solidFill>
                <a:latin typeface="Bebas Neue Bold"/>
              </a:rPr>
              <a:t>didapat</a:t>
            </a:r>
            <a:r>
              <a:rPr lang="en-US" sz="1637" dirty="0">
                <a:solidFill>
                  <a:srgbClr val="191E22"/>
                </a:solidFill>
                <a:latin typeface="Bebas Neue Bold"/>
              </a:rPr>
              <a:t> </a:t>
            </a:r>
            <a:r>
              <a:rPr lang="en-US" sz="1637" dirty="0" err="1">
                <a:solidFill>
                  <a:srgbClr val="191E22"/>
                </a:solidFill>
                <a:latin typeface="Bebas Neue Bold"/>
              </a:rPr>
              <a:t>untuk</a:t>
            </a:r>
            <a:r>
              <a:rPr lang="en-US" sz="1637" dirty="0">
                <a:solidFill>
                  <a:srgbClr val="191E22"/>
                </a:solidFill>
                <a:latin typeface="Bebas Neue Bold"/>
              </a:rPr>
              <a:t> </a:t>
            </a:r>
            <a:r>
              <a:rPr lang="en-US" sz="1637" dirty="0" err="1">
                <a:solidFill>
                  <a:srgbClr val="191E22"/>
                </a:solidFill>
                <a:latin typeface="Bebas Neue Bold"/>
              </a:rPr>
              <a:t>fitur</a:t>
            </a:r>
            <a:r>
              <a:rPr lang="en-US" sz="1637" dirty="0">
                <a:solidFill>
                  <a:srgbClr val="191E22"/>
                </a:solidFill>
                <a:latin typeface="Bebas Neue Bold"/>
              </a:rPr>
              <a:t> '</a:t>
            </a:r>
            <a:r>
              <a:rPr lang="en-US" sz="1637" dirty="0" err="1">
                <a:solidFill>
                  <a:srgbClr val="191E22"/>
                </a:solidFill>
                <a:latin typeface="Bebas Neue Bold"/>
              </a:rPr>
              <a:t>Engine_Size</a:t>
            </a:r>
            <a:r>
              <a:rPr lang="en-US" sz="1637" dirty="0">
                <a:solidFill>
                  <a:srgbClr val="191E22"/>
                </a:solidFill>
                <a:latin typeface="Bebas Neue Bold"/>
              </a:rPr>
              <a:t>' </a:t>
            </a:r>
            <a:r>
              <a:rPr lang="en-US" sz="1637" dirty="0" err="1">
                <a:solidFill>
                  <a:srgbClr val="191E22"/>
                </a:solidFill>
                <a:latin typeface="Bebas Neue Bold"/>
              </a:rPr>
              <a:t>adalah</a:t>
            </a:r>
            <a:r>
              <a:rPr lang="en-US" sz="1637" dirty="0">
                <a:solidFill>
                  <a:srgbClr val="191E22"/>
                </a:solidFill>
                <a:latin typeface="Bebas Neue Bold"/>
              </a:rPr>
              <a:t> 7,0. Pada </a:t>
            </a:r>
            <a:r>
              <a:rPr lang="en-US" sz="1637" dirty="0" err="1">
                <a:solidFill>
                  <a:srgbClr val="191E22"/>
                </a:solidFill>
                <a:latin typeface="Bebas Neue Bold"/>
              </a:rPr>
              <a:t>hasil</a:t>
            </a:r>
            <a:r>
              <a:rPr lang="en-US" sz="1637" dirty="0">
                <a:solidFill>
                  <a:srgbClr val="191E22"/>
                </a:solidFill>
                <a:latin typeface="Bebas Neue Bold"/>
              </a:rPr>
              <a:t> </a:t>
            </a:r>
            <a:r>
              <a:rPr lang="en-US" sz="1637" dirty="0" err="1">
                <a:solidFill>
                  <a:srgbClr val="191E22"/>
                </a:solidFill>
                <a:latin typeface="Bebas Neue Bold"/>
              </a:rPr>
              <a:t>pemeriksaan</a:t>
            </a:r>
            <a:r>
              <a:rPr lang="en-US" sz="1637" dirty="0">
                <a:solidFill>
                  <a:srgbClr val="191E22"/>
                </a:solidFill>
                <a:latin typeface="Bebas Neue Bold"/>
              </a:rPr>
              <a:t>, </a:t>
            </a:r>
            <a:r>
              <a:rPr lang="en-US" sz="1637" dirty="0" err="1">
                <a:solidFill>
                  <a:srgbClr val="191E22"/>
                </a:solidFill>
                <a:latin typeface="Bebas Neue Bold"/>
              </a:rPr>
              <a:t>ditemukan</a:t>
            </a:r>
            <a:r>
              <a:rPr lang="en-US" sz="1637" dirty="0">
                <a:solidFill>
                  <a:srgbClr val="191E22"/>
                </a:solidFill>
                <a:latin typeface="Bebas Neue Bold"/>
              </a:rPr>
              <a:t> 26 </a:t>
            </a:r>
            <a:r>
              <a:rPr lang="en-US" sz="1637" dirty="0" err="1">
                <a:solidFill>
                  <a:srgbClr val="191E22"/>
                </a:solidFill>
                <a:latin typeface="Bebas Neue Bold"/>
              </a:rPr>
              <a:t>titik</a:t>
            </a:r>
            <a:r>
              <a:rPr lang="en-US" sz="1637" dirty="0">
                <a:solidFill>
                  <a:srgbClr val="191E22"/>
                </a:solidFill>
                <a:latin typeface="Bebas Neue Bold"/>
              </a:rPr>
              <a:t> data </a:t>
            </a:r>
            <a:r>
              <a:rPr lang="en-US" sz="1637" dirty="0" err="1">
                <a:solidFill>
                  <a:srgbClr val="191E22"/>
                </a:solidFill>
                <a:latin typeface="Bebas Neue Bold"/>
              </a:rPr>
              <a:t>dengan</a:t>
            </a:r>
            <a:r>
              <a:rPr lang="en-US" sz="1637" dirty="0">
                <a:solidFill>
                  <a:srgbClr val="191E22"/>
                </a:solidFill>
                <a:latin typeface="Bebas Neue Bold"/>
              </a:rPr>
              <a:t> </a:t>
            </a:r>
            <a:r>
              <a:rPr lang="en-US" sz="1637" dirty="0" err="1">
                <a:solidFill>
                  <a:srgbClr val="191E22"/>
                </a:solidFill>
                <a:latin typeface="Bebas Neue Bold"/>
              </a:rPr>
              <a:t>nilai</a:t>
            </a:r>
            <a:r>
              <a:rPr lang="en-US" sz="1637" dirty="0">
                <a:solidFill>
                  <a:srgbClr val="191E22"/>
                </a:solidFill>
                <a:latin typeface="Bebas Neue Bold"/>
              </a:rPr>
              <a:t> yang </a:t>
            </a:r>
            <a:r>
              <a:rPr lang="en-US" sz="1637" dirty="0" err="1">
                <a:solidFill>
                  <a:srgbClr val="191E22"/>
                </a:solidFill>
                <a:latin typeface="Bebas Neue Bold"/>
              </a:rPr>
              <a:t>lebih</a:t>
            </a:r>
            <a:r>
              <a:rPr lang="en-US" sz="1637" dirty="0">
                <a:solidFill>
                  <a:srgbClr val="191E22"/>
                </a:solidFill>
                <a:latin typeface="Bebas Neue Bold"/>
              </a:rPr>
              <a:t> </a:t>
            </a:r>
            <a:r>
              <a:rPr lang="en-US" sz="1637" dirty="0" err="1">
                <a:solidFill>
                  <a:srgbClr val="191E22"/>
                </a:solidFill>
                <a:latin typeface="Bebas Neue Bold"/>
              </a:rPr>
              <a:t>besar</a:t>
            </a:r>
            <a:r>
              <a:rPr lang="en-US" sz="1637" dirty="0">
                <a:solidFill>
                  <a:srgbClr val="191E22"/>
                </a:solidFill>
                <a:latin typeface="Bebas Neue Bold"/>
              </a:rPr>
              <a:t> </a:t>
            </a:r>
            <a:r>
              <a:rPr lang="en-US" sz="1637" dirty="0" err="1">
                <a:solidFill>
                  <a:srgbClr val="191E22"/>
                </a:solidFill>
                <a:latin typeface="Bebas Neue Bold"/>
              </a:rPr>
              <a:t>daripada</a:t>
            </a:r>
            <a:r>
              <a:rPr lang="en-US" sz="1637" dirty="0">
                <a:solidFill>
                  <a:srgbClr val="191E22"/>
                </a:solidFill>
                <a:latin typeface="Bebas Neue Bold"/>
              </a:rPr>
              <a:t> 7,0. Oleh </a:t>
            </a:r>
            <a:r>
              <a:rPr lang="en-US" sz="1637" dirty="0" err="1">
                <a:solidFill>
                  <a:srgbClr val="191E22"/>
                </a:solidFill>
                <a:latin typeface="Bebas Neue Bold"/>
              </a:rPr>
              <a:t>sebab</a:t>
            </a:r>
            <a:r>
              <a:rPr lang="en-US" sz="1637" dirty="0">
                <a:solidFill>
                  <a:srgbClr val="191E22"/>
                </a:solidFill>
                <a:latin typeface="Bebas Neue Bold"/>
              </a:rPr>
              <a:t> </a:t>
            </a:r>
            <a:r>
              <a:rPr lang="en-US" sz="1637" dirty="0" err="1">
                <a:solidFill>
                  <a:srgbClr val="191E22"/>
                </a:solidFill>
                <a:latin typeface="Bebas Neue Bold"/>
              </a:rPr>
              <a:t>itu</a:t>
            </a:r>
            <a:r>
              <a:rPr lang="en-US" sz="1637" dirty="0">
                <a:solidFill>
                  <a:srgbClr val="191E22"/>
                </a:solidFill>
                <a:latin typeface="Bebas Neue Bold"/>
              </a:rPr>
              <a:t>, data yang </a:t>
            </a:r>
            <a:r>
              <a:rPr lang="en-US" sz="1637" dirty="0" err="1">
                <a:solidFill>
                  <a:srgbClr val="191E22"/>
                </a:solidFill>
                <a:latin typeface="Bebas Neue Bold"/>
              </a:rPr>
              <a:t>akan</a:t>
            </a:r>
            <a:r>
              <a:rPr lang="en-US" sz="1637" dirty="0">
                <a:solidFill>
                  <a:srgbClr val="191E22"/>
                </a:solidFill>
                <a:latin typeface="Bebas Neue Bold"/>
              </a:rPr>
              <a:t> </a:t>
            </a:r>
            <a:r>
              <a:rPr lang="en-US" sz="1637" dirty="0" err="1">
                <a:solidFill>
                  <a:srgbClr val="191E22"/>
                </a:solidFill>
                <a:latin typeface="Bebas Neue Bold"/>
              </a:rPr>
              <a:t>digunakan</a:t>
            </a:r>
            <a:r>
              <a:rPr lang="en-US" sz="1637" dirty="0">
                <a:solidFill>
                  <a:srgbClr val="191E22"/>
                </a:solidFill>
                <a:latin typeface="Bebas Neue Bold"/>
              </a:rPr>
              <a:t> </a:t>
            </a:r>
            <a:r>
              <a:rPr lang="en-US" sz="1637" dirty="0" err="1">
                <a:solidFill>
                  <a:srgbClr val="191E22"/>
                </a:solidFill>
                <a:latin typeface="Bebas Neue Bold"/>
              </a:rPr>
              <a:t>adalah</a:t>
            </a:r>
            <a:r>
              <a:rPr lang="en-US" sz="1637" dirty="0">
                <a:solidFill>
                  <a:srgbClr val="191E22"/>
                </a:solidFill>
                <a:latin typeface="Bebas Neue Bold"/>
              </a:rPr>
              <a:t> </a:t>
            </a:r>
            <a:r>
              <a:rPr lang="en-US" sz="1637" dirty="0" err="1">
                <a:solidFill>
                  <a:srgbClr val="191E22"/>
                </a:solidFill>
                <a:latin typeface="Bebas Neue Bold"/>
              </a:rPr>
              <a:t>nilai</a:t>
            </a:r>
            <a:r>
              <a:rPr lang="en-US" sz="1637" dirty="0">
                <a:solidFill>
                  <a:srgbClr val="191E22"/>
                </a:solidFill>
                <a:latin typeface="Bebas Neue Bold"/>
              </a:rPr>
              <a:t> </a:t>
            </a:r>
            <a:r>
              <a:rPr lang="en-US" sz="1637" dirty="0" err="1">
                <a:solidFill>
                  <a:srgbClr val="191E22"/>
                </a:solidFill>
                <a:latin typeface="Bebas Neue Bold"/>
              </a:rPr>
              <a:t>fitur</a:t>
            </a:r>
            <a:r>
              <a:rPr lang="en-US" sz="1637" dirty="0">
                <a:solidFill>
                  <a:srgbClr val="191E22"/>
                </a:solidFill>
                <a:latin typeface="Bebas Neue Bold"/>
              </a:rPr>
              <a:t> '</a:t>
            </a:r>
            <a:r>
              <a:rPr lang="en-US" sz="1637" dirty="0" err="1">
                <a:solidFill>
                  <a:srgbClr val="191E22"/>
                </a:solidFill>
                <a:latin typeface="Bebas Neue Bold"/>
              </a:rPr>
              <a:t>Engine_Size</a:t>
            </a:r>
            <a:r>
              <a:rPr lang="en-US" sz="1637" dirty="0">
                <a:solidFill>
                  <a:srgbClr val="191E22"/>
                </a:solidFill>
                <a:latin typeface="Bebas Neue Bold"/>
              </a:rPr>
              <a:t>' yang </a:t>
            </a:r>
            <a:r>
              <a:rPr lang="en-US" sz="1637" dirty="0" err="1">
                <a:solidFill>
                  <a:srgbClr val="191E22"/>
                </a:solidFill>
                <a:latin typeface="Bebas Neue Bold"/>
              </a:rPr>
              <a:t>kurang</a:t>
            </a:r>
            <a:r>
              <a:rPr lang="en-US" sz="1637" dirty="0">
                <a:solidFill>
                  <a:srgbClr val="191E22"/>
                </a:solidFill>
                <a:latin typeface="Bebas Neue Bold"/>
              </a:rPr>
              <a:t> </a:t>
            </a:r>
            <a:r>
              <a:rPr lang="en-US" sz="1637" dirty="0" err="1">
                <a:solidFill>
                  <a:srgbClr val="191E22"/>
                </a:solidFill>
                <a:latin typeface="Bebas Neue Bold"/>
              </a:rPr>
              <a:t>dari</a:t>
            </a:r>
            <a:r>
              <a:rPr lang="en-US" sz="1637" dirty="0">
                <a:solidFill>
                  <a:srgbClr val="191E22"/>
                </a:solidFill>
                <a:latin typeface="Bebas Neue Bold"/>
              </a:rPr>
              <a:t> </a:t>
            </a:r>
            <a:r>
              <a:rPr lang="en-US" sz="1637" dirty="0" err="1">
                <a:solidFill>
                  <a:srgbClr val="191E22"/>
                </a:solidFill>
                <a:latin typeface="Bebas Neue Bold"/>
              </a:rPr>
              <a:t>atau</a:t>
            </a:r>
            <a:r>
              <a:rPr lang="en-US" sz="1637" dirty="0">
                <a:solidFill>
                  <a:srgbClr val="191E22"/>
                </a:solidFill>
                <a:latin typeface="Bebas Neue Bold"/>
              </a:rPr>
              <a:t> </a:t>
            </a:r>
            <a:r>
              <a:rPr lang="en-US" sz="1637" dirty="0" err="1">
                <a:solidFill>
                  <a:srgbClr val="191E22"/>
                </a:solidFill>
                <a:latin typeface="Bebas Neue Bold"/>
              </a:rPr>
              <a:t>sama</a:t>
            </a:r>
            <a:r>
              <a:rPr lang="en-US" sz="1637" dirty="0">
                <a:solidFill>
                  <a:srgbClr val="191E22"/>
                </a:solidFill>
                <a:latin typeface="Bebas Neue Bold"/>
              </a:rPr>
              <a:t> </a:t>
            </a:r>
            <a:r>
              <a:rPr lang="en-US" sz="1637" dirty="0" err="1">
                <a:solidFill>
                  <a:srgbClr val="191E22"/>
                </a:solidFill>
                <a:latin typeface="Bebas Neue Bold"/>
              </a:rPr>
              <a:t>dengan</a:t>
            </a:r>
            <a:r>
              <a:rPr lang="en-US" sz="1637" dirty="0">
                <a:solidFill>
                  <a:srgbClr val="191E22"/>
                </a:solidFill>
                <a:latin typeface="Bebas Neue Bold"/>
              </a:rPr>
              <a:t> 7,0.</a:t>
            </a:r>
          </a:p>
          <a:p>
            <a:pPr marL="353545" lvl="1" indent="-176773" algn="just">
              <a:lnSpc>
                <a:spcPts val="2407"/>
              </a:lnSpc>
              <a:buFont typeface="Arial"/>
              <a:buChar char="•"/>
            </a:pPr>
            <a:r>
              <a:rPr lang="en-US" sz="1637" dirty="0">
                <a:solidFill>
                  <a:srgbClr val="191E22"/>
                </a:solidFill>
                <a:latin typeface="Bebas Neue Bold"/>
              </a:rPr>
              <a:t>batas </a:t>
            </a:r>
            <a:r>
              <a:rPr lang="en-US" sz="1637" dirty="0" err="1">
                <a:solidFill>
                  <a:srgbClr val="191E22"/>
                </a:solidFill>
                <a:latin typeface="Bebas Neue Bold"/>
              </a:rPr>
              <a:t>atas</a:t>
            </a:r>
            <a:r>
              <a:rPr lang="en-US" sz="1637" dirty="0">
                <a:solidFill>
                  <a:srgbClr val="191E22"/>
                </a:solidFill>
                <a:latin typeface="Bebas Neue Bold"/>
              </a:rPr>
              <a:t> yang </a:t>
            </a:r>
            <a:r>
              <a:rPr lang="en-US" sz="1637" dirty="0" err="1">
                <a:solidFill>
                  <a:srgbClr val="191E22"/>
                </a:solidFill>
                <a:latin typeface="Bebas Neue Bold"/>
              </a:rPr>
              <a:t>didapat</a:t>
            </a:r>
            <a:r>
              <a:rPr lang="en-US" sz="1637" dirty="0">
                <a:solidFill>
                  <a:srgbClr val="191E22"/>
                </a:solidFill>
                <a:latin typeface="Bebas Neue Bold"/>
              </a:rPr>
              <a:t> </a:t>
            </a:r>
            <a:r>
              <a:rPr lang="en-US" sz="1637" dirty="0" err="1">
                <a:solidFill>
                  <a:srgbClr val="191E22"/>
                </a:solidFill>
                <a:latin typeface="Bebas Neue Bold"/>
              </a:rPr>
              <a:t>untuk</a:t>
            </a:r>
            <a:r>
              <a:rPr lang="en-US" sz="1637" dirty="0">
                <a:solidFill>
                  <a:srgbClr val="191E22"/>
                </a:solidFill>
                <a:latin typeface="Bebas Neue Bold"/>
              </a:rPr>
              <a:t> </a:t>
            </a:r>
            <a:r>
              <a:rPr lang="en-US" sz="1637" dirty="0" err="1">
                <a:solidFill>
                  <a:srgbClr val="191E22"/>
                </a:solidFill>
                <a:latin typeface="Bebas Neue Bold"/>
              </a:rPr>
              <a:t>fitur</a:t>
            </a:r>
            <a:r>
              <a:rPr lang="en-US" sz="1637" dirty="0">
                <a:solidFill>
                  <a:srgbClr val="191E22"/>
                </a:solidFill>
                <a:latin typeface="Bebas Neue Bold"/>
              </a:rPr>
              <a:t> 'mileage' </a:t>
            </a:r>
            <a:r>
              <a:rPr lang="en-US" sz="1637" dirty="0" err="1">
                <a:solidFill>
                  <a:srgbClr val="191E22"/>
                </a:solidFill>
                <a:latin typeface="Bebas Neue Bold"/>
              </a:rPr>
              <a:t>adalah</a:t>
            </a:r>
            <a:r>
              <a:rPr lang="en-US" sz="1637" dirty="0">
                <a:solidFill>
                  <a:srgbClr val="191E22"/>
                </a:solidFill>
                <a:latin typeface="Bebas Neue Bold"/>
              </a:rPr>
              <a:t> 385500.0. Pada </a:t>
            </a:r>
            <a:r>
              <a:rPr lang="en-US" sz="1637" dirty="0" err="1">
                <a:solidFill>
                  <a:srgbClr val="191E22"/>
                </a:solidFill>
                <a:latin typeface="Bebas Neue Bold"/>
              </a:rPr>
              <a:t>hasil</a:t>
            </a:r>
            <a:r>
              <a:rPr lang="en-US" sz="1637" dirty="0">
                <a:solidFill>
                  <a:srgbClr val="191E22"/>
                </a:solidFill>
                <a:latin typeface="Bebas Neue Bold"/>
              </a:rPr>
              <a:t> </a:t>
            </a:r>
            <a:r>
              <a:rPr lang="en-US" sz="1637" dirty="0" err="1">
                <a:solidFill>
                  <a:srgbClr val="191E22"/>
                </a:solidFill>
                <a:latin typeface="Bebas Neue Bold"/>
              </a:rPr>
              <a:t>pemeriksaan</a:t>
            </a:r>
            <a:r>
              <a:rPr lang="en-US" sz="1637" dirty="0">
                <a:solidFill>
                  <a:srgbClr val="191E22"/>
                </a:solidFill>
                <a:latin typeface="Bebas Neue Bold"/>
              </a:rPr>
              <a:t>, </a:t>
            </a:r>
            <a:r>
              <a:rPr lang="en-US" sz="1637" dirty="0" err="1">
                <a:solidFill>
                  <a:srgbClr val="191E22"/>
                </a:solidFill>
                <a:latin typeface="Bebas Neue Bold"/>
              </a:rPr>
              <a:t>ditemukan</a:t>
            </a:r>
            <a:r>
              <a:rPr lang="en-US" sz="1637" dirty="0">
                <a:solidFill>
                  <a:srgbClr val="191E22"/>
                </a:solidFill>
                <a:latin typeface="Bebas Neue Bold"/>
              </a:rPr>
              <a:t> 130 </a:t>
            </a:r>
            <a:r>
              <a:rPr lang="en-US" sz="1637" dirty="0" err="1">
                <a:solidFill>
                  <a:srgbClr val="191E22"/>
                </a:solidFill>
                <a:latin typeface="Bebas Neue Bold"/>
              </a:rPr>
              <a:t>titik</a:t>
            </a:r>
            <a:r>
              <a:rPr lang="en-US" sz="1637" dirty="0">
                <a:solidFill>
                  <a:srgbClr val="191E22"/>
                </a:solidFill>
                <a:latin typeface="Bebas Neue Bold"/>
              </a:rPr>
              <a:t> data </a:t>
            </a:r>
            <a:r>
              <a:rPr lang="en-US" sz="1637" dirty="0" err="1">
                <a:solidFill>
                  <a:srgbClr val="191E22"/>
                </a:solidFill>
                <a:latin typeface="Bebas Neue Bold"/>
              </a:rPr>
              <a:t>dengan</a:t>
            </a:r>
            <a:r>
              <a:rPr lang="en-US" sz="1637" dirty="0">
                <a:solidFill>
                  <a:srgbClr val="191E22"/>
                </a:solidFill>
                <a:latin typeface="Bebas Neue Bold"/>
              </a:rPr>
              <a:t> </a:t>
            </a:r>
            <a:r>
              <a:rPr lang="en-US" sz="1637" dirty="0" err="1">
                <a:solidFill>
                  <a:srgbClr val="191E22"/>
                </a:solidFill>
                <a:latin typeface="Bebas Neue Bold"/>
              </a:rPr>
              <a:t>nilai</a:t>
            </a:r>
            <a:r>
              <a:rPr lang="en-US" sz="1637" dirty="0">
                <a:solidFill>
                  <a:srgbClr val="191E22"/>
                </a:solidFill>
                <a:latin typeface="Bebas Neue Bold"/>
              </a:rPr>
              <a:t> yang </a:t>
            </a:r>
            <a:r>
              <a:rPr lang="en-US" sz="1637" dirty="0" err="1">
                <a:solidFill>
                  <a:srgbClr val="191E22"/>
                </a:solidFill>
                <a:latin typeface="Bebas Neue Bold"/>
              </a:rPr>
              <a:t>lebih</a:t>
            </a:r>
            <a:r>
              <a:rPr lang="en-US" sz="1637" dirty="0">
                <a:solidFill>
                  <a:srgbClr val="191E22"/>
                </a:solidFill>
                <a:latin typeface="Bebas Neue Bold"/>
              </a:rPr>
              <a:t> </a:t>
            </a:r>
            <a:r>
              <a:rPr lang="en-US" sz="1637" dirty="0" err="1">
                <a:solidFill>
                  <a:srgbClr val="191E22"/>
                </a:solidFill>
                <a:latin typeface="Bebas Neue Bold"/>
              </a:rPr>
              <a:t>besar</a:t>
            </a:r>
            <a:r>
              <a:rPr lang="en-US" sz="1637" dirty="0">
                <a:solidFill>
                  <a:srgbClr val="191E22"/>
                </a:solidFill>
                <a:latin typeface="Bebas Neue Bold"/>
              </a:rPr>
              <a:t> </a:t>
            </a:r>
            <a:r>
              <a:rPr lang="en-US" sz="1637" dirty="0" err="1">
                <a:solidFill>
                  <a:srgbClr val="191E22"/>
                </a:solidFill>
                <a:latin typeface="Bebas Neue Bold"/>
              </a:rPr>
              <a:t>daripada</a:t>
            </a:r>
            <a:r>
              <a:rPr lang="en-US" sz="1637" dirty="0">
                <a:solidFill>
                  <a:srgbClr val="191E22"/>
                </a:solidFill>
                <a:latin typeface="Bebas Neue Bold"/>
              </a:rPr>
              <a:t> 385500.0. Oleh </a:t>
            </a:r>
            <a:r>
              <a:rPr lang="en-US" sz="1637" dirty="0" err="1">
                <a:solidFill>
                  <a:srgbClr val="191E22"/>
                </a:solidFill>
                <a:latin typeface="Bebas Neue Bold"/>
              </a:rPr>
              <a:t>sebab</a:t>
            </a:r>
            <a:r>
              <a:rPr lang="en-US" sz="1637" dirty="0">
                <a:solidFill>
                  <a:srgbClr val="191E22"/>
                </a:solidFill>
                <a:latin typeface="Bebas Neue Bold"/>
              </a:rPr>
              <a:t> </a:t>
            </a:r>
            <a:r>
              <a:rPr lang="en-US" sz="1637" dirty="0" err="1">
                <a:solidFill>
                  <a:srgbClr val="191E22"/>
                </a:solidFill>
                <a:latin typeface="Bebas Neue Bold"/>
              </a:rPr>
              <a:t>itu</a:t>
            </a:r>
            <a:r>
              <a:rPr lang="en-US" sz="1637" dirty="0">
                <a:solidFill>
                  <a:srgbClr val="191E22"/>
                </a:solidFill>
                <a:latin typeface="Bebas Neue Bold"/>
              </a:rPr>
              <a:t>, data yang </a:t>
            </a:r>
            <a:r>
              <a:rPr lang="en-US" sz="1637" dirty="0" err="1">
                <a:solidFill>
                  <a:srgbClr val="191E22"/>
                </a:solidFill>
                <a:latin typeface="Bebas Neue Bold"/>
              </a:rPr>
              <a:t>akan</a:t>
            </a:r>
            <a:r>
              <a:rPr lang="en-US" sz="1637" dirty="0">
                <a:solidFill>
                  <a:srgbClr val="191E22"/>
                </a:solidFill>
                <a:latin typeface="Bebas Neue Bold"/>
              </a:rPr>
              <a:t> </a:t>
            </a:r>
            <a:r>
              <a:rPr lang="en-US" sz="1637" dirty="0" err="1">
                <a:solidFill>
                  <a:srgbClr val="191E22"/>
                </a:solidFill>
                <a:latin typeface="Bebas Neue Bold"/>
              </a:rPr>
              <a:t>digunakan</a:t>
            </a:r>
            <a:r>
              <a:rPr lang="en-US" sz="1637" dirty="0">
                <a:solidFill>
                  <a:srgbClr val="191E22"/>
                </a:solidFill>
                <a:latin typeface="Bebas Neue Bold"/>
              </a:rPr>
              <a:t> </a:t>
            </a:r>
            <a:r>
              <a:rPr lang="en-US" sz="1637" dirty="0" err="1">
                <a:solidFill>
                  <a:srgbClr val="191E22"/>
                </a:solidFill>
                <a:latin typeface="Bebas Neue Bold"/>
              </a:rPr>
              <a:t>adalah</a:t>
            </a:r>
            <a:r>
              <a:rPr lang="en-US" sz="1637" dirty="0">
                <a:solidFill>
                  <a:srgbClr val="191E22"/>
                </a:solidFill>
                <a:latin typeface="Bebas Neue Bold"/>
              </a:rPr>
              <a:t> </a:t>
            </a:r>
            <a:r>
              <a:rPr lang="en-US" sz="1637" dirty="0" err="1">
                <a:solidFill>
                  <a:srgbClr val="191E22"/>
                </a:solidFill>
                <a:latin typeface="Bebas Neue Bold"/>
              </a:rPr>
              <a:t>nilai</a:t>
            </a:r>
            <a:r>
              <a:rPr lang="en-US" sz="1637" dirty="0">
                <a:solidFill>
                  <a:srgbClr val="191E22"/>
                </a:solidFill>
                <a:latin typeface="Bebas Neue Bold"/>
              </a:rPr>
              <a:t> </a:t>
            </a:r>
            <a:r>
              <a:rPr lang="en-US" sz="1637" dirty="0" err="1">
                <a:solidFill>
                  <a:srgbClr val="191E22"/>
                </a:solidFill>
                <a:latin typeface="Bebas Neue Bold"/>
              </a:rPr>
              <a:t>fitur</a:t>
            </a:r>
            <a:r>
              <a:rPr lang="en-US" sz="1637" dirty="0">
                <a:solidFill>
                  <a:srgbClr val="191E22"/>
                </a:solidFill>
                <a:latin typeface="Bebas Neue Bold"/>
              </a:rPr>
              <a:t> 'mileage' yang </a:t>
            </a:r>
            <a:r>
              <a:rPr lang="en-US" sz="1637" dirty="0" err="1">
                <a:solidFill>
                  <a:srgbClr val="191E22"/>
                </a:solidFill>
                <a:latin typeface="Bebas Neue Bold"/>
              </a:rPr>
              <a:t>kurang</a:t>
            </a:r>
            <a:r>
              <a:rPr lang="en-US" sz="1637" dirty="0">
                <a:solidFill>
                  <a:srgbClr val="191E22"/>
                </a:solidFill>
                <a:latin typeface="Bebas Neue Bold"/>
              </a:rPr>
              <a:t> </a:t>
            </a:r>
            <a:r>
              <a:rPr lang="en-US" sz="1637" dirty="0" err="1">
                <a:solidFill>
                  <a:srgbClr val="191E22"/>
                </a:solidFill>
                <a:latin typeface="Bebas Neue Bold"/>
              </a:rPr>
              <a:t>dari</a:t>
            </a:r>
            <a:r>
              <a:rPr lang="en-US" sz="1637" dirty="0">
                <a:solidFill>
                  <a:srgbClr val="191E22"/>
                </a:solidFill>
                <a:latin typeface="Bebas Neue Bold"/>
              </a:rPr>
              <a:t>  385500.0.</a:t>
            </a:r>
          </a:p>
          <a:p>
            <a:pPr marL="353545" lvl="1" indent="-176773" algn="just">
              <a:lnSpc>
                <a:spcPts val="2407"/>
              </a:lnSpc>
              <a:buFont typeface="Arial"/>
              <a:buChar char="•"/>
            </a:pPr>
            <a:r>
              <a:rPr lang="en-US" sz="1637" dirty="0">
                <a:solidFill>
                  <a:srgbClr val="191E22"/>
                </a:solidFill>
                <a:latin typeface="Bebas Neue Bold"/>
              </a:rPr>
              <a:t>batas </a:t>
            </a:r>
            <a:r>
              <a:rPr lang="en-US" sz="1637" dirty="0" err="1">
                <a:solidFill>
                  <a:srgbClr val="191E22"/>
                </a:solidFill>
                <a:latin typeface="Bebas Neue Bold"/>
              </a:rPr>
              <a:t>atas</a:t>
            </a:r>
            <a:r>
              <a:rPr lang="en-US" sz="1637" dirty="0">
                <a:solidFill>
                  <a:srgbClr val="191E22"/>
                </a:solidFill>
                <a:latin typeface="Bebas Neue Bold"/>
              </a:rPr>
              <a:t> yang </a:t>
            </a:r>
            <a:r>
              <a:rPr lang="en-US" sz="1637" dirty="0" err="1">
                <a:solidFill>
                  <a:srgbClr val="191E22"/>
                </a:solidFill>
                <a:latin typeface="Bebas Neue Bold"/>
              </a:rPr>
              <a:t>didapat</a:t>
            </a:r>
            <a:r>
              <a:rPr lang="en-US" sz="1637" dirty="0">
                <a:solidFill>
                  <a:srgbClr val="191E22"/>
                </a:solidFill>
                <a:latin typeface="Bebas Neue Bold"/>
              </a:rPr>
              <a:t> </a:t>
            </a:r>
            <a:r>
              <a:rPr lang="en-US" sz="1637" dirty="0" err="1">
                <a:solidFill>
                  <a:srgbClr val="191E22"/>
                </a:solidFill>
                <a:latin typeface="Bebas Neue Bold"/>
              </a:rPr>
              <a:t>untuk</a:t>
            </a:r>
            <a:r>
              <a:rPr lang="en-US" sz="1637" dirty="0">
                <a:solidFill>
                  <a:srgbClr val="191E22"/>
                </a:solidFill>
                <a:latin typeface="Bebas Neue Bold"/>
              </a:rPr>
              <a:t> </a:t>
            </a:r>
            <a:r>
              <a:rPr lang="en-US" sz="1637" dirty="0" err="1">
                <a:solidFill>
                  <a:srgbClr val="191E22"/>
                </a:solidFill>
                <a:latin typeface="Bebas Neue Bold"/>
              </a:rPr>
              <a:t>fitur</a:t>
            </a:r>
            <a:r>
              <a:rPr lang="en-US" sz="1637" dirty="0">
                <a:solidFill>
                  <a:srgbClr val="191E22"/>
                </a:solidFill>
                <a:latin typeface="Bebas Neue Bold"/>
              </a:rPr>
              <a:t> 'price' </a:t>
            </a:r>
            <a:r>
              <a:rPr lang="en-US" sz="1637" dirty="0" err="1">
                <a:solidFill>
                  <a:srgbClr val="191E22"/>
                </a:solidFill>
                <a:latin typeface="Bebas Neue Bold"/>
              </a:rPr>
              <a:t>adalah</a:t>
            </a:r>
            <a:r>
              <a:rPr lang="en-US" sz="1637" dirty="0">
                <a:solidFill>
                  <a:srgbClr val="191E22"/>
                </a:solidFill>
                <a:latin typeface="Bebas Neue Bold"/>
              </a:rPr>
              <a:t> 183750.0 SAR. Pada </a:t>
            </a:r>
            <a:r>
              <a:rPr lang="en-US" sz="1637" dirty="0" err="1">
                <a:solidFill>
                  <a:srgbClr val="191E22"/>
                </a:solidFill>
                <a:latin typeface="Bebas Neue Bold"/>
              </a:rPr>
              <a:t>hasil</a:t>
            </a:r>
            <a:r>
              <a:rPr lang="en-US" sz="1637" dirty="0">
                <a:solidFill>
                  <a:srgbClr val="191E22"/>
                </a:solidFill>
                <a:latin typeface="Bebas Neue Bold"/>
              </a:rPr>
              <a:t> </a:t>
            </a:r>
            <a:r>
              <a:rPr lang="en-US" sz="1637" dirty="0" err="1">
                <a:solidFill>
                  <a:srgbClr val="191E22"/>
                </a:solidFill>
                <a:latin typeface="Bebas Neue Bold"/>
              </a:rPr>
              <a:t>pemeriksaan</a:t>
            </a:r>
            <a:r>
              <a:rPr lang="en-US" sz="1637" dirty="0">
                <a:solidFill>
                  <a:srgbClr val="191E22"/>
                </a:solidFill>
                <a:latin typeface="Bebas Neue Bold"/>
              </a:rPr>
              <a:t>, </a:t>
            </a:r>
            <a:r>
              <a:rPr lang="en-US" sz="1637" dirty="0" err="1">
                <a:solidFill>
                  <a:srgbClr val="191E22"/>
                </a:solidFill>
                <a:latin typeface="Bebas Neue Bold"/>
              </a:rPr>
              <a:t>ditemukan</a:t>
            </a:r>
            <a:r>
              <a:rPr lang="en-US" sz="1637" dirty="0">
                <a:solidFill>
                  <a:srgbClr val="191E22"/>
                </a:solidFill>
                <a:latin typeface="Bebas Neue Bold"/>
              </a:rPr>
              <a:t> 259 </a:t>
            </a:r>
            <a:r>
              <a:rPr lang="en-US" sz="1637" dirty="0" err="1">
                <a:solidFill>
                  <a:srgbClr val="191E22"/>
                </a:solidFill>
                <a:latin typeface="Bebas Neue Bold"/>
              </a:rPr>
              <a:t>titik</a:t>
            </a:r>
            <a:r>
              <a:rPr lang="en-US" sz="1637" dirty="0">
                <a:solidFill>
                  <a:srgbClr val="191E22"/>
                </a:solidFill>
                <a:latin typeface="Bebas Neue Bold"/>
              </a:rPr>
              <a:t> data </a:t>
            </a:r>
            <a:r>
              <a:rPr lang="en-US" sz="1637" dirty="0" err="1">
                <a:solidFill>
                  <a:srgbClr val="191E22"/>
                </a:solidFill>
                <a:latin typeface="Bebas Neue Bold"/>
              </a:rPr>
              <a:t>dengan</a:t>
            </a:r>
            <a:r>
              <a:rPr lang="en-US" sz="1637" dirty="0">
                <a:solidFill>
                  <a:srgbClr val="191E22"/>
                </a:solidFill>
                <a:latin typeface="Bebas Neue Bold"/>
              </a:rPr>
              <a:t> </a:t>
            </a:r>
            <a:r>
              <a:rPr lang="en-US" sz="1637" dirty="0" err="1">
                <a:solidFill>
                  <a:srgbClr val="191E22"/>
                </a:solidFill>
                <a:latin typeface="Bebas Neue Bold"/>
              </a:rPr>
              <a:t>nilai</a:t>
            </a:r>
            <a:r>
              <a:rPr lang="en-US" sz="1637" dirty="0">
                <a:solidFill>
                  <a:srgbClr val="191E22"/>
                </a:solidFill>
                <a:latin typeface="Bebas Neue Bold"/>
              </a:rPr>
              <a:t> yang </a:t>
            </a:r>
            <a:r>
              <a:rPr lang="en-US" sz="1637" dirty="0" err="1">
                <a:solidFill>
                  <a:srgbClr val="191E22"/>
                </a:solidFill>
                <a:latin typeface="Bebas Neue Bold"/>
              </a:rPr>
              <a:t>lebih</a:t>
            </a:r>
            <a:r>
              <a:rPr lang="en-US" sz="1637" dirty="0">
                <a:solidFill>
                  <a:srgbClr val="191E22"/>
                </a:solidFill>
                <a:latin typeface="Bebas Neue Bold"/>
              </a:rPr>
              <a:t> </a:t>
            </a:r>
            <a:r>
              <a:rPr lang="en-US" sz="1637" dirty="0" err="1">
                <a:solidFill>
                  <a:srgbClr val="191E22"/>
                </a:solidFill>
                <a:latin typeface="Bebas Neue Bold"/>
              </a:rPr>
              <a:t>besar</a:t>
            </a:r>
            <a:r>
              <a:rPr lang="en-US" sz="1637" dirty="0">
                <a:solidFill>
                  <a:srgbClr val="191E22"/>
                </a:solidFill>
                <a:latin typeface="Bebas Neue Bold"/>
              </a:rPr>
              <a:t> </a:t>
            </a:r>
            <a:r>
              <a:rPr lang="en-US" sz="1637" dirty="0" err="1">
                <a:solidFill>
                  <a:srgbClr val="191E22"/>
                </a:solidFill>
                <a:latin typeface="Bebas Neue Bold"/>
              </a:rPr>
              <a:t>daripada</a:t>
            </a:r>
            <a:r>
              <a:rPr lang="en-US" sz="1637" dirty="0">
                <a:solidFill>
                  <a:srgbClr val="191E22"/>
                </a:solidFill>
                <a:latin typeface="Bebas Neue Bold"/>
              </a:rPr>
              <a:t> 183750.0 SAR. Oleh </a:t>
            </a:r>
            <a:r>
              <a:rPr lang="en-US" sz="1637" dirty="0" err="1">
                <a:solidFill>
                  <a:srgbClr val="191E22"/>
                </a:solidFill>
                <a:latin typeface="Bebas Neue Bold"/>
              </a:rPr>
              <a:t>sebab</a:t>
            </a:r>
            <a:r>
              <a:rPr lang="en-US" sz="1637" dirty="0">
                <a:solidFill>
                  <a:srgbClr val="191E22"/>
                </a:solidFill>
                <a:latin typeface="Bebas Neue Bold"/>
              </a:rPr>
              <a:t> </a:t>
            </a:r>
            <a:r>
              <a:rPr lang="en-US" sz="1637" dirty="0" err="1">
                <a:solidFill>
                  <a:srgbClr val="191E22"/>
                </a:solidFill>
                <a:latin typeface="Bebas Neue Bold"/>
              </a:rPr>
              <a:t>itu</a:t>
            </a:r>
            <a:r>
              <a:rPr lang="en-US" sz="1637" dirty="0">
                <a:solidFill>
                  <a:srgbClr val="191E22"/>
                </a:solidFill>
                <a:latin typeface="Bebas Neue Bold"/>
              </a:rPr>
              <a:t>, data yang </a:t>
            </a:r>
            <a:r>
              <a:rPr lang="en-US" sz="1637" dirty="0" err="1">
                <a:solidFill>
                  <a:srgbClr val="191E22"/>
                </a:solidFill>
                <a:latin typeface="Bebas Neue Bold"/>
              </a:rPr>
              <a:t>akan</a:t>
            </a:r>
            <a:r>
              <a:rPr lang="en-US" sz="1637" dirty="0">
                <a:solidFill>
                  <a:srgbClr val="191E22"/>
                </a:solidFill>
                <a:latin typeface="Bebas Neue Bold"/>
              </a:rPr>
              <a:t> </a:t>
            </a:r>
            <a:r>
              <a:rPr lang="en-US" sz="1637" dirty="0" err="1">
                <a:solidFill>
                  <a:srgbClr val="191E22"/>
                </a:solidFill>
                <a:latin typeface="Bebas Neue Bold"/>
              </a:rPr>
              <a:t>digunakan</a:t>
            </a:r>
            <a:r>
              <a:rPr lang="en-US" sz="1637" dirty="0">
                <a:solidFill>
                  <a:srgbClr val="191E22"/>
                </a:solidFill>
                <a:latin typeface="Bebas Neue Bold"/>
              </a:rPr>
              <a:t> </a:t>
            </a:r>
            <a:r>
              <a:rPr lang="en-US" sz="1637" dirty="0" err="1">
                <a:solidFill>
                  <a:srgbClr val="191E22"/>
                </a:solidFill>
                <a:latin typeface="Bebas Neue Bold"/>
              </a:rPr>
              <a:t>adalah</a:t>
            </a:r>
            <a:r>
              <a:rPr lang="en-US" sz="1637" dirty="0">
                <a:solidFill>
                  <a:srgbClr val="191E22"/>
                </a:solidFill>
                <a:latin typeface="Bebas Neue Bold"/>
              </a:rPr>
              <a:t> </a:t>
            </a:r>
            <a:r>
              <a:rPr lang="en-US" sz="1637" dirty="0" err="1">
                <a:solidFill>
                  <a:srgbClr val="191E22"/>
                </a:solidFill>
                <a:latin typeface="Bebas Neue Bold"/>
              </a:rPr>
              <a:t>nilai</a:t>
            </a:r>
            <a:r>
              <a:rPr lang="en-US" sz="1637" dirty="0">
                <a:solidFill>
                  <a:srgbClr val="191E22"/>
                </a:solidFill>
                <a:latin typeface="Bebas Neue Bold"/>
              </a:rPr>
              <a:t> </a:t>
            </a:r>
            <a:r>
              <a:rPr lang="en-US" sz="1637" dirty="0" err="1">
                <a:solidFill>
                  <a:srgbClr val="191E22"/>
                </a:solidFill>
                <a:latin typeface="Bebas Neue Bold"/>
              </a:rPr>
              <a:t>fitur</a:t>
            </a:r>
            <a:r>
              <a:rPr lang="en-US" sz="1637" dirty="0">
                <a:solidFill>
                  <a:srgbClr val="191E22"/>
                </a:solidFill>
                <a:latin typeface="Bebas Neue Bold"/>
              </a:rPr>
              <a:t> 'price ' yang </a:t>
            </a:r>
            <a:r>
              <a:rPr lang="en-US" sz="1637" dirty="0" err="1">
                <a:solidFill>
                  <a:srgbClr val="191E22"/>
                </a:solidFill>
                <a:latin typeface="Bebas Neue Bold"/>
              </a:rPr>
              <a:t>kurang</a:t>
            </a:r>
            <a:r>
              <a:rPr lang="en-US" sz="1637" dirty="0">
                <a:solidFill>
                  <a:srgbClr val="191E22"/>
                </a:solidFill>
                <a:latin typeface="Bebas Neue Bold"/>
              </a:rPr>
              <a:t> </a:t>
            </a:r>
            <a:r>
              <a:rPr lang="en-US" sz="1637" dirty="0" err="1">
                <a:solidFill>
                  <a:srgbClr val="191E22"/>
                </a:solidFill>
                <a:latin typeface="Bebas Neue Bold"/>
              </a:rPr>
              <a:t>dari</a:t>
            </a:r>
            <a:r>
              <a:rPr lang="en-US" sz="1637" dirty="0">
                <a:solidFill>
                  <a:srgbClr val="191E22"/>
                </a:solidFill>
                <a:latin typeface="Bebas Neue Bold"/>
              </a:rPr>
              <a:t> </a:t>
            </a:r>
            <a:r>
              <a:rPr lang="en-US" sz="1637" dirty="0" err="1">
                <a:solidFill>
                  <a:srgbClr val="191E22"/>
                </a:solidFill>
                <a:latin typeface="Bebas Neue Bold"/>
              </a:rPr>
              <a:t>atau</a:t>
            </a:r>
            <a:r>
              <a:rPr lang="en-US" sz="1637" dirty="0">
                <a:solidFill>
                  <a:srgbClr val="191E22"/>
                </a:solidFill>
                <a:latin typeface="Bebas Neue Bold"/>
              </a:rPr>
              <a:t> </a:t>
            </a:r>
            <a:r>
              <a:rPr lang="en-US" sz="1637" dirty="0" err="1">
                <a:solidFill>
                  <a:srgbClr val="191E22"/>
                </a:solidFill>
                <a:latin typeface="Bebas Neue Bold"/>
              </a:rPr>
              <a:t>sama</a:t>
            </a:r>
            <a:r>
              <a:rPr lang="en-US" sz="1637" dirty="0">
                <a:solidFill>
                  <a:srgbClr val="191E22"/>
                </a:solidFill>
                <a:latin typeface="Bebas Neue Bold"/>
              </a:rPr>
              <a:t> </a:t>
            </a:r>
            <a:r>
              <a:rPr lang="en-US" sz="1637" dirty="0" err="1">
                <a:solidFill>
                  <a:srgbClr val="191E22"/>
                </a:solidFill>
                <a:latin typeface="Bebas Neue Bold"/>
              </a:rPr>
              <a:t>dengan</a:t>
            </a:r>
            <a:r>
              <a:rPr lang="en-US" sz="1637" dirty="0">
                <a:solidFill>
                  <a:srgbClr val="191E22"/>
                </a:solidFill>
                <a:latin typeface="Bebas Neue Bold"/>
              </a:rPr>
              <a:t> 183750.0 SAR.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628971"/>
            <a:ext cx="16076868" cy="5753997"/>
            <a:chOff x="0" y="0"/>
            <a:chExt cx="21201203" cy="7588023"/>
          </a:xfrm>
        </p:grpSpPr>
        <p:sp>
          <p:nvSpPr>
            <p:cNvPr id="4" name="Freeform 4"/>
            <p:cNvSpPr/>
            <p:nvPr/>
          </p:nvSpPr>
          <p:spPr>
            <a:xfrm>
              <a:off x="31750" y="31750"/>
              <a:ext cx="21137704" cy="7524524"/>
            </a:xfrm>
            <a:custGeom>
              <a:avLst/>
              <a:gdLst/>
              <a:ahLst/>
              <a:cxnLst/>
              <a:rect l="l" t="t" r="r" b="b"/>
              <a:pathLst>
                <a:path w="21137704" h="7524524">
                  <a:moveTo>
                    <a:pt x="21044993" y="7524524"/>
                  </a:moveTo>
                  <a:lnTo>
                    <a:pt x="92710" y="7524524"/>
                  </a:lnTo>
                  <a:cubicBezTo>
                    <a:pt x="41910" y="7524524"/>
                    <a:pt x="0" y="7482614"/>
                    <a:pt x="0" y="7431814"/>
                  </a:cubicBezTo>
                  <a:lnTo>
                    <a:pt x="0" y="92710"/>
                  </a:lnTo>
                  <a:cubicBezTo>
                    <a:pt x="0" y="41910"/>
                    <a:pt x="41910" y="0"/>
                    <a:pt x="92710" y="0"/>
                  </a:cubicBezTo>
                  <a:lnTo>
                    <a:pt x="21043723" y="0"/>
                  </a:lnTo>
                  <a:cubicBezTo>
                    <a:pt x="21094523" y="0"/>
                    <a:pt x="21136434" y="41910"/>
                    <a:pt x="21136434" y="92710"/>
                  </a:cubicBezTo>
                  <a:lnTo>
                    <a:pt x="21136434" y="7430543"/>
                  </a:lnTo>
                  <a:cubicBezTo>
                    <a:pt x="21137704" y="7482614"/>
                    <a:pt x="21095793" y="7524524"/>
                    <a:pt x="21044993" y="7524524"/>
                  </a:cubicBezTo>
                  <a:close/>
                </a:path>
              </a:pathLst>
            </a:custGeom>
            <a:solidFill>
              <a:srgbClr val="DFD8CA"/>
            </a:solidFill>
          </p:spPr>
        </p:sp>
        <p:sp>
          <p:nvSpPr>
            <p:cNvPr id="5" name="Freeform 5"/>
            <p:cNvSpPr/>
            <p:nvPr/>
          </p:nvSpPr>
          <p:spPr>
            <a:xfrm>
              <a:off x="0" y="0"/>
              <a:ext cx="21201204" cy="7588024"/>
            </a:xfrm>
            <a:custGeom>
              <a:avLst/>
              <a:gdLst/>
              <a:ahLst/>
              <a:cxnLst/>
              <a:rect l="l" t="t" r="r" b="b"/>
              <a:pathLst>
                <a:path w="21201204" h="7588024">
                  <a:moveTo>
                    <a:pt x="21076743" y="59690"/>
                  </a:moveTo>
                  <a:cubicBezTo>
                    <a:pt x="21112304" y="59690"/>
                    <a:pt x="21141513" y="88900"/>
                    <a:pt x="21141513" y="124460"/>
                  </a:cubicBezTo>
                  <a:lnTo>
                    <a:pt x="21141513" y="7463564"/>
                  </a:lnTo>
                  <a:cubicBezTo>
                    <a:pt x="21141513" y="7499124"/>
                    <a:pt x="21112304" y="7528334"/>
                    <a:pt x="21076743" y="7528334"/>
                  </a:cubicBezTo>
                  <a:lnTo>
                    <a:pt x="124460" y="7528334"/>
                  </a:lnTo>
                  <a:cubicBezTo>
                    <a:pt x="88900" y="7528334"/>
                    <a:pt x="59690" y="7499124"/>
                    <a:pt x="59690" y="7463564"/>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463564"/>
                  </a:lnTo>
                  <a:cubicBezTo>
                    <a:pt x="0" y="7532143"/>
                    <a:pt x="55880" y="7588024"/>
                    <a:pt x="124460" y="7588024"/>
                  </a:cubicBezTo>
                  <a:lnTo>
                    <a:pt x="21076743" y="7588024"/>
                  </a:lnTo>
                  <a:cubicBezTo>
                    <a:pt x="21145323" y="7588024"/>
                    <a:pt x="21201204" y="7532143"/>
                    <a:pt x="21201204" y="7463564"/>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93709">
            <a:off x="15052931" y="1900090"/>
            <a:ext cx="998194" cy="1020984"/>
          </a:xfrm>
          <a:prstGeom prst="rect">
            <a:avLst/>
          </a:prstGeom>
        </p:spPr>
      </p:pic>
      <p:pic>
        <p:nvPicPr>
          <p:cNvPr id="7" name="Picture 7"/>
          <p:cNvPicPr>
            <a:picLocks noChangeAspect="1"/>
          </p:cNvPicPr>
          <p:nvPr/>
        </p:nvPicPr>
        <p:blipFill>
          <a:blip r:embed="rId4"/>
          <a:srcRect/>
          <a:stretch>
            <a:fillRect/>
          </a:stretch>
        </p:blipFill>
        <p:spPr>
          <a:xfrm>
            <a:off x="2137573" y="3987424"/>
            <a:ext cx="5722959" cy="5037089"/>
          </a:xfrm>
          <a:prstGeom prst="rect">
            <a:avLst/>
          </a:prstGeom>
        </p:spPr>
      </p:pic>
      <p:sp>
        <p:nvSpPr>
          <p:cNvPr id="8" name="TextBox 8"/>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9" name="TextBox 9"/>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F9C041"/>
                </a:solidFill>
                <a:latin typeface="Bebas Neue Bold"/>
              </a:rPr>
              <a:t>3. DATA PREPROCESSING</a:t>
            </a:r>
          </a:p>
        </p:txBody>
      </p:sp>
      <p:sp>
        <p:nvSpPr>
          <p:cNvPr id="10" name="TextBox 10"/>
          <p:cNvSpPr txBox="1"/>
          <p:nvPr/>
        </p:nvSpPr>
        <p:spPr>
          <a:xfrm>
            <a:off x="1028700" y="3047785"/>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Feature Selection</a:t>
            </a:r>
          </a:p>
        </p:txBody>
      </p:sp>
      <p:sp>
        <p:nvSpPr>
          <p:cNvPr id="11" name="TextBox 11"/>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2" name="TextBox 12"/>
          <p:cNvSpPr txBox="1"/>
          <p:nvPr/>
        </p:nvSpPr>
        <p:spPr>
          <a:xfrm>
            <a:off x="8442754" y="4358673"/>
            <a:ext cx="7823115" cy="3730578"/>
          </a:xfrm>
          <a:prstGeom prst="rect">
            <a:avLst/>
          </a:prstGeom>
        </p:spPr>
        <p:txBody>
          <a:bodyPr lIns="0" tIns="0" rIns="0" bIns="0" rtlCol="0" anchor="t">
            <a:spAutoFit/>
          </a:bodyPr>
          <a:lstStyle/>
          <a:p>
            <a:pPr marL="320148" lvl="1" indent="-160074" algn="just">
              <a:lnSpc>
                <a:spcPts val="2179"/>
              </a:lnSpc>
              <a:buFont typeface="Arial"/>
              <a:buChar char="•"/>
            </a:pPr>
            <a:r>
              <a:rPr lang="en-US" sz="1482">
                <a:solidFill>
                  <a:srgbClr val="191E22"/>
                </a:solidFill>
                <a:latin typeface="Bebas Neue Bold"/>
              </a:rPr>
              <a:t>Sebelum memulai tahap ini dengan metode korelasi, feature 'Negotiable' akan dieliminasi terlebih dahulu dari dataset. Berdasarkan domain knowledge, fitur ini dirasa tidak memiliki relevansi untuk membangun model. Fitur tersebut hanya berisikan type data Boolean, dimana nilai 'True' menunjukkan bahwa harga mobil dapat dinegosiasi dan nilai 'False' menunjukkan arti sebaliknya. </a:t>
            </a:r>
          </a:p>
          <a:p>
            <a:pPr marL="320148" lvl="1" indent="-160074" algn="just">
              <a:lnSpc>
                <a:spcPts val="2179"/>
              </a:lnSpc>
              <a:buFont typeface="Arial"/>
              <a:buChar char="•"/>
            </a:pPr>
            <a:r>
              <a:rPr lang="en-US" sz="1482">
                <a:solidFill>
                  <a:srgbClr val="191E22"/>
                </a:solidFill>
                <a:latin typeface="Bebas Neue Bold"/>
              </a:rPr>
              <a:t>Sedangkan model yang ingin dibuat adalah untuk memprediksi harga awal dari setiap mobil bekas yang akan dijual, bukan harga dari setiap mobil setelah proses negosiasi.</a:t>
            </a:r>
          </a:p>
          <a:p>
            <a:pPr algn="just">
              <a:lnSpc>
                <a:spcPts val="2179"/>
              </a:lnSpc>
            </a:pPr>
            <a:endParaRPr lang="en-US" sz="1482">
              <a:solidFill>
                <a:srgbClr val="191E22"/>
              </a:solidFill>
              <a:latin typeface="Bebas Neue Bold"/>
            </a:endParaRPr>
          </a:p>
          <a:p>
            <a:pPr algn="just">
              <a:lnSpc>
                <a:spcPts val="3355"/>
              </a:lnSpc>
            </a:pPr>
            <a:r>
              <a:rPr lang="en-US" sz="2282" u="sng">
                <a:solidFill>
                  <a:srgbClr val="191E22"/>
                </a:solidFill>
                <a:latin typeface="Bebas Neue Bold"/>
              </a:rPr>
              <a:t>MEtode KORELASI</a:t>
            </a:r>
          </a:p>
          <a:p>
            <a:pPr algn="just">
              <a:lnSpc>
                <a:spcPts val="2179"/>
              </a:lnSpc>
            </a:pPr>
            <a:r>
              <a:rPr lang="en-US" sz="1482">
                <a:solidFill>
                  <a:srgbClr val="191E22"/>
                </a:solidFill>
                <a:latin typeface="Bebas Neue Bold"/>
              </a:rPr>
              <a:t>Berdasarkan Heatmap di samping:</a:t>
            </a:r>
          </a:p>
          <a:p>
            <a:pPr marL="320148" lvl="1" indent="-160074" algn="just">
              <a:lnSpc>
                <a:spcPts val="2179"/>
              </a:lnSpc>
              <a:buFont typeface="Arial"/>
              <a:buChar char="•"/>
            </a:pPr>
            <a:r>
              <a:rPr lang="en-US" sz="1482">
                <a:solidFill>
                  <a:srgbClr val="191E22"/>
                </a:solidFill>
                <a:latin typeface="Bebas Neue Bold"/>
              </a:rPr>
              <a:t>Matriks korelasi menunjukkan bahwa masing-masing fitur ('Year', 'Engine_Size', 'Mileage') tidak ada yang memiliki korelasi yang kuat dengan fitur 'Price'.</a:t>
            </a:r>
          </a:p>
          <a:p>
            <a:pPr marL="320148" lvl="1" indent="-160074" algn="just">
              <a:lnSpc>
                <a:spcPts val="2179"/>
              </a:lnSpc>
              <a:buFont typeface="Arial"/>
              <a:buChar char="•"/>
            </a:pPr>
            <a:r>
              <a:rPr lang="en-US" sz="1482">
                <a:solidFill>
                  <a:srgbClr val="191E22"/>
                </a:solidFill>
                <a:latin typeface="Bebas Neue Bold"/>
              </a:rPr>
              <a:t>Namun, dapat terlihat bahwa fitur 'Year' dan 'Engine_Size' berkorelasi positif dengan fitur 'Price', sedangkan fitur 'Mileage' berkorelasi negatif.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628971"/>
            <a:ext cx="16076868" cy="5753997"/>
            <a:chOff x="0" y="0"/>
            <a:chExt cx="21201203" cy="7588023"/>
          </a:xfrm>
        </p:grpSpPr>
        <p:sp>
          <p:nvSpPr>
            <p:cNvPr id="4" name="Freeform 4"/>
            <p:cNvSpPr/>
            <p:nvPr/>
          </p:nvSpPr>
          <p:spPr>
            <a:xfrm>
              <a:off x="31750" y="31750"/>
              <a:ext cx="21137704" cy="7524524"/>
            </a:xfrm>
            <a:custGeom>
              <a:avLst/>
              <a:gdLst/>
              <a:ahLst/>
              <a:cxnLst/>
              <a:rect l="l" t="t" r="r" b="b"/>
              <a:pathLst>
                <a:path w="21137704" h="7524524">
                  <a:moveTo>
                    <a:pt x="21044993" y="7524524"/>
                  </a:moveTo>
                  <a:lnTo>
                    <a:pt x="92710" y="7524524"/>
                  </a:lnTo>
                  <a:cubicBezTo>
                    <a:pt x="41910" y="7524524"/>
                    <a:pt x="0" y="7482614"/>
                    <a:pt x="0" y="7431814"/>
                  </a:cubicBezTo>
                  <a:lnTo>
                    <a:pt x="0" y="92710"/>
                  </a:lnTo>
                  <a:cubicBezTo>
                    <a:pt x="0" y="41910"/>
                    <a:pt x="41910" y="0"/>
                    <a:pt x="92710" y="0"/>
                  </a:cubicBezTo>
                  <a:lnTo>
                    <a:pt x="21043723" y="0"/>
                  </a:lnTo>
                  <a:cubicBezTo>
                    <a:pt x="21094523" y="0"/>
                    <a:pt x="21136434" y="41910"/>
                    <a:pt x="21136434" y="92710"/>
                  </a:cubicBezTo>
                  <a:lnTo>
                    <a:pt x="21136434" y="7430543"/>
                  </a:lnTo>
                  <a:cubicBezTo>
                    <a:pt x="21137704" y="7482614"/>
                    <a:pt x="21095793" y="7524524"/>
                    <a:pt x="21044993" y="7524524"/>
                  </a:cubicBezTo>
                  <a:close/>
                </a:path>
              </a:pathLst>
            </a:custGeom>
            <a:solidFill>
              <a:srgbClr val="DFD8CA"/>
            </a:solidFill>
          </p:spPr>
        </p:sp>
        <p:sp>
          <p:nvSpPr>
            <p:cNvPr id="5" name="Freeform 5"/>
            <p:cNvSpPr/>
            <p:nvPr/>
          </p:nvSpPr>
          <p:spPr>
            <a:xfrm>
              <a:off x="0" y="0"/>
              <a:ext cx="21201204" cy="7588024"/>
            </a:xfrm>
            <a:custGeom>
              <a:avLst/>
              <a:gdLst/>
              <a:ahLst/>
              <a:cxnLst/>
              <a:rect l="l" t="t" r="r" b="b"/>
              <a:pathLst>
                <a:path w="21201204" h="7588024">
                  <a:moveTo>
                    <a:pt x="21076743" y="59690"/>
                  </a:moveTo>
                  <a:cubicBezTo>
                    <a:pt x="21112304" y="59690"/>
                    <a:pt x="21141513" y="88900"/>
                    <a:pt x="21141513" y="124460"/>
                  </a:cubicBezTo>
                  <a:lnTo>
                    <a:pt x="21141513" y="7463564"/>
                  </a:lnTo>
                  <a:cubicBezTo>
                    <a:pt x="21141513" y="7499124"/>
                    <a:pt x="21112304" y="7528334"/>
                    <a:pt x="21076743" y="7528334"/>
                  </a:cubicBezTo>
                  <a:lnTo>
                    <a:pt x="124460" y="7528334"/>
                  </a:lnTo>
                  <a:cubicBezTo>
                    <a:pt x="88900" y="7528334"/>
                    <a:pt x="59690" y="7499124"/>
                    <a:pt x="59690" y="7463564"/>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463564"/>
                  </a:lnTo>
                  <a:cubicBezTo>
                    <a:pt x="0" y="7532143"/>
                    <a:pt x="55880" y="7588024"/>
                    <a:pt x="124460" y="7588024"/>
                  </a:cubicBezTo>
                  <a:lnTo>
                    <a:pt x="21076743" y="7588024"/>
                  </a:lnTo>
                  <a:cubicBezTo>
                    <a:pt x="21145323" y="7588024"/>
                    <a:pt x="21201204" y="7532143"/>
                    <a:pt x="21201204" y="7463564"/>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a:srcRect/>
          <a:stretch>
            <a:fillRect/>
          </a:stretch>
        </p:blipFill>
        <p:spPr>
          <a:xfrm>
            <a:off x="2735151" y="4121438"/>
            <a:ext cx="12536713" cy="2120395"/>
          </a:xfrm>
          <a:prstGeom prst="rect">
            <a:avLst/>
          </a:prstGeom>
        </p:spPr>
      </p:pic>
      <p:sp>
        <p:nvSpPr>
          <p:cNvPr id="7" name="TextBox 7"/>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8" name="TextBox 8"/>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F9C041"/>
                </a:solidFill>
                <a:latin typeface="Bebas Neue Bold"/>
              </a:rPr>
              <a:t>3. DATA PREPROCESSING</a:t>
            </a:r>
          </a:p>
        </p:txBody>
      </p:sp>
      <p:sp>
        <p:nvSpPr>
          <p:cNvPr id="9" name="TextBox 9"/>
          <p:cNvSpPr txBox="1"/>
          <p:nvPr/>
        </p:nvSpPr>
        <p:spPr>
          <a:xfrm>
            <a:off x="1028700" y="3047785"/>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Feature Selection</a:t>
            </a:r>
          </a:p>
        </p:txBody>
      </p:sp>
      <p:sp>
        <p:nvSpPr>
          <p:cNvPr id="10" name="TextBox 10"/>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1" name="TextBox 11"/>
          <p:cNvSpPr txBox="1"/>
          <p:nvPr/>
        </p:nvSpPr>
        <p:spPr>
          <a:xfrm>
            <a:off x="2199266" y="6307658"/>
            <a:ext cx="13889468" cy="2892569"/>
          </a:xfrm>
          <a:prstGeom prst="rect">
            <a:avLst/>
          </a:prstGeom>
        </p:spPr>
        <p:txBody>
          <a:bodyPr lIns="0" tIns="0" rIns="0" bIns="0" rtlCol="0" anchor="t">
            <a:spAutoFit/>
          </a:bodyPr>
          <a:lstStyle/>
          <a:p>
            <a:pPr algn="just">
              <a:lnSpc>
                <a:spcPts val="3502"/>
              </a:lnSpc>
            </a:pPr>
            <a:r>
              <a:rPr lang="en-US" sz="2382" u="sng">
                <a:solidFill>
                  <a:srgbClr val="191E22"/>
                </a:solidFill>
                <a:latin typeface="Bebas Neue Bold"/>
              </a:rPr>
              <a:t>Metode Korelasi Ratio</a:t>
            </a:r>
          </a:p>
          <a:p>
            <a:pPr marL="363327" lvl="1" indent="-181664" algn="just">
              <a:lnSpc>
                <a:spcPts val="2473"/>
              </a:lnSpc>
              <a:buFont typeface="Arial"/>
              <a:buChar char="•"/>
            </a:pPr>
            <a:r>
              <a:rPr lang="en-US" sz="1682">
                <a:solidFill>
                  <a:srgbClr val="191E22"/>
                </a:solidFill>
                <a:latin typeface="Bebas Neue Bold"/>
              </a:rPr>
              <a:t>Berdasarkan hasil pengujian rasio korelasi di atas dapat terlihat bahwa fitur 'Type' memiliki nilai korelasi yang baik, sedangkan fitur lainnya kurang begitu baik. Maka dari itu diputuskan akan ada beberapa fitur yang dieliminasi dari dataset, yaitu fitur 'Make' dan 'Origin'. </a:t>
            </a:r>
          </a:p>
          <a:p>
            <a:pPr marL="363327" lvl="1" indent="-181664" algn="just">
              <a:lnSpc>
                <a:spcPts val="2473"/>
              </a:lnSpc>
              <a:buFont typeface="Arial"/>
              <a:buChar char="•"/>
            </a:pPr>
            <a:r>
              <a:rPr lang="en-US" sz="1682">
                <a:solidFill>
                  <a:srgbClr val="191E22"/>
                </a:solidFill>
                <a:latin typeface="Bebas Neue Bold"/>
              </a:rPr>
              <a:t>Fitur 'Make' akan dieliminasi karena fitur tersebut dan juga fitur 'Type' menjelaskan sebuah hal yang serupa. Fitur 'Type' terdiri atas masing-masing nama mobil yang tidak mungkin memiliki nama yang sama, sedangkan fitur 'Make' merupakan nama perusahaan manufaktur yang memproduksi mobil-mobil tersebut. Terdapat kemungkinan bahwa 1 perusahaan memproduksi lebih dari satu nama mobil. </a:t>
            </a:r>
          </a:p>
          <a:p>
            <a:pPr marL="363327" lvl="1" indent="-181664" algn="just">
              <a:lnSpc>
                <a:spcPts val="2473"/>
              </a:lnSpc>
              <a:buFont typeface="Arial"/>
              <a:buChar char="•"/>
            </a:pPr>
            <a:r>
              <a:rPr lang="en-US" sz="1682">
                <a:solidFill>
                  <a:srgbClr val="191E22"/>
                </a:solidFill>
                <a:latin typeface="Bebas Neue Bold"/>
              </a:rPr>
              <a:t>Fitur 'Origin' juga akan dieliminasi karena memiliki nilai korelasi yang rendah dan asal dari sebuah mobil dirasa tidak akan berpengaruh banyak terhadap harga mobil bekas. Sedangkan fitur 'Region' dirasa lebih penting, karena data-data pada fitur tersebut merupakan nama wilayah dimana mobil bekas ini terjual.</a:t>
            </a:r>
          </a:p>
          <a:p>
            <a:pPr algn="just">
              <a:lnSpc>
                <a:spcPts val="2473"/>
              </a:lnSpc>
            </a:pPr>
            <a:endParaRPr lang="en-US" sz="1682">
              <a:solidFill>
                <a:srgbClr val="191E22"/>
              </a:solidFill>
              <a:latin typeface="Bebas Neue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628971"/>
            <a:ext cx="16076868" cy="5753997"/>
            <a:chOff x="0" y="0"/>
            <a:chExt cx="21201203" cy="7588023"/>
          </a:xfrm>
        </p:grpSpPr>
        <p:sp>
          <p:nvSpPr>
            <p:cNvPr id="4" name="Freeform 4"/>
            <p:cNvSpPr/>
            <p:nvPr/>
          </p:nvSpPr>
          <p:spPr>
            <a:xfrm>
              <a:off x="31750" y="31750"/>
              <a:ext cx="21137704" cy="7524524"/>
            </a:xfrm>
            <a:custGeom>
              <a:avLst/>
              <a:gdLst/>
              <a:ahLst/>
              <a:cxnLst/>
              <a:rect l="l" t="t" r="r" b="b"/>
              <a:pathLst>
                <a:path w="21137704" h="7524524">
                  <a:moveTo>
                    <a:pt x="21044993" y="7524524"/>
                  </a:moveTo>
                  <a:lnTo>
                    <a:pt x="92710" y="7524524"/>
                  </a:lnTo>
                  <a:cubicBezTo>
                    <a:pt x="41910" y="7524524"/>
                    <a:pt x="0" y="7482614"/>
                    <a:pt x="0" y="7431814"/>
                  </a:cubicBezTo>
                  <a:lnTo>
                    <a:pt x="0" y="92710"/>
                  </a:lnTo>
                  <a:cubicBezTo>
                    <a:pt x="0" y="41910"/>
                    <a:pt x="41910" y="0"/>
                    <a:pt x="92710" y="0"/>
                  </a:cubicBezTo>
                  <a:lnTo>
                    <a:pt x="21043723" y="0"/>
                  </a:lnTo>
                  <a:cubicBezTo>
                    <a:pt x="21094523" y="0"/>
                    <a:pt x="21136434" y="41910"/>
                    <a:pt x="21136434" y="92710"/>
                  </a:cubicBezTo>
                  <a:lnTo>
                    <a:pt x="21136434" y="7430543"/>
                  </a:lnTo>
                  <a:cubicBezTo>
                    <a:pt x="21137704" y="7482614"/>
                    <a:pt x="21095793" y="7524524"/>
                    <a:pt x="21044993" y="7524524"/>
                  </a:cubicBezTo>
                  <a:close/>
                </a:path>
              </a:pathLst>
            </a:custGeom>
            <a:solidFill>
              <a:srgbClr val="DFD8CA"/>
            </a:solidFill>
          </p:spPr>
        </p:sp>
        <p:sp>
          <p:nvSpPr>
            <p:cNvPr id="5" name="Freeform 5"/>
            <p:cNvSpPr/>
            <p:nvPr/>
          </p:nvSpPr>
          <p:spPr>
            <a:xfrm>
              <a:off x="0" y="0"/>
              <a:ext cx="21201204" cy="7588024"/>
            </a:xfrm>
            <a:custGeom>
              <a:avLst/>
              <a:gdLst/>
              <a:ahLst/>
              <a:cxnLst/>
              <a:rect l="l" t="t" r="r" b="b"/>
              <a:pathLst>
                <a:path w="21201204" h="7588024">
                  <a:moveTo>
                    <a:pt x="21076743" y="59690"/>
                  </a:moveTo>
                  <a:cubicBezTo>
                    <a:pt x="21112304" y="59690"/>
                    <a:pt x="21141513" y="88900"/>
                    <a:pt x="21141513" y="124460"/>
                  </a:cubicBezTo>
                  <a:lnTo>
                    <a:pt x="21141513" y="7463564"/>
                  </a:lnTo>
                  <a:cubicBezTo>
                    <a:pt x="21141513" y="7499124"/>
                    <a:pt x="21112304" y="7528334"/>
                    <a:pt x="21076743" y="7528334"/>
                  </a:cubicBezTo>
                  <a:lnTo>
                    <a:pt x="124460" y="7528334"/>
                  </a:lnTo>
                  <a:cubicBezTo>
                    <a:pt x="88900" y="7528334"/>
                    <a:pt x="59690" y="7499124"/>
                    <a:pt x="59690" y="7463564"/>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463564"/>
                  </a:lnTo>
                  <a:cubicBezTo>
                    <a:pt x="0" y="7532143"/>
                    <a:pt x="55880" y="7588024"/>
                    <a:pt x="124460" y="7588024"/>
                  </a:cubicBezTo>
                  <a:lnTo>
                    <a:pt x="21076743" y="7588024"/>
                  </a:lnTo>
                  <a:cubicBezTo>
                    <a:pt x="21145323" y="7588024"/>
                    <a:pt x="21201204" y="7532143"/>
                    <a:pt x="21201204" y="7463564"/>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a:srcRect/>
          <a:stretch>
            <a:fillRect/>
          </a:stretch>
        </p:blipFill>
        <p:spPr>
          <a:xfrm>
            <a:off x="1401855" y="4464256"/>
            <a:ext cx="8019779" cy="3858255"/>
          </a:xfrm>
          <a:prstGeom prst="rect">
            <a:avLst/>
          </a:prstGeom>
        </p:spPr>
      </p:pic>
      <p:sp>
        <p:nvSpPr>
          <p:cNvPr id="7" name="TextBox 7"/>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8" name="TextBox 8"/>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F9C041"/>
                </a:solidFill>
                <a:latin typeface="Bebas Neue Bold"/>
              </a:rPr>
              <a:t>3. DATA PREPROCESSING</a:t>
            </a:r>
          </a:p>
        </p:txBody>
      </p:sp>
      <p:sp>
        <p:nvSpPr>
          <p:cNvPr id="9" name="TextBox 9"/>
          <p:cNvSpPr txBox="1"/>
          <p:nvPr/>
        </p:nvSpPr>
        <p:spPr>
          <a:xfrm>
            <a:off x="1028700" y="3047785"/>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Feature engineering</a:t>
            </a:r>
          </a:p>
        </p:txBody>
      </p:sp>
      <p:sp>
        <p:nvSpPr>
          <p:cNvPr id="10" name="TextBox 10"/>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1" name="TextBox 11"/>
          <p:cNvSpPr txBox="1"/>
          <p:nvPr/>
        </p:nvSpPr>
        <p:spPr>
          <a:xfrm>
            <a:off x="9957299" y="4739740"/>
            <a:ext cx="6308570" cy="3465783"/>
          </a:xfrm>
          <a:prstGeom prst="rect">
            <a:avLst/>
          </a:prstGeom>
        </p:spPr>
        <p:txBody>
          <a:bodyPr lIns="0" tIns="0" rIns="0" bIns="0" rtlCol="0" anchor="t">
            <a:spAutoFit/>
          </a:bodyPr>
          <a:lstStyle/>
          <a:p>
            <a:pPr algn="just">
              <a:lnSpc>
                <a:spcPts val="3355"/>
              </a:lnSpc>
            </a:pPr>
            <a:r>
              <a:rPr lang="en-US" sz="2282" u="sng">
                <a:solidFill>
                  <a:srgbClr val="191E22"/>
                </a:solidFill>
                <a:latin typeface="Bebas Neue Bold"/>
              </a:rPr>
              <a:t>encoding</a:t>
            </a:r>
          </a:p>
          <a:p>
            <a:pPr marL="363327" lvl="1" indent="-181664" algn="just">
              <a:lnSpc>
                <a:spcPts val="2473"/>
              </a:lnSpc>
              <a:buFont typeface="Arial"/>
              <a:buChar char="•"/>
            </a:pPr>
            <a:r>
              <a:rPr lang="en-US" sz="1682">
                <a:solidFill>
                  <a:srgbClr val="191E22"/>
                </a:solidFill>
                <a:latin typeface="Bebas Neue Bold"/>
              </a:rPr>
              <a:t>Fitur 'options' akan diubah menjadi fitur numerikal dengan menggunakan metode ordinal. hal ini dikarenakan isi dari fitur tersebut memiliki urutan tertentu ('standard'. 'semi full', dan 'full')</a:t>
            </a:r>
          </a:p>
          <a:p>
            <a:pPr marL="363327" lvl="1" indent="-181664" algn="just">
              <a:lnSpc>
                <a:spcPts val="2473"/>
              </a:lnSpc>
              <a:buFont typeface="Arial"/>
              <a:buChar char="•"/>
            </a:pPr>
            <a:r>
              <a:rPr lang="en-US" sz="1682">
                <a:solidFill>
                  <a:srgbClr val="191E22"/>
                </a:solidFill>
                <a:latin typeface="Bebas Neue Bold"/>
              </a:rPr>
              <a:t>fitur 'region' dan 'gear_type' akan menggunakan metode one hot encoding, metode ini cocok digunakan ketika kategori yang direpresentasikan ke dalam fitur numerikal tidak terlalu banyak.</a:t>
            </a:r>
          </a:p>
          <a:p>
            <a:pPr marL="363327" lvl="1" indent="-181664" algn="just">
              <a:lnSpc>
                <a:spcPts val="2473"/>
              </a:lnSpc>
              <a:buFont typeface="Arial"/>
              <a:buChar char="•"/>
            </a:pPr>
            <a:r>
              <a:rPr lang="en-US" sz="1682">
                <a:solidFill>
                  <a:srgbClr val="191E22"/>
                </a:solidFill>
                <a:latin typeface="Bebas Neue Bold"/>
              </a:rPr>
              <a:t>sedangkan fitur 'type' lebih cocok menggunakan metode binary, dikarenakan variabel ini akan merepresentasikan kategori dengan jumlah yang banyak ke dalam fitur numerikal.</a:t>
            </a:r>
          </a:p>
          <a:p>
            <a:pPr algn="just">
              <a:lnSpc>
                <a:spcPts val="2473"/>
              </a:lnSpc>
            </a:pPr>
            <a:endParaRPr lang="en-US" sz="1682">
              <a:solidFill>
                <a:srgbClr val="191E22"/>
              </a:solidFill>
              <a:latin typeface="Bebas Neue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297560" y="1629696"/>
            <a:ext cx="6012740" cy="1301342"/>
          </a:xfrm>
          <a:prstGeom prst="rect">
            <a:avLst/>
          </a:prstGeom>
        </p:spPr>
        <p:txBody>
          <a:bodyPr lIns="0" tIns="0" rIns="0" bIns="0" rtlCol="0" anchor="t">
            <a:spAutoFit/>
          </a:bodyPr>
          <a:lstStyle/>
          <a:p>
            <a:pPr algn="ctr">
              <a:lnSpc>
                <a:spcPts val="9683"/>
              </a:lnSpc>
            </a:pPr>
            <a:r>
              <a:rPr lang="en-US" sz="9683">
                <a:solidFill>
                  <a:srgbClr val="000000"/>
                </a:solidFill>
                <a:latin typeface="Bebas Neue Bold"/>
              </a:rPr>
              <a:t>MODEL</a:t>
            </a:r>
          </a:p>
        </p:txBody>
      </p:sp>
      <p:sp>
        <p:nvSpPr>
          <p:cNvPr id="3" name="TextBox 3"/>
          <p:cNvSpPr txBox="1"/>
          <p:nvPr/>
        </p:nvSpPr>
        <p:spPr>
          <a:xfrm>
            <a:off x="6" y="782988"/>
            <a:ext cx="4537872" cy="862174"/>
          </a:xfrm>
          <a:prstGeom prst="rect">
            <a:avLst/>
          </a:prstGeom>
        </p:spPr>
        <p:txBody>
          <a:bodyPr lIns="0" tIns="0" rIns="0" bIns="0" rtlCol="0" anchor="t">
            <a:spAutoFit/>
          </a:bodyPr>
          <a:lstStyle/>
          <a:p>
            <a:pPr algn="ctr">
              <a:lnSpc>
                <a:spcPts val="6568"/>
              </a:lnSpc>
            </a:pPr>
            <a:r>
              <a:rPr lang="en-US" sz="6568">
                <a:solidFill>
                  <a:srgbClr val="B91646"/>
                </a:solidFill>
                <a:latin typeface="Brittany Bold"/>
              </a:rPr>
              <a:t>Basic</a:t>
            </a:r>
          </a:p>
        </p:txBody>
      </p:sp>
      <p:sp>
        <p:nvSpPr>
          <p:cNvPr id="4" name="AutoShape 4"/>
          <p:cNvSpPr/>
          <p:nvPr/>
        </p:nvSpPr>
        <p:spPr>
          <a:xfrm>
            <a:off x="955329" y="4733139"/>
            <a:ext cx="16230600" cy="9525"/>
          </a:xfrm>
          <a:prstGeom prst="line">
            <a:avLst/>
          </a:prstGeom>
          <a:ln w="19050" cap="flat">
            <a:solidFill>
              <a:srgbClr val="000000"/>
            </a:solidFill>
            <a:prstDash val="solid"/>
            <a:headEnd type="none" w="sm" len="sm"/>
            <a:tailEnd type="none" w="sm" len="sm"/>
          </a:ln>
        </p:spPr>
      </p:sp>
      <p:sp>
        <p:nvSpPr>
          <p:cNvPr id="5" name="TextBox 5"/>
          <p:cNvSpPr txBox="1"/>
          <p:nvPr/>
        </p:nvSpPr>
        <p:spPr>
          <a:xfrm>
            <a:off x="1028706" y="9046340"/>
            <a:ext cx="468647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6" name="TextBox 6"/>
          <p:cNvSpPr txBox="1"/>
          <p:nvPr/>
        </p:nvSpPr>
        <p:spPr>
          <a:xfrm>
            <a:off x="15272439" y="906539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grpSp>
        <p:nvGrpSpPr>
          <p:cNvPr id="7" name="Group 7"/>
          <p:cNvGrpSpPr/>
          <p:nvPr/>
        </p:nvGrpSpPr>
        <p:grpSpPr>
          <a:xfrm>
            <a:off x="6637827" y="2931037"/>
            <a:ext cx="5012346" cy="781940"/>
            <a:chOff x="0" y="0"/>
            <a:chExt cx="6609980" cy="1031175"/>
          </a:xfrm>
        </p:grpSpPr>
        <p:sp>
          <p:nvSpPr>
            <p:cNvPr id="8" name="Freeform 8"/>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105652"/>
            </a:solidFill>
          </p:spPr>
        </p:sp>
        <p:sp>
          <p:nvSpPr>
            <p:cNvPr id="9" name="Freeform 9"/>
            <p:cNvSpPr/>
            <p:nvPr/>
          </p:nvSpPr>
          <p:spPr>
            <a:xfrm>
              <a:off x="0" y="0"/>
              <a:ext cx="6609979" cy="1031175"/>
            </a:xfrm>
            <a:custGeom>
              <a:avLst/>
              <a:gdLst/>
              <a:ahLst/>
              <a:cxnLst/>
              <a:rect l="l" t="t" r="r" b="b"/>
              <a:pathLst>
                <a:path w="6609979" h="1031175">
                  <a:moveTo>
                    <a:pt x="6485520" y="59690"/>
                  </a:moveTo>
                  <a:cubicBezTo>
                    <a:pt x="6521079" y="59690"/>
                    <a:pt x="6550289" y="88900"/>
                    <a:pt x="6550289" y="124460"/>
                  </a:cubicBezTo>
                  <a:lnTo>
                    <a:pt x="6550289" y="906715"/>
                  </a:lnTo>
                  <a:cubicBezTo>
                    <a:pt x="6550289"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79" y="975295"/>
                    <a:pt x="6609979" y="906715"/>
                  </a:cubicBezTo>
                  <a:lnTo>
                    <a:pt x="6609979" y="124460"/>
                  </a:lnTo>
                  <a:cubicBezTo>
                    <a:pt x="6609979" y="55880"/>
                    <a:pt x="6554100" y="0"/>
                    <a:pt x="6485520" y="0"/>
                  </a:cubicBezTo>
                  <a:close/>
                </a:path>
              </a:pathLst>
            </a:custGeom>
            <a:solidFill>
              <a:srgbClr val="000000"/>
            </a:solidFill>
          </p:spPr>
        </p:sp>
      </p:grpSp>
      <p:grpSp>
        <p:nvGrpSpPr>
          <p:cNvPr id="10" name="Group 10"/>
          <p:cNvGrpSpPr/>
          <p:nvPr/>
        </p:nvGrpSpPr>
        <p:grpSpPr>
          <a:xfrm>
            <a:off x="8317943" y="5995024"/>
            <a:ext cx="5012346" cy="781940"/>
            <a:chOff x="0" y="0"/>
            <a:chExt cx="6609980" cy="1031175"/>
          </a:xfrm>
        </p:grpSpPr>
        <p:sp>
          <p:nvSpPr>
            <p:cNvPr id="11" name="Freeform 11"/>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B91646"/>
            </a:solidFill>
          </p:spPr>
        </p:sp>
        <p:sp>
          <p:nvSpPr>
            <p:cNvPr id="12" name="Freeform 12"/>
            <p:cNvSpPr/>
            <p:nvPr/>
          </p:nvSpPr>
          <p:spPr>
            <a:xfrm>
              <a:off x="0" y="0"/>
              <a:ext cx="6609979" cy="1031175"/>
            </a:xfrm>
            <a:custGeom>
              <a:avLst/>
              <a:gdLst/>
              <a:ahLst/>
              <a:cxnLst/>
              <a:rect l="l" t="t" r="r" b="b"/>
              <a:pathLst>
                <a:path w="6609979" h="1031175">
                  <a:moveTo>
                    <a:pt x="6485520" y="59690"/>
                  </a:moveTo>
                  <a:cubicBezTo>
                    <a:pt x="6521079" y="59690"/>
                    <a:pt x="6550289" y="88900"/>
                    <a:pt x="6550289" y="124460"/>
                  </a:cubicBezTo>
                  <a:lnTo>
                    <a:pt x="6550289" y="906715"/>
                  </a:lnTo>
                  <a:cubicBezTo>
                    <a:pt x="6550289"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79" y="975295"/>
                    <a:pt x="6609979" y="906715"/>
                  </a:cubicBezTo>
                  <a:lnTo>
                    <a:pt x="6609979" y="124460"/>
                  </a:lnTo>
                  <a:cubicBezTo>
                    <a:pt x="6609979" y="55880"/>
                    <a:pt x="6554100" y="0"/>
                    <a:pt x="6485520" y="0"/>
                  </a:cubicBezTo>
                  <a:close/>
                </a:path>
              </a:pathLst>
            </a:custGeom>
            <a:solidFill>
              <a:srgbClr val="000000"/>
            </a:solidFill>
          </p:spPr>
        </p:sp>
      </p:grpSp>
      <p:grpSp>
        <p:nvGrpSpPr>
          <p:cNvPr id="13" name="Group 13"/>
          <p:cNvGrpSpPr/>
          <p:nvPr/>
        </p:nvGrpSpPr>
        <p:grpSpPr>
          <a:xfrm>
            <a:off x="1028694" y="2931037"/>
            <a:ext cx="5012346" cy="781940"/>
            <a:chOff x="0" y="0"/>
            <a:chExt cx="6609980" cy="1031175"/>
          </a:xfrm>
        </p:grpSpPr>
        <p:sp>
          <p:nvSpPr>
            <p:cNvPr id="14" name="Freeform 14"/>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B91646"/>
            </a:solidFill>
          </p:spPr>
        </p:sp>
        <p:sp>
          <p:nvSpPr>
            <p:cNvPr id="15" name="Freeform 15"/>
            <p:cNvSpPr/>
            <p:nvPr/>
          </p:nvSpPr>
          <p:spPr>
            <a:xfrm>
              <a:off x="0" y="0"/>
              <a:ext cx="6609979" cy="1031175"/>
            </a:xfrm>
            <a:custGeom>
              <a:avLst/>
              <a:gdLst/>
              <a:ahLst/>
              <a:cxnLst/>
              <a:rect l="l" t="t" r="r" b="b"/>
              <a:pathLst>
                <a:path w="6609979" h="1031175">
                  <a:moveTo>
                    <a:pt x="6485520" y="59690"/>
                  </a:moveTo>
                  <a:cubicBezTo>
                    <a:pt x="6521079" y="59690"/>
                    <a:pt x="6550289" y="88900"/>
                    <a:pt x="6550289" y="124460"/>
                  </a:cubicBezTo>
                  <a:lnTo>
                    <a:pt x="6550289" y="906715"/>
                  </a:lnTo>
                  <a:cubicBezTo>
                    <a:pt x="6550289"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79" y="975295"/>
                    <a:pt x="6609979" y="906715"/>
                  </a:cubicBezTo>
                  <a:lnTo>
                    <a:pt x="6609979" y="124460"/>
                  </a:lnTo>
                  <a:cubicBezTo>
                    <a:pt x="6609979" y="55880"/>
                    <a:pt x="6554100" y="0"/>
                    <a:pt x="6485520" y="0"/>
                  </a:cubicBezTo>
                  <a:close/>
                </a:path>
              </a:pathLst>
            </a:custGeom>
            <a:solidFill>
              <a:srgbClr val="000000"/>
            </a:solidFill>
          </p:spPr>
        </p:sp>
      </p:grpSp>
      <p:grpSp>
        <p:nvGrpSpPr>
          <p:cNvPr id="16" name="Group 16"/>
          <p:cNvGrpSpPr/>
          <p:nvPr/>
        </p:nvGrpSpPr>
        <p:grpSpPr>
          <a:xfrm>
            <a:off x="2268941" y="5995024"/>
            <a:ext cx="5452215" cy="781940"/>
            <a:chOff x="0" y="0"/>
            <a:chExt cx="7190052" cy="1031175"/>
          </a:xfrm>
        </p:grpSpPr>
        <p:sp>
          <p:nvSpPr>
            <p:cNvPr id="17" name="Freeform 17"/>
            <p:cNvSpPr/>
            <p:nvPr/>
          </p:nvSpPr>
          <p:spPr>
            <a:xfrm>
              <a:off x="31750" y="31750"/>
              <a:ext cx="7126552" cy="967675"/>
            </a:xfrm>
            <a:custGeom>
              <a:avLst/>
              <a:gdLst/>
              <a:ahLst/>
              <a:cxnLst/>
              <a:rect l="l" t="t" r="r" b="b"/>
              <a:pathLst>
                <a:path w="7126552" h="967675">
                  <a:moveTo>
                    <a:pt x="7033842" y="967675"/>
                  </a:moveTo>
                  <a:lnTo>
                    <a:pt x="92710" y="967675"/>
                  </a:lnTo>
                  <a:cubicBezTo>
                    <a:pt x="41910" y="967675"/>
                    <a:pt x="0" y="925765"/>
                    <a:pt x="0" y="874965"/>
                  </a:cubicBezTo>
                  <a:lnTo>
                    <a:pt x="0" y="92710"/>
                  </a:lnTo>
                  <a:cubicBezTo>
                    <a:pt x="0" y="41910"/>
                    <a:pt x="41910" y="0"/>
                    <a:pt x="92710" y="0"/>
                  </a:cubicBezTo>
                  <a:lnTo>
                    <a:pt x="7032572" y="0"/>
                  </a:lnTo>
                  <a:cubicBezTo>
                    <a:pt x="7083372" y="0"/>
                    <a:pt x="7125282" y="41910"/>
                    <a:pt x="7125282" y="92710"/>
                  </a:cubicBezTo>
                  <a:lnTo>
                    <a:pt x="7125282" y="873695"/>
                  </a:lnTo>
                  <a:cubicBezTo>
                    <a:pt x="7126552" y="925765"/>
                    <a:pt x="7084642" y="967675"/>
                    <a:pt x="7033842" y="967675"/>
                  </a:cubicBezTo>
                  <a:close/>
                </a:path>
              </a:pathLst>
            </a:custGeom>
            <a:solidFill>
              <a:srgbClr val="F9C041"/>
            </a:solidFill>
          </p:spPr>
        </p:sp>
        <p:sp>
          <p:nvSpPr>
            <p:cNvPr id="18" name="Freeform 18"/>
            <p:cNvSpPr/>
            <p:nvPr/>
          </p:nvSpPr>
          <p:spPr>
            <a:xfrm>
              <a:off x="0" y="0"/>
              <a:ext cx="7190052" cy="1031175"/>
            </a:xfrm>
            <a:custGeom>
              <a:avLst/>
              <a:gdLst/>
              <a:ahLst/>
              <a:cxnLst/>
              <a:rect l="l" t="t" r="r" b="b"/>
              <a:pathLst>
                <a:path w="7190052" h="1031175">
                  <a:moveTo>
                    <a:pt x="7065592" y="59690"/>
                  </a:moveTo>
                  <a:cubicBezTo>
                    <a:pt x="7101152" y="59690"/>
                    <a:pt x="7130362" y="88900"/>
                    <a:pt x="7130362" y="124460"/>
                  </a:cubicBezTo>
                  <a:lnTo>
                    <a:pt x="7130362" y="906715"/>
                  </a:lnTo>
                  <a:cubicBezTo>
                    <a:pt x="7130362" y="942275"/>
                    <a:pt x="7101152" y="971485"/>
                    <a:pt x="7065592" y="971485"/>
                  </a:cubicBezTo>
                  <a:lnTo>
                    <a:pt x="124460" y="971485"/>
                  </a:lnTo>
                  <a:cubicBezTo>
                    <a:pt x="88900" y="971485"/>
                    <a:pt x="59690" y="942275"/>
                    <a:pt x="59690" y="906715"/>
                  </a:cubicBezTo>
                  <a:lnTo>
                    <a:pt x="59690" y="124460"/>
                  </a:lnTo>
                  <a:cubicBezTo>
                    <a:pt x="59690" y="88900"/>
                    <a:pt x="88900" y="59690"/>
                    <a:pt x="124460" y="59690"/>
                  </a:cubicBezTo>
                  <a:lnTo>
                    <a:pt x="7065592" y="59690"/>
                  </a:lnTo>
                  <a:moveTo>
                    <a:pt x="7065592" y="0"/>
                  </a:moveTo>
                  <a:lnTo>
                    <a:pt x="124460" y="0"/>
                  </a:lnTo>
                  <a:cubicBezTo>
                    <a:pt x="55880" y="0"/>
                    <a:pt x="0" y="55880"/>
                    <a:pt x="0" y="124460"/>
                  </a:cubicBezTo>
                  <a:lnTo>
                    <a:pt x="0" y="906715"/>
                  </a:lnTo>
                  <a:cubicBezTo>
                    <a:pt x="0" y="975295"/>
                    <a:pt x="55880" y="1031175"/>
                    <a:pt x="124460" y="1031175"/>
                  </a:cubicBezTo>
                  <a:lnTo>
                    <a:pt x="7065592" y="1031175"/>
                  </a:lnTo>
                  <a:cubicBezTo>
                    <a:pt x="7134172" y="1031175"/>
                    <a:pt x="7190052" y="975295"/>
                    <a:pt x="7190052" y="906715"/>
                  </a:cubicBezTo>
                  <a:lnTo>
                    <a:pt x="7190052" y="124460"/>
                  </a:lnTo>
                  <a:cubicBezTo>
                    <a:pt x="7190052" y="55880"/>
                    <a:pt x="7134172" y="0"/>
                    <a:pt x="7065592" y="0"/>
                  </a:cubicBezTo>
                  <a:close/>
                </a:path>
              </a:pathLst>
            </a:custGeom>
            <a:solidFill>
              <a:srgbClr val="000000"/>
            </a:solidFill>
          </p:spPr>
        </p:sp>
      </p:grpSp>
      <p:grpSp>
        <p:nvGrpSpPr>
          <p:cNvPr id="19" name="Group 19"/>
          <p:cNvGrpSpPr/>
          <p:nvPr/>
        </p:nvGrpSpPr>
        <p:grpSpPr>
          <a:xfrm>
            <a:off x="12246959" y="2931037"/>
            <a:ext cx="5012346" cy="781940"/>
            <a:chOff x="0" y="0"/>
            <a:chExt cx="6609980" cy="1031175"/>
          </a:xfrm>
        </p:grpSpPr>
        <p:sp>
          <p:nvSpPr>
            <p:cNvPr id="20" name="Freeform 20"/>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F9C041"/>
            </a:solidFill>
          </p:spPr>
        </p:sp>
        <p:sp>
          <p:nvSpPr>
            <p:cNvPr id="21" name="Freeform 21"/>
            <p:cNvSpPr/>
            <p:nvPr/>
          </p:nvSpPr>
          <p:spPr>
            <a:xfrm>
              <a:off x="0" y="0"/>
              <a:ext cx="6609979" cy="1031175"/>
            </a:xfrm>
            <a:custGeom>
              <a:avLst/>
              <a:gdLst/>
              <a:ahLst/>
              <a:cxnLst/>
              <a:rect l="l" t="t" r="r" b="b"/>
              <a:pathLst>
                <a:path w="6609979" h="1031175">
                  <a:moveTo>
                    <a:pt x="6485520" y="59690"/>
                  </a:moveTo>
                  <a:cubicBezTo>
                    <a:pt x="6521079" y="59690"/>
                    <a:pt x="6550289" y="88900"/>
                    <a:pt x="6550289" y="124460"/>
                  </a:cubicBezTo>
                  <a:lnTo>
                    <a:pt x="6550289" y="906715"/>
                  </a:lnTo>
                  <a:cubicBezTo>
                    <a:pt x="6550289"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79" y="975295"/>
                    <a:pt x="6609979" y="906715"/>
                  </a:cubicBezTo>
                  <a:lnTo>
                    <a:pt x="6609979" y="124460"/>
                  </a:lnTo>
                  <a:cubicBezTo>
                    <a:pt x="6609979" y="55880"/>
                    <a:pt x="6554100" y="0"/>
                    <a:pt x="6485520" y="0"/>
                  </a:cubicBezTo>
                  <a:close/>
                </a:path>
              </a:pathLst>
            </a:custGeom>
            <a:solidFill>
              <a:srgbClr val="000000"/>
            </a:solidFill>
          </p:spPr>
        </p:sp>
      </p:grpSp>
      <p:grpSp>
        <p:nvGrpSpPr>
          <p:cNvPr id="22" name="Group 22"/>
          <p:cNvGrpSpPr/>
          <p:nvPr/>
        </p:nvGrpSpPr>
        <p:grpSpPr>
          <a:xfrm>
            <a:off x="8312983" y="7221695"/>
            <a:ext cx="5012346" cy="781940"/>
            <a:chOff x="0" y="0"/>
            <a:chExt cx="6609980" cy="1031175"/>
          </a:xfrm>
        </p:grpSpPr>
        <p:sp>
          <p:nvSpPr>
            <p:cNvPr id="23" name="Freeform 23"/>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105652"/>
            </a:solidFill>
          </p:spPr>
        </p:sp>
        <p:sp>
          <p:nvSpPr>
            <p:cNvPr id="24" name="Freeform 24"/>
            <p:cNvSpPr/>
            <p:nvPr/>
          </p:nvSpPr>
          <p:spPr>
            <a:xfrm>
              <a:off x="0" y="0"/>
              <a:ext cx="6609979" cy="1031175"/>
            </a:xfrm>
            <a:custGeom>
              <a:avLst/>
              <a:gdLst/>
              <a:ahLst/>
              <a:cxnLst/>
              <a:rect l="l" t="t" r="r" b="b"/>
              <a:pathLst>
                <a:path w="6609979" h="1031175">
                  <a:moveTo>
                    <a:pt x="6485520" y="59690"/>
                  </a:moveTo>
                  <a:cubicBezTo>
                    <a:pt x="6521079" y="59690"/>
                    <a:pt x="6550289" y="88900"/>
                    <a:pt x="6550289" y="124460"/>
                  </a:cubicBezTo>
                  <a:lnTo>
                    <a:pt x="6550289" y="906715"/>
                  </a:lnTo>
                  <a:cubicBezTo>
                    <a:pt x="6550289"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79" y="975295"/>
                    <a:pt x="6609979" y="906715"/>
                  </a:cubicBezTo>
                  <a:lnTo>
                    <a:pt x="6609979" y="124460"/>
                  </a:lnTo>
                  <a:cubicBezTo>
                    <a:pt x="6609979" y="55880"/>
                    <a:pt x="6554100" y="0"/>
                    <a:pt x="6485520" y="0"/>
                  </a:cubicBezTo>
                  <a:close/>
                </a:path>
              </a:pathLst>
            </a:custGeom>
            <a:solidFill>
              <a:srgbClr val="000000"/>
            </a:solidFill>
          </p:spPr>
        </p:sp>
      </p:grpSp>
      <p:sp>
        <p:nvSpPr>
          <p:cNvPr id="25" name="TextBox 25"/>
          <p:cNvSpPr txBox="1"/>
          <p:nvPr/>
        </p:nvSpPr>
        <p:spPr>
          <a:xfrm>
            <a:off x="1635400" y="3035822"/>
            <a:ext cx="3798935" cy="1099820"/>
          </a:xfrm>
          <a:prstGeom prst="rect">
            <a:avLst/>
          </a:prstGeom>
        </p:spPr>
        <p:txBody>
          <a:bodyPr lIns="0" tIns="0" rIns="0" bIns="0" rtlCol="0" anchor="t">
            <a:spAutoFit/>
          </a:bodyPr>
          <a:lstStyle/>
          <a:p>
            <a:pPr algn="ctr">
              <a:lnSpc>
                <a:spcPts val="4480"/>
              </a:lnSpc>
            </a:pPr>
            <a:r>
              <a:rPr lang="en-US" sz="3200" spc="320">
                <a:solidFill>
                  <a:srgbClr val="FBF3E4"/>
                </a:solidFill>
                <a:latin typeface="Bebas Neue Bold"/>
              </a:rPr>
              <a:t>Linear Regression</a:t>
            </a:r>
          </a:p>
          <a:p>
            <a:pPr algn="ctr">
              <a:lnSpc>
                <a:spcPts val="4480"/>
              </a:lnSpc>
            </a:pPr>
            <a:endParaRPr lang="en-US" sz="3200" spc="320">
              <a:solidFill>
                <a:srgbClr val="FBF3E4"/>
              </a:solidFill>
              <a:latin typeface="Bebas Neue Bold"/>
            </a:endParaRPr>
          </a:p>
        </p:txBody>
      </p:sp>
      <p:sp>
        <p:nvSpPr>
          <p:cNvPr id="26" name="TextBox 26"/>
          <p:cNvSpPr txBox="1"/>
          <p:nvPr/>
        </p:nvSpPr>
        <p:spPr>
          <a:xfrm>
            <a:off x="2569661" y="6117072"/>
            <a:ext cx="4850775" cy="537845"/>
          </a:xfrm>
          <a:prstGeom prst="rect">
            <a:avLst/>
          </a:prstGeom>
        </p:spPr>
        <p:txBody>
          <a:bodyPr lIns="0" tIns="0" rIns="0" bIns="0" rtlCol="0" anchor="t">
            <a:spAutoFit/>
          </a:bodyPr>
          <a:lstStyle/>
          <a:p>
            <a:pPr algn="ctr">
              <a:lnSpc>
                <a:spcPts val="4480"/>
              </a:lnSpc>
            </a:pPr>
            <a:r>
              <a:rPr lang="en-US" sz="3200" spc="320">
                <a:solidFill>
                  <a:srgbClr val="000000"/>
                </a:solidFill>
                <a:latin typeface="Bebas Neue Bold"/>
              </a:rPr>
              <a:t>RandomForest Regressor</a:t>
            </a:r>
          </a:p>
        </p:txBody>
      </p:sp>
      <p:sp>
        <p:nvSpPr>
          <p:cNvPr id="27" name="TextBox 27"/>
          <p:cNvSpPr txBox="1"/>
          <p:nvPr/>
        </p:nvSpPr>
        <p:spPr>
          <a:xfrm>
            <a:off x="7097791" y="3035822"/>
            <a:ext cx="3945676" cy="1099820"/>
          </a:xfrm>
          <a:prstGeom prst="rect">
            <a:avLst/>
          </a:prstGeom>
        </p:spPr>
        <p:txBody>
          <a:bodyPr lIns="0" tIns="0" rIns="0" bIns="0" rtlCol="0" anchor="t">
            <a:spAutoFit/>
          </a:bodyPr>
          <a:lstStyle/>
          <a:p>
            <a:pPr algn="ctr">
              <a:lnSpc>
                <a:spcPts val="4480"/>
              </a:lnSpc>
            </a:pPr>
            <a:r>
              <a:rPr lang="en-US" sz="3200" spc="320">
                <a:solidFill>
                  <a:srgbClr val="FBF3E4"/>
                </a:solidFill>
                <a:latin typeface="Bebas Neue Bold"/>
              </a:rPr>
              <a:t>KNeighbors Regressor</a:t>
            </a:r>
          </a:p>
          <a:p>
            <a:pPr algn="ctr">
              <a:lnSpc>
                <a:spcPts val="4480"/>
              </a:lnSpc>
            </a:pPr>
            <a:endParaRPr lang="en-US" sz="3200" spc="320">
              <a:solidFill>
                <a:srgbClr val="FBF3E4"/>
              </a:solidFill>
              <a:latin typeface="Bebas Neue Bold"/>
            </a:endParaRPr>
          </a:p>
        </p:txBody>
      </p:sp>
      <p:sp>
        <p:nvSpPr>
          <p:cNvPr id="28" name="TextBox 28"/>
          <p:cNvSpPr txBox="1"/>
          <p:nvPr/>
        </p:nvSpPr>
        <p:spPr>
          <a:xfrm>
            <a:off x="8924648" y="6117072"/>
            <a:ext cx="3798935" cy="537845"/>
          </a:xfrm>
          <a:prstGeom prst="rect">
            <a:avLst/>
          </a:prstGeom>
        </p:spPr>
        <p:txBody>
          <a:bodyPr lIns="0" tIns="0" rIns="0" bIns="0" rtlCol="0" anchor="t">
            <a:spAutoFit/>
          </a:bodyPr>
          <a:lstStyle/>
          <a:p>
            <a:pPr algn="ctr">
              <a:lnSpc>
                <a:spcPts val="4480"/>
              </a:lnSpc>
            </a:pPr>
            <a:r>
              <a:rPr lang="en-US" sz="3200" spc="320">
                <a:solidFill>
                  <a:srgbClr val="FBF3E4"/>
                </a:solidFill>
                <a:latin typeface="Bebas Neue Bold"/>
              </a:rPr>
              <a:t>Ada Boost Regressor</a:t>
            </a:r>
          </a:p>
        </p:txBody>
      </p:sp>
      <p:sp>
        <p:nvSpPr>
          <p:cNvPr id="29" name="TextBox 29"/>
          <p:cNvSpPr txBox="1"/>
          <p:nvPr/>
        </p:nvSpPr>
        <p:spPr>
          <a:xfrm>
            <a:off x="12403570" y="3035822"/>
            <a:ext cx="4699124" cy="537845"/>
          </a:xfrm>
          <a:prstGeom prst="rect">
            <a:avLst/>
          </a:prstGeom>
        </p:spPr>
        <p:txBody>
          <a:bodyPr lIns="0" tIns="0" rIns="0" bIns="0" rtlCol="0" anchor="t">
            <a:spAutoFit/>
          </a:bodyPr>
          <a:lstStyle/>
          <a:p>
            <a:pPr algn="ctr">
              <a:lnSpc>
                <a:spcPts val="4480"/>
              </a:lnSpc>
            </a:pPr>
            <a:r>
              <a:rPr lang="en-US" sz="3200" spc="320">
                <a:solidFill>
                  <a:srgbClr val="000000"/>
                </a:solidFill>
                <a:latin typeface="Bebas Neue Bold"/>
              </a:rPr>
              <a:t>DecisionTree Regressor</a:t>
            </a:r>
          </a:p>
        </p:txBody>
      </p:sp>
      <p:sp>
        <p:nvSpPr>
          <p:cNvPr id="30" name="TextBox 30"/>
          <p:cNvSpPr txBox="1"/>
          <p:nvPr/>
        </p:nvSpPr>
        <p:spPr>
          <a:xfrm>
            <a:off x="13562288" y="5501359"/>
            <a:ext cx="3337062" cy="862174"/>
          </a:xfrm>
          <a:prstGeom prst="rect">
            <a:avLst/>
          </a:prstGeom>
        </p:spPr>
        <p:txBody>
          <a:bodyPr lIns="0" tIns="0" rIns="0" bIns="0" rtlCol="0" anchor="t">
            <a:spAutoFit/>
          </a:bodyPr>
          <a:lstStyle/>
          <a:p>
            <a:pPr algn="r">
              <a:lnSpc>
                <a:spcPts val="6568"/>
              </a:lnSpc>
            </a:pPr>
            <a:r>
              <a:rPr lang="en-US" sz="6568">
                <a:solidFill>
                  <a:srgbClr val="B91646"/>
                </a:solidFill>
                <a:latin typeface="Brittany Bold"/>
              </a:rPr>
              <a:t>Ensamble</a:t>
            </a:r>
          </a:p>
        </p:txBody>
      </p:sp>
      <p:sp>
        <p:nvSpPr>
          <p:cNvPr id="31" name="TextBox 31"/>
          <p:cNvSpPr txBox="1"/>
          <p:nvPr/>
        </p:nvSpPr>
        <p:spPr>
          <a:xfrm>
            <a:off x="13562288" y="6311323"/>
            <a:ext cx="3420302" cy="1301342"/>
          </a:xfrm>
          <a:prstGeom prst="rect">
            <a:avLst/>
          </a:prstGeom>
        </p:spPr>
        <p:txBody>
          <a:bodyPr lIns="0" tIns="0" rIns="0" bIns="0" rtlCol="0" anchor="t">
            <a:spAutoFit/>
          </a:bodyPr>
          <a:lstStyle/>
          <a:p>
            <a:pPr algn="r">
              <a:lnSpc>
                <a:spcPts val="9683"/>
              </a:lnSpc>
            </a:pPr>
            <a:r>
              <a:rPr lang="en-US" sz="9683">
                <a:solidFill>
                  <a:srgbClr val="000000"/>
                </a:solidFill>
                <a:latin typeface="Bebas Neue Bold"/>
              </a:rPr>
              <a:t>MODEL</a:t>
            </a:r>
          </a:p>
        </p:txBody>
      </p:sp>
      <p:grpSp>
        <p:nvGrpSpPr>
          <p:cNvPr id="32" name="Group 32"/>
          <p:cNvGrpSpPr/>
          <p:nvPr/>
        </p:nvGrpSpPr>
        <p:grpSpPr>
          <a:xfrm>
            <a:off x="2268941" y="7193120"/>
            <a:ext cx="5452215" cy="810515"/>
            <a:chOff x="0" y="0"/>
            <a:chExt cx="7190052" cy="1068858"/>
          </a:xfrm>
        </p:grpSpPr>
        <p:sp>
          <p:nvSpPr>
            <p:cNvPr id="33" name="Freeform 33"/>
            <p:cNvSpPr/>
            <p:nvPr/>
          </p:nvSpPr>
          <p:spPr>
            <a:xfrm>
              <a:off x="31750" y="31750"/>
              <a:ext cx="7126552" cy="1005358"/>
            </a:xfrm>
            <a:custGeom>
              <a:avLst/>
              <a:gdLst/>
              <a:ahLst/>
              <a:cxnLst/>
              <a:rect l="l" t="t" r="r" b="b"/>
              <a:pathLst>
                <a:path w="7126552" h="1005358">
                  <a:moveTo>
                    <a:pt x="7033842" y="1005358"/>
                  </a:moveTo>
                  <a:lnTo>
                    <a:pt x="92710" y="1005358"/>
                  </a:lnTo>
                  <a:cubicBezTo>
                    <a:pt x="41910" y="1005358"/>
                    <a:pt x="0" y="963448"/>
                    <a:pt x="0" y="912648"/>
                  </a:cubicBezTo>
                  <a:lnTo>
                    <a:pt x="0" y="92710"/>
                  </a:lnTo>
                  <a:cubicBezTo>
                    <a:pt x="0" y="41910"/>
                    <a:pt x="41910" y="0"/>
                    <a:pt x="92710" y="0"/>
                  </a:cubicBezTo>
                  <a:lnTo>
                    <a:pt x="7032572" y="0"/>
                  </a:lnTo>
                  <a:cubicBezTo>
                    <a:pt x="7083372" y="0"/>
                    <a:pt x="7125282" y="41910"/>
                    <a:pt x="7125282" y="92710"/>
                  </a:cubicBezTo>
                  <a:lnTo>
                    <a:pt x="7125282" y="911378"/>
                  </a:lnTo>
                  <a:cubicBezTo>
                    <a:pt x="7126552" y="963448"/>
                    <a:pt x="7084642" y="1005358"/>
                    <a:pt x="7033842" y="1005358"/>
                  </a:cubicBezTo>
                  <a:close/>
                </a:path>
              </a:pathLst>
            </a:custGeom>
            <a:solidFill>
              <a:srgbClr val="0CC0DF"/>
            </a:solidFill>
          </p:spPr>
        </p:sp>
        <p:sp>
          <p:nvSpPr>
            <p:cNvPr id="34" name="Freeform 34"/>
            <p:cNvSpPr/>
            <p:nvPr/>
          </p:nvSpPr>
          <p:spPr>
            <a:xfrm>
              <a:off x="0" y="0"/>
              <a:ext cx="7190052" cy="1068858"/>
            </a:xfrm>
            <a:custGeom>
              <a:avLst/>
              <a:gdLst/>
              <a:ahLst/>
              <a:cxnLst/>
              <a:rect l="l" t="t" r="r" b="b"/>
              <a:pathLst>
                <a:path w="7190052" h="1068858">
                  <a:moveTo>
                    <a:pt x="7065592" y="59690"/>
                  </a:moveTo>
                  <a:cubicBezTo>
                    <a:pt x="7101152" y="59690"/>
                    <a:pt x="7130362" y="88900"/>
                    <a:pt x="7130362" y="124460"/>
                  </a:cubicBezTo>
                  <a:lnTo>
                    <a:pt x="7130362" y="944398"/>
                  </a:lnTo>
                  <a:cubicBezTo>
                    <a:pt x="7130362" y="979958"/>
                    <a:pt x="7101152" y="1009168"/>
                    <a:pt x="7065592" y="1009168"/>
                  </a:cubicBezTo>
                  <a:lnTo>
                    <a:pt x="124460" y="1009168"/>
                  </a:lnTo>
                  <a:cubicBezTo>
                    <a:pt x="88900" y="1009168"/>
                    <a:pt x="59690" y="979958"/>
                    <a:pt x="59690" y="944398"/>
                  </a:cubicBezTo>
                  <a:lnTo>
                    <a:pt x="59690" y="124460"/>
                  </a:lnTo>
                  <a:cubicBezTo>
                    <a:pt x="59690" y="88900"/>
                    <a:pt x="88900" y="59690"/>
                    <a:pt x="124460" y="59690"/>
                  </a:cubicBezTo>
                  <a:lnTo>
                    <a:pt x="7065592" y="59690"/>
                  </a:lnTo>
                  <a:moveTo>
                    <a:pt x="7065592" y="0"/>
                  </a:moveTo>
                  <a:lnTo>
                    <a:pt x="124460" y="0"/>
                  </a:lnTo>
                  <a:cubicBezTo>
                    <a:pt x="55880" y="0"/>
                    <a:pt x="0" y="55880"/>
                    <a:pt x="0" y="124460"/>
                  </a:cubicBezTo>
                  <a:lnTo>
                    <a:pt x="0" y="944398"/>
                  </a:lnTo>
                  <a:cubicBezTo>
                    <a:pt x="0" y="1012978"/>
                    <a:pt x="55880" y="1068858"/>
                    <a:pt x="124460" y="1068858"/>
                  </a:cubicBezTo>
                  <a:lnTo>
                    <a:pt x="7065592" y="1068858"/>
                  </a:lnTo>
                  <a:cubicBezTo>
                    <a:pt x="7134172" y="1068858"/>
                    <a:pt x="7190052" y="1012978"/>
                    <a:pt x="7190052" y="944398"/>
                  </a:cubicBezTo>
                  <a:lnTo>
                    <a:pt x="7190052" y="124460"/>
                  </a:lnTo>
                  <a:cubicBezTo>
                    <a:pt x="7190052" y="55880"/>
                    <a:pt x="7134172" y="0"/>
                    <a:pt x="7065592" y="0"/>
                  </a:cubicBezTo>
                  <a:close/>
                </a:path>
              </a:pathLst>
            </a:custGeom>
            <a:solidFill>
              <a:srgbClr val="000000"/>
            </a:solidFill>
          </p:spPr>
        </p:sp>
      </p:grpSp>
      <p:sp>
        <p:nvSpPr>
          <p:cNvPr id="35" name="TextBox 35"/>
          <p:cNvSpPr txBox="1"/>
          <p:nvPr/>
        </p:nvSpPr>
        <p:spPr>
          <a:xfrm>
            <a:off x="2447376" y="7300880"/>
            <a:ext cx="5095345" cy="537845"/>
          </a:xfrm>
          <a:prstGeom prst="rect">
            <a:avLst/>
          </a:prstGeom>
        </p:spPr>
        <p:txBody>
          <a:bodyPr lIns="0" tIns="0" rIns="0" bIns="0" rtlCol="0" anchor="t">
            <a:spAutoFit/>
          </a:bodyPr>
          <a:lstStyle/>
          <a:p>
            <a:pPr algn="ctr">
              <a:lnSpc>
                <a:spcPts val="4480"/>
              </a:lnSpc>
            </a:pPr>
            <a:r>
              <a:rPr lang="en-US" sz="3200" spc="320">
                <a:solidFill>
                  <a:srgbClr val="FFFFFF"/>
                </a:solidFill>
                <a:latin typeface="Bebas Neue Bold"/>
              </a:rPr>
              <a:t>Gradient Boosting Regressor</a:t>
            </a:r>
          </a:p>
        </p:txBody>
      </p:sp>
      <p:sp>
        <p:nvSpPr>
          <p:cNvPr id="36" name="TextBox 36"/>
          <p:cNvSpPr txBox="1"/>
          <p:nvPr/>
        </p:nvSpPr>
        <p:spPr>
          <a:xfrm>
            <a:off x="8924648" y="7315167"/>
            <a:ext cx="3798935" cy="1099820"/>
          </a:xfrm>
          <a:prstGeom prst="rect">
            <a:avLst/>
          </a:prstGeom>
        </p:spPr>
        <p:txBody>
          <a:bodyPr lIns="0" tIns="0" rIns="0" bIns="0" rtlCol="0" anchor="t">
            <a:spAutoFit/>
          </a:bodyPr>
          <a:lstStyle/>
          <a:p>
            <a:pPr algn="ctr">
              <a:lnSpc>
                <a:spcPts val="4480"/>
              </a:lnSpc>
            </a:pPr>
            <a:r>
              <a:rPr lang="en-US" sz="3200" spc="320">
                <a:solidFill>
                  <a:srgbClr val="FBF3E4"/>
                </a:solidFill>
                <a:latin typeface="Bebas Neue Bold"/>
              </a:rPr>
              <a:t>XGB Regressor</a:t>
            </a:r>
          </a:p>
          <a:p>
            <a:pPr algn="ctr">
              <a:lnSpc>
                <a:spcPts val="4480"/>
              </a:lnSpc>
            </a:pPr>
            <a:endParaRPr lang="en-US" sz="3200" spc="320">
              <a:solidFill>
                <a:srgbClr val="FBF3E4"/>
              </a:solidFill>
              <a:latin typeface="Bebas Neue Bold"/>
            </a:endParaRPr>
          </a:p>
        </p:txBody>
      </p:sp>
      <p:sp>
        <p:nvSpPr>
          <p:cNvPr id="37" name="TextBox 37"/>
          <p:cNvSpPr txBox="1"/>
          <p:nvPr/>
        </p:nvSpPr>
        <p:spPr>
          <a:xfrm>
            <a:off x="8312983" y="834505"/>
            <a:ext cx="6765089" cy="1214573"/>
          </a:xfrm>
          <a:prstGeom prst="rect">
            <a:avLst/>
          </a:prstGeom>
        </p:spPr>
        <p:txBody>
          <a:bodyPr lIns="0" tIns="0" rIns="0" bIns="0" rtlCol="0" anchor="t">
            <a:spAutoFit/>
          </a:bodyPr>
          <a:lstStyle/>
          <a:p>
            <a:pPr algn="r">
              <a:lnSpc>
                <a:spcPts val="8967"/>
              </a:lnSpc>
            </a:pPr>
            <a:r>
              <a:rPr lang="en-US" sz="8967" dirty="0">
                <a:solidFill>
                  <a:srgbClr val="105652"/>
                </a:solidFill>
                <a:latin typeface="Bebas Neue Bold"/>
              </a:rPr>
              <a:t>4. MODELING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6137630" y="2091956"/>
            <a:ext cx="6012740" cy="1598730"/>
          </a:xfrm>
          <a:prstGeom prst="rect">
            <a:avLst/>
          </a:prstGeom>
        </p:spPr>
        <p:txBody>
          <a:bodyPr lIns="0" tIns="0" rIns="0" bIns="0" rtlCol="0" anchor="t">
            <a:spAutoFit/>
          </a:bodyPr>
          <a:lstStyle/>
          <a:p>
            <a:pPr algn="ctr">
              <a:lnSpc>
                <a:spcPts val="11883"/>
              </a:lnSpc>
            </a:pPr>
            <a:r>
              <a:rPr lang="en-US" sz="11883">
                <a:solidFill>
                  <a:srgbClr val="000000"/>
                </a:solidFill>
                <a:latin typeface="Bebas Neue Bold"/>
              </a:rPr>
              <a:t>CONTENTS</a:t>
            </a:r>
          </a:p>
        </p:txBody>
      </p:sp>
      <p:sp>
        <p:nvSpPr>
          <p:cNvPr id="3" name="TextBox 3"/>
          <p:cNvSpPr txBox="1"/>
          <p:nvPr/>
        </p:nvSpPr>
        <p:spPr>
          <a:xfrm>
            <a:off x="6875059" y="1024518"/>
            <a:ext cx="4537872" cy="1191689"/>
          </a:xfrm>
          <a:prstGeom prst="rect">
            <a:avLst/>
          </a:prstGeom>
        </p:spPr>
        <p:txBody>
          <a:bodyPr lIns="0" tIns="0" rIns="0" bIns="0" rtlCol="0" anchor="t">
            <a:spAutoFit/>
          </a:bodyPr>
          <a:lstStyle/>
          <a:p>
            <a:pPr algn="ctr">
              <a:lnSpc>
                <a:spcPts val="8968"/>
              </a:lnSpc>
            </a:pPr>
            <a:r>
              <a:rPr lang="en-US" sz="8968">
                <a:solidFill>
                  <a:srgbClr val="B91646"/>
                </a:solidFill>
                <a:latin typeface="Brittany Bold"/>
              </a:rPr>
              <a:t>List of</a:t>
            </a:r>
          </a:p>
        </p:txBody>
      </p:sp>
      <p:sp>
        <p:nvSpPr>
          <p:cNvPr id="4" name="AutoShape 4"/>
          <p:cNvSpPr/>
          <p:nvPr/>
        </p:nvSpPr>
        <p:spPr>
          <a:xfrm>
            <a:off x="1028700" y="3700210"/>
            <a:ext cx="16230600" cy="9525"/>
          </a:xfrm>
          <a:prstGeom prst="line">
            <a:avLst/>
          </a:prstGeom>
          <a:ln w="19050" cap="flat">
            <a:solidFill>
              <a:srgbClr val="000000"/>
            </a:solidFill>
            <a:prstDash val="solid"/>
            <a:headEnd type="none" w="sm" len="sm"/>
            <a:tailEnd type="none" w="sm" len="sm"/>
          </a:ln>
        </p:spPr>
      </p:sp>
      <p:sp>
        <p:nvSpPr>
          <p:cNvPr id="5" name="TextBox 5"/>
          <p:cNvSpPr txBox="1"/>
          <p:nvPr/>
        </p:nvSpPr>
        <p:spPr>
          <a:xfrm>
            <a:off x="1028700" y="8674060"/>
            <a:ext cx="468647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6" name="TextBox 6"/>
          <p:cNvSpPr txBox="1"/>
          <p:nvPr/>
        </p:nvSpPr>
        <p:spPr>
          <a:xfrm>
            <a:off x="15272439" y="869311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grpSp>
        <p:nvGrpSpPr>
          <p:cNvPr id="7" name="Group 7"/>
          <p:cNvGrpSpPr/>
          <p:nvPr/>
        </p:nvGrpSpPr>
        <p:grpSpPr>
          <a:xfrm>
            <a:off x="6637821" y="4556076"/>
            <a:ext cx="5012346" cy="1308836"/>
            <a:chOff x="0" y="0"/>
            <a:chExt cx="6609980" cy="1726014"/>
          </a:xfrm>
        </p:grpSpPr>
        <p:sp>
          <p:nvSpPr>
            <p:cNvPr id="8" name="Freeform 8"/>
            <p:cNvSpPr/>
            <p:nvPr/>
          </p:nvSpPr>
          <p:spPr>
            <a:xfrm>
              <a:off x="31750" y="31750"/>
              <a:ext cx="6546479" cy="1662514"/>
            </a:xfrm>
            <a:custGeom>
              <a:avLst/>
              <a:gdLst/>
              <a:ahLst/>
              <a:cxnLst/>
              <a:rect l="l" t="t" r="r" b="b"/>
              <a:pathLst>
                <a:path w="6546479" h="1662514">
                  <a:moveTo>
                    <a:pt x="6453770" y="1662514"/>
                  </a:moveTo>
                  <a:lnTo>
                    <a:pt x="92710" y="1662514"/>
                  </a:lnTo>
                  <a:cubicBezTo>
                    <a:pt x="41910" y="1662514"/>
                    <a:pt x="0" y="1620604"/>
                    <a:pt x="0" y="1569804"/>
                  </a:cubicBezTo>
                  <a:lnTo>
                    <a:pt x="0" y="92710"/>
                  </a:lnTo>
                  <a:cubicBezTo>
                    <a:pt x="0" y="41910"/>
                    <a:pt x="41910" y="0"/>
                    <a:pt x="92710" y="0"/>
                  </a:cubicBezTo>
                  <a:lnTo>
                    <a:pt x="6452500" y="0"/>
                  </a:lnTo>
                  <a:cubicBezTo>
                    <a:pt x="6503300" y="0"/>
                    <a:pt x="6545210" y="41910"/>
                    <a:pt x="6545210" y="92710"/>
                  </a:cubicBezTo>
                  <a:lnTo>
                    <a:pt x="6545210" y="1568534"/>
                  </a:lnTo>
                  <a:cubicBezTo>
                    <a:pt x="6546479" y="1620604"/>
                    <a:pt x="6504570" y="1662514"/>
                    <a:pt x="6453770" y="1662514"/>
                  </a:cubicBezTo>
                  <a:close/>
                </a:path>
              </a:pathLst>
            </a:custGeom>
            <a:solidFill>
              <a:srgbClr val="105652"/>
            </a:solidFill>
          </p:spPr>
        </p:sp>
        <p:sp>
          <p:nvSpPr>
            <p:cNvPr id="9" name="Freeform 9"/>
            <p:cNvSpPr/>
            <p:nvPr/>
          </p:nvSpPr>
          <p:spPr>
            <a:xfrm>
              <a:off x="0" y="0"/>
              <a:ext cx="6609979" cy="1726014"/>
            </a:xfrm>
            <a:custGeom>
              <a:avLst/>
              <a:gdLst/>
              <a:ahLst/>
              <a:cxnLst/>
              <a:rect l="l" t="t" r="r" b="b"/>
              <a:pathLst>
                <a:path w="6609979" h="1726014">
                  <a:moveTo>
                    <a:pt x="6485520" y="59690"/>
                  </a:moveTo>
                  <a:cubicBezTo>
                    <a:pt x="6521079" y="59690"/>
                    <a:pt x="6550289" y="88900"/>
                    <a:pt x="6550289" y="124460"/>
                  </a:cubicBezTo>
                  <a:lnTo>
                    <a:pt x="6550289" y="1601554"/>
                  </a:lnTo>
                  <a:cubicBezTo>
                    <a:pt x="6550289" y="1637114"/>
                    <a:pt x="6521079" y="1666324"/>
                    <a:pt x="6485520" y="1666324"/>
                  </a:cubicBezTo>
                  <a:lnTo>
                    <a:pt x="124460" y="1666324"/>
                  </a:lnTo>
                  <a:cubicBezTo>
                    <a:pt x="88900" y="1666324"/>
                    <a:pt x="59690" y="1637114"/>
                    <a:pt x="59690" y="1601554"/>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1601554"/>
                  </a:lnTo>
                  <a:cubicBezTo>
                    <a:pt x="0" y="1670134"/>
                    <a:pt x="55880" y="1726014"/>
                    <a:pt x="124460" y="1726014"/>
                  </a:cubicBezTo>
                  <a:lnTo>
                    <a:pt x="6485520" y="1726014"/>
                  </a:lnTo>
                  <a:cubicBezTo>
                    <a:pt x="6554100" y="1726014"/>
                    <a:pt x="6609979" y="1670134"/>
                    <a:pt x="6609979" y="1601554"/>
                  </a:cubicBezTo>
                  <a:lnTo>
                    <a:pt x="6609979" y="124460"/>
                  </a:lnTo>
                  <a:cubicBezTo>
                    <a:pt x="6609979" y="55880"/>
                    <a:pt x="6554100" y="0"/>
                    <a:pt x="6485520" y="0"/>
                  </a:cubicBezTo>
                  <a:close/>
                </a:path>
              </a:pathLst>
            </a:custGeom>
            <a:solidFill>
              <a:srgbClr val="000000"/>
            </a:solidFill>
          </p:spPr>
        </p:sp>
      </p:grpSp>
      <p:grpSp>
        <p:nvGrpSpPr>
          <p:cNvPr id="10" name="Group 10"/>
          <p:cNvGrpSpPr/>
          <p:nvPr/>
        </p:nvGrpSpPr>
        <p:grpSpPr>
          <a:xfrm>
            <a:off x="12259262" y="6195438"/>
            <a:ext cx="5012346" cy="1221867"/>
            <a:chOff x="0" y="0"/>
            <a:chExt cx="6609980" cy="1611325"/>
          </a:xfrm>
        </p:grpSpPr>
        <p:sp>
          <p:nvSpPr>
            <p:cNvPr id="11" name="Freeform 11"/>
            <p:cNvSpPr/>
            <p:nvPr/>
          </p:nvSpPr>
          <p:spPr>
            <a:xfrm>
              <a:off x="31750" y="31750"/>
              <a:ext cx="6546479" cy="1547825"/>
            </a:xfrm>
            <a:custGeom>
              <a:avLst/>
              <a:gdLst/>
              <a:ahLst/>
              <a:cxnLst/>
              <a:rect l="l" t="t" r="r" b="b"/>
              <a:pathLst>
                <a:path w="6546479" h="1547825">
                  <a:moveTo>
                    <a:pt x="6453770" y="1547825"/>
                  </a:moveTo>
                  <a:lnTo>
                    <a:pt x="92710" y="1547825"/>
                  </a:lnTo>
                  <a:cubicBezTo>
                    <a:pt x="41910" y="1547825"/>
                    <a:pt x="0" y="1505915"/>
                    <a:pt x="0" y="1455115"/>
                  </a:cubicBezTo>
                  <a:lnTo>
                    <a:pt x="0" y="92710"/>
                  </a:lnTo>
                  <a:cubicBezTo>
                    <a:pt x="0" y="41910"/>
                    <a:pt x="41910" y="0"/>
                    <a:pt x="92710" y="0"/>
                  </a:cubicBezTo>
                  <a:lnTo>
                    <a:pt x="6452500" y="0"/>
                  </a:lnTo>
                  <a:cubicBezTo>
                    <a:pt x="6503300" y="0"/>
                    <a:pt x="6545210" y="41910"/>
                    <a:pt x="6545210" y="92710"/>
                  </a:cubicBezTo>
                  <a:lnTo>
                    <a:pt x="6545210" y="1453845"/>
                  </a:lnTo>
                  <a:cubicBezTo>
                    <a:pt x="6546479" y="1505915"/>
                    <a:pt x="6504570" y="1547825"/>
                    <a:pt x="6453770" y="1547825"/>
                  </a:cubicBezTo>
                  <a:close/>
                </a:path>
              </a:pathLst>
            </a:custGeom>
            <a:solidFill>
              <a:srgbClr val="B91646"/>
            </a:solidFill>
          </p:spPr>
        </p:sp>
        <p:sp>
          <p:nvSpPr>
            <p:cNvPr id="12" name="Freeform 12"/>
            <p:cNvSpPr/>
            <p:nvPr/>
          </p:nvSpPr>
          <p:spPr>
            <a:xfrm>
              <a:off x="0" y="0"/>
              <a:ext cx="6609979" cy="1611325"/>
            </a:xfrm>
            <a:custGeom>
              <a:avLst/>
              <a:gdLst/>
              <a:ahLst/>
              <a:cxnLst/>
              <a:rect l="l" t="t" r="r" b="b"/>
              <a:pathLst>
                <a:path w="6609979" h="1611325">
                  <a:moveTo>
                    <a:pt x="6485520" y="59690"/>
                  </a:moveTo>
                  <a:cubicBezTo>
                    <a:pt x="6521079" y="59690"/>
                    <a:pt x="6550289" y="88900"/>
                    <a:pt x="6550289" y="124460"/>
                  </a:cubicBezTo>
                  <a:lnTo>
                    <a:pt x="6550289" y="1486865"/>
                  </a:lnTo>
                  <a:cubicBezTo>
                    <a:pt x="6550289" y="1522425"/>
                    <a:pt x="6521079" y="1551635"/>
                    <a:pt x="6485520" y="1551635"/>
                  </a:cubicBezTo>
                  <a:lnTo>
                    <a:pt x="124460" y="1551635"/>
                  </a:lnTo>
                  <a:cubicBezTo>
                    <a:pt x="88900" y="1551635"/>
                    <a:pt x="59690" y="1522425"/>
                    <a:pt x="59690" y="148686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1486865"/>
                  </a:lnTo>
                  <a:cubicBezTo>
                    <a:pt x="0" y="1555445"/>
                    <a:pt x="55880" y="1611325"/>
                    <a:pt x="124460" y="1611325"/>
                  </a:cubicBezTo>
                  <a:lnTo>
                    <a:pt x="6485520" y="1611325"/>
                  </a:lnTo>
                  <a:cubicBezTo>
                    <a:pt x="6554100" y="1611325"/>
                    <a:pt x="6609979" y="1555445"/>
                    <a:pt x="6609979" y="1486865"/>
                  </a:cubicBezTo>
                  <a:lnTo>
                    <a:pt x="6609979" y="124460"/>
                  </a:lnTo>
                  <a:cubicBezTo>
                    <a:pt x="6609979" y="55880"/>
                    <a:pt x="6554100" y="0"/>
                    <a:pt x="6485520" y="0"/>
                  </a:cubicBezTo>
                  <a:close/>
                </a:path>
              </a:pathLst>
            </a:custGeom>
            <a:solidFill>
              <a:srgbClr val="000000"/>
            </a:solidFill>
          </p:spPr>
        </p:sp>
      </p:grpSp>
      <p:grpSp>
        <p:nvGrpSpPr>
          <p:cNvPr id="13" name="Group 13"/>
          <p:cNvGrpSpPr/>
          <p:nvPr/>
        </p:nvGrpSpPr>
        <p:grpSpPr>
          <a:xfrm>
            <a:off x="1028689" y="4556076"/>
            <a:ext cx="5012346" cy="1308836"/>
            <a:chOff x="0" y="0"/>
            <a:chExt cx="6609980" cy="1726014"/>
          </a:xfrm>
        </p:grpSpPr>
        <p:sp>
          <p:nvSpPr>
            <p:cNvPr id="14" name="Freeform 14"/>
            <p:cNvSpPr/>
            <p:nvPr/>
          </p:nvSpPr>
          <p:spPr>
            <a:xfrm>
              <a:off x="31750" y="31750"/>
              <a:ext cx="6546479" cy="1662514"/>
            </a:xfrm>
            <a:custGeom>
              <a:avLst/>
              <a:gdLst/>
              <a:ahLst/>
              <a:cxnLst/>
              <a:rect l="l" t="t" r="r" b="b"/>
              <a:pathLst>
                <a:path w="6546479" h="1662514">
                  <a:moveTo>
                    <a:pt x="6453770" y="1662514"/>
                  </a:moveTo>
                  <a:lnTo>
                    <a:pt x="92710" y="1662514"/>
                  </a:lnTo>
                  <a:cubicBezTo>
                    <a:pt x="41910" y="1662514"/>
                    <a:pt x="0" y="1620604"/>
                    <a:pt x="0" y="1569804"/>
                  </a:cubicBezTo>
                  <a:lnTo>
                    <a:pt x="0" y="92710"/>
                  </a:lnTo>
                  <a:cubicBezTo>
                    <a:pt x="0" y="41910"/>
                    <a:pt x="41910" y="0"/>
                    <a:pt x="92710" y="0"/>
                  </a:cubicBezTo>
                  <a:lnTo>
                    <a:pt x="6452500" y="0"/>
                  </a:lnTo>
                  <a:cubicBezTo>
                    <a:pt x="6503300" y="0"/>
                    <a:pt x="6545210" y="41910"/>
                    <a:pt x="6545210" y="92710"/>
                  </a:cubicBezTo>
                  <a:lnTo>
                    <a:pt x="6545210" y="1568534"/>
                  </a:lnTo>
                  <a:cubicBezTo>
                    <a:pt x="6546479" y="1620604"/>
                    <a:pt x="6504570" y="1662514"/>
                    <a:pt x="6453770" y="1662514"/>
                  </a:cubicBezTo>
                  <a:close/>
                </a:path>
              </a:pathLst>
            </a:custGeom>
            <a:solidFill>
              <a:srgbClr val="B91646"/>
            </a:solidFill>
          </p:spPr>
        </p:sp>
        <p:sp>
          <p:nvSpPr>
            <p:cNvPr id="15" name="Freeform 15"/>
            <p:cNvSpPr/>
            <p:nvPr/>
          </p:nvSpPr>
          <p:spPr>
            <a:xfrm>
              <a:off x="0" y="0"/>
              <a:ext cx="6609979" cy="1726014"/>
            </a:xfrm>
            <a:custGeom>
              <a:avLst/>
              <a:gdLst/>
              <a:ahLst/>
              <a:cxnLst/>
              <a:rect l="l" t="t" r="r" b="b"/>
              <a:pathLst>
                <a:path w="6609979" h="1726014">
                  <a:moveTo>
                    <a:pt x="6485520" y="59690"/>
                  </a:moveTo>
                  <a:cubicBezTo>
                    <a:pt x="6521079" y="59690"/>
                    <a:pt x="6550289" y="88900"/>
                    <a:pt x="6550289" y="124460"/>
                  </a:cubicBezTo>
                  <a:lnTo>
                    <a:pt x="6550289" y="1601554"/>
                  </a:lnTo>
                  <a:cubicBezTo>
                    <a:pt x="6550289" y="1637114"/>
                    <a:pt x="6521079" y="1666324"/>
                    <a:pt x="6485520" y="1666324"/>
                  </a:cubicBezTo>
                  <a:lnTo>
                    <a:pt x="124460" y="1666324"/>
                  </a:lnTo>
                  <a:cubicBezTo>
                    <a:pt x="88900" y="1666324"/>
                    <a:pt x="59690" y="1637114"/>
                    <a:pt x="59690" y="1601554"/>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1601554"/>
                  </a:lnTo>
                  <a:cubicBezTo>
                    <a:pt x="0" y="1670134"/>
                    <a:pt x="55880" y="1726014"/>
                    <a:pt x="124460" y="1726014"/>
                  </a:cubicBezTo>
                  <a:lnTo>
                    <a:pt x="6485520" y="1726014"/>
                  </a:lnTo>
                  <a:cubicBezTo>
                    <a:pt x="6554100" y="1726014"/>
                    <a:pt x="6609979" y="1670134"/>
                    <a:pt x="6609979" y="1601554"/>
                  </a:cubicBezTo>
                  <a:lnTo>
                    <a:pt x="6609979" y="124460"/>
                  </a:lnTo>
                  <a:cubicBezTo>
                    <a:pt x="6609979" y="55880"/>
                    <a:pt x="6554100" y="0"/>
                    <a:pt x="6485520" y="0"/>
                  </a:cubicBezTo>
                  <a:close/>
                </a:path>
              </a:pathLst>
            </a:custGeom>
            <a:solidFill>
              <a:srgbClr val="000000"/>
            </a:solidFill>
          </p:spPr>
        </p:sp>
      </p:grpSp>
      <p:grpSp>
        <p:nvGrpSpPr>
          <p:cNvPr id="16" name="Group 16"/>
          <p:cNvGrpSpPr/>
          <p:nvPr/>
        </p:nvGrpSpPr>
        <p:grpSpPr>
          <a:xfrm>
            <a:off x="6643947" y="6195438"/>
            <a:ext cx="5012346" cy="1221867"/>
            <a:chOff x="0" y="0"/>
            <a:chExt cx="6609980" cy="1611325"/>
          </a:xfrm>
        </p:grpSpPr>
        <p:sp>
          <p:nvSpPr>
            <p:cNvPr id="17" name="Freeform 17"/>
            <p:cNvSpPr/>
            <p:nvPr/>
          </p:nvSpPr>
          <p:spPr>
            <a:xfrm>
              <a:off x="31750" y="31750"/>
              <a:ext cx="6546479" cy="1547825"/>
            </a:xfrm>
            <a:custGeom>
              <a:avLst/>
              <a:gdLst/>
              <a:ahLst/>
              <a:cxnLst/>
              <a:rect l="l" t="t" r="r" b="b"/>
              <a:pathLst>
                <a:path w="6546479" h="1547825">
                  <a:moveTo>
                    <a:pt x="6453770" y="1547825"/>
                  </a:moveTo>
                  <a:lnTo>
                    <a:pt x="92710" y="1547825"/>
                  </a:lnTo>
                  <a:cubicBezTo>
                    <a:pt x="41910" y="1547825"/>
                    <a:pt x="0" y="1505915"/>
                    <a:pt x="0" y="1455115"/>
                  </a:cubicBezTo>
                  <a:lnTo>
                    <a:pt x="0" y="92710"/>
                  </a:lnTo>
                  <a:cubicBezTo>
                    <a:pt x="0" y="41910"/>
                    <a:pt x="41910" y="0"/>
                    <a:pt x="92710" y="0"/>
                  </a:cubicBezTo>
                  <a:lnTo>
                    <a:pt x="6452500" y="0"/>
                  </a:lnTo>
                  <a:cubicBezTo>
                    <a:pt x="6503300" y="0"/>
                    <a:pt x="6545210" y="41910"/>
                    <a:pt x="6545210" y="92710"/>
                  </a:cubicBezTo>
                  <a:lnTo>
                    <a:pt x="6545210" y="1453845"/>
                  </a:lnTo>
                  <a:cubicBezTo>
                    <a:pt x="6546479" y="1505915"/>
                    <a:pt x="6504570" y="1547825"/>
                    <a:pt x="6453770" y="1547825"/>
                  </a:cubicBezTo>
                  <a:close/>
                </a:path>
              </a:pathLst>
            </a:custGeom>
            <a:solidFill>
              <a:srgbClr val="F9C041"/>
            </a:solidFill>
          </p:spPr>
        </p:sp>
        <p:sp>
          <p:nvSpPr>
            <p:cNvPr id="18" name="Freeform 18"/>
            <p:cNvSpPr/>
            <p:nvPr/>
          </p:nvSpPr>
          <p:spPr>
            <a:xfrm>
              <a:off x="0" y="0"/>
              <a:ext cx="6609979" cy="1611325"/>
            </a:xfrm>
            <a:custGeom>
              <a:avLst/>
              <a:gdLst/>
              <a:ahLst/>
              <a:cxnLst/>
              <a:rect l="l" t="t" r="r" b="b"/>
              <a:pathLst>
                <a:path w="6609979" h="1611325">
                  <a:moveTo>
                    <a:pt x="6485520" y="59690"/>
                  </a:moveTo>
                  <a:cubicBezTo>
                    <a:pt x="6521079" y="59690"/>
                    <a:pt x="6550289" y="88900"/>
                    <a:pt x="6550289" y="124460"/>
                  </a:cubicBezTo>
                  <a:lnTo>
                    <a:pt x="6550289" y="1486865"/>
                  </a:lnTo>
                  <a:cubicBezTo>
                    <a:pt x="6550289" y="1522425"/>
                    <a:pt x="6521079" y="1551635"/>
                    <a:pt x="6485520" y="1551635"/>
                  </a:cubicBezTo>
                  <a:lnTo>
                    <a:pt x="124460" y="1551635"/>
                  </a:lnTo>
                  <a:cubicBezTo>
                    <a:pt x="88900" y="1551635"/>
                    <a:pt x="59690" y="1522425"/>
                    <a:pt x="59690" y="148686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1486865"/>
                  </a:lnTo>
                  <a:cubicBezTo>
                    <a:pt x="0" y="1555445"/>
                    <a:pt x="55880" y="1611325"/>
                    <a:pt x="124460" y="1611325"/>
                  </a:cubicBezTo>
                  <a:lnTo>
                    <a:pt x="6485520" y="1611325"/>
                  </a:lnTo>
                  <a:cubicBezTo>
                    <a:pt x="6554100" y="1611325"/>
                    <a:pt x="6609979" y="1555445"/>
                    <a:pt x="6609979" y="1486865"/>
                  </a:cubicBezTo>
                  <a:lnTo>
                    <a:pt x="6609979" y="124460"/>
                  </a:lnTo>
                  <a:cubicBezTo>
                    <a:pt x="6609979" y="55880"/>
                    <a:pt x="6554100" y="0"/>
                    <a:pt x="6485520" y="0"/>
                  </a:cubicBezTo>
                  <a:close/>
                </a:path>
              </a:pathLst>
            </a:custGeom>
            <a:solidFill>
              <a:srgbClr val="000000"/>
            </a:solidFill>
          </p:spPr>
        </p:sp>
      </p:grpSp>
      <p:grpSp>
        <p:nvGrpSpPr>
          <p:cNvPr id="19" name="Group 19"/>
          <p:cNvGrpSpPr/>
          <p:nvPr/>
        </p:nvGrpSpPr>
        <p:grpSpPr>
          <a:xfrm>
            <a:off x="12246954" y="4556076"/>
            <a:ext cx="5012346" cy="1308836"/>
            <a:chOff x="0" y="0"/>
            <a:chExt cx="6609980" cy="1726014"/>
          </a:xfrm>
        </p:grpSpPr>
        <p:sp>
          <p:nvSpPr>
            <p:cNvPr id="20" name="Freeform 20"/>
            <p:cNvSpPr/>
            <p:nvPr/>
          </p:nvSpPr>
          <p:spPr>
            <a:xfrm>
              <a:off x="31750" y="31750"/>
              <a:ext cx="6546479" cy="1662514"/>
            </a:xfrm>
            <a:custGeom>
              <a:avLst/>
              <a:gdLst/>
              <a:ahLst/>
              <a:cxnLst/>
              <a:rect l="l" t="t" r="r" b="b"/>
              <a:pathLst>
                <a:path w="6546479" h="1662514">
                  <a:moveTo>
                    <a:pt x="6453770" y="1662514"/>
                  </a:moveTo>
                  <a:lnTo>
                    <a:pt x="92710" y="1662514"/>
                  </a:lnTo>
                  <a:cubicBezTo>
                    <a:pt x="41910" y="1662514"/>
                    <a:pt x="0" y="1620604"/>
                    <a:pt x="0" y="1569804"/>
                  </a:cubicBezTo>
                  <a:lnTo>
                    <a:pt x="0" y="92710"/>
                  </a:lnTo>
                  <a:cubicBezTo>
                    <a:pt x="0" y="41910"/>
                    <a:pt x="41910" y="0"/>
                    <a:pt x="92710" y="0"/>
                  </a:cubicBezTo>
                  <a:lnTo>
                    <a:pt x="6452500" y="0"/>
                  </a:lnTo>
                  <a:cubicBezTo>
                    <a:pt x="6503300" y="0"/>
                    <a:pt x="6545210" y="41910"/>
                    <a:pt x="6545210" y="92710"/>
                  </a:cubicBezTo>
                  <a:lnTo>
                    <a:pt x="6545210" y="1568534"/>
                  </a:lnTo>
                  <a:cubicBezTo>
                    <a:pt x="6546479" y="1620604"/>
                    <a:pt x="6504570" y="1662514"/>
                    <a:pt x="6453770" y="1662514"/>
                  </a:cubicBezTo>
                  <a:close/>
                </a:path>
              </a:pathLst>
            </a:custGeom>
            <a:solidFill>
              <a:srgbClr val="F9C041"/>
            </a:solidFill>
          </p:spPr>
        </p:sp>
        <p:sp>
          <p:nvSpPr>
            <p:cNvPr id="21" name="Freeform 21"/>
            <p:cNvSpPr/>
            <p:nvPr/>
          </p:nvSpPr>
          <p:spPr>
            <a:xfrm>
              <a:off x="0" y="0"/>
              <a:ext cx="6609979" cy="1726014"/>
            </a:xfrm>
            <a:custGeom>
              <a:avLst/>
              <a:gdLst/>
              <a:ahLst/>
              <a:cxnLst/>
              <a:rect l="l" t="t" r="r" b="b"/>
              <a:pathLst>
                <a:path w="6609979" h="1726014">
                  <a:moveTo>
                    <a:pt x="6485520" y="59690"/>
                  </a:moveTo>
                  <a:cubicBezTo>
                    <a:pt x="6521079" y="59690"/>
                    <a:pt x="6550289" y="88900"/>
                    <a:pt x="6550289" y="124460"/>
                  </a:cubicBezTo>
                  <a:lnTo>
                    <a:pt x="6550289" y="1601554"/>
                  </a:lnTo>
                  <a:cubicBezTo>
                    <a:pt x="6550289" y="1637114"/>
                    <a:pt x="6521079" y="1666324"/>
                    <a:pt x="6485520" y="1666324"/>
                  </a:cubicBezTo>
                  <a:lnTo>
                    <a:pt x="124460" y="1666324"/>
                  </a:lnTo>
                  <a:cubicBezTo>
                    <a:pt x="88900" y="1666324"/>
                    <a:pt x="59690" y="1637114"/>
                    <a:pt x="59690" y="1601554"/>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1601554"/>
                  </a:lnTo>
                  <a:cubicBezTo>
                    <a:pt x="0" y="1670134"/>
                    <a:pt x="55880" y="1726014"/>
                    <a:pt x="124460" y="1726014"/>
                  </a:cubicBezTo>
                  <a:lnTo>
                    <a:pt x="6485520" y="1726014"/>
                  </a:lnTo>
                  <a:cubicBezTo>
                    <a:pt x="6554100" y="1726014"/>
                    <a:pt x="6609979" y="1670134"/>
                    <a:pt x="6609979" y="1601554"/>
                  </a:cubicBezTo>
                  <a:lnTo>
                    <a:pt x="6609979" y="124460"/>
                  </a:lnTo>
                  <a:cubicBezTo>
                    <a:pt x="6609979" y="55880"/>
                    <a:pt x="6554100" y="0"/>
                    <a:pt x="6485520" y="0"/>
                  </a:cubicBezTo>
                  <a:close/>
                </a:path>
              </a:pathLst>
            </a:custGeom>
            <a:solidFill>
              <a:srgbClr val="000000"/>
            </a:solidFill>
          </p:spPr>
        </p:sp>
      </p:grpSp>
      <p:grpSp>
        <p:nvGrpSpPr>
          <p:cNvPr id="22" name="Group 22"/>
          <p:cNvGrpSpPr/>
          <p:nvPr/>
        </p:nvGrpSpPr>
        <p:grpSpPr>
          <a:xfrm>
            <a:off x="1028689" y="6195438"/>
            <a:ext cx="5012346" cy="1221867"/>
            <a:chOff x="0" y="0"/>
            <a:chExt cx="6609980" cy="1611325"/>
          </a:xfrm>
        </p:grpSpPr>
        <p:sp>
          <p:nvSpPr>
            <p:cNvPr id="23" name="Freeform 23"/>
            <p:cNvSpPr/>
            <p:nvPr/>
          </p:nvSpPr>
          <p:spPr>
            <a:xfrm>
              <a:off x="31750" y="31750"/>
              <a:ext cx="6546479" cy="1547825"/>
            </a:xfrm>
            <a:custGeom>
              <a:avLst/>
              <a:gdLst/>
              <a:ahLst/>
              <a:cxnLst/>
              <a:rect l="l" t="t" r="r" b="b"/>
              <a:pathLst>
                <a:path w="6546479" h="1547825">
                  <a:moveTo>
                    <a:pt x="6453770" y="1547825"/>
                  </a:moveTo>
                  <a:lnTo>
                    <a:pt x="92710" y="1547825"/>
                  </a:lnTo>
                  <a:cubicBezTo>
                    <a:pt x="41910" y="1547825"/>
                    <a:pt x="0" y="1505915"/>
                    <a:pt x="0" y="1455115"/>
                  </a:cubicBezTo>
                  <a:lnTo>
                    <a:pt x="0" y="92710"/>
                  </a:lnTo>
                  <a:cubicBezTo>
                    <a:pt x="0" y="41910"/>
                    <a:pt x="41910" y="0"/>
                    <a:pt x="92710" y="0"/>
                  </a:cubicBezTo>
                  <a:lnTo>
                    <a:pt x="6452500" y="0"/>
                  </a:lnTo>
                  <a:cubicBezTo>
                    <a:pt x="6503300" y="0"/>
                    <a:pt x="6545210" y="41910"/>
                    <a:pt x="6545210" y="92710"/>
                  </a:cubicBezTo>
                  <a:lnTo>
                    <a:pt x="6545210" y="1453845"/>
                  </a:lnTo>
                  <a:cubicBezTo>
                    <a:pt x="6546479" y="1505915"/>
                    <a:pt x="6504570" y="1547825"/>
                    <a:pt x="6453770" y="1547825"/>
                  </a:cubicBezTo>
                  <a:close/>
                </a:path>
              </a:pathLst>
            </a:custGeom>
            <a:solidFill>
              <a:srgbClr val="105652"/>
            </a:solidFill>
          </p:spPr>
        </p:sp>
        <p:sp>
          <p:nvSpPr>
            <p:cNvPr id="24" name="Freeform 24"/>
            <p:cNvSpPr/>
            <p:nvPr/>
          </p:nvSpPr>
          <p:spPr>
            <a:xfrm>
              <a:off x="0" y="0"/>
              <a:ext cx="6609979" cy="1611325"/>
            </a:xfrm>
            <a:custGeom>
              <a:avLst/>
              <a:gdLst/>
              <a:ahLst/>
              <a:cxnLst/>
              <a:rect l="l" t="t" r="r" b="b"/>
              <a:pathLst>
                <a:path w="6609979" h="1611325">
                  <a:moveTo>
                    <a:pt x="6485520" y="59690"/>
                  </a:moveTo>
                  <a:cubicBezTo>
                    <a:pt x="6521079" y="59690"/>
                    <a:pt x="6550289" y="88900"/>
                    <a:pt x="6550289" y="124460"/>
                  </a:cubicBezTo>
                  <a:lnTo>
                    <a:pt x="6550289" y="1486865"/>
                  </a:lnTo>
                  <a:cubicBezTo>
                    <a:pt x="6550289" y="1522425"/>
                    <a:pt x="6521079" y="1551635"/>
                    <a:pt x="6485520" y="1551635"/>
                  </a:cubicBezTo>
                  <a:lnTo>
                    <a:pt x="124460" y="1551635"/>
                  </a:lnTo>
                  <a:cubicBezTo>
                    <a:pt x="88900" y="1551635"/>
                    <a:pt x="59690" y="1522425"/>
                    <a:pt x="59690" y="148686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1486865"/>
                  </a:lnTo>
                  <a:cubicBezTo>
                    <a:pt x="0" y="1555445"/>
                    <a:pt x="55880" y="1611325"/>
                    <a:pt x="124460" y="1611325"/>
                  </a:cubicBezTo>
                  <a:lnTo>
                    <a:pt x="6485520" y="1611325"/>
                  </a:lnTo>
                  <a:cubicBezTo>
                    <a:pt x="6554100" y="1611325"/>
                    <a:pt x="6609979" y="1555445"/>
                    <a:pt x="6609979" y="1486865"/>
                  </a:cubicBezTo>
                  <a:lnTo>
                    <a:pt x="6609979" y="124460"/>
                  </a:lnTo>
                  <a:cubicBezTo>
                    <a:pt x="6609979" y="55880"/>
                    <a:pt x="6554100" y="0"/>
                    <a:pt x="6485520" y="0"/>
                  </a:cubicBezTo>
                  <a:close/>
                </a:path>
              </a:pathLst>
            </a:custGeom>
            <a:solidFill>
              <a:srgbClr val="000000"/>
            </a:solidFill>
          </p:spPr>
        </p:sp>
      </p:grpSp>
      <p:sp>
        <p:nvSpPr>
          <p:cNvPr id="25" name="TextBox 25"/>
          <p:cNvSpPr txBox="1"/>
          <p:nvPr/>
        </p:nvSpPr>
        <p:spPr>
          <a:xfrm>
            <a:off x="1391132" y="4615236"/>
            <a:ext cx="3961610" cy="1656544"/>
          </a:xfrm>
          <a:prstGeom prst="rect">
            <a:avLst/>
          </a:prstGeom>
        </p:spPr>
        <p:txBody>
          <a:bodyPr wrap="square" lIns="0" tIns="0" rIns="0" bIns="0" rtlCol="0" anchor="t">
            <a:spAutoFit/>
          </a:bodyPr>
          <a:lstStyle/>
          <a:p>
            <a:pPr marL="345441" lvl="1" algn="ctr">
              <a:lnSpc>
                <a:spcPts val="4480"/>
              </a:lnSpc>
            </a:pPr>
            <a:r>
              <a:rPr lang="en-US" sz="3200" spc="320" dirty="0">
                <a:solidFill>
                  <a:srgbClr val="FBF3E4"/>
                </a:solidFill>
                <a:latin typeface="Bebas Neue Bold"/>
              </a:rPr>
              <a:t>1. Business Problem Understanding</a:t>
            </a:r>
          </a:p>
          <a:p>
            <a:pPr algn="ctr">
              <a:lnSpc>
                <a:spcPts val="4480"/>
              </a:lnSpc>
            </a:pPr>
            <a:endParaRPr lang="en-US" sz="3200" spc="320" dirty="0">
              <a:solidFill>
                <a:srgbClr val="FBF3E4"/>
              </a:solidFill>
              <a:latin typeface="Bebas Neue Bold"/>
            </a:endParaRPr>
          </a:p>
        </p:txBody>
      </p:sp>
      <p:sp>
        <p:nvSpPr>
          <p:cNvPr id="26" name="TextBox 26"/>
          <p:cNvSpPr txBox="1"/>
          <p:nvPr/>
        </p:nvSpPr>
        <p:spPr>
          <a:xfrm>
            <a:off x="1641520" y="6508874"/>
            <a:ext cx="3798935" cy="1099820"/>
          </a:xfrm>
          <a:prstGeom prst="rect">
            <a:avLst/>
          </a:prstGeom>
        </p:spPr>
        <p:txBody>
          <a:bodyPr lIns="0" tIns="0" rIns="0" bIns="0" rtlCol="0" anchor="t">
            <a:spAutoFit/>
          </a:bodyPr>
          <a:lstStyle/>
          <a:p>
            <a:pPr algn="ctr">
              <a:lnSpc>
                <a:spcPts val="4480"/>
              </a:lnSpc>
            </a:pPr>
            <a:r>
              <a:rPr lang="en-US" sz="3200" spc="320">
                <a:solidFill>
                  <a:srgbClr val="FFFFFF"/>
                </a:solidFill>
                <a:latin typeface="Bebas Neue Bold"/>
              </a:rPr>
              <a:t>4. Modeling</a:t>
            </a:r>
          </a:p>
          <a:p>
            <a:pPr algn="ctr">
              <a:lnSpc>
                <a:spcPts val="4480"/>
              </a:lnSpc>
            </a:pPr>
            <a:endParaRPr lang="en-US" sz="3200" spc="320">
              <a:solidFill>
                <a:srgbClr val="FFFFFF"/>
              </a:solidFill>
              <a:latin typeface="Bebas Neue Bold"/>
            </a:endParaRPr>
          </a:p>
        </p:txBody>
      </p:sp>
      <p:sp>
        <p:nvSpPr>
          <p:cNvPr id="27" name="TextBox 27"/>
          <p:cNvSpPr txBox="1"/>
          <p:nvPr/>
        </p:nvSpPr>
        <p:spPr>
          <a:xfrm>
            <a:off x="7144166" y="4957510"/>
            <a:ext cx="3999657" cy="1099820"/>
          </a:xfrm>
          <a:prstGeom prst="rect">
            <a:avLst/>
          </a:prstGeom>
        </p:spPr>
        <p:txBody>
          <a:bodyPr lIns="0" tIns="0" rIns="0" bIns="0" rtlCol="0" anchor="t">
            <a:spAutoFit/>
          </a:bodyPr>
          <a:lstStyle/>
          <a:p>
            <a:pPr algn="ctr">
              <a:lnSpc>
                <a:spcPts val="4480"/>
              </a:lnSpc>
            </a:pPr>
            <a:r>
              <a:rPr lang="en-US" sz="3200" spc="320">
                <a:solidFill>
                  <a:srgbClr val="FFFFFF"/>
                </a:solidFill>
                <a:latin typeface="Bebas Neue Bold"/>
              </a:rPr>
              <a:t>2. Data Understanding</a:t>
            </a:r>
          </a:p>
          <a:p>
            <a:pPr algn="ctr">
              <a:lnSpc>
                <a:spcPts val="4480"/>
              </a:lnSpc>
            </a:pPr>
            <a:endParaRPr lang="en-US" sz="3200" spc="320">
              <a:solidFill>
                <a:srgbClr val="FFFFFF"/>
              </a:solidFill>
              <a:latin typeface="Bebas Neue Bold"/>
            </a:endParaRPr>
          </a:p>
        </p:txBody>
      </p:sp>
      <p:sp>
        <p:nvSpPr>
          <p:cNvPr id="28" name="TextBox 28"/>
          <p:cNvSpPr txBox="1"/>
          <p:nvPr/>
        </p:nvSpPr>
        <p:spPr>
          <a:xfrm>
            <a:off x="7250652" y="6508874"/>
            <a:ext cx="3798935" cy="1099820"/>
          </a:xfrm>
          <a:prstGeom prst="rect">
            <a:avLst/>
          </a:prstGeom>
        </p:spPr>
        <p:txBody>
          <a:bodyPr lIns="0" tIns="0" rIns="0" bIns="0" rtlCol="0" anchor="t">
            <a:spAutoFit/>
          </a:bodyPr>
          <a:lstStyle/>
          <a:p>
            <a:pPr algn="ctr">
              <a:lnSpc>
                <a:spcPts val="4480"/>
              </a:lnSpc>
            </a:pPr>
            <a:r>
              <a:rPr lang="en-US" sz="3200" spc="320">
                <a:solidFill>
                  <a:srgbClr val="000000"/>
                </a:solidFill>
                <a:latin typeface="Bebas Neue Bold"/>
              </a:rPr>
              <a:t>5. Conclusion</a:t>
            </a:r>
          </a:p>
          <a:p>
            <a:pPr algn="ctr">
              <a:lnSpc>
                <a:spcPts val="4480"/>
              </a:lnSpc>
            </a:pPr>
            <a:endParaRPr lang="en-US" sz="3200" spc="320">
              <a:solidFill>
                <a:srgbClr val="000000"/>
              </a:solidFill>
              <a:latin typeface="Bebas Neue Bold"/>
            </a:endParaRPr>
          </a:p>
        </p:txBody>
      </p:sp>
      <p:sp>
        <p:nvSpPr>
          <p:cNvPr id="29" name="TextBox 29"/>
          <p:cNvSpPr txBox="1"/>
          <p:nvPr/>
        </p:nvSpPr>
        <p:spPr>
          <a:xfrm>
            <a:off x="12859785" y="4941847"/>
            <a:ext cx="3897527" cy="1099820"/>
          </a:xfrm>
          <a:prstGeom prst="rect">
            <a:avLst/>
          </a:prstGeom>
        </p:spPr>
        <p:txBody>
          <a:bodyPr lIns="0" tIns="0" rIns="0" bIns="0" rtlCol="0" anchor="t">
            <a:spAutoFit/>
          </a:bodyPr>
          <a:lstStyle/>
          <a:p>
            <a:pPr algn="ctr">
              <a:lnSpc>
                <a:spcPts val="4480"/>
              </a:lnSpc>
            </a:pPr>
            <a:r>
              <a:rPr lang="en-US" sz="3200" spc="320">
                <a:solidFill>
                  <a:srgbClr val="000000"/>
                </a:solidFill>
                <a:latin typeface="Bebas Neue Bold"/>
              </a:rPr>
              <a:t>3. Data Preprocessing</a:t>
            </a:r>
          </a:p>
          <a:p>
            <a:pPr algn="ctr">
              <a:lnSpc>
                <a:spcPts val="4480"/>
              </a:lnSpc>
            </a:pPr>
            <a:endParaRPr lang="en-US" sz="3200" spc="320">
              <a:solidFill>
                <a:srgbClr val="000000"/>
              </a:solidFill>
              <a:latin typeface="Bebas Neue Bold"/>
            </a:endParaRPr>
          </a:p>
        </p:txBody>
      </p:sp>
      <p:sp>
        <p:nvSpPr>
          <p:cNvPr id="30" name="TextBox 30"/>
          <p:cNvSpPr txBox="1"/>
          <p:nvPr/>
        </p:nvSpPr>
        <p:spPr>
          <a:xfrm>
            <a:off x="12853660" y="6508874"/>
            <a:ext cx="3798935" cy="1099820"/>
          </a:xfrm>
          <a:prstGeom prst="rect">
            <a:avLst/>
          </a:prstGeom>
        </p:spPr>
        <p:txBody>
          <a:bodyPr lIns="0" tIns="0" rIns="0" bIns="0" rtlCol="0" anchor="t">
            <a:spAutoFit/>
          </a:bodyPr>
          <a:lstStyle/>
          <a:p>
            <a:pPr algn="ctr">
              <a:lnSpc>
                <a:spcPts val="4480"/>
              </a:lnSpc>
            </a:pPr>
            <a:r>
              <a:rPr lang="en-US" sz="3200" spc="320">
                <a:solidFill>
                  <a:srgbClr val="FBF3E4"/>
                </a:solidFill>
                <a:latin typeface="Bebas Neue Bold"/>
              </a:rPr>
              <a:t>6. Recommendation</a:t>
            </a:r>
          </a:p>
          <a:p>
            <a:pPr algn="ctr">
              <a:lnSpc>
                <a:spcPts val="4480"/>
              </a:lnSpc>
            </a:pPr>
            <a:endParaRPr lang="en-US" sz="3200" spc="320">
              <a:solidFill>
                <a:srgbClr val="FBF3E4"/>
              </a:solidFill>
              <a:latin typeface="Bebas Neue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3182896"/>
            <a:ext cx="11127429" cy="4072102"/>
          </a:xfrm>
          <a:prstGeom prst="rect">
            <a:avLst/>
          </a:prstGeom>
        </p:spPr>
      </p:pic>
      <p:sp>
        <p:nvSpPr>
          <p:cNvPr id="3" name="TextBox 3"/>
          <p:cNvSpPr txBox="1"/>
          <p:nvPr/>
        </p:nvSpPr>
        <p:spPr>
          <a:xfrm>
            <a:off x="218825" y="1881554"/>
            <a:ext cx="6012740" cy="1301342"/>
          </a:xfrm>
          <a:prstGeom prst="rect">
            <a:avLst/>
          </a:prstGeom>
        </p:spPr>
        <p:txBody>
          <a:bodyPr lIns="0" tIns="0" rIns="0" bIns="0" rtlCol="0" anchor="t">
            <a:spAutoFit/>
          </a:bodyPr>
          <a:lstStyle/>
          <a:p>
            <a:pPr algn="ctr">
              <a:lnSpc>
                <a:spcPts val="9683"/>
              </a:lnSpc>
            </a:pPr>
            <a:r>
              <a:rPr lang="en-US" sz="9683">
                <a:solidFill>
                  <a:srgbClr val="000000"/>
                </a:solidFill>
                <a:latin typeface="Bebas Neue Bold"/>
              </a:rPr>
              <a:t>EVALUATION</a:t>
            </a:r>
          </a:p>
        </p:txBody>
      </p:sp>
      <p:sp>
        <p:nvSpPr>
          <p:cNvPr id="4" name="TextBox 4"/>
          <p:cNvSpPr txBox="1"/>
          <p:nvPr/>
        </p:nvSpPr>
        <p:spPr>
          <a:xfrm>
            <a:off x="0" y="1098029"/>
            <a:ext cx="4537872" cy="862174"/>
          </a:xfrm>
          <a:prstGeom prst="rect">
            <a:avLst/>
          </a:prstGeom>
        </p:spPr>
        <p:txBody>
          <a:bodyPr lIns="0" tIns="0" rIns="0" bIns="0" rtlCol="0" anchor="t">
            <a:spAutoFit/>
          </a:bodyPr>
          <a:lstStyle/>
          <a:p>
            <a:pPr algn="ctr">
              <a:lnSpc>
                <a:spcPts val="6568"/>
              </a:lnSpc>
            </a:pPr>
            <a:r>
              <a:rPr lang="en-US" sz="6568">
                <a:solidFill>
                  <a:srgbClr val="B91646"/>
                </a:solidFill>
                <a:latin typeface="Brittany Bold"/>
              </a:rPr>
              <a:t>Metrics</a:t>
            </a:r>
          </a:p>
        </p:txBody>
      </p:sp>
      <p:sp>
        <p:nvSpPr>
          <p:cNvPr id="5" name="TextBox 5"/>
          <p:cNvSpPr txBox="1"/>
          <p:nvPr/>
        </p:nvSpPr>
        <p:spPr>
          <a:xfrm>
            <a:off x="14676124" y="8319881"/>
            <a:ext cx="2583176" cy="581186"/>
          </a:xfrm>
          <a:prstGeom prst="rect">
            <a:avLst/>
          </a:prstGeom>
        </p:spPr>
        <p:txBody>
          <a:bodyPr lIns="0" tIns="0" rIns="0" bIns="0" rtlCol="0" anchor="t">
            <a:spAutoFit/>
          </a:bodyPr>
          <a:lstStyle/>
          <a:p>
            <a:pPr algn="r">
              <a:lnSpc>
                <a:spcPts val="4716"/>
              </a:lnSpc>
            </a:pPr>
            <a:r>
              <a:rPr lang="en-US" sz="3368">
                <a:solidFill>
                  <a:srgbClr val="000000"/>
                </a:solidFill>
                <a:latin typeface="Bebas Neue Bold"/>
              </a:rPr>
              <a:t>capstone project</a:t>
            </a:r>
          </a:p>
        </p:txBody>
      </p:sp>
      <p:sp>
        <p:nvSpPr>
          <p:cNvPr id="6" name="TextBox 6"/>
          <p:cNvSpPr txBox="1"/>
          <p:nvPr/>
        </p:nvSpPr>
        <p:spPr>
          <a:xfrm>
            <a:off x="15272439" y="906539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7" name="TextBox 7"/>
          <p:cNvSpPr txBox="1"/>
          <p:nvPr/>
        </p:nvSpPr>
        <p:spPr>
          <a:xfrm>
            <a:off x="8305800" y="851983"/>
            <a:ext cx="6765089" cy="1354266"/>
          </a:xfrm>
          <a:prstGeom prst="rect">
            <a:avLst/>
          </a:prstGeom>
        </p:spPr>
        <p:txBody>
          <a:bodyPr lIns="0" tIns="0" rIns="0" bIns="0" rtlCol="0" anchor="t">
            <a:spAutoFit/>
          </a:bodyPr>
          <a:lstStyle/>
          <a:p>
            <a:pPr algn="r">
              <a:lnSpc>
                <a:spcPts val="9967"/>
              </a:lnSpc>
            </a:pPr>
            <a:r>
              <a:rPr lang="en-US" sz="9967" dirty="0">
                <a:solidFill>
                  <a:srgbClr val="105652"/>
                </a:solidFill>
                <a:latin typeface="Bebas Neue Bold"/>
              </a:rPr>
              <a:t>4. MODELING</a:t>
            </a:r>
          </a:p>
        </p:txBody>
      </p:sp>
      <p:sp>
        <p:nvSpPr>
          <p:cNvPr id="8" name="TextBox 8"/>
          <p:cNvSpPr txBox="1"/>
          <p:nvPr/>
        </p:nvSpPr>
        <p:spPr>
          <a:xfrm>
            <a:off x="730102" y="7503275"/>
            <a:ext cx="12021374" cy="1920890"/>
          </a:xfrm>
          <a:prstGeom prst="rect">
            <a:avLst/>
          </a:prstGeom>
        </p:spPr>
        <p:txBody>
          <a:bodyPr lIns="0" tIns="0" rIns="0" bIns="0" rtlCol="0" anchor="t">
            <a:spAutoFit/>
          </a:bodyPr>
          <a:lstStyle/>
          <a:p>
            <a:pPr marL="388295" lvl="1" indent="-194147" algn="just">
              <a:lnSpc>
                <a:spcPts val="2643"/>
              </a:lnSpc>
              <a:buFont typeface="Arial"/>
              <a:buChar char="•"/>
            </a:pPr>
            <a:r>
              <a:rPr lang="en-US" sz="1798">
                <a:solidFill>
                  <a:srgbClr val="191E22"/>
                </a:solidFill>
                <a:latin typeface="Bebas Neue Bold"/>
              </a:rPr>
              <a:t>Berdasarkan perbandingan model di atas, RandomForest Regressor menghasilkan nilai R-square, RMSE, dan MAE yang sedikit lebih baik dibandingkan dengan XGBoost Regressor. Namun berdasarkan nilai MAPE, XGBoost Regressor memiliki nilai MAPE yang lebih baik dibandingkan dengan nilai dari RandomForest Regressor.</a:t>
            </a:r>
          </a:p>
          <a:p>
            <a:pPr marL="388295" lvl="1" indent="-194147" algn="just">
              <a:lnSpc>
                <a:spcPts val="2643"/>
              </a:lnSpc>
              <a:buFont typeface="Arial"/>
              <a:buChar char="•"/>
            </a:pPr>
            <a:r>
              <a:rPr lang="en-US" sz="1798">
                <a:solidFill>
                  <a:srgbClr val="191E22"/>
                </a:solidFill>
                <a:latin typeface="Bebas Neue Bold"/>
              </a:rPr>
              <a:t>Oleh karena itu, maka akan dilakukan test set kembali menggunakan 2 model benchmark terbaik berdasarkan tabel perbandingan di atas, yaitu RandomForest Regressor dan XGBoost Regressor.</a:t>
            </a:r>
          </a:p>
          <a:p>
            <a:pPr algn="just">
              <a:lnSpc>
                <a:spcPts val="1710"/>
              </a:lnSpc>
            </a:pPr>
            <a:endParaRPr lang="en-US" sz="1798">
              <a:solidFill>
                <a:srgbClr val="191E22"/>
              </a:solidFill>
              <a:latin typeface="Bebas Neue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3737829"/>
            <a:ext cx="10868578" cy="1881724"/>
          </a:xfrm>
          <a:prstGeom prst="rect">
            <a:avLst/>
          </a:prstGeom>
        </p:spPr>
      </p:pic>
      <p:sp>
        <p:nvSpPr>
          <p:cNvPr id="3" name="TextBox 3"/>
          <p:cNvSpPr txBox="1"/>
          <p:nvPr/>
        </p:nvSpPr>
        <p:spPr>
          <a:xfrm>
            <a:off x="1063401" y="2207829"/>
            <a:ext cx="6012740" cy="1301342"/>
          </a:xfrm>
          <a:prstGeom prst="rect">
            <a:avLst/>
          </a:prstGeom>
        </p:spPr>
        <p:txBody>
          <a:bodyPr lIns="0" tIns="0" rIns="0" bIns="0" rtlCol="0" anchor="t">
            <a:spAutoFit/>
          </a:bodyPr>
          <a:lstStyle/>
          <a:p>
            <a:pPr>
              <a:lnSpc>
                <a:spcPts val="9683"/>
              </a:lnSpc>
            </a:pPr>
            <a:r>
              <a:rPr lang="en-US" sz="9683">
                <a:solidFill>
                  <a:srgbClr val="000000"/>
                </a:solidFill>
                <a:latin typeface="Bebas Neue Bold"/>
              </a:rPr>
              <a:t>MODELS</a:t>
            </a:r>
          </a:p>
        </p:txBody>
      </p:sp>
      <p:sp>
        <p:nvSpPr>
          <p:cNvPr id="4" name="TextBox 4"/>
          <p:cNvSpPr txBox="1"/>
          <p:nvPr/>
        </p:nvSpPr>
        <p:spPr>
          <a:xfrm>
            <a:off x="335352" y="1375400"/>
            <a:ext cx="6740789" cy="862174"/>
          </a:xfrm>
          <a:prstGeom prst="rect">
            <a:avLst/>
          </a:prstGeom>
        </p:spPr>
        <p:txBody>
          <a:bodyPr lIns="0" tIns="0" rIns="0" bIns="0" rtlCol="0" anchor="t">
            <a:spAutoFit/>
          </a:bodyPr>
          <a:lstStyle/>
          <a:p>
            <a:pPr algn="ctr">
              <a:lnSpc>
                <a:spcPts val="6568"/>
              </a:lnSpc>
            </a:pPr>
            <a:r>
              <a:rPr lang="en-US" sz="6568">
                <a:solidFill>
                  <a:srgbClr val="B91646"/>
                </a:solidFill>
                <a:latin typeface="Brittany Bold"/>
              </a:rPr>
              <a:t>Benchmark 2 Best</a:t>
            </a:r>
          </a:p>
        </p:txBody>
      </p:sp>
      <p:sp>
        <p:nvSpPr>
          <p:cNvPr id="5" name="TextBox 5"/>
          <p:cNvSpPr txBox="1"/>
          <p:nvPr/>
        </p:nvSpPr>
        <p:spPr>
          <a:xfrm>
            <a:off x="14676124" y="8319881"/>
            <a:ext cx="2583176" cy="581186"/>
          </a:xfrm>
          <a:prstGeom prst="rect">
            <a:avLst/>
          </a:prstGeom>
        </p:spPr>
        <p:txBody>
          <a:bodyPr lIns="0" tIns="0" rIns="0" bIns="0" rtlCol="0" anchor="t">
            <a:spAutoFit/>
          </a:bodyPr>
          <a:lstStyle/>
          <a:p>
            <a:pPr algn="r">
              <a:lnSpc>
                <a:spcPts val="4716"/>
              </a:lnSpc>
            </a:pPr>
            <a:r>
              <a:rPr lang="en-US" sz="3368">
                <a:solidFill>
                  <a:srgbClr val="000000"/>
                </a:solidFill>
                <a:latin typeface="Bebas Neue Bold"/>
              </a:rPr>
              <a:t>capstone project</a:t>
            </a:r>
          </a:p>
        </p:txBody>
      </p:sp>
      <p:sp>
        <p:nvSpPr>
          <p:cNvPr id="6" name="TextBox 6"/>
          <p:cNvSpPr txBox="1"/>
          <p:nvPr/>
        </p:nvSpPr>
        <p:spPr>
          <a:xfrm>
            <a:off x="15272439" y="906539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7" name="TextBox 7"/>
          <p:cNvSpPr txBox="1"/>
          <p:nvPr/>
        </p:nvSpPr>
        <p:spPr>
          <a:xfrm>
            <a:off x="8516875" y="961888"/>
            <a:ext cx="6765089" cy="1354266"/>
          </a:xfrm>
          <a:prstGeom prst="rect">
            <a:avLst/>
          </a:prstGeom>
        </p:spPr>
        <p:txBody>
          <a:bodyPr lIns="0" tIns="0" rIns="0" bIns="0" rtlCol="0" anchor="t">
            <a:spAutoFit/>
          </a:bodyPr>
          <a:lstStyle/>
          <a:p>
            <a:pPr algn="r">
              <a:lnSpc>
                <a:spcPts val="9967"/>
              </a:lnSpc>
            </a:pPr>
            <a:r>
              <a:rPr lang="en-US" sz="9967" dirty="0">
                <a:solidFill>
                  <a:srgbClr val="105652"/>
                </a:solidFill>
                <a:latin typeface="Bebas Neue Bold"/>
              </a:rPr>
              <a:t>4. MODELING</a:t>
            </a:r>
          </a:p>
        </p:txBody>
      </p:sp>
      <p:sp>
        <p:nvSpPr>
          <p:cNvPr id="8" name="TextBox 8"/>
          <p:cNvSpPr txBox="1"/>
          <p:nvPr/>
        </p:nvSpPr>
        <p:spPr>
          <a:xfrm>
            <a:off x="697232" y="6070725"/>
            <a:ext cx="13978891" cy="1795363"/>
          </a:xfrm>
          <a:prstGeom prst="rect">
            <a:avLst/>
          </a:prstGeom>
        </p:spPr>
        <p:txBody>
          <a:bodyPr wrap="square" lIns="0" tIns="0" rIns="0" bIns="0" rtlCol="0" anchor="t">
            <a:spAutoFit/>
          </a:bodyPr>
          <a:lstStyle/>
          <a:p>
            <a:pPr marL="444925" lvl="1" indent="-222462" algn="just">
              <a:lnSpc>
                <a:spcPts val="3029"/>
              </a:lnSpc>
              <a:buFont typeface="Arial"/>
              <a:buChar char="•"/>
            </a:pPr>
            <a:r>
              <a:rPr lang="en-US" sz="2400" dirty="0" err="1">
                <a:solidFill>
                  <a:srgbClr val="191E22"/>
                </a:solidFill>
                <a:latin typeface="Bebas Neue Bold"/>
              </a:rPr>
              <a:t>Setelah</a:t>
            </a:r>
            <a:r>
              <a:rPr lang="en-US" sz="2400" dirty="0">
                <a:solidFill>
                  <a:srgbClr val="191E22"/>
                </a:solidFill>
                <a:latin typeface="Bebas Neue Bold"/>
              </a:rPr>
              <a:t> </a:t>
            </a:r>
            <a:r>
              <a:rPr lang="en-US" sz="2400" dirty="0" err="1">
                <a:solidFill>
                  <a:srgbClr val="191E22"/>
                </a:solidFill>
                <a:latin typeface="Bebas Neue Bold"/>
              </a:rPr>
              <a:t>dilakukan</a:t>
            </a:r>
            <a:r>
              <a:rPr lang="en-US" sz="2400" dirty="0">
                <a:solidFill>
                  <a:srgbClr val="191E22"/>
                </a:solidFill>
                <a:latin typeface="Bebas Neue Bold"/>
              </a:rPr>
              <a:t> uji benchmark </a:t>
            </a:r>
            <a:r>
              <a:rPr lang="en-US" sz="2400" dirty="0" err="1">
                <a:solidFill>
                  <a:srgbClr val="191E22"/>
                </a:solidFill>
                <a:latin typeface="Bebas Neue Bold"/>
              </a:rPr>
              <a:t>kepada</a:t>
            </a:r>
            <a:r>
              <a:rPr lang="en-US" sz="2400" dirty="0">
                <a:solidFill>
                  <a:srgbClr val="191E22"/>
                </a:solidFill>
                <a:latin typeface="Bebas Neue Bold"/>
              </a:rPr>
              <a:t> 2 model </a:t>
            </a:r>
            <a:r>
              <a:rPr lang="en-US" sz="2400" dirty="0" err="1">
                <a:solidFill>
                  <a:srgbClr val="191E22"/>
                </a:solidFill>
                <a:latin typeface="Bebas Neue Bold"/>
              </a:rPr>
              <a:t>terbaik</a:t>
            </a:r>
            <a:r>
              <a:rPr lang="en-US" sz="2400" dirty="0">
                <a:solidFill>
                  <a:srgbClr val="191E22"/>
                </a:solidFill>
                <a:latin typeface="Bebas Neue Bold"/>
              </a:rPr>
              <a:t>, </a:t>
            </a:r>
            <a:r>
              <a:rPr lang="en-US" sz="2400" dirty="0" err="1">
                <a:solidFill>
                  <a:srgbClr val="191E22"/>
                </a:solidFill>
                <a:latin typeface="Bebas Neue Bold"/>
              </a:rPr>
              <a:t>dapat</a:t>
            </a:r>
            <a:r>
              <a:rPr lang="en-US" sz="2400" dirty="0">
                <a:solidFill>
                  <a:srgbClr val="191E22"/>
                </a:solidFill>
                <a:latin typeface="Bebas Neue Bold"/>
              </a:rPr>
              <a:t> </a:t>
            </a:r>
            <a:r>
              <a:rPr lang="en-US" sz="2400" dirty="0" err="1">
                <a:solidFill>
                  <a:srgbClr val="191E22"/>
                </a:solidFill>
                <a:latin typeface="Bebas Neue Bold"/>
              </a:rPr>
              <a:t>terlihat</a:t>
            </a:r>
            <a:r>
              <a:rPr lang="en-US" sz="2400" dirty="0">
                <a:solidFill>
                  <a:srgbClr val="191E22"/>
                </a:solidFill>
                <a:latin typeface="Bebas Neue Bold"/>
              </a:rPr>
              <a:t> </a:t>
            </a:r>
            <a:r>
              <a:rPr lang="en-US" sz="2400" dirty="0" err="1">
                <a:solidFill>
                  <a:srgbClr val="191E22"/>
                </a:solidFill>
                <a:latin typeface="Bebas Neue Bold"/>
              </a:rPr>
              <a:t>bahwa</a:t>
            </a:r>
            <a:r>
              <a:rPr lang="en-US" sz="2400" dirty="0">
                <a:solidFill>
                  <a:srgbClr val="191E22"/>
                </a:solidFill>
                <a:latin typeface="Bebas Neue Bold"/>
              </a:rPr>
              <a:t> </a:t>
            </a:r>
            <a:r>
              <a:rPr lang="en-US" sz="2400" dirty="0" err="1">
                <a:solidFill>
                  <a:srgbClr val="191E22"/>
                </a:solidFill>
                <a:latin typeface="Bebas Neue Bold"/>
              </a:rPr>
              <a:t>nilai</a:t>
            </a:r>
            <a:r>
              <a:rPr lang="en-US" sz="2400" dirty="0">
                <a:solidFill>
                  <a:srgbClr val="191E22"/>
                </a:solidFill>
                <a:latin typeface="Bebas Neue Bold"/>
              </a:rPr>
              <a:t> R-square, RMSE, dan MAPE pada model </a:t>
            </a:r>
            <a:r>
              <a:rPr lang="en-US" sz="2400" dirty="0" err="1">
                <a:solidFill>
                  <a:srgbClr val="191E22"/>
                </a:solidFill>
                <a:latin typeface="Bebas Neue Bold"/>
              </a:rPr>
              <a:t>XGBoost</a:t>
            </a:r>
            <a:r>
              <a:rPr lang="en-US" sz="2400" dirty="0">
                <a:solidFill>
                  <a:srgbClr val="191E22"/>
                </a:solidFill>
                <a:latin typeface="Bebas Neue Bold"/>
              </a:rPr>
              <a:t> Regressor </a:t>
            </a:r>
            <a:r>
              <a:rPr lang="en-US" sz="2400" dirty="0" err="1">
                <a:solidFill>
                  <a:srgbClr val="191E22"/>
                </a:solidFill>
                <a:latin typeface="Bebas Neue Bold"/>
              </a:rPr>
              <a:t>lebih</a:t>
            </a:r>
            <a:r>
              <a:rPr lang="en-US" sz="2400" dirty="0">
                <a:solidFill>
                  <a:srgbClr val="191E22"/>
                </a:solidFill>
                <a:latin typeface="Bebas Neue Bold"/>
              </a:rPr>
              <a:t> </a:t>
            </a:r>
            <a:r>
              <a:rPr lang="en-US" sz="2400" dirty="0" err="1">
                <a:solidFill>
                  <a:srgbClr val="191E22"/>
                </a:solidFill>
                <a:latin typeface="Bebas Neue Bold"/>
              </a:rPr>
              <a:t>baik</a:t>
            </a:r>
            <a:r>
              <a:rPr lang="en-US" sz="2400" dirty="0">
                <a:solidFill>
                  <a:srgbClr val="191E22"/>
                </a:solidFill>
                <a:latin typeface="Bebas Neue Bold"/>
              </a:rPr>
              <a:t> </a:t>
            </a:r>
            <a:r>
              <a:rPr lang="en-US" sz="2400" dirty="0" err="1">
                <a:solidFill>
                  <a:srgbClr val="191E22"/>
                </a:solidFill>
                <a:latin typeface="Bebas Neue Bold"/>
              </a:rPr>
              <a:t>dibandingkan</a:t>
            </a:r>
            <a:r>
              <a:rPr lang="en-US" sz="2400" dirty="0">
                <a:solidFill>
                  <a:srgbClr val="191E22"/>
                </a:solidFill>
                <a:latin typeface="Bebas Neue Bold"/>
              </a:rPr>
              <a:t> </a:t>
            </a:r>
            <a:r>
              <a:rPr lang="en-US" sz="2400" dirty="0" err="1">
                <a:solidFill>
                  <a:srgbClr val="191E22"/>
                </a:solidFill>
                <a:latin typeface="Bebas Neue Bold"/>
              </a:rPr>
              <a:t>nilai</a:t>
            </a:r>
            <a:r>
              <a:rPr lang="en-US" sz="2400" dirty="0">
                <a:solidFill>
                  <a:srgbClr val="191E22"/>
                </a:solidFill>
                <a:latin typeface="Bebas Neue Bold"/>
              </a:rPr>
              <a:t> </a:t>
            </a:r>
            <a:r>
              <a:rPr lang="en-US" sz="2400" dirty="0" err="1">
                <a:solidFill>
                  <a:srgbClr val="191E22"/>
                </a:solidFill>
                <a:latin typeface="Bebas Neue Bold"/>
              </a:rPr>
              <a:t>dari</a:t>
            </a:r>
            <a:r>
              <a:rPr lang="en-US" sz="2400" dirty="0">
                <a:solidFill>
                  <a:srgbClr val="191E22"/>
                </a:solidFill>
                <a:latin typeface="Bebas Neue Bold"/>
              </a:rPr>
              <a:t> model </a:t>
            </a:r>
            <a:r>
              <a:rPr lang="en-US" sz="2400" dirty="0" err="1">
                <a:solidFill>
                  <a:srgbClr val="191E22"/>
                </a:solidFill>
                <a:latin typeface="Bebas Neue Bold"/>
              </a:rPr>
              <a:t>RandomForest</a:t>
            </a:r>
            <a:r>
              <a:rPr lang="en-US" sz="2400" dirty="0">
                <a:solidFill>
                  <a:srgbClr val="191E22"/>
                </a:solidFill>
                <a:latin typeface="Bebas Neue Bold"/>
              </a:rPr>
              <a:t> Regressor.</a:t>
            </a:r>
          </a:p>
          <a:p>
            <a:pPr marL="444925" lvl="1" indent="-222462" algn="just">
              <a:lnSpc>
                <a:spcPts val="3029"/>
              </a:lnSpc>
              <a:buFont typeface="Arial"/>
              <a:buChar char="•"/>
            </a:pPr>
            <a:r>
              <a:rPr lang="en-US" sz="2400" dirty="0">
                <a:solidFill>
                  <a:srgbClr val="191E22"/>
                </a:solidFill>
                <a:latin typeface="Bebas Neue Bold"/>
              </a:rPr>
              <a:t>Oleh </a:t>
            </a:r>
            <a:r>
              <a:rPr lang="en-US" sz="2400" dirty="0" err="1">
                <a:solidFill>
                  <a:srgbClr val="191E22"/>
                </a:solidFill>
                <a:latin typeface="Bebas Neue Bold"/>
              </a:rPr>
              <a:t>sebab</a:t>
            </a:r>
            <a:r>
              <a:rPr lang="en-US" sz="2400" dirty="0">
                <a:solidFill>
                  <a:srgbClr val="191E22"/>
                </a:solidFill>
                <a:latin typeface="Bebas Neue Bold"/>
              </a:rPr>
              <a:t> </a:t>
            </a:r>
            <a:r>
              <a:rPr lang="en-US" sz="2400" dirty="0" err="1">
                <a:solidFill>
                  <a:srgbClr val="191E22"/>
                </a:solidFill>
                <a:latin typeface="Bebas Neue Bold"/>
              </a:rPr>
              <a:t>itu</a:t>
            </a:r>
            <a:r>
              <a:rPr lang="en-US" sz="2400" dirty="0">
                <a:solidFill>
                  <a:srgbClr val="191E22"/>
                </a:solidFill>
                <a:latin typeface="Bebas Neue Bold"/>
              </a:rPr>
              <a:t>, </a:t>
            </a:r>
            <a:r>
              <a:rPr lang="en-US" sz="2400" dirty="0" err="1">
                <a:solidFill>
                  <a:srgbClr val="191E22"/>
                </a:solidFill>
                <a:latin typeface="Bebas Neue Bold"/>
              </a:rPr>
              <a:t>maka</a:t>
            </a:r>
            <a:r>
              <a:rPr lang="en-US" sz="2400" dirty="0">
                <a:solidFill>
                  <a:srgbClr val="191E22"/>
                </a:solidFill>
                <a:latin typeface="Bebas Neue Bold"/>
              </a:rPr>
              <a:t> </a:t>
            </a:r>
            <a:r>
              <a:rPr lang="en-US" sz="2400" dirty="0" err="1">
                <a:solidFill>
                  <a:srgbClr val="191E22"/>
                </a:solidFill>
                <a:latin typeface="Bebas Neue Bold"/>
              </a:rPr>
              <a:t>diputuskan</a:t>
            </a:r>
            <a:r>
              <a:rPr lang="en-US" sz="2400" dirty="0">
                <a:solidFill>
                  <a:srgbClr val="191E22"/>
                </a:solidFill>
                <a:latin typeface="Bebas Neue Bold"/>
              </a:rPr>
              <a:t> </a:t>
            </a:r>
            <a:r>
              <a:rPr lang="en-US" sz="2400" dirty="0" err="1">
                <a:solidFill>
                  <a:srgbClr val="191E22"/>
                </a:solidFill>
                <a:latin typeface="Bebas Neue Bold"/>
              </a:rPr>
              <a:t>untuk</a:t>
            </a:r>
            <a:r>
              <a:rPr lang="en-US" sz="2400" dirty="0">
                <a:solidFill>
                  <a:srgbClr val="191E22"/>
                </a:solidFill>
                <a:latin typeface="Bebas Neue Bold"/>
              </a:rPr>
              <a:t> </a:t>
            </a:r>
            <a:r>
              <a:rPr lang="en-US" sz="2400" dirty="0" err="1">
                <a:solidFill>
                  <a:srgbClr val="191E22"/>
                </a:solidFill>
                <a:latin typeface="Bebas Neue Bold"/>
              </a:rPr>
              <a:t>menggunakan</a:t>
            </a:r>
            <a:r>
              <a:rPr lang="en-US" sz="2400" dirty="0">
                <a:solidFill>
                  <a:srgbClr val="191E22"/>
                </a:solidFill>
                <a:latin typeface="Bebas Neue Bold"/>
              </a:rPr>
              <a:t> </a:t>
            </a:r>
            <a:r>
              <a:rPr lang="en-US" sz="2400" dirty="0" err="1">
                <a:solidFill>
                  <a:srgbClr val="191E22"/>
                </a:solidFill>
                <a:latin typeface="Bebas Neue Bold"/>
              </a:rPr>
              <a:t>XGBoost</a:t>
            </a:r>
            <a:r>
              <a:rPr lang="en-US" sz="2400" dirty="0">
                <a:solidFill>
                  <a:srgbClr val="191E22"/>
                </a:solidFill>
                <a:latin typeface="Bebas Neue Bold"/>
              </a:rPr>
              <a:t> Regressor </a:t>
            </a:r>
            <a:r>
              <a:rPr lang="en-US" sz="2400" dirty="0" err="1">
                <a:solidFill>
                  <a:srgbClr val="191E22"/>
                </a:solidFill>
                <a:latin typeface="Bebas Neue Bold"/>
              </a:rPr>
              <a:t>sebagai</a:t>
            </a:r>
            <a:r>
              <a:rPr lang="en-US" sz="2400" dirty="0">
                <a:solidFill>
                  <a:srgbClr val="191E22"/>
                </a:solidFill>
                <a:latin typeface="Bebas Neue Bold"/>
              </a:rPr>
              <a:t> model final. </a:t>
            </a:r>
            <a:r>
              <a:rPr lang="en-US" sz="2400" dirty="0" err="1">
                <a:solidFill>
                  <a:srgbClr val="191E22"/>
                </a:solidFill>
                <a:latin typeface="Bebas Neue Bold"/>
              </a:rPr>
              <a:t>Tahap</a:t>
            </a:r>
            <a:r>
              <a:rPr lang="en-US" sz="2400" dirty="0">
                <a:solidFill>
                  <a:srgbClr val="191E22"/>
                </a:solidFill>
                <a:latin typeface="Bebas Neue Bold"/>
              </a:rPr>
              <a:t> </a:t>
            </a:r>
            <a:r>
              <a:rPr lang="en-US" sz="2400" dirty="0" err="1">
                <a:solidFill>
                  <a:srgbClr val="191E22"/>
                </a:solidFill>
                <a:latin typeface="Bebas Neue Bold"/>
              </a:rPr>
              <a:t>berikutnya</a:t>
            </a:r>
            <a:r>
              <a:rPr lang="en-US" sz="2400" dirty="0">
                <a:solidFill>
                  <a:srgbClr val="191E22"/>
                </a:solidFill>
                <a:latin typeface="Bebas Neue Bold"/>
              </a:rPr>
              <a:t> </a:t>
            </a:r>
            <a:r>
              <a:rPr lang="en-US" sz="2400" dirty="0" err="1">
                <a:solidFill>
                  <a:srgbClr val="191E22"/>
                </a:solidFill>
                <a:latin typeface="Bebas Neue Bold"/>
              </a:rPr>
              <a:t>akan</a:t>
            </a:r>
            <a:r>
              <a:rPr lang="en-US" sz="2400" dirty="0">
                <a:solidFill>
                  <a:srgbClr val="191E22"/>
                </a:solidFill>
                <a:latin typeface="Bebas Neue Bold"/>
              </a:rPr>
              <a:t> </a:t>
            </a:r>
            <a:r>
              <a:rPr lang="en-US" sz="2400" dirty="0" err="1">
                <a:solidFill>
                  <a:srgbClr val="191E22"/>
                </a:solidFill>
                <a:latin typeface="Bebas Neue Bold"/>
              </a:rPr>
              <a:t>dilakukan</a:t>
            </a:r>
            <a:r>
              <a:rPr lang="en-US" sz="2400" dirty="0">
                <a:solidFill>
                  <a:srgbClr val="191E22"/>
                </a:solidFill>
                <a:latin typeface="Bebas Neue Bold"/>
              </a:rPr>
              <a:t> Hyperparameter Tuning pada model </a:t>
            </a:r>
            <a:r>
              <a:rPr lang="en-US" sz="2400" dirty="0" err="1">
                <a:solidFill>
                  <a:srgbClr val="191E22"/>
                </a:solidFill>
                <a:latin typeface="Bebas Neue Bold"/>
              </a:rPr>
              <a:t>XGBoost</a:t>
            </a:r>
            <a:r>
              <a:rPr lang="en-US" sz="2400" dirty="0">
                <a:solidFill>
                  <a:srgbClr val="191E22"/>
                </a:solidFill>
                <a:latin typeface="Bebas Neue Bold"/>
              </a:rPr>
              <a:t>.</a:t>
            </a:r>
          </a:p>
          <a:p>
            <a:pPr algn="just">
              <a:lnSpc>
                <a:spcPts val="2011"/>
              </a:lnSpc>
            </a:pPr>
            <a:endParaRPr lang="en-US" sz="2400" dirty="0">
              <a:solidFill>
                <a:srgbClr val="191E22"/>
              </a:solidFill>
              <a:latin typeface="Bebas Neue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3" name="TextBox 3"/>
          <p:cNvSpPr txBox="1"/>
          <p:nvPr/>
        </p:nvSpPr>
        <p:spPr>
          <a:xfrm>
            <a:off x="1063401" y="2207829"/>
            <a:ext cx="6012740" cy="1243930"/>
          </a:xfrm>
          <a:prstGeom prst="rect">
            <a:avLst/>
          </a:prstGeom>
        </p:spPr>
        <p:txBody>
          <a:bodyPr lIns="0" tIns="0" rIns="0" bIns="0" rtlCol="0" anchor="t">
            <a:spAutoFit/>
          </a:bodyPr>
          <a:lstStyle/>
          <a:p>
            <a:pPr>
              <a:lnSpc>
                <a:spcPts val="9683"/>
              </a:lnSpc>
            </a:pPr>
            <a:r>
              <a:rPr lang="en-US" sz="9683" dirty="0">
                <a:solidFill>
                  <a:srgbClr val="000000"/>
                </a:solidFill>
                <a:latin typeface="Bebas Neue Bold"/>
              </a:rPr>
              <a:t>Regressor</a:t>
            </a:r>
          </a:p>
        </p:txBody>
      </p:sp>
      <p:sp>
        <p:nvSpPr>
          <p:cNvPr id="4" name="TextBox 4"/>
          <p:cNvSpPr txBox="1"/>
          <p:nvPr/>
        </p:nvSpPr>
        <p:spPr>
          <a:xfrm>
            <a:off x="1063401" y="1353935"/>
            <a:ext cx="8153400" cy="887422"/>
          </a:xfrm>
          <a:prstGeom prst="rect">
            <a:avLst/>
          </a:prstGeom>
        </p:spPr>
        <p:txBody>
          <a:bodyPr wrap="square" lIns="0" tIns="0" rIns="0" bIns="0" rtlCol="0" anchor="t">
            <a:spAutoFit/>
          </a:bodyPr>
          <a:lstStyle/>
          <a:p>
            <a:pPr algn="just">
              <a:lnSpc>
                <a:spcPts val="6568"/>
              </a:lnSpc>
            </a:pPr>
            <a:r>
              <a:rPr lang="en-US" sz="6568" dirty="0">
                <a:solidFill>
                  <a:srgbClr val="B91646"/>
                </a:solidFill>
                <a:latin typeface="Brittany Bold"/>
              </a:rPr>
              <a:t>Xtreme Gradient Boosting</a:t>
            </a:r>
          </a:p>
        </p:txBody>
      </p:sp>
      <p:sp>
        <p:nvSpPr>
          <p:cNvPr id="5" name="TextBox 5"/>
          <p:cNvSpPr txBox="1"/>
          <p:nvPr/>
        </p:nvSpPr>
        <p:spPr>
          <a:xfrm>
            <a:off x="14676124" y="8319881"/>
            <a:ext cx="2583176" cy="581186"/>
          </a:xfrm>
          <a:prstGeom prst="rect">
            <a:avLst/>
          </a:prstGeom>
        </p:spPr>
        <p:txBody>
          <a:bodyPr lIns="0" tIns="0" rIns="0" bIns="0" rtlCol="0" anchor="t">
            <a:spAutoFit/>
          </a:bodyPr>
          <a:lstStyle/>
          <a:p>
            <a:pPr algn="r">
              <a:lnSpc>
                <a:spcPts val="4716"/>
              </a:lnSpc>
            </a:pPr>
            <a:r>
              <a:rPr lang="en-US" sz="3368">
                <a:solidFill>
                  <a:srgbClr val="000000"/>
                </a:solidFill>
                <a:latin typeface="Bebas Neue Bold"/>
              </a:rPr>
              <a:t>capstone project</a:t>
            </a:r>
          </a:p>
        </p:txBody>
      </p:sp>
      <p:sp>
        <p:nvSpPr>
          <p:cNvPr id="6" name="TextBox 6"/>
          <p:cNvSpPr txBox="1"/>
          <p:nvPr/>
        </p:nvSpPr>
        <p:spPr>
          <a:xfrm>
            <a:off x="15272439" y="906539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7" name="TextBox 7"/>
          <p:cNvSpPr txBox="1"/>
          <p:nvPr/>
        </p:nvSpPr>
        <p:spPr>
          <a:xfrm>
            <a:off x="8516875" y="961888"/>
            <a:ext cx="6765089" cy="1354266"/>
          </a:xfrm>
          <a:prstGeom prst="rect">
            <a:avLst/>
          </a:prstGeom>
        </p:spPr>
        <p:txBody>
          <a:bodyPr lIns="0" tIns="0" rIns="0" bIns="0" rtlCol="0" anchor="t">
            <a:spAutoFit/>
          </a:bodyPr>
          <a:lstStyle/>
          <a:p>
            <a:pPr algn="r">
              <a:lnSpc>
                <a:spcPts val="9967"/>
              </a:lnSpc>
            </a:pPr>
            <a:r>
              <a:rPr lang="en-US" sz="9967" dirty="0">
                <a:solidFill>
                  <a:srgbClr val="105652"/>
                </a:solidFill>
                <a:latin typeface="Bebas Neue Bold"/>
              </a:rPr>
              <a:t>4. MODELING</a:t>
            </a:r>
          </a:p>
        </p:txBody>
      </p:sp>
      <p:sp>
        <p:nvSpPr>
          <p:cNvPr id="8" name="TextBox 8"/>
          <p:cNvSpPr txBox="1"/>
          <p:nvPr/>
        </p:nvSpPr>
        <p:spPr>
          <a:xfrm>
            <a:off x="708227" y="4000500"/>
            <a:ext cx="10645574" cy="4986430"/>
          </a:xfrm>
          <a:prstGeom prst="rect">
            <a:avLst/>
          </a:prstGeom>
        </p:spPr>
        <p:txBody>
          <a:bodyPr wrap="square" lIns="0" tIns="0" rIns="0" bIns="0" rtlCol="0" anchor="t">
            <a:spAutoFit/>
          </a:bodyPr>
          <a:lstStyle/>
          <a:p>
            <a:pPr marL="444925" lvl="1" indent="-222462" algn="just">
              <a:lnSpc>
                <a:spcPts val="3029"/>
              </a:lnSpc>
              <a:buFont typeface="Arial"/>
              <a:buChar char="•"/>
            </a:pPr>
            <a:r>
              <a:rPr lang="en-ID" sz="2400" dirty="0" err="1"/>
              <a:t>Metode</a:t>
            </a:r>
            <a:r>
              <a:rPr lang="en-ID" sz="2400" dirty="0"/>
              <a:t> </a:t>
            </a:r>
            <a:r>
              <a:rPr lang="en-ID" sz="2400" dirty="0" err="1"/>
              <a:t>XGBoost</a:t>
            </a:r>
            <a:r>
              <a:rPr lang="en-ID" sz="2400" dirty="0"/>
              <a:t> </a:t>
            </a:r>
            <a:r>
              <a:rPr lang="en-ID" sz="2400" dirty="0" err="1"/>
              <a:t>merupakan</a:t>
            </a:r>
            <a:r>
              <a:rPr lang="en-ID" sz="2400" dirty="0"/>
              <a:t> </a:t>
            </a:r>
            <a:r>
              <a:rPr lang="en-ID" sz="2400" dirty="0" err="1"/>
              <a:t>pengembangan</a:t>
            </a:r>
            <a:r>
              <a:rPr lang="en-ID" sz="2400" dirty="0"/>
              <a:t> </a:t>
            </a:r>
            <a:r>
              <a:rPr lang="en-ID" sz="2400" dirty="0" err="1"/>
              <a:t>dari</a:t>
            </a:r>
            <a:r>
              <a:rPr lang="en-ID" sz="2400" dirty="0"/>
              <a:t> gradient boosting yang </a:t>
            </a:r>
            <a:r>
              <a:rPr lang="en-ID" sz="2400" dirty="0" err="1"/>
              <a:t>diusulkan</a:t>
            </a:r>
            <a:r>
              <a:rPr lang="en-ID" sz="2400" dirty="0"/>
              <a:t> oleh </a:t>
            </a:r>
            <a:r>
              <a:rPr lang="en-ID" sz="2400" dirty="0" err="1"/>
              <a:t>Dr.</a:t>
            </a:r>
            <a:r>
              <a:rPr lang="en-ID" sz="2400" dirty="0"/>
              <a:t> Tianqi Chen </a:t>
            </a:r>
            <a:r>
              <a:rPr lang="en-ID" sz="2400" dirty="0" err="1"/>
              <a:t>dari</a:t>
            </a:r>
            <a:r>
              <a:rPr lang="en-ID" sz="2400" dirty="0"/>
              <a:t> University of Washington pada </a:t>
            </a:r>
            <a:r>
              <a:rPr lang="en-ID" sz="2400" dirty="0" err="1"/>
              <a:t>tahun</a:t>
            </a:r>
            <a:r>
              <a:rPr lang="en-ID" sz="2400" dirty="0"/>
              <a:t> 2014.</a:t>
            </a:r>
          </a:p>
          <a:p>
            <a:pPr marL="444925" lvl="1" indent="-222462" algn="just">
              <a:lnSpc>
                <a:spcPts val="3029"/>
              </a:lnSpc>
              <a:buFont typeface="Arial"/>
              <a:buChar char="•"/>
            </a:pPr>
            <a:r>
              <a:rPr lang="en-ID" sz="2400" dirty="0" err="1"/>
              <a:t>Konsep</a:t>
            </a:r>
            <a:r>
              <a:rPr lang="en-ID" sz="2400" dirty="0"/>
              <a:t> </a:t>
            </a:r>
            <a:r>
              <a:rPr lang="en-ID" sz="2400" dirty="0" err="1"/>
              <a:t>dasar</a:t>
            </a:r>
            <a:r>
              <a:rPr lang="en-ID" sz="2400" dirty="0"/>
              <a:t> </a:t>
            </a:r>
            <a:r>
              <a:rPr lang="en-ID" sz="2400" dirty="0" err="1"/>
              <a:t>dari</a:t>
            </a:r>
            <a:r>
              <a:rPr lang="en-ID" sz="2400" dirty="0"/>
              <a:t> </a:t>
            </a:r>
            <a:r>
              <a:rPr lang="en-ID" sz="2400" dirty="0" err="1"/>
              <a:t>algoritma</a:t>
            </a:r>
            <a:r>
              <a:rPr lang="en-ID" sz="2400" dirty="0"/>
              <a:t> </a:t>
            </a:r>
            <a:r>
              <a:rPr lang="en-ID" sz="2400" dirty="0" err="1"/>
              <a:t>ini</a:t>
            </a:r>
            <a:r>
              <a:rPr lang="en-ID" sz="2400" dirty="0"/>
              <a:t> </a:t>
            </a:r>
            <a:r>
              <a:rPr lang="en-ID" sz="2400" dirty="0" err="1"/>
              <a:t>adalah</a:t>
            </a:r>
            <a:r>
              <a:rPr lang="en-ID" sz="2400" dirty="0"/>
              <a:t> </a:t>
            </a:r>
            <a:r>
              <a:rPr lang="en-ID" sz="2400" dirty="0" err="1"/>
              <a:t>menyesuaikan</a:t>
            </a:r>
            <a:r>
              <a:rPr lang="en-ID" sz="2400" dirty="0"/>
              <a:t> parameter </a:t>
            </a:r>
            <a:r>
              <a:rPr lang="en-ID" sz="2400" dirty="0" err="1"/>
              <a:t>pembelajaran</a:t>
            </a:r>
            <a:r>
              <a:rPr lang="en-ID" sz="2400" dirty="0"/>
              <a:t> </a:t>
            </a:r>
            <a:r>
              <a:rPr lang="en-ID" sz="2400" dirty="0" err="1"/>
              <a:t>secara</a:t>
            </a:r>
            <a:r>
              <a:rPr lang="en-ID" sz="2400" dirty="0"/>
              <a:t> </a:t>
            </a:r>
            <a:r>
              <a:rPr lang="en-ID" sz="2400" dirty="0" err="1"/>
              <a:t>berulang</a:t>
            </a:r>
            <a:r>
              <a:rPr lang="en-ID" sz="2400" dirty="0"/>
              <a:t> </a:t>
            </a:r>
            <a:r>
              <a:rPr lang="en-ID" sz="2400" dirty="0" err="1"/>
              <a:t>untuk</a:t>
            </a:r>
            <a:r>
              <a:rPr lang="en-ID" sz="2400" dirty="0"/>
              <a:t> </a:t>
            </a:r>
            <a:r>
              <a:rPr lang="en-ID" sz="2400" dirty="0" err="1"/>
              <a:t>menurunkan</a:t>
            </a:r>
            <a:r>
              <a:rPr lang="en-ID" sz="2400" dirty="0"/>
              <a:t> loss function (</a:t>
            </a:r>
            <a:r>
              <a:rPr lang="en-ID" sz="2400" dirty="0" err="1"/>
              <a:t>mekanisme</a:t>
            </a:r>
            <a:r>
              <a:rPr lang="en-ID" sz="2400" dirty="0"/>
              <a:t> </a:t>
            </a:r>
            <a:r>
              <a:rPr lang="en-ID" sz="2400" dirty="0" err="1"/>
              <a:t>evaluasi</a:t>
            </a:r>
            <a:r>
              <a:rPr lang="en-ID" sz="2400" dirty="0"/>
              <a:t> </a:t>
            </a:r>
            <a:r>
              <a:rPr lang="en-ID" sz="2400" dirty="0" err="1"/>
              <a:t>atas</a:t>
            </a:r>
            <a:r>
              <a:rPr lang="en-ID" sz="2400" dirty="0"/>
              <a:t> model).</a:t>
            </a:r>
          </a:p>
          <a:p>
            <a:pPr marL="444925" lvl="1" indent="-222462" algn="just">
              <a:lnSpc>
                <a:spcPts val="3029"/>
              </a:lnSpc>
              <a:buFont typeface="Arial"/>
              <a:buChar char="•"/>
            </a:pPr>
            <a:r>
              <a:rPr lang="en-ID" sz="2400" dirty="0" err="1"/>
              <a:t>XGBoost</a:t>
            </a:r>
            <a:r>
              <a:rPr lang="en-ID" sz="2400" dirty="0"/>
              <a:t> </a:t>
            </a:r>
            <a:r>
              <a:rPr lang="en-ID" sz="2400" dirty="0" err="1"/>
              <a:t>menggunakan</a:t>
            </a:r>
            <a:r>
              <a:rPr lang="en-ID" sz="2400" dirty="0"/>
              <a:t> model yang </a:t>
            </a:r>
            <a:r>
              <a:rPr lang="en-ID" sz="2400" dirty="0" err="1"/>
              <a:t>lebih</a:t>
            </a:r>
            <a:r>
              <a:rPr lang="en-ID" sz="2400" dirty="0"/>
              <a:t> </a:t>
            </a:r>
            <a:r>
              <a:rPr lang="en-ID" sz="2400" dirty="0" err="1"/>
              <a:t>teratur</a:t>
            </a:r>
            <a:r>
              <a:rPr lang="en-ID" sz="2400" dirty="0"/>
              <a:t> </a:t>
            </a:r>
            <a:r>
              <a:rPr lang="en-ID" sz="2400" dirty="0" err="1"/>
              <a:t>untuk</a:t>
            </a:r>
            <a:r>
              <a:rPr lang="en-ID" sz="2400" dirty="0"/>
              <a:t> </a:t>
            </a:r>
            <a:r>
              <a:rPr lang="en-ID" sz="2400" dirty="0" err="1"/>
              <a:t>membangun</a:t>
            </a:r>
            <a:r>
              <a:rPr lang="en-ID" sz="2400" dirty="0"/>
              <a:t> </a:t>
            </a:r>
            <a:r>
              <a:rPr lang="en-ID" sz="2400" dirty="0" err="1"/>
              <a:t>struktur</a:t>
            </a:r>
            <a:r>
              <a:rPr lang="en-ID" sz="2400" dirty="0"/>
              <a:t> </a:t>
            </a:r>
            <a:r>
              <a:rPr lang="en-ID" sz="2400" dirty="0" err="1"/>
              <a:t>pohon</a:t>
            </a:r>
            <a:r>
              <a:rPr lang="en-ID" sz="2400" dirty="0"/>
              <a:t> </a:t>
            </a:r>
            <a:r>
              <a:rPr lang="en-ID" sz="2400" dirty="0" err="1"/>
              <a:t>regresi</a:t>
            </a:r>
            <a:r>
              <a:rPr lang="en-ID" sz="2400" dirty="0"/>
              <a:t>, </a:t>
            </a:r>
            <a:r>
              <a:rPr lang="en-ID" sz="2400" dirty="0" err="1"/>
              <a:t>sehingga</a:t>
            </a:r>
            <a:r>
              <a:rPr lang="en-ID" sz="2400" dirty="0"/>
              <a:t> </a:t>
            </a:r>
            <a:r>
              <a:rPr lang="en-ID" sz="2400" dirty="0" err="1"/>
              <a:t>dapat</a:t>
            </a:r>
            <a:r>
              <a:rPr lang="en-ID" sz="2400" dirty="0"/>
              <a:t> </a:t>
            </a:r>
            <a:r>
              <a:rPr lang="en-ID" sz="2400" dirty="0" err="1"/>
              <a:t>memberikan</a:t>
            </a:r>
            <a:r>
              <a:rPr lang="en-ID" sz="2400" dirty="0"/>
              <a:t> </a:t>
            </a:r>
            <a:r>
              <a:rPr lang="en-ID" sz="2400" dirty="0" err="1"/>
              <a:t>kinerja</a:t>
            </a:r>
            <a:r>
              <a:rPr lang="en-ID" sz="2400" dirty="0"/>
              <a:t> yang </a:t>
            </a:r>
            <a:r>
              <a:rPr lang="en-ID" sz="2400" dirty="0" err="1"/>
              <a:t>lebih</a:t>
            </a:r>
            <a:r>
              <a:rPr lang="en-ID" sz="2400" dirty="0"/>
              <a:t> </a:t>
            </a:r>
            <a:r>
              <a:rPr lang="en-ID" sz="2400" dirty="0" err="1"/>
              <a:t>baik</a:t>
            </a:r>
            <a:r>
              <a:rPr lang="en-ID" sz="2400" dirty="0"/>
              <a:t> dan </a:t>
            </a:r>
            <a:r>
              <a:rPr lang="en-ID" sz="2400" dirty="0" err="1"/>
              <a:t>mampu</a:t>
            </a:r>
            <a:r>
              <a:rPr lang="en-ID" sz="2400" dirty="0"/>
              <a:t> </a:t>
            </a:r>
            <a:r>
              <a:rPr lang="en-ID" sz="2400" dirty="0" err="1"/>
              <a:t>mengurangi</a:t>
            </a:r>
            <a:r>
              <a:rPr lang="en-ID" sz="2400" dirty="0"/>
              <a:t> </a:t>
            </a:r>
            <a:r>
              <a:rPr lang="en-ID" sz="2400" dirty="0" err="1"/>
              <a:t>kompleksitas</a:t>
            </a:r>
            <a:r>
              <a:rPr lang="en-ID" sz="2400" dirty="0"/>
              <a:t> model </a:t>
            </a:r>
            <a:r>
              <a:rPr lang="en-ID" sz="2400" dirty="0" err="1"/>
              <a:t>untuk</a:t>
            </a:r>
            <a:r>
              <a:rPr lang="en-ID" sz="2400" dirty="0"/>
              <a:t> </a:t>
            </a:r>
            <a:r>
              <a:rPr lang="en-ID" sz="2400" dirty="0" err="1"/>
              <a:t>menghindari</a:t>
            </a:r>
            <a:r>
              <a:rPr lang="en-ID" sz="2400" dirty="0"/>
              <a:t> overfitting</a:t>
            </a:r>
          </a:p>
          <a:p>
            <a:pPr marL="444925" lvl="1" indent="-222462" algn="just">
              <a:lnSpc>
                <a:spcPts val="3029"/>
              </a:lnSpc>
              <a:buFont typeface="Arial"/>
              <a:buChar char="•"/>
            </a:pPr>
            <a:r>
              <a:rPr lang="en-ID" sz="2400" dirty="0"/>
              <a:t>Model </a:t>
            </a:r>
            <a:r>
              <a:rPr lang="en-ID" sz="2400" dirty="0" err="1"/>
              <a:t>ini</a:t>
            </a:r>
            <a:r>
              <a:rPr lang="en-ID" sz="2400" dirty="0"/>
              <a:t> </a:t>
            </a:r>
            <a:r>
              <a:rPr lang="en-ID" sz="2400" dirty="0" err="1"/>
              <a:t>membangun</a:t>
            </a:r>
            <a:r>
              <a:rPr lang="en-ID" sz="2400" dirty="0"/>
              <a:t> </a:t>
            </a:r>
            <a:r>
              <a:rPr lang="en-ID" sz="2400" dirty="0" err="1"/>
              <a:t>pohon</a:t>
            </a:r>
            <a:r>
              <a:rPr lang="en-ID" sz="2400" dirty="0"/>
              <a:t> </a:t>
            </a:r>
            <a:r>
              <a:rPr lang="en-ID" sz="2400" dirty="0" err="1"/>
              <a:t>keputusan</a:t>
            </a:r>
            <a:r>
              <a:rPr lang="en-ID" sz="2400" dirty="0"/>
              <a:t> </a:t>
            </a:r>
            <a:r>
              <a:rPr lang="en-ID" sz="2400" dirty="0" err="1"/>
              <a:t>secara</a:t>
            </a:r>
            <a:r>
              <a:rPr lang="en-ID" sz="2400" dirty="0"/>
              <a:t> </a:t>
            </a:r>
            <a:r>
              <a:rPr lang="en-ID" sz="2400" dirty="0" err="1"/>
              <a:t>berurutan</a:t>
            </a:r>
            <a:r>
              <a:rPr lang="en-ID" sz="2400" dirty="0"/>
              <a:t> dan </a:t>
            </a:r>
            <a:r>
              <a:rPr lang="en-ID" sz="2400" dirty="0" err="1"/>
              <a:t>mencoba</a:t>
            </a:r>
            <a:r>
              <a:rPr lang="en-ID" sz="2400" dirty="0"/>
              <a:t> </a:t>
            </a:r>
            <a:r>
              <a:rPr lang="en-ID" sz="2400" dirty="0" err="1"/>
              <a:t>belajar</a:t>
            </a:r>
            <a:r>
              <a:rPr lang="en-ID" sz="2400" dirty="0"/>
              <a:t> </a:t>
            </a:r>
            <a:r>
              <a:rPr lang="en-ID" sz="2400" dirty="0" err="1"/>
              <a:t>dari</a:t>
            </a:r>
            <a:r>
              <a:rPr lang="en-ID" sz="2400" dirty="0"/>
              <a:t> </a:t>
            </a:r>
            <a:r>
              <a:rPr lang="en-ID" sz="2400" dirty="0" err="1"/>
              <a:t>pengamatan</a:t>
            </a:r>
            <a:r>
              <a:rPr lang="en-ID" sz="2400" dirty="0"/>
              <a:t> yang </a:t>
            </a:r>
            <a:r>
              <a:rPr lang="en-ID" sz="2400" dirty="0" err="1"/>
              <a:t>diregresi</a:t>
            </a:r>
            <a:r>
              <a:rPr lang="en-ID" sz="2400" dirty="0"/>
              <a:t> </a:t>
            </a:r>
            <a:r>
              <a:rPr lang="en-ID" sz="2400" dirty="0" err="1"/>
              <a:t>secara</a:t>
            </a:r>
            <a:r>
              <a:rPr lang="en-ID" sz="2400" dirty="0"/>
              <a:t> salah </a:t>
            </a:r>
            <a:r>
              <a:rPr lang="en-ID" sz="2400" dirty="0" err="1"/>
              <a:t>dengan</a:t>
            </a:r>
            <a:r>
              <a:rPr lang="en-ID" sz="2400" dirty="0"/>
              <a:t> </a:t>
            </a:r>
            <a:r>
              <a:rPr lang="en-ID" sz="2400" dirty="0" err="1"/>
              <a:t>menambahkan</a:t>
            </a:r>
            <a:r>
              <a:rPr lang="en-ID" sz="2400" dirty="0"/>
              <a:t> </a:t>
            </a:r>
            <a:r>
              <a:rPr lang="en-ID" sz="2400" dirty="0" err="1"/>
              <a:t>bobot</a:t>
            </a:r>
            <a:r>
              <a:rPr lang="en-ID" sz="2400" dirty="0"/>
              <a:t> yang </a:t>
            </a:r>
            <a:r>
              <a:rPr lang="en-ID" sz="2400" dirty="0" err="1"/>
              <a:t>lebih</a:t>
            </a:r>
            <a:r>
              <a:rPr lang="en-ID" sz="2400" dirty="0"/>
              <a:t> </a:t>
            </a:r>
            <a:r>
              <a:rPr lang="en-ID" sz="2400" dirty="0" err="1"/>
              <a:t>tinggi</a:t>
            </a:r>
            <a:r>
              <a:rPr lang="en-ID" sz="2400" dirty="0"/>
              <a:t> pada </a:t>
            </a:r>
            <a:r>
              <a:rPr lang="en-ID" sz="2400" dirty="0" err="1"/>
              <a:t>mereka</a:t>
            </a:r>
            <a:r>
              <a:rPr lang="en-ID" sz="2400" dirty="0"/>
              <a:t> di </a:t>
            </a:r>
            <a:r>
              <a:rPr lang="en-ID" sz="2400" dirty="0" err="1"/>
              <a:t>pohon</a:t>
            </a:r>
            <a:r>
              <a:rPr lang="en-ID" sz="2400" dirty="0"/>
              <a:t> yang </a:t>
            </a:r>
            <a:r>
              <a:rPr lang="en-ID" sz="2400" dirty="0" err="1"/>
              <a:t>dibangun</a:t>
            </a:r>
            <a:r>
              <a:rPr lang="en-ID" sz="2400" dirty="0"/>
              <a:t> </a:t>
            </a:r>
            <a:r>
              <a:rPr lang="en-ID" sz="2400" dirty="0" err="1"/>
              <a:t>selanjutnya</a:t>
            </a:r>
            <a:r>
              <a:rPr lang="en-ID" sz="2400" dirty="0"/>
              <a:t>.</a:t>
            </a:r>
          </a:p>
          <a:p>
            <a:pPr marL="444925" lvl="1" indent="-222462" algn="just">
              <a:lnSpc>
                <a:spcPts val="3029"/>
              </a:lnSpc>
              <a:buFont typeface="Arial"/>
              <a:buChar char="•"/>
            </a:pPr>
            <a:r>
              <a:rPr lang="en-ID" sz="2400" dirty="0"/>
              <a:t>Hasil </a:t>
            </a:r>
            <a:r>
              <a:rPr lang="en-ID" sz="2400" dirty="0" err="1"/>
              <a:t>prediksi</a:t>
            </a:r>
            <a:r>
              <a:rPr lang="en-ID" sz="2400" dirty="0"/>
              <a:t> </a:t>
            </a:r>
            <a:r>
              <a:rPr lang="en-ID" sz="2400" dirty="0" err="1"/>
              <a:t>akhir</a:t>
            </a:r>
            <a:r>
              <a:rPr lang="en-ID" sz="2400" dirty="0"/>
              <a:t> </a:t>
            </a:r>
            <a:r>
              <a:rPr lang="en-ID" sz="2400" dirty="0" err="1"/>
              <a:t>dari</a:t>
            </a:r>
            <a:r>
              <a:rPr lang="en-ID" sz="2400" dirty="0"/>
              <a:t> </a:t>
            </a:r>
            <a:r>
              <a:rPr lang="en-ID" sz="2400" dirty="0" err="1"/>
              <a:t>XGBoost</a:t>
            </a:r>
            <a:r>
              <a:rPr lang="en-ID" sz="2400" dirty="0"/>
              <a:t> </a:t>
            </a:r>
            <a:r>
              <a:rPr lang="en-ID" sz="2400" dirty="0" err="1"/>
              <a:t>adalah</a:t>
            </a:r>
            <a:r>
              <a:rPr lang="en-ID" sz="2400" dirty="0"/>
              <a:t> </a:t>
            </a:r>
            <a:r>
              <a:rPr lang="en-ID" sz="2400" dirty="0" err="1"/>
              <a:t>penjumlahan</a:t>
            </a:r>
            <a:r>
              <a:rPr lang="en-ID" sz="2400" dirty="0"/>
              <a:t> </a:t>
            </a:r>
            <a:r>
              <a:rPr lang="en-ID" sz="2400" dirty="0" err="1"/>
              <a:t>hasil</a:t>
            </a:r>
            <a:r>
              <a:rPr lang="en-ID" sz="2400" dirty="0"/>
              <a:t> </a:t>
            </a:r>
            <a:r>
              <a:rPr lang="en-ID" sz="2400" dirty="0" err="1"/>
              <a:t>prediksi</a:t>
            </a:r>
            <a:r>
              <a:rPr lang="en-ID" sz="2400" dirty="0"/>
              <a:t> </a:t>
            </a:r>
            <a:r>
              <a:rPr lang="en-ID" sz="2400" dirty="0" err="1"/>
              <a:t>dari</a:t>
            </a:r>
            <a:r>
              <a:rPr lang="en-ID" sz="2400" dirty="0"/>
              <a:t> </a:t>
            </a:r>
            <a:r>
              <a:rPr lang="en-ID" sz="2400" dirty="0" err="1"/>
              <a:t>setiap</a:t>
            </a:r>
            <a:r>
              <a:rPr lang="en-ID" sz="2400" dirty="0"/>
              <a:t> </a:t>
            </a:r>
            <a:r>
              <a:rPr lang="en-ID" sz="2400" dirty="0" err="1"/>
              <a:t>pohon</a:t>
            </a:r>
            <a:r>
              <a:rPr lang="en-ID" sz="2400" dirty="0"/>
              <a:t> </a:t>
            </a:r>
            <a:r>
              <a:rPr lang="en-ID" sz="2400" dirty="0" err="1"/>
              <a:t>regresi</a:t>
            </a:r>
            <a:endParaRPr lang="en-ID" sz="2400" dirty="0"/>
          </a:p>
        </p:txBody>
      </p:sp>
      <p:pic>
        <p:nvPicPr>
          <p:cNvPr id="10" name="Picture 9" descr="A diagram of a tree model">
            <a:extLst>
              <a:ext uri="{FF2B5EF4-FFF2-40B4-BE49-F238E27FC236}">
                <a16:creationId xmlns:a16="http://schemas.microsoft.com/office/drawing/2014/main" id="{FE59116D-071A-89A6-2C94-55E308F8A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2863" y="3419618"/>
            <a:ext cx="6096596" cy="3857482"/>
          </a:xfrm>
          <a:prstGeom prst="rect">
            <a:avLst/>
          </a:prstGeom>
        </p:spPr>
      </p:pic>
    </p:spTree>
    <p:extLst>
      <p:ext uri="{BB962C8B-B14F-4D97-AF65-F5344CB8AC3E}">
        <p14:creationId xmlns:p14="http://schemas.microsoft.com/office/powerpoint/2010/main" val="1998530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5152986"/>
            <a:ext cx="7834646" cy="1108439"/>
          </a:xfrm>
          <a:prstGeom prst="rect">
            <a:avLst/>
          </a:prstGeom>
        </p:spPr>
      </p:pic>
      <p:pic>
        <p:nvPicPr>
          <p:cNvPr id="3" name="Picture 3"/>
          <p:cNvPicPr>
            <a:picLocks noChangeAspect="1"/>
          </p:cNvPicPr>
          <p:nvPr/>
        </p:nvPicPr>
        <p:blipFill>
          <a:blip r:embed="rId3"/>
          <a:srcRect r="329" b="17390"/>
          <a:stretch>
            <a:fillRect/>
          </a:stretch>
        </p:blipFill>
        <p:spPr>
          <a:xfrm>
            <a:off x="9502234" y="5152986"/>
            <a:ext cx="7649000" cy="1088311"/>
          </a:xfrm>
          <a:prstGeom prst="rect">
            <a:avLst/>
          </a:prstGeom>
        </p:spPr>
      </p:pic>
      <p:sp>
        <p:nvSpPr>
          <p:cNvPr id="4" name="TextBox 4"/>
          <p:cNvSpPr txBox="1"/>
          <p:nvPr/>
        </p:nvSpPr>
        <p:spPr>
          <a:xfrm>
            <a:off x="1063401" y="2141154"/>
            <a:ext cx="8267546" cy="877176"/>
          </a:xfrm>
          <a:prstGeom prst="rect">
            <a:avLst/>
          </a:prstGeom>
        </p:spPr>
        <p:txBody>
          <a:bodyPr lIns="0" tIns="0" rIns="0" bIns="0" rtlCol="0" anchor="t">
            <a:spAutoFit/>
          </a:bodyPr>
          <a:lstStyle/>
          <a:p>
            <a:pPr>
              <a:lnSpc>
                <a:spcPts val="6484"/>
              </a:lnSpc>
            </a:pPr>
            <a:r>
              <a:rPr lang="en-US" sz="6484">
                <a:solidFill>
                  <a:srgbClr val="000000"/>
                </a:solidFill>
                <a:latin typeface="Bebas Neue Bold"/>
              </a:rPr>
              <a:t>AFTER HYPERPARAMETER TUNING</a:t>
            </a:r>
          </a:p>
        </p:txBody>
      </p:sp>
      <p:sp>
        <p:nvSpPr>
          <p:cNvPr id="5" name="TextBox 5"/>
          <p:cNvSpPr txBox="1"/>
          <p:nvPr/>
        </p:nvSpPr>
        <p:spPr>
          <a:xfrm>
            <a:off x="1028700" y="1164680"/>
            <a:ext cx="7346728" cy="862174"/>
          </a:xfrm>
          <a:prstGeom prst="rect">
            <a:avLst/>
          </a:prstGeom>
        </p:spPr>
        <p:txBody>
          <a:bodyPr lIns="0" tIns="0" rIns="0" bIns="0" rtlCol="0" anchor="t">
            <a:spAutoFit/>
          </a:bodyPr>
          <a:lstStyle/>
          <a:p>
            <a:pPr algn="ctr">
              <a:lnSpc>
                <a:spcPts val="6568"/>
              </a:lnSpc>
            </a:pPr>
            <a:r>
              <a:rPr lang="en-US" sz="6568">
                <a:solidFill>
                  <a:srgbClr val="B91646"/>
                </a:solidFill>
                <a:latin typeface="Brittany Bold"/>
              </a:rPr>
              <a:t>Performance Comparison</a:t>
            </a:r>
          </a:p>
        </p:txBody>
      </p:sp>
      <p:sp>
        <p:nvSpPr>
          <p:cNvPr id="6" name="TextBox 6"/>
          <p:cNvSpPr txBox="1"/>
          <p:nvPr/>
        </p:nvSpPr>
        <p:spPr>
          <a:xfrm>
            <a:off x="14676124" y="8319881"/>
            <a:ext cx="2583176" cy="581186"/>
          </a:xfrm>
          <a:prstGeom prst="rect">
            <a:avLst/>
          </a:prstGeom>
        </p:spPr>
        <p:txBody>
          <a:bodyPr lIns="0" tIns="0" rIns="0" bIns="0" rtlCol="0" anchor="t">
            <a:spAutoFit/>
          </a:bodyPr>
          <a:lstStyle/>
          <a:p>
            <a:pPr algn="r">
              <a:lnSpc>
                <a:spcPts val="4716"/>
              </a:lnSpc>
            </a:pPr>
            <a:r>
              <a:rPr lang="en-US" sz="3368">
                <a:solidFill>
                  <a:srgbClr val="000000"/>
                </a:solidFill>
                <a:latin typeface="Bebas Neue Bold"/>
              </a:rPr>
              <a:t>capstone project</a:t>
            </a:r>
          </a:p>
        </p:txBody>
      </p:sp>
      <p:sp>
        <p:nvSpPr>
          <p:cNvPr id="7" name="TextBox 7"/>
          <p:cNvSpPr txBox="1"/>
          <p:nvPr/>
        </p:nvSpPr>
        <p:spPr>
          <a:xfrm>
            <a:off x="15272439" y="906539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8" name="TextBox 8"/>
          <p:cNvSpPr txBox="1"/>
          <p:nvPr/>
        </p:nvSpPr>
        <p:spPr>
          <a:xfrm>
            <a:off x="8540687" y="857487"/>
            <a:ext cx="6765089" cy="1354266"/>
          </a:xfrm>
          <a:prstGeom prst="rect">
            <a:avLst/>
          </a:prstGeom>
        </p:spPr>
        <p:txBody>
          <a:bodyPr lIns="0" tIns="0" rIns="0" bIns="0" rtlCol="0" anchor="t">
            <a:spAutoFit/>
          </a:bodyPr>
          <a:lstStyle/>
          <a:p>
            <a:pPr algn="r">
              <a:lnSpc>
                <a:spcPts val="9967"/>
              </a:lnSpc>
            </a:pPr>
            <a:r>
              <a:rPr lang="en-US" sz="9967" dirty="0">
                <a:solidFill>
                  <a:srgbClr val="105652"/>
                </a:solidFill>
                <a:latin typeface="Bebas Neue Bold"/>
              </a:rPr>
              <a:t>4. MODELING</a:t>
            </a:r>
          </a:p>
        </p:txBody>
      </p:sp>
      <p:sp>
        <p:nvSpPr>
          <p:cNvPr id="9" name="TextBox 9"/>
          <p:cNvSpPr txBox="1"/>
          <p:nvPr/>
        </p:nvSpPr>
        <p:spPr>
          <a:xfrm>
            <a:off x="1063401" y="3255140"/>
            <a:ext cx="16195899" cy="1540698"/>
          </a:xfrm>
          <a:prstGeom prst="rect">
            <a:avLst/>
          </a:prstGeom>
        </p:spPr>
        <p:txBody>
          <a:bodyPr lIns="0" tIns="0" rIns="0" bIns="0" rtlCol="0" anchor="t">
            <a:spAutoFit/>
          </a:bodyPr>
          <a:lstStyle/>
          <a:p>
            <a:pPr algn="just">
              <a:lnSpc>
                <a:spcPts val="3040"/>
              </a:lnSpc>
            </a:pPr>
            <a:r>
              <a:rPr lang="en-US" sz="2068" u="sng">
                <a:solidFill>
                  <a:srgbClr val="191E22"/>
                </a:solidFill>
                <a:latin typeface="Bebas Neue Bold"/>
              </a:rPr>
              <a:t>XGBoost Regressor </a:t>
            </a:r>
          </a:p>
          <a:p>
            <a:pPr algn="just">
              <a:lnSpc>
                <a:spcPts val="3040"/>
              </a:lnSpc>
            </a:pPr>
            <a:r>
              <a:rPr lang="en-US" sz="2068">
                <a:solidFill>
                  <a:srgbClr val="191E22"/>
                </a:solidFill>
                <a:latin typeface="Bebas Neue Bold"/>
              </a:rPr>
              <a:t>Best XGB Score : -21627.93360879928 </a:t>
            </a:r>
          </a:p>
          <a:p>
            <a:pPr algn="just">
              <a:lnSpc>
                <a:spcPts val="3040"/>
              </a:lnSpc>
            </a:pPr>
            <a:r>
              <a:rPr lang="en-US" sz="2068">
                <a:solidFill>
                  <a:srgbClr val="191E22"/>
                </a:solidFill>
                <a:latin typeface="Bebas Neue Bold"/>
              </a:rPr>
              <a:t>Best XGB Params : {'model__subsample': 0.7, 'model__reg_alpha': 0.05994842503189409, 'model__n_estimators': 144, 'model__max_depth': 9, 'model__learning_rate': 0.06, 'model__gamma': 7, 'model__colsample_bytree': 0.9}</a:t>
            </a:r>
          </a:p>
        </p:txBody>
      </p:sp>
      <p:sp>
        <p:nvSpPr>
          <p:cNvPr id="10" name="TextBox 10"/>
          <p:cNvSpPr txBox="1"/>
          <p:nvPr/>
        </p:nvSpPr>
        <p:spPr>
          <a:xfrm>
            <a:off x="814817" y="6509075"/>
            <a:ext cx="13106158" cy="1485015"/>
          </a:xfrm>
          <a:prstGeom prst="rect">
            <a:avLst/>
          </a:prstGeom>
        </p:spPr>
        <p:txBody>
          <a:bodyPr lIns="0" tIns="0" rIns="0" bIns="0" rtlCol="0" anchor="t">
            <a:spAutoFit/>
          </a:bodyPr>
          <a:lstStyle/>
          <a:p>
            <a:pPr marL="380156" lvl="1" indent="-190078" algn="just">
              <a:lnSpc>
                <a:spcPts val="2588"/>
              </a:lnSpc>
              <a:buFont typeface="Arial"/>
              <a:buChar char="•"/>
            </a:pPr>
            <a:r>
              <a:rPr lang="en-US" sz="1760">
                <a:solidFill>
                  <a:srgbClr val="191E22"/>
                </a:solidFill>
                <a:latin typeface="Bebas Neue Bold"/>
              </a:rPr>
              <a:t>Hyperparameter Tuning digunakan sebagai proses untuk mendapatkan model akhir dengan harapan dapat memberikan peningkatan kinerja yang lebih baik dibandingkan dengan model sebelum dilakukan proses tuning.</a:t>
            </a:r>
          </a:p>
          <a:p>
            <a:pPr marL="380156" lvl="1" indent="-190078" algn="just">
              <a:lnSpc>
                <a:spcPts val="2588"/>
              </a:lnSpc>
              <a:buFont typeface="Arial"/>
              <a:buChar char="•"/>
            </a:pPr>
            <a:r>
              <a:rPr lang="en-US" sz="1760">
                <a:solidFill>
                  <a:srgbClr val="191E22"/>
                </a:solidFill>
                <a:latin typeface="Bebas Neue Bold"/>
              </a:rPr>
              <a:t>Berdasarkan perbandingan kinerja di atas, dapat terlihat bahwa model mengalami peningkatan dengan Hyperparameter Tuning. Nilai R-Square mengalami peningkatan sebesar 3%, serta model terbaru menghasilkan nilai RMSE, MAE, dan MAPE yang lebih kecil dibandingkan dengan sebelum dilakukan proses hyperparameter tuning.</a:t>
            </a:r>
          </a:p>
          <a:p>
            <a:pPr algn="just">
              <a:lnSpc>
                <a:spcPts val="1570"/>
              </a:lnSpc>
            </a:pPr>
            <a:endParaRPr lang="en-US" sz="1760">
              <a:solidFill>
                <a:srgbClr val="191E22"/>
              </a:solidFill>
              <a:latin typeface="Bebas Neue 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055498" y="2375406"/>
            <a:ext cx="8639861" cy="4579461"/>
          </a:xfrm>
          <a:prstGeom prst="rect">
            <a:avLst/>
          </a:prstGeom>
        </p:spPr>
      </p:pic>
      <p:sp>
        <p:nvSpPr>
          <p:cNvPr id="3" name="TextBox 3"/>
          <p:cNvSpPr txBox="1"/>
          <p:nvPr/>
        </p:nvSpPr>
        <p:spPr>
          <a:xfrm>
            <a:off x="876454" y="1476005"/>
            <a:ext cx="8267546" cy="747001"/>
          </a:xfrm>
          <a:prstGeom prst="rect">
            <a:avLst/>
          </a:prstGeom>
        </p:spPr>
        <p:txBody>
          <a:bodyPr lIns="0" tIns="0" rIns="0" bIns="0" rtlCol="0" anchor="t">
            <a:spAutoFit/>
          </a:bodyPr>
          <a:lstStyle/>
          <a:p>
            <a:pPr>
              <a:lnSpc>
                <a:spcPts val="5484"/>
              </a:lnSpc>
            </a:pPr>
            <a:r>
              <a:rPr lang="en-US" sz="5484">
                <a:solidFill>
                  <a:srgbClr val="000000"/>
                </a:solidFill>
                <a:latin typeface="Bebas Neue Bold"/>
              </a:rPr>
              <a:t>ACTUAL VS PREDICTED PRICE</a:t>
            </a:r>
          </a:p>
        </p:txBody>
      </p:sp>
      <p:sp>
        <p:nvSpPr>
          <p:cNvPr id="4" name="TextBox 4"/>
          <p:cNvSpPr txBox="1"/>
          <p:nvPr/>
        </p:nvSpPr>
        <p:spPr>
          <a:xfrm>
            <a:off x="841753" y="490005"/>
            <a:ext cx="7346728" cy="741525"/>
          </a:xfrm>
          <a:prstGeom prst="rect">
            <a:avLst/>
          </a:prstGeom>
        </p:spPr>
        <p:txBody>
          <a:bodyPr lIns="0" tIns="0" rIns="0" bIns="0" rtlCol="0" anchor="t">
            <a:spAutoFit/>
          </a:bodyPr>
          <a:lstStyle/>
          <a:p>
            <a:pPr>
              <a:lnSpc>
                <a:spcPts val="5568"/>
              </a:lnSpc>
            </a:pPr>
            <a:r>
              <a:rPr lang="en-US" sz="5568">
                <a:solidFill>
                  <a:srgbClr val="B91646"/>
                </a:solidFill>
                <a:latin typeface="Brittany Bold"/>
              </a:rPr>
              <a:t>Scatter Plot</a:t>
            </a:r>
          </a:p>
        </p:txBody>
      </p:sp>
      <p:sp>
        <p:nvSpPr>
          <p:cNvPr id="5" name="TextBox 5"/>
          <p:cNvSpPr txBox="1"/>
          <p:nvPr/>
        </p:nvSpPr>
        <p:spPr>
          <a:xfrm>
            <a:off x="14676124" y="8319881"/>
            <a:ext cx="2583176" cy="581186"/>
          </a:xfrm>
          <a:prstGeom prst="rect">
            <a:avLst/>
          </a:prstGeom>
        </p:spPr>
        <p:txBody>
          <a:bodyPr lIns="0" tIns="0" rIns="0" bIns="0" rtlCol="0" anchor="t">
            <a:spAutoFit/>
          </a:bodyPr>
          <a:lstStyle/>
          <a:p>
            <a:pPr algn="r">
              <a:lnSpc>
                <a:spcPts val="4716"/>
              </a:lnSpc>
            </a:pPr>
            <a:r>
              <a:rPr lang="en-US" sz="3368">
                <a:solidFill>
                  <a:srgbClr val="000000"/>
                </a:solidFill>
                <a:latin typeface="Bebas Neue Bold"/>
              </a:rPr>
              <a:t>capstone project</a:t>
            </a:r>
          </a:p>
        </p:txBody>
      </p:sp>
      <p:sp>
        <p:nvSpPr>
          <p:cNvPr id="6" name="TextBox 6"/>
          <p:cNvSpPr txBox="1"/>
          <p:nvPr/>
        </p:nvSpPr>
        <p:spPr>
          <a:xfrm>
            <a:off x="15272439" y="906539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7" name="TextBox 7"/>
          <p:cNvSpPr txBox="1"/>
          <p:nvPr/>
        </p:nvSpPr>
        <p:spPr>
          <a:xfrm>
            <a:off x="8521637" y="641588"/>
            <a:ext cx="6765089" cy="1354266"/>
          </a:xfrm>
          <a:prstGeom prst="rect">
            <a:avLst/>
          </a:prstGeom>
        </p:spPr>
        <p:txBody>
          <a:bodyPr lIns="0" tIns="0" rIns="0" bIns="0" rtlCol="0" anchor="t">
            <a:spAutoFit/>
          </a:bodyPr>
          <a:lstStyle/>
          <a:p>
            <a:pPr algn="r">
              <a:lnSpc>
                <a:spcPts val="9967"/>
              </a:lnSpc>
            </a:pPr>
            <a:r>
              <a:rPr lang="en-US" sz="9967" dirty="0">
                <a:solidFill>
                  <a:srgbClr val="105652"/>
                </a:solidFill>
                <a:latin typeface="Bebas Neue Bold"/>
              </a:rPr>
              <a:t>4. MODELING</a:t>
            </a:r>
          </a:p>
        </p:txBody>
      </p:sp>
      <p:sp>
        <p:nvSpPr>
          <p:cNvPr id="8" name="TextBox 8"/>
          <p:cNvSpPr txBox="1"/>
          <p:nvPr/>
        </p:nvSpPr>
        <p:spPr>
          <a:xfrm>
            <a:off x="1822349" y="7415198"/>
            <a:ext cx="13106158" cy="837315"/>
          </a:xfrm>
          <a:prstGeom prst="rect">
            <a:avLst/>
          </a:prstGeom>
        </p:spPr>
        <p:txBody>
          <a:bodyPr lIns="0" tIns="0" rIns="0" bIns="0" rtlCol="0" anchor="t">
            <a:spAutoFit/>
          </a:bodyPr>
          <a:lstStyle/>
          <a:p>
            <a:pPr marL="380156" lvl="1" indent="-190078" algn="just">
              <a:lnSpc>
                <a:spcPts val="2588"/>
              </a:lnSpc>
              <a:buFont typeface="Arial"/>
              <a:buChar char="•"/>
            </a:pPr>
            <a:r>
              <a:rPr lang="en-US" sz="1760">
                <a:solidFill>
                  <a:srgbClr val="191E22"/>
                </a:solidFill>
                <a:latin typeface="Bebas Neue Bold"/>
              </a:rPr>
              <a:t>Berdasarkan gambar scatter plot di atas menunjukkan bahwa masih banyak terdapat hasil nilai prediksi yang belum dapat memprediksi nilai aktual model dengan baik. Hal ini dapat dilihat juga dari harga prediksi mobil yang tinggi, tetapi memiliki harga aktual yang rendah atau begitu pula dengan sebaliknya.</a:t>
            </a:r>
          </a:p>
          <a:p>
            <a:pPr algn="just">
              <a:lnSpc>
                <a:spcPts val="1570"/>
              </a:lnSpc>
            </a:pPr>
            <a:endParaRPr lang="en-US" sz="1760">
              <a:solidFill>
                <a:srgbClr val="191E22"/>
              </a:solidFill>
              <a:latin typeface="Bebas Neue 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2159169"/>
            <a:ext cx="16076868" cy="7223798"/>
            <a:chOff x="0" y="0"/>
            <a:chExt cx="21201203" cy="9526308"/>
          </a:xfrm>
        </p:grpSpPr>
        <p:sp>
          <p:nvSpPr>
            <p:cNvPr id="4" name="Freeform 4"/>
            <p:cNvSpPr/>
            <p:nvPr/>
          </p:nvSpPr>
          <p:spPr>
            <a:xfrm>
              <a:off x="31750" y="31750"/>
              <a:ext cx="21137704" cy="9462808"/>
            </a:xfrm>
            <a:custGeom>
              <a:avLst/>
              <a:gdLst/>
              <a:ahLst/>
              <a:cxnLst/>
              <a:rect l="l" t="t" r="r" b="b"/>
              <a:pathLst>
                <a:path w="21137704" h="9462808">
                  <a:moveTo>
                    <a:pt x="21044993" y="9462808"/>
                  </a:moveTo>
                  <a:lnTo>
                    <a:pt x="92710" y="9462808"/>
                  </a:lnTo>
                  <a:cubicBezTo>
                    <a:pt x="41910" y="9462808"/>
                    <a:pt x="0" y="9420899"/>
                    <a:pt x="0" y="9370099"/>
                  </a:cubicBezTo>
                  <a:lnTo>
                    <a:pt x="0" y="92710"/>
                  </a:lnTo>
                  <a:cubicBezTo>
                    <a:pt x="0" y="41910"/>
                    <a:pt x="41910" y="0"/>
                    <a:pt x="92710" y="0"/>
                  </a:cubicBezTo>
                  <a:lnTo>
                    <a:pt x="21043723" y="0"/>
                  </a:lnTo>
                  <a:cubicBezTo>
                    <a:pt x="21094523" y="0"/>
                    <a:pt x="21136434" y="41910"/>
                    <a:pt x="21136434" y="92710"/>
                  </a:cubicBezTo>
                  <a:lnTo>
                    <a:pt x="21136434" y="9368828"/>
                  </a:lnTo>
                  <a:cubicBezTo>
                    <a:pt x="21137704" y="9420899"/>
                    <a:pt x="21095793" y="9462808"/>
                    <a:pt x="21044993" y="9462808"/>
                  </a:cubicBezTo>
                  <a:close/>
                </a:path>
              </a:pathLst>
            </a:custGeom>
            <a:solidFill>
              <a:srgbClr val="DFD8CA"/>
            </a:solidFill>
          </p:spPr>
        </p:sp>
        <p:sp>
          <p:nvSpPr>
            <p:cNvPr id="5" name="Freeform 5"/>
            <p:cNvSpPr/>
            <p:nvPr/>
          </p:nvSpPr>
          <p:spPr>
            <a:xfrm>
              <a:off x="0" y="0"/>
              <a:ext cx="21201204" cy="9526308"/>
            </a:xfrm>
            <a:custGeom>
              <a:avLst/>
              <a:gdLst/>
              <a:ahLst/>
              <a:cxnLst/>
              <a:rect l="l" t="t" r="r" b="b"/>
              <a:pathLst>
                <a:path w="21201204" h="9526308">
                  <a:moveTo>
                    <a:pt x="21076743" y="59690"/>
                  </a:moveTo>
                  <a:cubicBezTo>
                    <a:pt x="21112304" y="59690"/>
                    <a:pt x="21141513" y="88900"/>
                    <a:pt x="21141513" y="124460"/>
                  </a:cubicBezTo>
                  <a:lnTo>
                    <a:pt x="21141513" y="9401849"/>
                  </a:lnTo>
                  <a:cubicBezTo>
                    <a:pt x="21141513" y="9437408"/>
                    <a:pt x="21112304" y="9466618"/>
                    <a:pt x="21076743" y="9466618"/>
                  </a:cubicBezTo>
                  <a:lnTo>
                    <a:pt x="124460" y="9466618"/>
                  </a:lnTo>
                  <a:cubicBezTo>
                    <a:pt x="88900" y="9466618"/>
                    <a:pt x="59690" y="9437408"/>
                    <a:pt x="59690" y="9401849"/>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9401849"/>
                  </a:lnTo>
                  <a:cubicBezTo>
                    <a:pt x="0" y="9470429"/>
                    <a:pt x="55880" y="9526308"/>
                    <a:pt x="124460" y="9526308"/>
                  </a:cubicBezTo>
                  <a:lnTo>
                    <a:pt x="21076743" y="9526308"/>
                  </a:lnTo>
                  <a:cubicBezTo>
                    <a:pt x="21145323" y="9526308"/>
                    <a:pt x="21201204" y="9470429"/>
                    <a:pt x="21201204" y="9401849"/>
                  </a:cubicBezTo>
                  <a:lnTo>
                    <a:pt x="21201204" y="124460"/>
                  </a:lnTo>
                  <a:cubicBezTo>
                    <a:pt x="21201204" y="55880"/>
                    <a:pt x="21145323" y="0"/>
                    <a:pt x="21076743" y="0"/>
                  </a:cubicBezTo>
                  <a:close/>
                </a:path>
              </a:pathLst>
            </a:custGeom>
            <a:solidFill>
              <a:srgbClr val="000000"/>
            </a:solidFill>
          </p:spPr>
        </p:sp>
      </p:grpSp>
      <p:sp>
        <p:nvSpPr>
          <p:cNvPr id="6" name="TextBox 6"/>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7" name="TextBox 7"/>
          <p:cNvSpPr txBox="1"/>
          <p:nvPr/>
        </p:nvSpPr>
        <p:spPr>
          <a:xfrm>
            <a:off x="1028700" y="944597"/>
            <a:ext cx="6150680" cy="1214573"/>
          </a:xfrm>
          <a:prstGeom prst="rect">
            <a:avLst/>
          </a:prstGeom>
        </p:spPr>
        <p:txBody>
          <a:bodyPr lIns="0" tIns="0" rIns="0" bIns="0" rtlCol="0" anchor="t">
            <a:spAutoFit/>
          </a:bodyPr>
          <a:lstStyle/>
          <a:p>
            <a:pPr>
              <a:lnSpc>
                <a:spcPts val="8967"/>
              </a:lnSpc>
            </a:pPr>
            <a:r>
              <a:rPr lang="en-US" sz="8967">
                <a:solidFill>
                  <a:srgbClr val="F9C041"/>
                </a:solidFill>
                <a:latin typeface="Bebas Neue Bold"/>
              </a:rPr>
              <a:t>5. CONCLUSION</a:t>
            </a:r>
          </a:p>
        </p:txBody>
      </p:sp>
      <p:sp>
        <p:nvSpPr>
          <p:cNvPr id="8" name="TextBox 8"/>
          <p:cNvSpPr txBox="1"/>
          <p:nvPr/>
        </p:nvSpPr>
        <p:spPr>
          <a:xfrm>
            <a:off x="11931865" y="447514"/>
            <a:ext cx="5327435" cy="581186"/>
          </a:xfrm>
          <a:prstGeom prst="rect">
            <a:avLst/>
          </a:prstGeom>
        </p:spPr>
        <p:txBody>
          <a:bodyPr lIns="0" tIns="0" rIns="0" bIns="0" rtlCol="0" anchor="t">
            <a:spAutoFit/>
          </a:bodyPr>
          <a:lstStyle/>
          <a:p>
            <a:pPr algn="r">
              <a:lnSpc>
                <a:spcPts val="4716"/>
              </a:lnSpc>
            </a:pPr>
            <a:r>
              <a:rPr lang="en-US" sz="3368">
                <a:solidFill>
                  <a:srgbClr val="000000"/>
                </a:solidFill>
                <a:latin typeface="Bebas Neue Bold"/>
              </a:rPr>
              <a:t>Capstone project</a:t>
            </a:r>
          </a:p>
        </p:txBody>
      </p:sp>
      <p:sp>
        <p:nvSpPr>
          <p:cNvPr id="9" name="TextBox 9"/>
          <p:cNvSpPr txBox="1"/>
          <p:nvPr/>
        </p:nvSpPr>
        <p:spPr>
          <a:xfrm>
            <a:off x="1371279" y="2629214"/>
            <a:ext cx="15254463" cy="6462699"/>
          </a:xfrm>
          <a:prstGeom prst="rect">
            <a:avLst/>
          </a:prstGeom>
        </p:spPr>
        <p:txBody>
          <a:bodyPr lIns="0" tIns="0" rIns="0" bIns="0" rtlCol="0" anchor="t">
            <a:spAutoFit/>
          </a:bodyPr>
          <a:lstStyle/>
          <a:p>
            <a:pPr algn="just">
              <a:lnSpc>
                <a:spcPts val="2651"/>
              </a:lnSpc>
            </a:pPr>
            <a:r>
              <a:rPr lang="en-US" sz="1803">
                <a:solidFill>
                  <a:srgbClr val="191E22"/>
                </a:solidFill>
                <a:latin typeface="Bebas Neue Bold"/>
              </a:rPr>
              <a:t># Fitur 'Year' dan 'Engine_Size' memiliki korelasi positif dengan fitur target 'Price', sedangkan fitur 'Mileage' berkorelasi negatif. Untuk fitur kategorikal, fitur 'Type' memiliki korelasi ratio yang paling baik terhadap fitur target 'Price' dibandingkan fitur kategorikal lainnya.</a:t>
            </a:r>
          </a:p>
          <a:p>
            <a:pPr algn="just">
              <a:lnSpc>
                <a:spcPts val="2651"/>
              </a:lnSpc>
            </a:pPr>
            <a:r>
              <a:rPr lang="en-US" sz="1803">
                <a:solidFill>
                  <a:srgbClr val="191E22"/>
                </a:solidFill>
                <a:latin typeface="Bebas Neue"/>
              </a:rPr>
              <a:t># T</a:t>
            </a:r>
            <a:r>
              <a:rPr lang="en-US" sz="1803">
                <a:solidFill>
                  <a:srgbClr val="191E22"/>
                </a:solidFill>
                <a:latin typeface="Bebas Neue Bold"/>
              </a:rPr>
              <a:t>erdapat beberapa batasan yang ditetapkan dalam membangun model ini, yaitu:</a:t>
            </a:r>
          </a:p>
          <a:p>
            <a:pPr marL="389378" lvl="1" indent="-194689" algn="just">
              <a:lnSpc>
                <a:spcPts val="2651"/>
              </a:lnSpc>
              <a:buFont typeface="Arial"/>
              <a:buChar char="•"/>
            </a:pPr>
            <a:r>
              <a:rPr lang="en-US" sz="1803">
                <a:solidFill>
                  <a:srgbClr val="191E22"/>
                </a:solidFill>
                <a:latin typeface="Bebas Neue Bold"/>
              </a:rPr>
              <a:t>Mengeliminasi baris dengan isi data yang duplikat sebanyak 4 buah, baris dengan isi data == 0 dan 1 pada fitur 'Price' sebanyak 1796 dan 1 buah. Data-data tersebut harus dieliminasi supaya model yang dibangun dapat memprediksi dengan menggunakan harga yang nyata dan mendapatkan hasil prediksi yang baik, akan tetapi hal tersebut membuat jumlah observasi data menjadi cukup banyak berkurang.</a:t>
            </a:r>
          </a:p>
          <a:p>
            <a:pPr marL="389378" lvl="1" indent="-194689" algn="just">
              <a:lnSpc>
                <a:spcPts val="2651"/>
              </a:lnSpc>
              <a:buFont typeface="Arial"/>
              <a:buChar char="•"/>
            </a:pPr>
            <a:r>
              <a:rPr lang="en-US" sz="1803">
                <a:solidFill>
                  <a:srgbClr val="191E22"/>
                </a:solidFill>
                <a:latin typeface="Bebas Neue Bold"/>
              </a:rPr>
              <a:t>Dalam memprediksi, model menggunakan data fitur 'Year' dengan nilai kurang dari atau sama dengan tahun 2025.</a:t>
            </a:r>
          </a:p>
          <a:p>
            <a:pPr marL="389378" lvl="1" indent="-194689" algn="just">
              <a:lnSpc>
                <a:spcPts val="2651"/>
              </a:lnSpc>
              <a:buFont typeface="Arial"/>
              <a:buChar char="•"/>
            </a:pPr>
            <a:r>
              <a:rPr lang="en-US" sz="1803">
                <a:solidFill>
                  <a:srgbClr val="191E22"/>
                </a:solidFill>
                <a:latin typeface="Bebas Neue Bold"/>
              </a:rPr>
              <a:t>Dalam memprediksi, model menggunakan data fitur 'Engine_Size' dengan nilai kurang dari atau sama dengan 7.</a:t>
            </a:r>
          </a:p>
          <a:p>
            <a:pPr marL="389378" lvl="1" indent="-194689" algn="just">
              <a:lnSpc>
                <a:spcPts val="2651"/>
              </a:lnSpc>
              <a:buFont typeface="Arial"/>
              <a:buChar char="•"/>
            </a:pPr>
            <a:r>
              <a:rPr lang="en-US" sz="1803">
                <a:solidFill>
                  <a:srgbClr val="191E22"/>
                </a:solidFill>
                <a:latin typeface="Bebas Neue Bold"/>
              </a:rPr>
              <a:t>Dalam memprediksi, model menggunakan data fitur 'Mileage' dengan nilai kurang dari 385500 km.</a:t>
            </a:r>
          </a:p>
          <a:p>
            <a:pPr marL="389378" lvl="1" indent="-194689" algn="just">
              <a:lnSpc>
                <a:spcPts val="2651"/>
              </a:lnSpc>
              <a:buFont typeface="Arial"/>
              <a:buChar char="•"/>
            </a:pPr>
            <a:r>
              <a:rPr lang="en-US" sz="1803">
                <a:solidFill>
                  <a:srgbClr val="191E22"/>
                </a:solidFill>
                <a:latin typeface="Bebas Neue Bold"/>
              </a:rPr>
              <a:t>Dalam memprediksi, model menggunakan data fitur 'Price' dengan nilai kurang dari atau sama dengan 183750 Saudi Riyal (SAR).</a:t>
            </a:r>
          </a:p>
          <a:p>
            <a:pPr algn="just">
              <a:lnSpc>
                <a:spcPts val="2651"/>
              </a:lnSpc>
            </a:pPr>
            <a:r>
              <a:rPr lang="en-US" sz="1803">
                <a:solidFill>
                  <a:srgbClr val="191E22"/>
                </a:solidFill>
                <a:latin typeface="Bebas Neue"/>
              </a:rPr>
              <a:t># </a:t>
            </a:r>
            <a:r>
              <a:rPr lang="en-US" sz="1803">
                <a:solidFill>
                  <a:srgbClr val="191E22"/>
                </a:solidFill>
                <a:latin typeface="Bebas Neue Bold"/>
              </a:rPr>
              <a:t>Metrik evaluasi yang digunakan dalam pembangunan model ini adalah R-square, RMSE, MAE, dan MAPE. </a:t>
            </a:r>
          </a:p>
          <a:p>
            <a:pPr marL="389378" lvl="1" indent="-194689" algn="just">
              <a:lnSpc>
                <a:spcPts val="2651"/>
              </a:lnSpc>
              <a:buFont typeface="Arial"/>
              <a:buChar char="•"/>
            </a:pPr>
            <a:r>
              <a:rPr lang="en-US" sz="1803">
                <a:solidFill>
                  <a:srgbClr val="191E22"/>
                </a:solidFill>
                <a:latin typeface="Bebas Neue Bold"/>
              </a:rPr>
              <a:t>Nilai R-square menunjukkan seberapa besar pengaruh fitur-fitur (variabel independen) terhadap target (variabel dependen) secara menyeluruh. Jika dilihat nilai R-square yang dihasilkan oleh model XGBoost setelah dilakukan proses tuning hyperparameter lebih tinggi dibandingkan dengan model XGBoost sebelum dilakukan proses tuning hyperparameter. Nilai R-square tersebut adalah 0.632565, artinya fitur dapat menjelaskan 63.25% dari keseluruhan model.</a:t>
            </a:r>
          </a:p>
          <a:p>
            <a:pPr marL="389378" lvl="1" indent="-194689" algn="just">
              <a:lnSpc>
                <a:spcPts val="2651"/>
              </a:lnSpc>
              <a:buFont typeface="Arial"/>
              <a:buChar char="•"/>
            </a:pPr>
            <a:r>
              <a:rPr lang="en-US" sz="1803">
                <a:solidFill>
                  <a:srgbClr val="191E22"/>
                </a:solidFill>
                <a:latin typeface="Bebas Neue Bold"/>
              </a:rPr>
              <a:t>Nilai RMSE setelah dilakukan proses tuning hyperparameter adalah sebesar nilai 23757.04, artinya model yang dibangun untuk memprediksi harga mobil bekas di antara rentang harga 0 sampai dengan 183750 SAR, maka harga rata-rata dari prediksi tersebut akan meleset sekitar 23757.04 dari harga aktual. </a:t>
            </a:r>
          </a:p>
          <a:p>
            <a:pPr marL="389378" lvl="1" indent="-194689" algn="just">
              <a:lnSpc>
                <a:spcPts val="2651"/>
              </a:lnSpc>
              <a:buFont typeface="Arial"/>
              <a:buChar char="•"/>
            </a:pPr>
            <a:r>
              <a:rPr lang="en-US" sz="1803">
                <a:solidFill>
                  <a:srgbClr val="191E22"/>
                </a:solidFill>
                <a:latin typeface="Bebas Neue Bold"/>
              </a:rPr>
              <a:t>Harga prediksi tersebut bisa saja meleset lebih jauh lagi apabila dilihat dari nilai MAE dan MAPE yang besar sebelum dilakukan proses tuning hyperparameter. Beruntung nilai RMSE, MAE, dan MAPE dari model mengalami penurunan setelah dilakukan proses tuning hyperparameter. Hal ini menunjukkan bahwa proses tersebut berhasil meningkatkan kinerja model dan dapat membuat prediksi yang lebih baik.</a:t>
            </a:r>
          </a:p>
          <a:p>
            <a:pPr algn="just">
              <a:lnSpc>
                <a:spcPts val="1027"/>
              </a:lnSpc>
            </a:pPr>
            <a:endParaRPr lang="en-US" sz="1803">
              <a:solidFill>
                <a:srgbClr val="191E22"/>
              </a:solidFill>
              <a:latin typeface="Bebas Neue Bo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2974527"/>
            <a:ext cx="16076868" cy="4849983"/>
            <a:chOff x="0" y="0"/>
            <a:chExt cx="21201203" cy="6395865"/>
          </a:xfrm>
        </p:grpSpPr>
        <p:sp>
          <p:nvSpPr>
            <p:cNvPr id="4" name="Freeform 4"/>
            <p:cNvSpPr/>
            <p:nvPr/>
          </p:nvSpPr>
          <p:spPr>
            <a:xfrm>
              <a:off x="31750" y="31750"/>
              <a:ext cx="21137704" cy="6332365"/>
            </a:xfrm>
            <a:custGeom>
              <a:avLst/>
              <a:gdLst/>
              <a:ahLst/>
              <a:cxnLst/>
              <a:rect l="l" t="t" r="r" b="b"/>
              <a:pathLst>
                <a:path w="21137704" h="6332365">
                  <a:moveTo>
                    <a:pt x="21044993" y="6332365"/>
                  </a:moveTo>
                  <a:lnTo>
                    <a:pt x="92710" y="6332365"/>
                  </a:lnTo>
                  <a:cubicBezTo>
                    <a:pt x="41910" y="6332365"/>
                    <a:pt x="0" y="6290454"/>
                    <a:pt x="0" y="6239654"/>
                  </a:cubicBezTo>
                  <a:lnTo>
                    <a:pt x="0" y="92710"/>
                  </a:lnTo>
                  <a:cubicBezTo>
                    <a:pt x="0" y="41910"/>
                    <a:pt x="41910" y="0"/>
                    <a:pt x="92710" y="0"/>
                  </a:cubicBezTo>
                  <a:lnTo>
                    <a:pt x="21043723" y="0"/>
                  </a:lnTo>
                  <a:cubicBezTo>
                    <a:pt x="21094523" y="0"/>
                    <a:pt x="21136434" y="41910"/>
                    <a:pt x="21136434" y="92710"/>
                  </a:cubicBezTo>
                  <a:lnTo>
                    <a:pt x="21136434" y="6238385"/>
                  </a:lnTo>
                  <a:cubicBezTo>
                    <a:pt x="21137704" y="6290454"/>
                    <a:pt x="21095793" y="6332365"/>
                    <a:pt x="21044993" y="6332365"/>
                  </a:cubicBezTo>
                  <a:close/>
                </a:path>
              </a:pathLst>
            </a:custGeom>
            <a:solidFill>
              <a:srgbClr val="DFD8CA"/>
            </a:solidFill>
          </p:spPr>
        </p:sp>
        <p:sp>
          <p:nvSpPr>
            <p:cNvPr id="5" name="Freeform 5"/>
            <p:cNvSpPr/>
            <p:nvPr/>
          </p:nvSpPr>
          <p:spPr>
            <a:xfrm>
              <a:off x="0" y="0"/>
              <a:ext cx="21201204" cy="6395865"/>
            </a:xfrm>
            <a:custGeom>
              <a:avLst/>
              <a:gdLst/>
              <a:ahLst/>
              <a:cxnLst/>
              <a:rect l="l" t="t" r="r" b="b"/>
              <a:pathLst>
                <a:path w="21201204" h="6395865">
                  <a:moveTo>
                    <a:pt x="21076743" y="59690"/>
                  </a:moveTo>
                  <a:cubicBezTo>
                    <a:pt x="21112304" y="59690"/>
                    <a:pt x="21141513" y="88900"/>
                    <a:pt x="21141513" y="124460"/>
                  </a:cubicBezTo>
                  <a:lnTo>
                    <a:pt x="21141513" y="6271405"/>
                  </a:lnTo>
                  <a:cubicBezTo>
                    <a:pt x="21141513" y="6306965"/>
                    <a:pt x="21112304" y="6336174"/>
                    <a:pt x="21076743" y="6336174"/>
                  </a:cubicBezTo>
                  <a:lnTo>
                    <a:pt x="124460" y="6336174"/>
                  </a:lnTo>
                  <a:cubicBezTo>
                    <a:pt x="88900" y="6336174"/>
                    <a:pt x="59690" y="6306965"/>
                    <a:pt x="59690" y="6271405"/>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6271405"/>
                  </a:lnTo>
                  <a:cubicBezTo>
                    <a:pt x="0" y="6339985"/>
                    <a:pt x="55880" y="6395865"/>
                    <a:pt x="124460" y="6395865"/>
                  </a:cubicBezTo>
                  <a:lnTo>
                    <a:pt x="21076743" y="6395865"/>
                  </a:lnTo>
                  <a:cubicBezTo>
                    <a:pt x="21145323" y="6395865"/>
                    <a:pt x="21201204" y="6339985"/>
                    <a:pt x="21201204" y="6271405"/>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294842" y="8544531"/>
            <a:ext cx="5260894" cy="1272180"/>
          </a:xfrm>
          <a:prstGeom prst="rect">
            <a:avLst/>
          </a:prstGeom>
        </p:spPr>
      </p:pic>
      <p:sp>
        <p:nvSpPr>
          <p:cNvPr id="7" name="TextBox 7"/>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8" name="TextBox 8"/>
          <p:cNvSpPr txBox="1"/>
          <p:nvPr/>
        </p:nvSpPr>
        <p:spPr>
          <a:xfrm>
            <a:off x="1028700" y="1759955"/>
            <a:ext cx="7703437" cy="1214573"/>
          </a:xfrm>
          <a:prstGeom prst="rect">
            <a:avLst/>
          </a:prstGeom>
        </p:spPr>
        <p:txBody>
          <a:bodyPr lIns="0" tIns="0" rIns="0" bIns="0" rtlCol="0" anchor="t">
            <a:spAutoFit/>
          </a:bodyPr>
          <a:lstStyle/>
          <a:p>
            <a:pPr>
              <a:lnSpc>
                <a:spcPts val="8967"/>
              </a:lnSpc>
            </a:pPr>
            <a:r>
              <a:rPr lang="en-US" sz="8967">
                <a:solidFill>
                  <a:srgbClr val="B91646"/>
                </a:solidFill>
                <a:latin typeface="Bebas Neue Bold"/>
              </a:rPr>
              <a:t>6. RECOMMENDATION</a:t>
            </a:r>
          </a:p>
        </p:txBody>
      </p:sp>
      <p:sp>
        <p:nvSpPr>
          <p:cNvPr id="9" name="TextBox 9"/>
          <p:cNvSpPr txBox="1"/>
          <p:nvPr/>
        </p:nvSpPr>
        <p:spPr>
          <a:xfrm>
            <a:off x="11931865" y="447514"/>
            <a:ext cx="5327435" cy="581186"/>
          </a:xfrm>
          <a:prstGeom prst="rect">
            <a:avLst/>
          </a:prstGeom>
        </p:spPr>
        <p:txBody>
          <a:bodyPr lIns="0" tIns="0" rIns="0" bIns="0" rtlCol="0" anchor="t">
            <a:spAutoFit/>
          </a:bodyPr>
          <a:lstStyle/>
          <a:p>
            <a:pPr algn="r">
              <a:lnSpc>
                <a:spcPts val="4716"/>
              </a:lnSpc>
            </a:pPr>
            <a:r>
              <a:rPr lang="en-US" sz="3368">
                <a:solidFill>
                  <a:srgbClr val="000000"/>
                </a:solidFill>
                <a:latin typeface="Bebas Neue Bold"/>
              </a:rPr>
              <a:t>Capstone project</a:t>
            </a:r>
          </a:p>
        </p:txBody>
      </p:sp>
      <p:sp>
        <p:nvSpPr>
          <p:cNvPr id="10" name="TextBox 10"/>
          <p:cNvSpPr txBox="1"/>
          <p:nvPr/>
        </p:nvSpPr>
        <p:spPr>
          <a:xfrm>
            <a:off x="1104906" y="3160799"/>
            <a:ext cx="15254463" cy="4611051"/>
          </a:xfrm>
          <a:prstGeom prst="rect">
            <a:avLst/>
          </a:prstGeom>
        </p:spPr>
        <p:txBody>
          <a:bodyPr lIns="0" tIns="0" rIns="0" bIns="0" rtlCol="0" anchor="t">
            <a:spAutoFit/>
          </a:bodyPr>
          <a:lstStyle/>
          <a:p>
            <a:pPr marL="432558" lvl="1" indent="-216279" algn="just">
              <a:lnSpc>
                <a:spcPts val="2945"/>
              </a:lnSpc>
              <a:buFont typeface="Arial"/>
              <a:buChar char="•"/>
            </a:pPr>
            <a:r>
              <a:rPr lang="en-US" sz="2003">
                <a:solidFill>
                  <a:srgbClr val="191E22"/>
                </a:solidFill>
                <a:latin typeface="Bebas Neue Bold"/>
              </a:rPr>
              <a:t>Setelah dilakukan proses eliminasi berupa penghapusan baris data dengan nilai == 0 dan 1 SAR pada fitur 'Price', pembatasan nilai pada baris data di fitur 'Year', 'Engine_Size', 'Mileage', dan 'Price' karena adanya outlier, jumlah observasi data yang digunakan untuk pembangunan model hanya tersisa 3.408 baris data atau sekitar 40% dari jumlah pada dataframe awal. Oleh karena itu, untuk pembangunan model selanjutnya disarankan untuk menambahkan jumlah baris data yang akan digunakan, sehingga dapat menghasilkan prediksi yang lebih akurat, karena data yang digunakan pada pembangunan model saat ini sangat sedikit untuk bisa memberikan hasil prediksi yang maksimal.</a:t>
            </a:r>
          </a:p>
          <a:p>
            <a:pPr marL="432558" lvl="1" indent="-216279" algn="just">
              <a:lnSpc>
                <a:spcPts val="2945"/>
              </a:lnSpc>
              <a:buFont typeface="Arial"/>
              <a:buChar char="•"/>
            </a:pPr>
            <a:r>
              <a:rPr lang="en-US" sz="2003">
                <a:solidFill>
                  <a:srgbClr val="191E22"/>
                </a:solidFill>
                <a:latin typeface="Bebas Neue Bold"/>
              </a:rPr>
              <a:t>Menambahkan beberapa fitur lain yang memiliki korelasi yang baik dengan fitur target 'Price'. Seperti warna mobil, kondisi interior dan eksterior mobil, kelengkapan dokumen (BPKB, STNK, dan Buku Manual), riwayat pemeliharaan mobil, dan riwayat kecelakaan. (Sumber: [What are the factors that influence a used car price?](https://carsellzone.com/blog/detail/factors-affect-car-price))</a:t>
            </a:r>
          </a:p>
          <a:p>
            <a:pPr marL="432558" lvl="1" indent="-216279" algn="just">
              <a:lnSpc>
                <a:spcPts val="2945"/>
              </a:lnSpc>
              <a:buFont typeface="Arial"/>
              <a:buChar char="•"/>
            </a:pPr>
            <a:r>
              <a:rPr lang="en-US" sz="2003">
                <a:solidFill>
                  <a:srgbClr val="191E22"/>
                </a:solidFill>
                <a:latin typeface="Bebas Neue Bold"/>
              </a:rPr>
              <a:t>Menambahkan fitur yang dapat membedakan antara mobil classic dengan mobil biasa yang digunakan sehari-hari. Hal ini dikarenakan korelasi antara fitur 'Mileage' dengan target 'Price' antara mobil classic dengan mobil biasa memberikan hasil yang berbeda. Contohnya, mobil classic yang diproduksi pada tahun 1970 cenderung akan lebih mahal dibandingkan dengan mobil keluaran tahun 2005. Akan tetapi, untuk mengklasifikasikan hal tersebut diperlukan adanya domain knowledge mengenai jenis mobil apa saja yang dapat dikategorikan ke dalam jenis mobil classic.</a:t>
            </a:r>
          </a:p>
          <a:p>
            <a:pPr algn="just">
              <a:lnSpc>
                <a:spcPts val="1321"/>
              </a:lnSpc>
            </a:pPr>
            <a:endParaRPr lang="en-US" sz="2003">
              <a:solidFill>
                <a:srgbClr val="191E22"/>
              </a:solidFill>
              <a:latin typeface="Bebas Neue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sp>
        <p:nvSpPr>
          <p:cNvPr id="3" name="TextBox 3"/>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4" name="TextBox 4"/>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dirty="0">
                <a:solidFill>
                  <a:srgbClr val="B91646"/>
                </a:solidFill>
                <a:latin typeface="Bebas Neue Bold"/>
              </a:rPr>
              <a:t>1. BUSINESS PROBLEM UNDERSTANDING</a:t>
            </a:r>
          </a:p>
        </p:txBody>
      </p:sp>
      <p:grpSp>
        <p:nvGrpSpPr>
          <p:cNvPr id="5" name="Group 5"/>
          <p:cNvGrpSpPr/>
          <p:nvPr/>
        </p:nvGrpSpPr>
        <p:grpSpPr>
          <a:xfrm>
            <a:off x="1028700" y="3628971"/>
            <a:ext cx="16230600" cy="5629329"/>
            <a:chOff x="0" y="0"/>
            <a:chExt cx="21403936" cy="7423620"/>
          </a:xfrm>
        </p:grpSpPr>
        <p:sp>
          <p:nvSpPr>
            <p:cNvPr id="6" name="Freeform 6"/>
            <p:cNvSpPr/>
            <p:nvPr/>
          </p:nvSpPr>
          <p:spPr>
            <a:xfrm>
              <a:off x="31750" y="31750"/>
              <a:ext cx="21340435" cy="7360120"/>
            </a:xfrm>
            <a:custGeom>
              <a:avLst/>
              <a:gdLst/>
              <a:ahLst/>
              <a:cxnLst/>
              <a:rect l="l" t="t" r="r" b="b"/>
              <a:pathLst>
                <a:path w="21340435" h="7360120">
                  <a:moveTo>
                    <a:pt x="21247726" y="7360120"/>
                  </a:moveTo>
                  <a:lnTo>
                    <a:pt x="92710" y="7360120"/>
                  </a:lnTo>
                  <a:cubicBezTo>
                    <a:pt x="41910" y="7360120"/>
                    <a:pt x="0" y="7318210"/>
                    <a:pt x="0" y="7267410"/>
                  </a:cubicBezTo>
                  <a:lnTo>
                    <a:pt x="0" y="92710"/>
                  </a:lnTo>
                  <a:cubicBezTo>
                    <a:pt x="0" y="41910"/>
                    <a:pt x="41910" y="0"/>
                    <a:pt x="92710" y="0"/>
                  </a:cubicBezTo>
                  <a:lnTo>
                    <a:pt x="21246457" y="0"/>
                  </a:lnTo>
                  <a:cubicBezTo>
                    <a:pt x="21297257" y="0"/>
                    <a:pt x="21339166" y="41910"/>
                    <a:pt x="21339166" y="92710"/>
                  </a:cubicBezTo>
                  <a:lnTo>
                    <a:pt x="21339166" y="7266140"/>
                  </a:lnTo>
                  <a:cubicBezTo>
                    <a:pt x="21340435" y="7318210"/>
                    <a:pt x="21298526" y="7360120"/>
                    <a:pt x="21247726" y="7360120"/>
                  </a:cubicBezTo>
                  <a:close/>
                </a:path>
              </a:pathLst>
            </a:custGeom>
            <a:solidFill>
              <a:srgbClr val="DFD8CA"/>
            </a:solidFill>
          </p:spPr>
        </p:sp>
        <p:sp>
          <p:nvSpPr>
            <p:cNvPr id="7" name="Freeform 7"/>
            <p:cNvSpPr/>
            <p:nvPr/>
          </p:nvSpPr>
          <p:spPr>
            <a:xfrm>
              <a:off x="0" y="0"/>
              <a:ext cx="21403935" cy="7423620"/>
            </a:xfrm>
            <a:custGeom>
              <a:avLst/>
              <a:gdLst/>
              <a:ahLst/>
              <a:cxnLst/>
              <a:rect l="l" t="t" r="r" b="b"/>
              <a:pathLst>
                <a:path w="21403935" h="7423620">
                  <a:moveTo>
                    <a:pt x="21279476" y="59690"/>
                  </a:moveTo>
                  <a:cubicBezTo>
                    <a:pt x="21315035" y="59690"/>
                    <a:pt x="21344246" y="88900"/>
                    <a:pt x="21344246" y="124460"/>
                  </a:cubicBezTo>
                  <a:lnTo>
                    <a:pt x="21344246" y="7299160"/>
                  </a:lnTo>
                  <a:cubicBezTo>
                    <a:pt x="21344246" y="7334720"/>
                    <a:pt x="21315035" y="7363930"/>
                    <a:pt x="21279476" y="7363930"/>
                  </a:cubicBezTo>
                  <a:lnTo>
                    <a:pt x="124460" y="7363930"/>
                  </a:lnTo>
                  <a:cubicBezTo>
                    <a:pt x="88900" y="7363930"/>
                    <a:pt x="59690" y="7334720"/>
                    <a:pt x="59690" y="7299160"/>
                  </a:cubicBezTo>
                  <a:lnTo>
                    <a:pt x="59690" y="124460"/>
                  </a:lnTo>
                  <a:cubicBezTo>
                    <a:pt x="59690" y="88900"/>
                    <a:pt x="88900" y="59690"/>
                    <a:pt x="124460" y="59690"/>
                  </a:cubicBezTo>
                  <a:lnTo>
                    <a:pt x="21279476" y="59690"/>
                  </a:lnTo>
                  <a:moveTo>
                    <a:pt x="21279476" y="0"/>
                  </a:moveTo>
                  <a:lnTo>
                    <a:pt x="124460" y="0"/>
                  </a:lnTo>
                  <a:cubicBezTo>
                    <a:pt x="55880" y="0"/>
                    <a:pt x="0" y="55880"/>
                    <a:pt x="0" y="124460"/>
                  </a:cubicBezTo>
                  <a:lnTo>
                    <a:pt x="0" y="7299160"/>
                  </a:lnTo>
                  <a:cubicBezTo>
                    <a:pt x="0" y="7367740"/>
                    <a:pt x="55880" y="7423620"/>
                    <a:pt x="124460" y="7423620"/>
                  </a:cubicBezTo>
                  <a:lnTo>
                    <a:pt x="21279476" y="7423620"/>
                  </a:lnTo>
                  <a:cubicBezTo>
                    <a:pt x="21348057" y="7423620"/>
                    <a:pt x="21403935" y="7367740"/>
                    <a:pt x="21403935" y="7299160"/>
                  </a:cubicBezTo>
                  <a:lnTo>
                    <a:pt x="21403935" y="124460"/>
                  </a:lnTo>
                  <a:cubicBezTo>
                    <a:pt x="21403935" y="55880"/>
                    <a:pt x="21348057" y="0"/>
                    <a:pt x="21279476" y="0"/>
                  </a:cubicBezTo>
                  <a:close/>
                </a:path>
              </a:pathLst>
            </a:custGeom>
            <a:solidFill>
              <a:srgbClr val="000000"/>
            </a:solidFill>
          </p:spPr>
        </p:sp>
      </p:grpSp>
      <p:sp>
        <p:nvSpPr>
          <p:cNvPr id="8" name="TextBox 8"/>
          <p:cNvSpPr txBox="1"/>
          <p:nvPr/>
        </p:nvSpPr>
        <p:spPr>
          <a:xfrm>
            <a:off x="1028700" y="3047785"/>
            <a:ext cx="4579844" cy="581186"/>
          </a:xfrm>
          <a:prstGeom prst="rect">
            <a:avLst/>
          </a:prstGeom>
        </p:spPr>
        <p:txBody>
          <a:bodyPr lIns="0" tIns="0" rIns="0" bIns="0" rtlCol="0" anchor="t">
            <a:spAutoFit/>
          </a:bodyPr>
          <a:lstStyle/>
          <a:p>
            <a:pPr>
              <a:lnSpc>
                <a:spcPts val="4716"/>
              </a:lnSpc>
            </a:pPr>
            <a:r>
              <a:rPr lang="en-US" sz="3368" dirty="0">
                <a:solidFill>
                  <a:srgbClr val="000000"/>
                </a:solidFill>
                <a:latin typeface="Bebas Neue Bold"/>
              </a:rPr>
              <a:t>Context</a:t>
            </a:r>
          </a:p>
        </p:txBody>
      </p:sp>
      <p:sp>
        <p:nvSpPr>
          <p:cNvPr id="9" name="TextBox 9"/>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dirty="0">
                <a:solidFill>
                  <a:srgbClr val="000000"/>
                </a:solidFill>
                <a:latin typeface="Bebas Neue Bold"/>
              </a:rPr>
              <a:t>Capstone project</a:t>
            </a:r>
          </a:p>
        </p:txBody>
      </p:sp>
      <p:sp>
        <p:nvSpPr>
          <p:cNvPr id="10" name="TextBox 10"/>
          <p:cNvSpPr txBox="1"/>
          <p:nvPr/>
        </p:nvSpPr>
        <p:spPr>
          <a:xfrm>
            <a:off x="1319174" y="3990921"/>
            <a:ext cx="15368669" cy="5153186"/>
          </a:xfrm>
          <a:prstGeom prst="rect">
            <a:avLst/>
          </a:prstGeom>
        </p:spPr>
        <p:txBody>
          <a:bodyPr lIns="0" tIns="0" rIns="0" bIns="0" rtlCol="0" anchor="t">
            <a:spAutoFit/>
          </a:bodyPr>
          <a:lstStyle/>
          <a:p>
            <a:pPr marL="532989" lvl="1" indent="-266495" algn="just">
              <a:lnSpc>
                <a:spcPts val="3456"/>
              </a:lnSpc>
              <a:buFont typeface="Arial"/>
              <a:buChar char="•"/>
            </a:pPr>
            <a:r>
              <a:rPr lang="en-US" sz="2468" dirty="0">
                <a:solidFill>
                  <a:srgbClr val="191E22"/>
                </a:solidFill>
                <a:latin typeface="Bebas Neue Bold"/>
              </a:rPr>
              <a:t>Pada </a:t>
            </a:r>
            <a:r>
              <a:rPr lang="en-US" sz="2468" dirty="0" err="1">
                <a:solidFill>
                  <a:srgbClr val="191E22"/>
                </a:solidFill>
                <a:latin typeface="Bebas Neue Bold"/>
              </a:rPr>
              <a:t>saat</a:t>
            </a:r>
            <a:r>
              <a:rPr lang="en-US" sz="2468" dirty="0">
                <a:solidFill>
                  <a:srgbClr val="191E22"/>
                </a:solidFill>
                <a:latin typeface="Bebas Neue Bold"/>
              </a:rPr>
              <a:t> </a:t>
            </a:r>
            <a:r>
              <a:rPr lang="en-US" sz="2468" dirty="0" err="1">
                <a:solidFill>
                  <a:srgbClr val="191E22"/>
                </a:solidFill>
                <a:latin typeface="Bebas Neue Bold"/>
              </a:rPr>
              <a:t>ini</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menjadi</a:t>
            </a:r>
            <a:r>
              <a:rPr lang="en-US" sz="2468" dirty="0">
                <a:solidFill>
                  <a:srgbClr val="191E22"/>
                </a:solidFill>
                <a:latin typeface="Bebas Neue Bold"/>
              </a:rPr>
              <a:t> salah </a:t>
            </a:r>
            <a:r>
              <a:rPr lang="en-US" sz="2468" dirty="0" err="1">
                <a:solidFill>
                  <a:srgbClr val="191E22"/>
                </a:solidFill>
                <a:latin typeface="Bebas Neue Bold"/>
              </a:rPr>
              <a:t>satu</a:t>
            </a:r>
            <a:r>
              <a:rPr lang="en-US" sz="2468" dirty="0">
                <a:solidFill>
                  <a:srgbClr val="191E22"/>
                </a:solidFill>
                <a:latin typeface="Bebas Neue Bold"/>
              </a:rPr>
              <a:t> </a:t>
            </a:r>
            <a:r>
              <a:rPr lang="en-US" sz="2468" dirty="0" err="1">
                <a:solidFill>
                  <a:srgbClr val="191E22"/>
                </a:solidFill>
                <a:latin typeface="Bebas Neue Bold"/>
              </a:rPr>
              <a:t>kebutuhan</a:t>
            </a:r>
            <a:r>
              <a:rPr lang="en-US" sz="2468" dirty="0">
                <a:solidFill>
                  <a:srgbClr val="191E22"/>
                </a:solidFill>
                <a:latin typeface="Bebas Neue Bold"/>
              </a:rPr>
              <a:t> </a:t>
            </a:r>
            <a:r>
              <a:rPr lang="en-US" sz="2468" dirty="0" err="1">
                <a:solidFill>
                  <a:srgbClr val="191E22"/>
                </a:solidFill>
                <a:latin typeface="Bebas Neue Bold"/>
              </a:rPr>
              <a:t>utama</a:t>
            </a:r>
            <a:r>
              <a:rPr lang="en-US" sz="2468" dirty="0">
                <a:solidFill>
                  <a:srgbClr val="191E22"/>
                </a:solidFill>
                <a:latin typeface="Bebas Neue Bold"/>
              </a:rPr>
              <a:t> </a:t>
            </a:r>
            <a:r>
              <a:rPr lang="en-US" sz="2468" dirty="0" err="1">
                <a:solidFill>
                  <a:srgbClr val="191E22"/>
                </a:solidFill>
                <a:latin typeface="Bebas Neue Bold"/>
              </a:rPr>
              <a:t>bagi</a:t>
            </a:r>
            <a:r>
              <a:rPr lang="en-US" sz="2468" dirty="0">
                <a:solidFill>
                  <a:srgbClr val="191E22"/>
                </a:solidFill>
                <a:latin typeface="Bebas Neue Bold"/>
              </a:rPr>
              <a:t> </a:t>
            </a:r>
            <a:r>
              <a:rPr lang="en-US" sz="2468" dirty="0" err="1">
                <a:solidFill>
                  <a:srgbClr val="191E22"/>
                </a:solidFill>
                <a:latin typeface="Bebas Neue Bold"/>
              </a:rPr>
              <a:t>masyarakat</a:t>
            </a:r>
            <a:r>
              <a:rPr lang="en-US" sz="2468" dirty="0">
                <a:solidFill>
                  <a:srgbClr val="191E22"/>
                </a:solidFill>
                <a:latin typeface="Bebas Neue Bold"/>
              </a:rPr>
              <a:t> </a:t>
            </a:r>
            <a:r>
              <a:rPr lang="en-US" sz="2468" dirty="0" err="1">
                <a:solidFill>
                  <a:srgbClr val="191E22"/>
                </a:solidFill>
                <a:latin typeface="Bebas Neue Bold"/>
              </a:rPr>
              <a:t>perkotaan</a:t>
            </a:r>
            <a:r>
              <a:rPr lang="en-US" sz="2468" dirty="0">
                <a:solidFill>
                  <a:srgbClr val="191E22"/>
                </a:solidFill>
                <a:latin typeface="Bebas Neue Bold"/>
              </a:rPr>
              <a:t> yang </a:t>
            </a:r>
            <a:r>
              <a:rPr lang="en-US" sz="2468" dirty="0" err="1">
                <a:solidFill>
                  <a:srgbClr val="191E22"/>
                </a:solidFill>
                <a:latin typeface="Bebas Neue Bold"/>
              </a:rPr>
              <a:t>memiliki</a:t>
            </a:r>
            <a:r>
              <a:rPr lang="en-US" sz="2468" dirty="0">
                <a:solidFill>
                  <a:srgbClr val="191E22"/>
                </a:solidFill>
                <a:latin typeface="Bebas Neue Bold"/>
              </a:rPr>
              <a:t> </a:t>
            </a:r>
            <a:r>
              <a:rPr lang="en-US" sz="2468" dirty="0" err="1">
                <a:solidFill>
                  <a:srgbClr val="191E22"/>
                </a:solidFill>
                <a:latin typeface="Bebas Neue Bold"/>
              </a:rPr>
              <a:t>mobilitas</a:t>
            </a:r>
            <a:r>
              <a:rPr lang="en-US" sz="2468" dirty="0">
                <a:solidFill>
                  <a:srgbClr val="191E22"/>
                </a:solidFill>
                <a:latin typeface="Bebas Neue Bold"/>
              </a:rPr>
              <a:t> </a:t>
            </a:r>
            <a:r>
              <a:rPr lang="en-US" sz="2468" dirty="0" err="1">
                <a:solidFill>
                  <a:srgbClr val="191E22"/>
                </a:solidFill>
                <a:latin typeface="Bebas Neue Bold"/>
              </a:rPr>
              <a:t>tinggi</a:t>
            </a:r>
            <a:r>
              <a:rPr lang="en-US" sz="2468" dirty="0">
                <a:solidFill>
                  <a:srgbClr val="191E22"/>
                </a:solidFill>
                <a:latin typeface="Bebas Neue Bold"/>
              </a:rPr>
              <a:t>. Mobil </a:t>
            </a:r>
            <a:r>
              <a:rPr lang="en-US" sz="2468" dirty="0" err="1">
                <a:solidFill>
                  <a:srgbClr val="191E22"/>
                </a:solidFill>
                <a:latin typeface="Bebas Neue Bold"/>
              </a:rPr>
              <a:t>dapat</a:t>
            </a:r>
            <a:r>
              <a:rPr lang="en-US" sz="2468" dirty="0">
                <a:solidFill>
                  <a:srgbClr val="191E22"/>
                </a:solidFill>
                <a:latin typeface="Bebas Neue Bold"/>
              </a:rPr>
              <a:t> </a:t>
            </a:r>
            <a:r>
              <a:rPr lang="en-US" sz="2468" dirty="0" err="1">
                <a:solidFill>
                  <a:srgbClr val="191E22"/>
                </a:solidFill>
                <a:latin typeface="Bebas Neue Bold"/>
              </a:rPr>
              <a:t>memberikan</a:t>
            </a:r>
            <a:r>
              <a:rPr lang="en-US" sz="2468" dirty="0">
                <a:solidFill>
                  <a:srgbClr val="191E22"/>
                </a:solidFill>
                <a:latin typeface="Bebas Neue Bold"/>
              </a:rPr>
              <a:t> rasa </a:t>
            </a:r>
            <a:r>
              <a:rPr lang="en-US" sz="2468" dirty="0" err="1">
                <a:solidFill>
                  <a:srgbClr val="191E22"/>
                </a:solidFill>
                <a:latin typeface="Bebas Neue Bold"/>
              </a:rPr>
              <a:t>aman</a:t>
            </a:r>
            <a:r>
              <a:rPr lang="en-US" sz="2468" dirty="0">
                <a:solidFill>
                  <a:srgbClr val="191E22"/>
                </a:solidFill>
                <a:latin typeface="Bebas Neue Bold"/>
              </a:rPr>
              <a:t>, </a:t>
            </a:r>
            <a:r>
              <a:rPr lang="en-US" sz="2468" dirty="0" err="1">
                <a:solidFill>
                  <a:srgbClr val="191E22"/>
                </a:solidFill>
                <a:latin typeface="Bebas Neue Bold"/>
              </a:rPr>
              <a:t>nyaman</a:t>
            </a:r>
            <a:r>
              <a:rPr lang="en-US" sz="2468" dirty="0">
                <a:solidFill>
                  <a:srgbClr val="191E22"/>
                </a:solidFill>
                <a:latin typeface="Bebas Neue Bold"/>
              </a:rPr>
              <a:t>, dan </a:t>
            </a:r>
            <a:r>
              <a:rPr lang="en-US" sz="2468" dirty="0" err="1">
                <a:solidFill>
                  <a:srgbClr val="191E22"/>
                </a:solidFill>
                <a:latin typeface="Bebas Neue Bold"/>
              </a:rPr>
              <a:t>menghemat</a:t>
            </a:r>
            <a:r>
              <a:rPr lang="en-US" sz="2468" dirty="0">
                <a:solidFill>
                  <a:srgbClr val="191E22"/>
                </a:solidFill>
                <a:latin typeface="Bebas Neue Bold"/>
              </a:rPr>
              <a:t> </a:t>
            </a:r>
            <a:r>
              <a:rPr lang="en-US" sz="2468" dirty="0" err="1">
                <a:solidFill>
                  <a:srgbClr val="191E22"/>
                </a:solidFill>
                <a:latin typeface="Bebas Neue Bold"/>
              </a:rPr>
              <a:t>waktu</a:t>
            </a:r>
            <a:r>
              <a:rPr lang="en-US" sz="2468" dirty="0">
                <a:solidFill>
                  <a:srgbClr val="191E22"/>
                </a:solidFill>
                <a:latin typeface="Bebas Neue Bold"/>
              </a:rPr>
              <a:t> </a:t>
            </a:r>
            <a:r>
              <a:rPr lang="en-US" sz="2468" dirty="0" err="1">
                <a:solidFill>
                  <a:srgbClr val="191E22"/>
                </a:solidFill>
                <a:latin typeface="Bebas Neue Bold"/>
              </a:rPr>
              <a:t>bagi</a:t>
            </a:r>
            <a:r>
              <a:rPr lang="en-US" sz="2468" dirty="0">
                <a:solidFill>
                  <a:srgbClr val="191E22"/>
                </a:solidFill>
                <a:latin typeface="Bebas Neue Bold"/>
              </a:rPr>
              <a:t> </a:t>
            </a:r>
            <a:r>
              <a:rPr lang="en-US" sz="2468" dirty="0" err="1">
                <a:solidFill>
                  <a:srgbClr val="191E22"/>
                </a:solidFill>
                <a:latin typeface="Bebas Neue Bold"/>
              </a:rPr>
              <a:t>penggunanya</a:t>
            </a:r>
            <a:r>
              <a:rPr lang="en-US" sz="2468" dirty="0">
                <a:solidFill>
                  <a:srgbClr val="191E22"/>
                </a:solidFill>
                <a:latin typeface="Bebas Neue Bold"/>
              </a:rPr>
              <a:t>, </a:t>
            </a:r>
            <a:r>
              <a:rPr lang="en-US" sz="2468" dirty="0" err="1">
                <a:solidFill>
                  <a:srgbClr val="191E22"/>
                </a:solidFill>
                <a:latin typeface="Bebas Neue Bold"/>
              </a:rPr>
              <a:t>terutama</a:t>
            </a:r>
            <a:r>
              <a:rPr lang="en-US" sz="2468" dirty="0">
                <a:solidFill>
                  <a:srgbClr val="191E22"/>
                </a:solidFill>
                <a:latin typeface="Bebas Neue Bold"/>
              </a:rPr>
              <a:t> </a:t>
            </a:r>
            <a:r>
              <a:rPr lang="en-US" sz="2468" dirty="0" err="1">
                <a:solidFill>
                  <a:srgbClr val="191E22"/>
                </a:solidFill>
                <a:latin typeface="Bebas Neue Bold"/>
              </a:rPr>
              <a:t>apabila</a:t>
            </a:r>
            <a:r>
              <a:rPr lang="en-US" sz="2468" dirty="0">
                <a:solidFill>
                  <a:srgbClr val="191E22"/>
                </a:solidFill>
                <a:latin typeface="Bebas Neue Bold"/>
              </a:rPr>
              <a:t> </a:t>
            </a:r>
            <a:r>
              <a:rPr lang="en-US" sz="2468" dirty="0" err="1">
                <a:solidFill>
                  <a:srgbClr val="191E22"/>
                </a:solidFill>
                <a:latin typeface="Bebas Neue Bold"/>
              </a:rPr>
              <a:t>tidak</a:t>
            </a:r>
            <a:r>
              <a:rPr lang="en-US" sz="2468" dirty="0">
                <a:solidFill>
                  <a:srgbClr val="191E22"/>
                </a:solidFill>
                <a:latin typeface="Bebas Neue Bold"/>
              </a:rPr>
              <a:t> </a:t>
            </a:r>
            <a:r>
              <a:rPr lang="en-US" sz="2468" dirty="0" err="1">
                <a:solidFill>
                  <a:srgbClr val="191E22"/>
                </a:solidFill>
                <a:latin typeface="Bebas Neue Bold"/>
              </a:rPr>
              <a:t>ada</a:t>
            </a:r>
            <a:r>
              <a:rPr lang="en-US" sz="2468" dirty="0">
                <a:solidFill>
                  <a:srgbClr val="191E22"/>
                </a:solidFill>
                <a:latin typeface="Bebas Neue Bold"/>
              </a:rPr>
              <a:t> </a:t>
            </a:r>
            <a:r>
              <a:rPr lang="en-US" sz="2468" dirty="0" err="1">
                <a:solidFill>
                  <a:srgbClr val="191E22"/>
                </a:solidFill>
                <a:latin typeface="Bebas Neue Bold"/>
              </a:rPr>
              <a:t>transportasi</a:t>
            </a:r>
            <a:r>
              <a:rPr lang="en-US" sz="2468" dirty="0">
                <a:solidFill>
                  <a:srgbClr val="191E22"/>
                </a:solidFill>
                <a:latin typeface="Bebas Neue Bold"/>
              </a:rPr>
              <a:t> </a:t>
            </a:r>
            <a:r>
              <a:rPr lang="en-US" sz="2468" dirty="0" err="1">
                <a:solidFill>
                  <a:srgbClr val="191E22"/>
                </a:solidFill>
                <a:latin typeface="Bebas Neue Bold"/>
              </a:rPr>
              <a:t>umum</a:t>
            </a:r>
            <a:r>
              <a:rPr lang="en-US" sz="2468" dirty="0">
                <a:solidFill>
                  <a:srgbClr val="191E22"/>
                </a:solidFill>
                <a:latin typeface="Bebas Neue Bold"/>
              </a:rPr>
              <a:t> yang </a:t>
            </a:r>
            <a:r>
              <a:rPr lang="en-US" sz="2468" dirty="0" err="1">
                <a:solidFill>
                  <a:srgbClr val="191E22"/>
                </a:solidFill>
                <a:latin typeface="Bebas Neue Bold"/>
              </a:rPr>
              <a:t>memadai</a:t>
            </a:r>
            <a:r>
              <a:rPr lang="en-US" sz="2468" dirty="0">
                <a:solidFill>
                  <a:srgbClr val="191E22"/>
                </a:solidFill>
                <a:latin typeface="Bebas Neue Bold"/>
              </a:rPr>
              <a:t>. </a:t>
            </a:r>
          </a:p>
          <a:p>
            <a:pPr marL="532989" lvl="1" indent="-266495" algn="just">
              <a:lnSpc>
                <a:spcPts val="3456"/>
              </a:lnSpc>
              <a:buFont typeface="Arial"/>
              <a:buChar char="•"/>
            </a:pPr>
            <a:r>
              <a:rPr lang="en-US" sz="2468" dirty="0" err="1">
                <a:solidFill>
                  <a:srgbClr val="191E22"/>
                </a:solidFill>
                <a:latin typeface="Bebas Neue Bold"/>
              </a:rPr>
              <a:t>Dalam</a:t>
            </a:r>
            <a:r>
              <a:rPr lang="en-US" sz="2468" dirty="0">
                <a:solidFill>
                  <a:srgbClr val="191E22"/>
                </a:solidFill>
                <a:latin typeface="Bebas Neue Bold"/>
              </a:rPr>
              <a:t> </a:t>
            </a:r>
            <a:r>
              <a:rPr lang="en-US" sz="2468" dirty="0" err="1">
                <a:solidFill>
                  <a:srgbClr val="191E22"/>
                </a:solidFill>
                <a:latin typeface="Bebas Neue Bold"/>
              </a:rPr>
              <a:t>memenuhi</a:t>
            </a:r>
            <a:r>
              <a:rPr lang="en-US" sz="2468" dirty="0">
                <a:solidFill>
                  <a:srgbClr val="191E22"/>
                </a:solidFill>
                <a:latin typeface="Bebas Neue Bold"/>
              </a:rPr>
              <a:t> </a:t>
            </a:r>
            <a:r>
              <a:rPr lang="en-US" sz="2468" dirty="0" err="1">
                <a:solidFill>
                  <a:srgbClr val="191E22"/>
                </a:solidFill>
                <a:latin typeface="Bebas Neue Bold"/>
              </a:rPr>
              <a:t>kebutuhan</a:t>
            </a:r>
            <a:r>
              <a:rPr lang="en-US" sz="2468" dirty="0">
                <a:solidFill>
                  <a:srgbClr val="191E22"/>
                </a:solidFill>
                <a:latin typeface="Bebas Neue Bold"/>
              </a:rPr>
              <a:t> </a:t>
            </a:r>
            <a:r>
              <a:rPr lang="en-US" sz="2468" dirty="0" err="1">
                <a:solidFill>
                  <a:srgbClr val="191E22"/>
                </a:solidFill>
                <a:latin typeface="Bebas Neue Bold"/>
              </a:rPr>
              <a:t>ini</a:t>
            </a:r>
            <a:r>
              <a:rPr lang="en-US" sz="2468" dirty="0">
                <a:solidFill>
                  <a:srgbClr val="191E22"/>
                </a:solidFill>
                <a:latin typeface="Bebas Neue Bold"/>
              </a:rPr>
              <a:t>, </a:t>
            </a:r>
            <a:r>
              <a:rPr lang="en-US" sz="2468" dirty="0" err="1">
                <a:solidFill>
                  <a:srgbClr val="191E22"/>
                </a:solidFill>
                <a:latin typeface="Bebas Neue Bold"/>
              </a:rPr>
              <a:t>konsumen</a:t>
            </a:r>
            <a:r>
              <a:rPr lang="en-US" sz="2468" dirty="0">
                <a:solidFill>
                  <a:srgbClr val="191E22"/>
                </a:solidFill>
                <a:latin typeface="Bebas Neue Bold"/>
              </a:rPr>
              <a:t> </a:t>
            </a:r>
            <a:r>
              <a:rPr lang="en-US" sz="2468" dirty="0" err="1">
                <a:solidFill>
                  <a:srgbClr val="191E22"/>
                </a:solidFill>
                <a:latin typeface="Bebas Neue Bold"/>
              </a:rPr>
              <a:t>tidak</a:t>
            </a:r>
            <a:r>
              <a:rPr lang="en-US" sz="2468" dirty="0">
                <a:solidFill>
                  <a:srgbClr val="191E22"/>
                </a:solidFill>
                <a:latin typeface="Bebas Neue Bold"/>
              </a:rPr>
              <a:t> </a:t>
            </a:r>
            <a:r>
              <a:rPr lang="en-US" sz="2468" dirty="0" err="1">
                <a:solidFill>
                  <a:srgbClr val="191E22"/>
                </a:solidFill>
                <a:latin typeface="Bebas Neue Bold"/>
              </a:rPr>
              <a:t>hanya</a:t>
            </a:r>
            <a:r>
              <a:rPr lang="en-US" sz="2468" dirty="0">
                <a:solidFill>
                  <a:srgbClr val="191E22"/>
                </a:solidFill>
                <a:latin typeface="Bebas Neue Bold"/>
              </a:rPr>
              <a:t> </a:t>
            </a:r>
            <a:r>
              <a:rPr lang="en-US" sz="2468" dirty="0" err="1">
                <a:solidFill>
                  <a:srgbClr val="191E22"/>
                </a:solidFill>
                <a:latin typeface="Bebas Neue Bold"/>
              </a:rPr>
              <a:t>tertarik</a:t>
            </a:r>
            <a:r>
              <a:rPr lang="en-US" sz="2468" dirty="0">
                <a:solidFill>
                  <a:srgbClr val="191E22"/>
                </a:solidFill>
                <a:latin typeface="Bebas Neue Bold"/>
              </a:rPr>
              <a:t> </a:t>
            </a:r>
            <a:r>
              <a:rPr lang="en-US" sz="2468" dirty="0" err="1">
                <a:solidFill>
                  <a:srgbClr val="191E22"/>
                </a:solidFill>
                <a:latin typeface="Bebas Neue Bold"/>
              </a:rPr>
              <a:t>dalam</a:t>
            </a:r>
            <a:r>
              <a:rPr lang="en-US" sz="2468" dirty="0">
                <a:solidFill>
                  <a:srgbClr val="191E22"/>
                </a:solidFill>
                <a:latin typeface="Bebas Neue Bold"/>
              </a:rPr>
              <a:t> </a:t>
            </a:r>
            <a:r>
              <a:rPr lang="en-US" sz="2468" dirty="0" err="1">
                <a:solidFill>
                  <a:srgbClr val="191E22"/>
                </a:solidFill>
                <a:latin typeface="Bebas Neue Bold"/>
              </a:rPr>
              <a:t>membeli</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dengan</a:t>
            </a:r>
            <a:r>
              <a:rPr lang="en-US" sz="2468" dirty="0">
                <a:solidFill>
                  <a:srgbClr val="191E22"/>
                </a:solidFill>
                <a:latin typeface="Bebas Neue Bold"/>
              </a:rPr>
              <a:t> </a:t>
            </a:r>
            <a:r>
              <a:rPr lang="en-US" sz="2468" dirty="0" err="1">
                <a:solidFill>
                  <a:srgbClr val="191E22"/>
                </a:solidFill>
                <a:latin typeface="Bebas Neue Bold"/>
              </a:rPr>
              <a:t>keadaan</a:t>
            </a:r>
            <a:r>
              <a:rPr lang="en-US" sz="2468" dirty="0">
                <a:solidFill>
                  <a:srgbClr val="191E22"/>
                </a:solidFill>
                <a:latin typeface="Bebas Neue Bold"/>
              </a:rPr>
              <a:t> </a:t>
            </a:r>
            <a:r>
              <a:rPr lang="en-US" sz="2468" dirty="0" err="1">
                <a:solidFill>
                  <a:srgbClr val="191E22"/>
                </a:solidFill>
                <a:latin typeface="Bebas Neue Bold"/>
              </a:rPr>
              <a:t>baru</a:t>
            </a:r>
            <a:r>
              <a:rPr lang="en-US" sz="2468" dirty="0">
                <a:solidFill>
                  <a:srgbClr val="191E22"/>
                </a:solidFill>
                <a:latin typeface="Bebas Neue Bold"/>
              </a:rPr>
              <a:t>, </a:t>
            </a:r>
            <a:r>
              <a:rPr lang="en-US" sz="2468" dirty="0" err="1">
                <a:solidFill>
                  <a:srgbClr val="191E22"/>
                </a:solidFill>
                <a:latin typeface="Bebas Neue Bold"/>
              </a:rPr>
              <a:t>tetapi</a:t>
            </a:r>
            <a:r>
              <a:rPr lang="en-US" sz="2468" dirty="0">
                <a:solidFill>
                  <a:srgbClr val="191E22"/>
                </a:solidFill>
                <a:latin typeface="Bebas Neue Bold"/>
              </a:rPr>
              <a:t> juga </a:t>
            </a:r>
            <a:r>
              <a:rPr lang="en-US" sz="2468" dirty="0" err="1">
                <a:solidFill>
                  <a:srgbClr val="191E22"/>
                </a:solidFill>
                <a:latin typeface="Bebas Neue Bold"/>
              </a:rPr>
              <a:t>banyak</a:t>
            </a:r>
            <a:r>
              <a:rPr lang="en-US" sz="2468" dirty="0">
                <a:solidFill>
                  <a:srgbClr val="191E22"/>
                </a:solidFill>
                <a:latin typeface="Bebas Neue Bold"/>
              </a:rPr>
              <a:t> yang </a:t>
            </a:r>
            <a:r>
              <a:rPr lang="en-US" sz="2468" dirty="0" err="1">
                <a:solidFill>
                  <a:srgbClr val="191E22"/>
                </a:solidFill>
                <a:latin typeface="Bebas Neue Bold"/>
              </a:rPr>
              <a:t>tertarik</a:t>
            </a:r>
            <a:r>
              <a:rPr lang="en-US" sz="2468" dirty="0">
                <a:solidFill>
                  <a:srgbClr val="191E22"/>
                </a:solidFill>
                <a:latin typeface="Bebas Neue Bold"/>
              </a:rPr>
              <a:t> </a:t>
            </a:r>
            <a:r>
              <a:rPr lang="en-US" sz="2468" dirty="0" err="1">
                <a:solidFill>
                  <a:srgbClr val="191E22"/>
                </a:solidFill>
                <a:latin typeface="Bebas Neue Bold"/>
              </a:rPr>
              <a:t>untuk</a:t>
            </a:r>
            <a:r>
              <a:rPr lang="en-US" sz="2468" dirty="0">
                <a:solidFill>
                  <a:srgbClr val="191E22"/>
                </a:solidFill>
                <a:latin typeface="Bebas Neue Bold"/>
              </a:rPr>
              <a:t> </a:t>
            </a:r>
            <a:r>
              <a:rPr lang="en-US" sz="2468" dirty="0" err="1">
                <a:solidFill>
                  <a:srgbClr val="191E22"/>
                </a:solidFill>
                <a:latin typeface="Bebas Neue Bold"/>
              </a:rPr>
              <a:t>membeli</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dalam</a:t>
            </a:r>
            <a:r>
              <a:rPr lang="en-US" sz="2468" dirty="0">
                <a:solidFill>
                  <a:srgbClr val="191E22"/>
                </a:solidFill>
                <a:latin typeface="Bebas Neue Bold"/>
              </a:rPr>
              <a:t> </a:t>
            </a:r>
            <a:r>
              <a:rPr lang="en-US" sz="2468" dirty="0" err="1">
                <a:solidFill>
                  <a:srgbClr val="191E22"/>
                </a:solidFill>
                <a:latin typeface="Bebas Neue Bold"/>
              </a:rPr>
              <a:t>keadaan</a:t>
            </a:r>
            <a:r>
              <a:rPr lang="en-US" sz="2468" dirty="0">
                <a:solidFill>
                  <a:srgbClr val="191E22"/>
                </a:solidFill>
                <a:latin typeface="Bebas Neue Bold"/>
              </a:rPr>
              <a:t> </a:t>
            </a:r>
            <a:r>
              <a:rPr lang="en-US" sz="2468" dirty="0" err="1">
                <a:solidFill>
                  <a:srgbClr val="191E22"/>
                </a:solidFill>
                <a:latin typeface="Bebas Neue Bold"/>
              </a:rPr>
              <a:t>bekas</a:t>
            </a:r>
            <a:r>
              <a:rPr lang="en-US" sz="2468" dirty="0">
                <a:solidFill>
                  <a:srgbClr val="191E22"/>
                </a:solidFill>
                <a:latin typeface="Bebas Neue Bold"/>
              </a:rPr>
              <a:t>. Di negara Arab Saudi, </a:t>
            </a:r>
            <a:r>
              <a:rPr lang="en-US" sz="2468" dirty="0" err="1">
                <a:solidFill>
                  <a:srgbClr val="191E22"/>
                </a:solidFill>
                <a:latin typeface="Bebas Neue Bold"/>
              </a:rPr>
              <a:t>terdapat</a:t>
            </a:r>
            <a:r>
              <a:rPr lang="en-US" sz="2468" dirty="0">
                <a:solidFill>
                  <a:srgbClr val="191E22"/>
                </a:solidFill>
                <a:latin typeface="Bebas Neue Bold"/>
              </a:rPr>
              <a:t> </a:t>
            </a:r>
            <a:r>
              <a:rPr lang="en-US" sz="2468" dirty="0" err="1">
                <a:solidFill>
                  <a:srgbClr val="191E22"/>
                </a:solidFill>
                <a:latin typeface="Bebas Neue Bold"/>
              </a:rPr>
              <a:t>sebuah</a:t>
            </a:r>
            <a:r>
              <a:rPr lang="en-US" sz="2468" dirty="0">
                <a:solidFill>
                  <a:srgbClr val="191E22"/>
                </a:solidFill>
                <a:latin typeface="Bebas Neue Bold"/>
              </a:rPr>
              <a:t> platform </a:t>
            </a:r>
            <a:r>
              <a:rPr lang="en-US" sz="2468" dirty="0" err="1">
                <a:solidFill>
                  <a:srgbClr val="191E22"/>
                </a:solidFill>
                <a:latin typeface="Bebas Neue Bold"/>
              </a:rPr>
              <a:t>jual-beli</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bekas</a:t>
            </a:r>
            <a:r>
              <a:rPr lang="en-US" sz="2468" dirty="0">
                <a:solidFill>
                  <a:srgbClr val="191E22"/>
                </a:solidFill>
                <a:latin typeface="Bebas Neue Bold"/>
              </a:rPr>
              <a:t> </a:t>
            </a:r>
            <a:r>
              <a:rPr lang="en-US" sz="2468" dirty="0" err="1">
                <a:solidFill>
                  <a:srgbClr val="191E22"/>
                </a:solidFill>
                <a:latin typeface="Bebas Neue Bold"/>
              </a:rPr>
              <a:t>bernama</a:t>
            </a:r>
            <a:r>
              <a:rPr lang="en-US" sz="2468" dirty="0">
                <a:solidFill>
                  <a:srgbClr val="191E22"/>
                </a:solidFill>
                <a:latin typeface="Bebas Neue Bold"/>
              </a:rPr>
              <a:t> Syarah.com. </a:t>
            </a:r>
          </a:p>
          <a:p>
            <a:pPr marL="532989" lvl="1" indent="-266495" algn="just">
              <a:lnSpc>
                <a:spcPts val="4270"/>
              </a:lnSpc>
              <a:buFont typeface="Arial"/>
              <a:buChar char="•"/>
            </a:pPr>
            <a:r>
              <a:rPr lang="en-US" sz="2468" dirty="0">
                <a:solidFill>
                  <a:srgbClr val="191E22"/>
                </a:solidFill>
                <a:latin typeface="Bebas Neue Bold"/>
              </a:rPr>
              <a:t>Pada platform </a:t>
            </a:r>
            <a:r>
              <a:rPr lang="en-US" sz="2468" dirty="0" err="1">
                <a:solidFill>
                  <a:srgbClr val="191E22"/>
                </a:solidFill>
                <a:latin typeface="Bebas Neue Bold"/>
              </a:rPr>
              <a:t>ini</a:t>
            </a:r>
            <a:r>
              <a:rPr lang="en-US" sz="2468" dirty="0">
                <a:solidFill>
                  <a:srgbClr val="191E22"/>
                </a:solidFill>
                <a:latin typeface="Bebas Neue Bold"/>
              </a:rPr>
              <a:t>, </a:t>
            </a:r>
            <a:r>
              <a:rPr lang="en-US" sz="2468" dirty="0" err="1">
                <a:solidFill>
                  <a:srgbClr val="191E22"/>
                </a:solidFill>
                <a:latin typeface="Bebas Neue Bold"/>
              </a:rPr>
              <a:t>konsumen</a:t>
            </a:r>
            <a:r>
              <a:rPr lang="en-US" sz="2468" dirty="0">
                <a:solidFill>
                  <a:srgbClr val="191E22"/>
                </a:solidFill>
                <a:latin typeface="Bebas Neue Bold"/>
              </a:rPr>
              <a:t> </a:t>
            </a:r>
            <a:r>
              <a:rPr lang="en-US" sz="2468" dirty="0" err="1">
                <a:solidFill>
                  <a:srgbClr val="191E22"/>
                </a:solidFill>
                <a:latin typeface="Bebas Neue Bold"/>
              </a:rPr>
              <a:t>dapat</a:t>
            </a:r>
            <a:r>
              <a:rPr lang="en-US" sz="2468" dirty="0">
                <a:solidFill>
                  <a:srgbClr val="191E22"/>
                </a:solidFill>
                <a:latin typeface="Bebas Neue Bold"/>
              </a:rPr>
              <a:t> </a:t>
            </a:r>
            <a:r>
              <a:rPr lang="en-US" sz="2468" dirty="0" err="1">
                <a:solidFill>
                  <a:srgbClr val="191E22"/>
                </a:solidFill>
                <a:latin typeface="Bebas Neue Bold"/>
              </a:rPr>
              <a:t>mencari</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bekas</a:t>
            </a:r>
            <a:r>
              <a:rPr lang="en-US" sz="2468" dirty="0">
                <a:solidFill>
                  <a:srgbClr val="191E22"/>
                </a:solidFill>
                <a:latin typeface="Bebas Neue Bold"/>
              </a:rPr>
              <a:t> </a:t>
            </a:r>
            <a:r>
              <a:rPr lang="en-US" sz="2468" dirty="0" err="1">
                <a:solidFill>
                  <a:srgbClr val="191E22"/>
                </a:solidFill>
                <a:latin typeface="Bebas Neue Bold"/>
              </a:rPr>
              <a:t>impian</a:t>
            </a:r>
            <a:r>
              <a:rPr lang="en-US" sz="2468" dirty="0">
                <a:solidFill>
                  <a:srgbClr val="191E22"/>
                </a:solidFill>
                <a:latin typeface="Bebas Neue Bold"/>
              </a:rPr>
              <a:t> </a:t>
            </a:r>
            <a:r>
              <a:rPr lang="en-US" sz="2468" dirty="0" err="1">
                <a:solidFill>
                  <a:srgbClr val="191E22"/>
                </a:solidFill>
                <a:latin typeface="Bebas Neue Bold"/>
              </a:rPr>
              <a:t>mereka</a:t>
            </a:r>
            <a:r>
              <a:rPr lang="en-US" sz="2468" dirty="0">
                <a:solidFill>
                  <a:srgbClr val="191E22"/>
                </a:solidFill>
                <a:latin typeface="Bebas Neue Bold"/>
              </a:rPr>
              <a:t> </a:t>
            </a:r>
            <a:r>
              <a:rPr lang="en-US" sz="2468" dirty="0" err="1">
                <a:solidFill>
                  <a:srgbClr val="191E22"/>
                </a:solidFill>
                <a:latin typeface="Bebas Neue Bold"/>
              </a:rPr>
              <a:t>dengan</a:t>
            </a:r>
            <a:r>
              <a:rPr lang="en-US" sz="2468" dirty="0">
                <a:solidFill>
                  <a:srgbClr val="191E22"/>
                </a:solidFill>
                <a:latin typeface="Bebas Neue Bold"/>
              </a:rPr>
              <a:t> </a:t>
            </a:r>
            <a:r>
              <a:rPr lang="en-US" sz="2468" dirty="0" err="1">
                <a:solidFill>
                  <a:srgbClr val="191E22"/>
                </a:solidFill>
                <a:latin typeface="Bebas Neue Bold"/>
              </a:rPr>
              <a:t>harga</a:t>
            </a:r>
            <a:r>
              <a:rPr lang="en-US" sz="2468" dirty="0">
                <a:solidFill>
                  <a:srgbClr val="191E22"/>
                </a:solidFill>
                <a:latin typeface="Bebas Neue Bold"/>
              </a:rPr>
              <a:t> yang </a:t>
            </a:r>
            <a:r>
              <a:rPr lang="en-US" sz="2468" dirty="0" err="1">
                <a:solidFill>
                  <a:srgbClr val="191E22"/>
                </a:solidFill>
                <a:latin typeface="Bebas Neue Bold"/>
              </a:rPr>
              <a:t>lebih</a:t>
            </a:r>
            <a:r>
              <a:rPr lang="en-US" sz="2468" dirty="0">
                <a:solidFill>
                  <a:srgbClr val="191E22"/>
                </a:solidFill>
                <a:latin typeface="Bebas Neue Bold"/>
              </a:rPr>
              <a:t> </a:t>
            </a:r>
            <a:r>
              <a:rPr lang="en-US" sz="2468" dirty="0" err="1">
                <a:solidFill>
                  <a:srgbClr val="191E22"/>
                </a:solidFill>
                <a:latin typeface="Bebas Neue Bold"/>
              </a:rPr>
              <a:t>murah</a:t>
            </a:r>
            <a:r>
              <a:rPr lang="en-US" sz="2468" dirty="0">
                <a:solidFill>
                  <a:srgbClr val="191E22"/>
                </a:solidFill>
                <a:latin typeface="Bebas Neue Bold"/>
              </a:rPr>
              <a:t> </a:t>
            </a:r>
            <a:r>
              <a:rPr lang="en-US" sz="2468" dirty="0" err="1">
                <a:solidFill>
                  <a:srgbClr val="191E22"/>
                </a:solidFill>
                <a:latin typeface="Bebas Neue Bold"/>
              </a:rPr>
              <a:t>dibandingkan</a:t>
            </a:r>
            <a:r>
              <a:rPr lang="en-US" sz="2468" dirty="0">
                <a:solidFill>
                  <a:srgbClr val="191E22"/>
                </a:solidFill>
                <a:latin typeface="Bebas Neue Bold"/>
              </a:rPr>
              <a:t> </a:t>
            </a:r>
            <a:r>
              <a:rPr lang="en-US" sz="2468" dirty="0" err="1">
                <a:solidFill>
                  <a:srgbClr val="191E22"/>
                </a:solidFill>
                <a:latin typeface="Bebas Neue Bold"/>
              </a:rPr>
              <a:t>dengan</a:t>
            </a:r>
            <a:r>
              <a:rPr lang="en-US" sz="2468" dirty="0">
                <a:solidFill>
                  <a:srgbClr val="191E22"/>
                </a:solidFill>
                <a:latin typeface="Bebas Neue Bold"/>
              </a:rPr>
              <a:t> </a:t>
            </a:r>
            <a:r>
              <a:rPr lang="en-US" sz="2468" dirty="0" err="1">
                <a:solidFill>
                  <a:srgbClr val="191E22"/>
                </a:solidFill>
                <a:latin typeface="Bebas Neue Bold"/>
              </a:rPr>
              <a:t>harga</a:t>
            </a:r>
            <a:r>
              <a:rPr lang="en-US" sz="2468" dirty="0">
                <a:solidFill>
                  <a:srgbClr val="191E22"/>
                </a:solidFill>
                <a:latin typeface="Bebas Neue Bold"/>
              </a:rPr>
              <a:t> </a:t>
            </a:r>
            <a:r>
              <a:rPr lang="en-US" sz="2468" dirty="0" err="1">
                <a:solidFill>
                  <a:srgbClr val="191E22"/>
                </a:solidFill>
                <a:latin typeface="Bebas Neue Bold"/>
              </a:rPr>
              <a:t>membeli</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yang </a:t>
            </a:r>
            <a:r>
              <a:rPr lang="en-US" sz="2468" dirty="0" err="1">
                <a:solidFill>
                  <a:srgbClr val="191E22"/>
                </a:solidFill>
                <a:latin typeface="Bebas Neue Bold"/>
              </a:rPr>
              <a:t>baru</a:t>
            </a:r>
            <a:r>
              <a:rPr lang="en-US" sz="2468" dirty="0">
                <a:solidFill>
                  <a:srgbClr val="191E22"/>
                </a:solidFill>
                <a:latin typeface="Bebas Neue Bold"/>
              </a:rPr>
              <a:t>. Rata-rata </a:t>
            </a:r>
            <a:r>
              <a:rPr lang="en-US" sz="2468" dirty="0" err="1">
                <a:solidFill>
                  <a:srgbClr val="191E22"/>
                </a:solidFill>
                <a:latin typeface="Bebas Neue Bold"/>
              </a:rPr>
              <a:t>kondisi</a:t>
            </a:r>
            <a:r>
              <a:rPr lang="en-US" sz="2468" dirty="0">
                <a:solidFill>
                  <a:srgbClr val="191E22"/>
                </a:solidFill>
                <a:latin typeface="Bebas Neue Bold"/>
              </a:rPr>
              <a:t> </a:t>
            </a:r>
            <a:r>
              <a:rPr lang="en-US" sz="2468" dirty="0" err="1">
                <a:solidFill>
                  <a:srgbClr val="191E22"/>
                </a:solidFill>
                <a:latin typeface="Bebas Neue Bold"/>
              </a:rPr>
              <a:t>dari</a:t>
            </a:r>
            <a:r>
              <a:rPr lang="en-US" sz="2468" dirty="0">
                <a:solidFill>
                  <a:srgbClr val="191E22"/>
                </a:solidFill>
                <a:latin typeface="Bebas Neue Bold"/>
              </a:rPr>
              <a:t> </a:t>
            </a:r>
            <a:r>
              <a:rPr lang="en-US" sz="2468" dirty="0" err="1">
                <a:solidFill>
                  <a:srgbClr val="191E22"/>
                </a:solidFill>
                <a:latin typeface="Bebas Neue Bold"/>
              </a:rPr>
              <a:t>setiap</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bekas</a:t>
            </a:r>
            <a:r>
              <a:rPr lang="en-US" sz="2468" dirty="0">
                <a:solidFill>
                  <a:srgbClr val="191E22"/>
                </a:solidFill>
                <a:latin typeface="Bebas Neue Bold"/>
              </a:rPr>
              <a:t> yang </a:t>
            </a:r>
            <a:r>
              <a:rPr lang="en-US" sz="2468" dirty="0" err="1">
                <a:solidFill>
                  <a:srgbClr val="191E22"/>
                </a:solidFill>
                <a:latin typeface="Bebas Neue Bold"/>
              </a:rPr>
              <a:t>dijualpun</a:t>
            </a:r>
            <a:r>
              <a:rPr lang="en-US" sz="2468" dirty="0">
                <a:solidFill>
                  <a:srgbClr val="191E22"/>
                </a:solidFill>
                <a:latin typeface="Bebas Neue Bold"/>
              </a:rPr>
              <a:t> juga </a:t>
            </a:r>
            <a:r>
              <a:rPr lang="en-US" sz="2468" dirty="0" err="1">
                <a:solidFill>
                  <a:srgbClr val="191E22"/>
                </a:solidFill>
                <a:latin typeface="Bebas Neue Bold"/>
              </a:rPr>
              <a:t>dalam</a:t>
            </a:r>
            <a:r>
              <a:rPr lang="en-US" sz="2468" dirty="0">
                <a:solidFill>
                  <a:srgbClr val="191E22"/>
                </a:solidFill>
                <a:latin typeface="Bebas Neue Bold"/>
              </a:rPr>
              <a:t> </a:t>
            </a:r>
            <a:r>
              <a:rPr lang="en-US" sz="2468" dirty="0" err="1">
                <a:solidFill>
                  <a:srgbClr val="191E22"/>
                </a:solidFill>
                <a:latin typeface="Bebas Neue Bold"/>
              </a:rPr>
              <a:t>keadaan</a:t>
            </a:r>
            <a:r>
              <a:rPr lang="en-US" sz="2468" dirty="0">
                <a:solidFill>
                  <a:srgbClr val="191E22"/>
                </a:solidFill>
                <a:latin typeface="Bebas Neue Bold"/>
              </a:rPr>
              <a:t> </a:t>
            </a:r>
            <a:r>
              <a:rPr lang="en-US" sz="2468" dirty="0" err="1">
                <a:solidFill>
                  <a:srgbClr val="191E22"/>
                </a:solidFill>
                <a:latin typeface="Bebas Neue Bold"/>
              </a:rPr>
              <a:t>baik</a:t>
            </a:r>
            <a:r>
              <a:rPr lang="en-US" sz="2468" dirty="0">
                <a:solidFill>
                  <a:srgbClr val="191E22"/>
                </a:solidFill>
                <a:latin typeface="Bebas Neue Bold"/>
              </a:rPr>
              <a:t> dan </a:t>
            </a:r>
            <a:r>
              <a:rPr lang="en-US" sz="2468" dirty="0" err="1">
                <a:solidFill>
                  <a:srgbClr val="191E22"/>
                </a:solidFill>
                <a:latin typeface="Bebas Neue Bold"/>
              </a:rPr>
              <a:t>depresiasi</a:t>
            </a:r>
            <a:r>
              <a:rPr lang="en-US" sz="2468" dirty="0">
                <a:solidFill>
                  <a:srgbClr val="191E22"/>
                </a:solidFill>
                <a:latin typeface="Bebas Neue Bold"/>
              </a:rPr>
              <a:t> </a:t>
            </a:r>
            <a:r>
              <a:rPr lang="en-US" sz="2468" dirty="0" err="1">
                <a:solidFill>
                  <a:srgbClr val="191E22"/>
                </a:solidFill>
                <a:latin typeface="Bebas Neue Bold"/>
              </a:rPr>
              <a:t>harga</a:t>
            </a:r>
            <a:r>
              <a:rPr lang="en-US" sz="2468" dirty="0">
                <a:solidFill>
                  <a:srgbClr val="191E22"/>
                </a:solidFill>
                <a:latin typeface="Bebas Neue Bold"/>
              </a:rPr>
              <a:t> </a:t>
            </a:r>
            <a:r>
              <a:rPr lang="en-US" sz="2468" dirty="0" err="1">
                <a:solidFill>
                  <a:srgbClr val="191E22"/>
                </a:solidFill>
                <a:latin typeface="Bebas Neue Bold"/>
              </a:rPr>
              <a:t>cenderung</a:t>
            </a:r>
            <a:r>
              <a:rPr lang="en-US" sz="2468" dirty="0">
                <a:solidFill>
                  <a:srgbClr val="191E22"/>
                </a:solidFill>
                <a:latin typeface="Bebas Neue Bold"/>
              </a:rPr>
              <a:t> </a:t>
            </a:r>
            <a:r>
              <a:rPr lang="en-US" sz="2468" dirty="0" err="1">
                <a:solidFill>
                  <a:srgbClr val="191E22"/>
                </a:solidFill>
                <a:latin typeface="Bebas Neue Bold"/>
              </a:rPr>
              <a:t>tidak</a:t>
            </a:r>
            <a:r>
              <a:rPr lang="en-US" sz="2468" dirty="0">
                <a:solidFill>
                  <a:srgbClr val="191E22"/>
                </a:solidFill>
                <a:latin typeface="Bebas Neue Bold"/>
              </a:rPr>
              <a:t> </a:t>
            </a:r>
            <a:r>
              <a:rPr lang="en-US" sz="2468" dirty="0" err="1">
                <a:solidFill>
                  <a:srgbClr val="191E22"/>
                </a:solidFill>
                <a:latin typeface="Bebas Neue Bold"/>
              </a:rPr>
              <a:t>terlalu</a:t>
            </a:r>
            <a:r>
              <a:rPr lang="en-US" sz="2468" dirty="0">
                <a:solidFill>
                  <a:srgbClr val="191E22"/>
                </a:solidFill>
                <a:latin typeface="Bebas Neue Bold"/>
              </a:rPr>
              <a:t> </a:t>
            </a:r>
            <a:r>
              <a:rPr lang="en-US" sz="2468" dirty="0" err="1">
                <a:solidFill>
                  <a:srgbClr val="191E22"/>
                </a:solidFill>
                <a:latin typeface="Bebas Neue Bold"/>
              </a:rPr>
              <a:t>tinggi</a:t>
            </a:r>
            <a:r>
              <a:rPr lang="en-US" sz="2468" dirty="0">
                <a:solidFill>
                  <a:srgbClr val="191E22"/>
                </a:solidFill>
                <a:latin typeface="Bebas Neue Bold"/>
              </a:rPr>
              <a:t> </a:t>
            </a:r>
            <a:r>
              <a:rPr lang="en-US" sz="2468" dirty="0" err="1">
                <a:solidFill>
                  <a:srgbClr val="191E22"/>
                </a:solidFill>
                <a:latin typeface="Bebas Neue Bold"/>
              </a:rPr>
              <a:t>dibandingkan</a:t>
            </a:r>
            <a:r>
              <a:rPr lang="en-US" sz="2468" dirty="0">
                <a:solidFill>
                  <a:srgbClr val="191E22"/>
                </a:solidFill>
                <a:latin typeface="Bebas Neue Bold"/>
              </a:rPr>
              <a:t> </a:t>
            </a:r>
            <a:r>
              <a:rPr lang="en-US" sz="2468" dirty="0" err="1">
                <a:solidFill>
                  <a:srgbClr val="191E22"/>
                </a:solidFill>
                <a:latin typeface="Bebas Neue Bold"/>
              </a:rPr>
              <a:t>dengan</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baru</a:t>
            </a:r>
            <a:r>
              <a:rPr lang="en-US" sz="2468" dirty="0">
                <a:solidFill>
                  <a:srgbClr val="191E22"/>
                </a:solidFill>
                <a:latin typeface="Bebas Neue Bold"/>
              </a:rPr>
              <a:t>. </a:t>
            </a:r>
          </a:p>
          <a:p>
            <a:pPr marL="532989" lvl="1" indent="-266495" algn="just">
              <a:lnSpc>
                <a:spcPts val="3456"/>
              </a:lnSpc>
              <a:buFont typeface="Arial"/>
              <a:buChar char="•"/>
            </a:pPr>
            <a:r>
              <a:rPr lang="en-US" sz="2468" dirty="0">
                <a:solidFill>
                  <a:srgbClr val="191E22"/>
                </a:solidFill>
                <a:latin typeface="Bebas Neue Bold"/>
              </a:rPr>
              <a:t>Syarah.com </a:t>
            </a:r>
            <a:r>
              <a:rPr lang="en-US" sz="2468" dirty="0" err="1">
                <a:solidFill>
                  <a:srgbClr val="191E22"/>
                </a:solidFill>
                <a:latin typeface="Bebas Neue Bold"/>
              </a:rPr>
              <a:t>sebagai</a:t>
            </a:r>
            <a:r>
              <a:rPr lang="en-US" sz="2468" dirty="0">
                <a:solidFill>
                  <a:srgbClr val="191E22"/>
                </a:solidFill>
                <a:latin typeface="Bebas Neue Bold"/>
              </a:rPr>
              <a:t> platform </a:t>
            </a:r>
            <a:r>
              <a:rPr lang="en-US" sz="2468" dirty="0" err="1">
                <a:solidFill>
                  <a:srgbClr val="191E22"/>
                </a:solidFill>
                <a:latin typeface="Bebas Neue Bold"/>
              </a:rPr>
              <a:t>penyedia</a:t>
            </a:r>
            <a:r>
              <a:rPr lang="en-US" sz="2468" dirty="0">
                <a:solidFill>
                  <a:srgbClr val="191E22"/>
                </a:solidFill>
                <a:latin typeface="Bebas Neue Bold"/>
              </a:rPr>
              <a:t> </a:t>
            </a:r>
            <a:r>
              <a:rPr lang="en-US" sz="2468" dirty="0" err="1">
                <a:solidFill>
                  <a:srgbClr val="191E22"/>
                </a:solidFill>
                <a:latin typeface="Bebas Neue Bold"/>
              </a:rPr>
              <a:t>jasa</a:t>
            </a:r>
            <a:r>
              <a:rPr lang="en-US" sz="2468" dirty="0">
                <a:solidFill>
                  <a:srgbClr val="191E22"/>
                </a:solidFill>
                <a:latin typeface="Bebas Neue Bold"/>
              </a:rPr>
              <a:t> </a:t>
            </a:r>
            <a:r>
              <a:rPr lang="en-US" sz="2468" dirty="0" err="1">
                <a:solidFill>
                  <a:srgbClr val="191E22"/>
                </a:solidFill>
                <a:latin typeface="Bebas Neue Bold"/>
              </a:rPr>
              <a:t>jual-beli</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bekas</a:t>
            </a:r>
            <a:r>
              <a:rPr lang="en-US" sz="2468" dirty="0">
                <a:solidFill>
                  <a:srgbClr val="191E22"/>
                </a:solidFill>
                <a:latin typeface="Bebas Neue Bold"/>
              </a:rPr>
              <a:t> </a:t>
            </a:r>
            <a:r>
              <a:rPr lang="en-US" sz="2468" dirty="0" err="1">
                <a:solidFill>
                  <a:srgbClr val="191E22"/>
                </a:solidFill>
                <a:latin typeface="Bebas Neue Bold"/>
              </a:rPr>
              <a:t>ingin</a:t>
            </a:r>
            <a:r>
              <a:rPr lang="en-US" sz="2468" dirty="0">
                <a:solidFill>
                  <a:srgbClr val="191E22"/>
                </a:solidFill>
                <a:latin typeface="Bebas Neue Bold"/>
              </a:rPr>
              <a:t> </a:t>
            </a:r>
            <a:r>
              <a:rPr lang="en-US" sz="2468" dirty="0" err="1">
                <a:solidFill>
                  <a:srgbClr val="191E22"/>
                </a:solidFill>
                <a:latin typeface="Bebas Neue Bold"/>
              </a:rPr>
              <a:t>konsumen</a:t>
            </a:r>
            <a:r>
              <a:rPr lang="en-US" sz="2468" dirty="0">
                <a:solidFill>
                  <a:srgbClr val="191E22"/>
                </a:solidFill>
                <a:latin typeface="Bebas Neue Bold"/>
              </a:rPr>
              <a:t> </a:t>
            </a:r>
            <a:r>
              <a:rPr lang="en-US" sz="2468" dirty="0" err="1">
                <a:solidFill>
                  <a:srgbClr val="191E22"/>
                </a:solidFill>
                <a:latin typeface="Bebas Neue Bold"/>
              </a:rPr>
              <a:t>mendapatkan</a:t>
            </a:r>
            <a:r>
              <a:rPr lang="en-US" sz="2468" dirty="0">
                <a:solidFill>
                  <a:srgbClr val="191E22"/>
                </a:solidFill>
                <a:latin typeface="Bebas Neue Bold"/>
              </a:rPr>
              <a:t> </a:t>
            </a:r>
            <a:r>
              <a:rPr lang="en-US" sz="2468" dirty="0" err="1">
                <a:solidFill>
                  <a:srgbClr val="191E22"/>
                </a:solidFill>
                <a:latin typeface="Bebas Neue Bold"/>
              </a:rPr>
              <a:t>pengalaman</a:t>
            </a:r>
            <a:r>
              <a:rPr lang="en-US" sz="2468" dirty="0">
                <a:solidFill>
                  <a:srgbClr val="191E22"/>
                </a:solidFill>
                <a:latin typeface="Bebas Neue Bold"/>
              </a:rPr>
              <a:t> yang </a:t>
            </a:r>
            <a:r>
              <a:rPr lang="en-US" sz="2468" dirty="0" err="1">
                <a:solidFill>
                  <a:srgbClr val="191E22"/>
                </a:solidFill>
                <a:latin typeface="Bebas Neue Bold"/>
              </a:rPr>
              <a:t>terbaik</a:t>
            </a:r>
            <a:r>
              <a:rPr lang="en-US" sz="2468" dirty="0">
                <a:solidFill>
                  <a:srgbClr val="191E22"/>
                </a:solidFill>
                <a:latin typeface="Bebas Neue Bold"/>
              </a:rPr>
              <a:t> </a:t>
            </a:r>
            <a:r>
              <a:rPr lang="en-US" sz="2468" dirty="0" err="1">
                <a:solidFill>
                  <a:srgbClr val="191E22"/>
                </a:solidFill>
                <a:latin typeface="Bebas Neue Bold"/>
              </a:rPr>
              <a:t>ketika</a:t>
            </a:r>
            <a:r>
              <a:rPr lang="en-US" sz="2468" dirty="0">
                <a:solidFill>
                  <a:srgbClr val="191E22"/>
                </a:solidFill>
                <a:latin typeface="Bebas Neue Bold"/>
              </a:rPr>
              <a:t> </a:t>
            </a:r>
            <a:r>
              <a:rPr lang="en-US" sz="2468" dirty="0" err="1">
                <a:solidFill>
                  <a:srgbClr val="191E22"/>
                </a:solidFill>
                <a:latin typeface="Bebas Neue Bold"/>
              </a:rPr>
              <a:t>bertransaksi</a:t>
            </a:r>
            <a:r>
              <a:rPr lang="en-US" sz="2468" dirty="0">
                <a:solidFill>
                  <a:srgbClr val="191E22"/>
                </a:solidFill>
                <a:latin typeface="Bebas Neue Bold"/>
              </a:rPr>
              <a:t> </a:t>
            </a:r>
            <a:r>
              <a:rPr lang="en-US" sz="2468" dirty="0" err="1">
                <a:solidFill>
                  <a:srgbClr val="191E22"/>
                </a:solidFill>
                <a:latin typeface="Bebas Neue Bold"/>
              </a:rPr>
              <a:t>membeli</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bekas</a:t>
            </a:r>
            <a:r>
              <a:rPr lang="en-US" sz="2468" dirty="0">
                <a:solidFill>
                  <a:srgbClr val="191E22"/>
                </a:solidFill>
                <a:latin typeface="Bebas Neue Bold"/>
              </a:rPr>
              <a:t>. Oleh </a:t>
            </a:r>
            <a:r>
              <a:rPr lang="en-US" sz="2468" dirty="0" err="1">
                <a:solidFill>
                  <a:srgbClr val="191E22"/>
                </a:solidFill>
                <a:latin typeface="Bebas Neue Bold"/>
              </a:rPr>
              <a:t>karena</a:t>
            </a:r>
            <a:r>
              <a:rPr lang="en-US" sz="2468" dirty="0">
                <a:solidFill>
                  <a:srgbClr val="191E22"/>
                </a:solidFill>
                <a:latin typeface="Bebas Neue Bold"/>
              </a:rPr>
              <a:t> </a:t>
            </a:r>
            <a:r>
              <a:rPr lang="en-US" sz="2468" dirty="0" err="1">
                <a:solidFill>
                  <a:srgbClr val="191E22"/>
                </a:solidFill>
                <a:latin typeface="Bebas Neue Bold"/>
              </a:rPr>
              <a:t>itu</a:t>
            </a:r>
            <a:r>
              <a:rPr lang="en-US" sz="2468" dirty="0">
                <a:solidFill>
                  <a:srgbClr val="191E22"/>
                </a:solidFill>
                <a:latin typeface="Bebas Neue Bold"/>
              </a:rPr>
              <a:t>, Syarah.com </a:t>
            </a:r>
            <a:r>
              <a:rPr lang="en-US" sz="2468" dirty="0" err="1">
                <a:solidFill>
                  <a:srgbClr val="191E22"/>
                </a:solidFill>
                <a:latin typeface="Bebas Neue Bold"/>
              </a:rPr>
              <a:t>menyewa</a:t>
            </a:r>
            <a:r>
              <a:rPr lang="en-US" sz="2468" dirty="0">
                <a:solidFill>
                  <a:srgbClr val="191E22"/>
                </a:solidFill>
                <a:latin typeface="Bebas Neue Bold"/>
              </a:rPr>
              <a:t> </a:t>
            </a:r>
            <a:r>
              <a:rPr lang="en-US" sz="2468" dirty="0" err="1">
                <a:solidFill>
                  <a:srgbClr val="191E22"/>
                </a:solidFill>
                <a:latin typeface="Bebas Neue Bold"/>
              </a:rPr>
              <a:t>seorang</a:t>
            </a:r>
            <a:r>
              <a:rPr lang="en-US" sz="2468" dirty="0">
                <a:solidFill>
                  <a:srgbClr val="191E22"/>
                </a:solidFill>
                <a:latin typeface="Bebas Neue Bold"/>
              </a:rPr>
              <a:t> Data Scientist </a:t>
            </a:r>
            <a:r>
              <a:rPr lang="en-US" sz="2468" dirty="0" err="1">
                <a:solidFill>
                  <a:srgbClr val="191E22"/>
                </a:solidFill>
                <a:latin typeface="Bebas Neue Bold"/>
              </a:rPr>
              <a:t>untuk</a:t>
            </a:r>
            <a:r>
              <a:rPr lang="en-US" sz="2468" dirty="0">
                <a:solidFill>
                  <a:srgbClr val="191E22"/>
                </a:solidFill>
                <a:latin typeface="Bebas Neue Bold"/>
              </a:rPr>
              <a:t> </a:t>
            </a:r>
            <a:r>
              <a:rPr lang="en-US" sz="2468" dirty="0" err="1">
                <a:solidFill>
                  <a:srgbClr val="191E22"/>
                </a:solidFill>
                <a:latin typeface="Bebas Neue Bold"/>
              </a:rPr>
              <a:t>membantu</a:t>
            </a:r>
            <a:r>
              <a:rPr lang="en-US" sz="2468" dirty="0">
                <a:solidFill>
                  <a:srgbClr val="191E22"/>
                </a:solidFill>
                <a:latin typeface="Bebas Neue Bold"/>
              </a:rPr>
              <a:t> </a:t>
            </a:r>
            <a:r>
              <a:rPr lang="en-US" sz="2468" dirty="0" err="1">
                <a:solidFill>
                  <a:srgbClr val="191E22"/>
                </a:solidFill>
                <a:latin typeface="Bebas Neue Bold"/>
              </a:rPr>
              <a:t>mereka</a:t>
            </a:r>
            <a:r>
              <a:rPr lang="en-US" sz="2468" dirty="0">
                <a:solidFill>
                  <a:srgbClr val="191E22"/>
                </a:solidFill>
                <a:latin typeface="Bebas Neue Bold"/>
              </a:rPr>
              <a:t> </a:t>
            </a:r>
            <a:r>
              <a:rPr lang="en-US" sz="2468" dirty="0" err="1">
                <a:solidFill>
                  <a:srgbClr val="191E22"/>
                </a:solidFill>
                <a:latin typeface="Bebas Neue Bold"/>
              </a:rPr>
              <a:t>dalam</a:t>
            </a:r>
            <a:r>
              <a:rPr lang="en-US" sz="2468" dirty="0">
                <a:solidFill>
                  <a:srgbClr val="191E22"/>
                </a:solidFill>
                <a:latin typeface="Bebas Neue Bold"/>
              </a:rPr>
              <a:t> </a:t>
            </a:r>
            <a:r>
              <a:rPr lang="en-US" sz="2468" dirty="0" err="1">
                <a:solidFill>
                  <a:srgbClr val="191E22"/>
                </a:solidFill>
                <a:latin typeface="Bebas Neue Bold"/>
              </a:rPr>
              <a:t>membuat</a:t>
            </a:r>
            <a:r>
              <a:rPr lang="en-US" sz="2468" dirty="0">
                <a:solidFill>
                  <a:srgbClr val="191E22"/>
                </a:solidFill>
                <a:latin typeface="Bebas Neue Bold"/>
              </a:rPr>
              <a:t> </a:t>
            </a:r>
            <a:r>
              <a:rPr lang="en-US" sz="2468" dirty="0" err="1">
                <a:solidFill>
                  <a:srgbClr val="191E22"/>
                </a:solidFill>
                <a:latin typeface="Bebas Neue Bold"/>
              </a:rPr>
              <a:t>sebuah</a:t>
            </a:r>
            <a:r>
              <a:rPr lang="en-US" sz="2468" dirty="0">
                <a:solidFill>
                  <a:srgbClr val="191E22"/>
                </a:solidFill>
                <a:latin typeface="Bebas Neue Bold"/>
              </a:rPr>
              <a:t> model </a:t>
            </a:r>
            <a:r>
              <a:rPr lang="en-US" sz="2468" dirty="0" err="1">
                <a:solidFill>
                  <a:srgbClr val="191E22"/>
                </a:solidFill>
                <a:latin typeface="Bebas Neue Bold"/>
              </a:rPr>
              <a:t>bisnis</a:t>
            </a:r>
            <a:r>
              <a:rPr lang="en-US" sz="2468" dirty="0">
                <a:solidFill>
                  <a:srgbClr val="191E22"/>
                </a:solidFill>
                <a:latin typeface="Bebas Neue Bold"/>
              </a:rPr>
              <a:t> yang </a:t>
            </a:r>
            <a:r>
              <a:rPr lang="en-US" sz="2468" dirty="0" err="1">
                <a:solidFill>
                  <a:srgbClr val="191E22"/>
                </a:solidFill>
                <a:latin typeface="Bebas Neue Bold"/>
              </a:rPr>
              <a:t>dapat</a:t>
            </a:r>
            <a:r>
              <a:rPr lang="en-US" sz="2468" dirty="0">
                <a:solidFill>
                  <a:srgbClr val="191E22"/>
                </a:solidFill>
                <a:latin typeface="Bebas Neue Bold"/>
              </a:rPr>
              <a:t> </a:t>
            </a:r>
            <a:r>
              <a:rPr lang="en-US" sz="2468" dirty="0" err="1">
                <a:solidFill>
                  <a:srgbClr val="191E22"/>
                </a:solidFill>
                <a:latin typeface="Bebas Neue Bold"/>
              </a:rPr>
              <a:t>memprediksi</a:t>
            </a:r>
            <a:r>
              <a:rPr lang="en-US" sz="2468" dirty="0">
                <a:solidFill>
                  <a:srgbClr val="191E22"/>
                </a:solidFill>
                <a:latin typeface="Bebas Neue Bold"/>
              </a:rPr>
              <a:t> </a:t>
            </a:r>
            <a:r>
              <a:rPr lang="en-US" sz="2468" dirty="0" err="1">
                <a:solidFill>
                  <a:srgbClr val="191E22"/>
                </a:solidFill>
                <a:latin typeface="Bebas Neue Bold"/>
              </a:rPr>
              <a:t>harga</a:t>
            </a:r>
            <a:r>
              <a:rPr lang="en-US" sz="2468" dirty="0">
                <a:solidFill>
                  <a:srgbClr val="191E22"/>
                </a:solidFill>
                <a:latin typeface="Bebas Neue Bold"/>
              </a:rPr>
              <a:t> </a:t>
            </a:r>
            <a:r>
              <a:rPr lang="en-US" sz="2468" dirty="0" err="1">
                <a:solidFill>
                  <a:srgbClr val="191E22"/>
                </a:solidFill>
                <a:latin typeface="Bebas Neue Bold"/>
              </a:rPr>
              <a:t>mobil</a:t>
            </a:r>
            <a:r>
              <a:rPr lang="en-US" sz="2468" dirty="0">
                <a:solidFill>
                  <a:srgbClr val="191E22"/>
                </a:solidFill>
                <a:latin typeface="Bebas Neue Bold"/>
              </a:rPr>
              <a:t> </a:t>
            </a:r>
            <a:r>
              <a:rPr lang="en-US" sz="2468" dirty="0" err="1">
                <a:solidFill>
                  <a:srgbClr val="191E22"/>
                </a:solidFill>
                <a:latin typeface="Bebas Neue Bold"/>
              </a:rPr>
              <a:t>bekas</a:t>
            </a:r>
            <a:r>
              <a:rPr lang="en-US" sz="2468" dirty="0">
                <a:solidFill>
                  <a:srgbClr val="191E22"/>
                </a:solidFill>
                <a:latin typeface="Bebas Neue Bold"/>
              </a:rPr>
              <a:t> dan </a:t>
            </a:r>
            <a:r>
              <a:rPr lang="en-US" sz="2468" dirty="0" err="1">
                <a:solidFill>
                  <a:srgbClr val="191E22"/>
                </a:solidFill>
                <a:latin typeface="Bebas Neue Bold"/>
              </a:rPr>
              <a:t>bisa</a:t>
            </a:r>
            <a:r>
              <a:rPr lang="en-US" sz="2468" dirty="0">
                <a:solidFill>
                  <a:srgbClr val="191E22"/>
                </a:solidFill>
                <a:latin typeface="Bebas Neue Bold"/>
              </a:rPr>
              <a:t> </a:t>
            </a:r>
            <a:r>
              <a:rPr lang="en-US" sz="2468" dirty="0" err="1">
                <a:solidFill>
                  <a:srgbClr val="191E22"/>
                </a:solidFill>
                <a:latin typeface="Bebas Neue Bold"/>
              </a:rPr>
              <a:t>menguntungkan</a:t>
            </a:r>
            <a:r>
              <a:rPr lang="en-US" sz="2468" dirty="0">
                <a:solidFill>
                  <a:srgbClr val="191E22"/>
                </a:solidFill>
                <a:latin typeface="Bebas Neue Bold"/>
              </a:rPr>
              <a:t> </a:t>
            </a:r>
            <a:r>
              <a:rPr lang="en-US" sz="2468" dirty="0" err="1">
                <a:solidFill>
                  <a:srgbClr val="191E22"/>
                </a:solidFill>
                <a:latin typeface="Bebas Neue Bold"/>
              </a:rPr>
              <a:t>kedua</a:t>
            </a:r>
            <a:r>
              <a:rPr lang="en-US" sz="2468" dirty="0">
                <a:solidFill>
                  <a:srgbClr val="191E22"/>
                </a:solidFill>
                <a:latin typeface="Bebas Neue Bold"/>
              </a:rPr>
              <a:t> </a:t>
            </a:r>
            <a:r>
              <a:rPr lang="en-US" sz="2468" dirty="0" err="1">
                <a:solidFill>
                  <a:srgbClr val="191E22"/>
                </a:solidFill>
                <a:latin typeface="Bebas Neue Bold"/>
              </a:rPr>
              <a:t>belah</a:t>
            </a:r>
            <a:r>
              <a:rPr lang="en-US" sz="2468" dirty="0">
                <a:solidFill>
                  <a:srgbClr val="191E22"/>
                </a:solidFill>
                <a:latin typeface="Bebas Neue Bold"/>
              </a:rPr>
              <a:t> </a:t>
            </a:r>
            <a:r>
              <a:rPr lang="en-US" sz="2468" dirty="0" err="1">
                <a:solidFill>
                  <a:srgbClr val="191E22"/>
                </a:solidFill>
                <a:latin typeface="Bebas Neue Bold"/>
              </a:rPr>
              <a:t>pihak</a:t>
            </a:r>
            <a:r>
              <a:rPr lang="en-US" sz="2468" dirty="0">
                <a:solidFill>
                  <a:srgbClr val="191E22"/>
                </a:solidFill>
                <a:latin typeface="Bebas Neue Bold"/>
              </a:rPr>
              <a:t> </a:t>
            </a:r>
            <a:r>
              <a:rPr lang="en-US" sz="2468" dirty="0" err="1">
                <a:solidFill>
                  <a:srgbClr val="191E22"/>
                </a:solidFill>
                <a:latin typeface="Bebas Neue Bold"/>
              </a:rPr>
              <a:t>antara</a:t>
            </a:r>
            <a:r>
              <a:rPr lang="en-US" sz="2468" dirty="0">
                <a:solidFill>
                  <a:srgbClr val="191E22"/>
                </a:solidFill>
                <a:latin typeface="Bebas Neue Bold"/>
              </a:rPr>
              <a:t> </a:t>
            </a:r>
            <a:r>
              <a:rPr lang="en-US" sz="2468" dirty="0" err="1">
                <a:solidFill>
                  <a:srgbClr val="191E22"/>
                </a:solidFill>
                <a:latin typeface="Bebas Neue Bold"/>
              </a:rPr>
              <a:t>pembeli</a:t>
            </a:r>
            <a:r>
              <a:rPr lang="en-US" sz="2468" dirty="0">
                <a:solidFill>
                  <a:srgbClr val="191E22"/>
                </a:solidFill>
                <a:latin typeface="Bebas Neue Bold"/>
              </a:rPr>
              <a:t> dan </a:t>
            </a:r>
            <a:r>
              <a:rPr lang="en-US" sz="2468" dirty="0" err="1">
                <a:solidFill>
                  <a:srgbClr val="191E22"/>
                </a:solidFill>
                <a:latin typeface="Bebas Neue Bold"/>
              </a:rPr>
              <a:t>penjual</a:t>
            </a:r>
            <a:r>
              <a:rPr lang="en-US" sz="2468" dirty="0">
                <a:solidFill>
                  <a:srgbClr val="191E22"/>
                </a:solidFill>
                <a:latin typeface="Bebas Neue Bold"/>
              </a:rPr>
              <a:t>.</a:t>
            </a:r>
          </a:p>
          <a:p>
            <a:pPr algn="just">
              <a:lnSpc>
                <a:spcPts val="3456"/>
              </a:lnSpc>
            </a:pPr>
            <a:endParaRPr lang="en-US" sz="2468" dirty="0">
              <a:solidFill>
                <a:srgbClr val="191E22"/>
              </a:solidFill>
              <a:latin typeface="Bebas Neue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sp>
        <p:nvSpPr>
          <p:cNvPr id="3" name="TextBox 3"/>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4" name="TextBox 4"/>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B91646"/>
                </a:solidFill>
                <a:latin typeface="Bebas Neue Bold"/>
              </a:rPr>
              <a:t>1. BUSINESS PROBLEM UNDERSTANDING</a:t>
            </a:r>
          </a:p>
        </p:txBody>
      </p:sp>
      <p:grpSp>
        <p:nvGrpSpPr>
          <p:cNvPr id="5" name="Group 5"/>
          <p:cNvGrpSpPr/>
          <p:nvPr/>
        </p:nvGrpSpPr>
        <p:grpSpPr>
          <a:xfrm>
            <a:off x="1028700" y="3628971"/>
            <a:ext cx="16230600" cy="5790598"/>
            <a:chOff x="0" y="0"/>
            <a:chExt cx="21403936" cy="7423620"/>
          </a:xfrm>
        </p:grpSpPr>
        <p:sp>
          <p:nvSpPr>
            <p:cNvPr id="6" name="Freeform 6"/>
            <p:cNvSpPr/>
            <p:nvPr/>
          </p:nvSpPr>
          <p:spPr>
            <a:xfrm>
              <a:off x="31750" y="31750"/>
              <a:ext cx="21340435" cy="7360120"/>
            </a:xfrm>
            <a:custGeom>
              <a:avLst/>
              <a:gdLst/>
              <a:ahLst/>
              <a:cxnLst/>
              <a:rect l="l" t="t" r="r" b="b"/>
              <a:pathLst>
                <a:path w="21340435" h="7360120">
                  <a:moveTo>
                    <a:pt x="21247726" y="7360120"/>
                  </a:moveTo>
                  <a:lnTo>
                    <a:pt x="92710" y="7360120"/>
                  </a:lnTo>
                  <a:cubicBezTo>
                    <a:pt x="41910" y="7360120"/>
                    <a:pt x="0" y="7318210"/>
                    <a:pt x="0" y="7267410"/>
                  </a:cubicBezTo>
                  <a:lnTo>
                    <a:pt x="0" y="92710"/>
                  </a:lnTo>
                  <a:cubicBezTo>
                    <a:pt x="0" y="41910"/>
                    <a:pt x="41910" y="0"/>
                    <a:pt x="92710" y="0"/>
                  </a:cubicBezTo>
                  <a:lnTo>
                    <a:pt x="21246457" y="0"/>
                  </a:lnTo>
                  <a:cubicBezTo>
                    <a:pt x="21297257" y="0"/>
                    <a:pt x="21339166" y="41910"/>
                    <a:pt x="21339166" y="92710"/>
                  </a:cubicBezTo>
                  <a:lnTo>
                    <a:pt x="21339166" y="7266140"/>
                  </a:lnTo>
                  <a:cubicBezTo>
                    <a:pt x="21340435" y="7318210"/>
                    <a:pt x="21298526" y="7360120"/>
                    <a:pt x="21247726" y="7360120"/>
                  </a:cubicBezTo>
                  <a:close/>
                </a:path>
              </a:pathLst>
            </a:custGeom>
            <a:solidFill>
              <a:srgbClr val="DFD8CA"/>
            </a:solidFill>
          </p:spPr>
        </p:sp>
        <p:sp>
          <p:nvSpPr>
            <p:cNvPr id="7" name="Freeform 7"/>
            <p:cNvSpPr/>
            <p:nvPr/>
          </p:nvSpPr>
          <p:spPr>
            <a:xfrm>
              <a:off x="0" y="0"/>
              <a:ext cx="21403935" cy="7423620"/>
            </a:xfrm>
            <a:custGeom>
              <a:avLst/>
              <a:gdLst/>
              <a:ahLst/>
              <a:cxnLst/>
              <a:rect l="l" t="t" r="r" b="b"/>
              <a:pathLst>
                <a:path w="21403935" h="7423620">
                  <a:moveTo>
                    <a:pt x="21279476" y="59690"/>
                  </a:moveTo>
                  <a:cubicBezTo>
                    <a:pt x="21315035" y="59690"/>
                    <a:pt x="21344246" y="88900"/>
                    <a:pt x="21344246" y="124460"/>
                  </a:cubicBezTo>
                  <a:lnTo>
                    <a:pt x="21344246" y="7299160"/>
                  </a:lnTo>
                  <a:cubicBezTo>
                    <a:pt x="21344246" y="7334720"/>
                    <a:pt x="21315035" y="7363930"/>
                    <a:pt x="21279476" y="7363930"/>
                  </a:cubicBezTo>
                  <a:lnTo>
                    <a:pt x="124460" y="7363930"/>
                  </a:lnTo>
                  <a:cubicBezTo>
                    <a:pt x="88900" y="7363930"/>
                    <a:pt x="59690" y="7334720"/>
                    <a:pt x="59690" y="7299160"/>
                  </a:cubicBezTo>
                  <a:lnTo>
                    <a:pt x="59690" y="124460"/>
                  </a:lnTo>
                  <a:cubicBezTo>
                    <a:pt x="59690" y="88900"/>
                    <a:pt x="88900" y="59690"/>
                    <a:pt x="124460" y="59690"/>
                  </a:cubicBezTo>
                  <a:lnTo>
                    <a:pt x="21279476" y="59690"/>
                  </a:lnTo>
                  <a:moveTo>
                    <a:pt x="21279476" y="0"/>
                  </a:moveTo>
                  <a:lnTo>
                    <a:pt x="124460" y="0"/>
                  </a:lnTo>
                  <a:cubicBezTo>
                    <a:pt x="55880" y="0"/>
                    <a:pt x="0" y="55880"/>
                    <a:pt x="0" y="124460"/>
                  </a:cubicBezTo>
                  <a:lnTo>
                    <a:pt x="0" y="7299160"/>
                  </a:lnTo>
                  <a:cubicBezTo>
                    <a:pt x="0" y="7367740"/>
                    <a:pt x="55880" y="7423620"/>
                    <a:pt x="124460" y="7423620"/>
                  </a:cubicBezTo>
                  <a:lnTo>
                    <a:pt x="21279476" y="7423620"/>
                  </a:lnTo>
                  <a:cubicBezTo>
                    <a:pt x="21348057" y="7423620"/>
                    <a:pt x="21403935" y="7367740"/>
                    <a:pt x="21403935" y="7299160"/>
                  </a:cubicBezTo>
                  <a:lnTo>
                    <a:pt x="21403935" y="124460"/>
                  </a:lnTo>
                  <a:cubicBezTo>
                    <a:pt x="21403935" y="55880"/>
                    <a:pt x="21348057" y="0"/>
                    <a:pt x="21279476" y="0"/>
                  </a:cubicBezTo>
                  <a:close/>
                </a:path>
              </a:pathLst>
            </a:custGeom>
            <a:solidFill>
              <a:srgbClr val="000000"/>
            </a:solidFill>
          </p:spPr>
        </p:sp>
      </p:grpSp>
      <p:sp>
        <p:nvSpPr>
          <p:cNvPr id="8" name="TextBox 8"/>
          <p:cNvSpPr txBox="1"/>
          <p:nvPr/>
        </p:nvSpPr>
        <p:spPr>
          <a:xfrm>
            <a:off x="1028700" y="3047785"/>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Context</a:t>
            </a:r>
          </a:p>
        </p:txBody>
      </p:sp>
      <p:sp>
        <p:nvSpPr>
          <p:cNvPr id="9" name="TextBox 9"/>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0" name="TextBox 10"/>
          <p:cNvSpPr txBox="1"/>
          <p:nvPr/>
        </p:nvSpPr>
        <p:spPr>
          <a:xfrm>
            <a:off x="1459665" y="3802200"/>
            <a:ext cx="15368669" cy="5617370"/>
          </a:xfrm>
          <a:prstGeom prst="rect">
            <a:avLst/>
          </a:prstGeom>
        </p:spPr>
        <p:txBody>
          <a:bodyPr lIns="0" tIns="0" rIns="0" bIns="0" rtlCol="0" anchor="t">
            <a:spAutoFit/>
          </a:bodyPr>
          <a:lstStyle/>
          <a:p>
            <a:pPr algn="just">
              <a:lnSpc>
                <a:spcPts val="2756"/>
              </a:lnSpc>
            </a:pPr>
            <a:r>
              <a:rPr lang="en-US" sz="1968" dirty="0">
                <a:solidFill>
                  <a:srgbClr val="191E22"/>
                </a:solidFill>
                <a:latin typeface="Bebas Neue Bold"/>
              </a:rPr>
              <a:t>Dataset </a:t>
            </a:r>
            <a:r>
              <a:rPr lang="en-US" sz="1968" dirty="0" err="1">
                <a:solidFill>
                  <a:srgbClr val="191E22"/>
                </a:solidFill>
                <a:latin typeface="Bebas Neue Bold"/>
              </a:rPr>
              <a:t>terdiri</a:t>
            </a:r>
            <a:r>
              <a:rPr lang="en-US" sz="1968" dirty="0">
                <a:solidFill>
                  <a:srgbClr val="191E22"/>
                </a:solidFill>
                <a:latin typeface="Bebas Neue Bold"/>
              </a:rPr>
              <a:t> </a:t>
            </a:r>
            <a:r>
              <a:rPr lang="en-US" sz="1968" dirty="0" err="1">
                <a:solidFill>
                  <a:srgbClr val="191E22"/>
                </a:solidFill>
                <a:latin typeface="Bebas Neue Bold"/>
              </a:rPr>
              <a:t>atas</a:t>
            </a:r>
            <a:r>
              <a:rPr lang="en-US" sz="1968" dirty="0">
                <a:solidFill>
                  <a:srgbClr val="191E22"/>
                </a:solidFill>
                <a:latin typeface="Bebas Neue Bold"/>
              </a:rPr>
              <a:t> 5624 data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 yang </a:t>
            </a:r>
            <a:r>
              <a:rPr lang="en-US" sz="1968" dirty="0" err="1">
                <a:solidFill>
                  <a:srgbClr val="191E22"/>
                </a:solidFill>
                <a:latin typeface="Bebas Neue Bold"/>
              </a:rPr>
              <a:t>dikumpulkan</a:t>
            </a:r>
            <a:r>
              <a:rPr lang="en-US" sz="1968" dirty="0">
                <a:solidFill>
                  <a:srgbClr val="191E22"/>
                </a:solidFill>
                <a:latin typeface="Bebas Neue Bold"/>
              </a:rPr>
              <a:t> </a:t>
            </a:r>
            <a:r>
              <a:rPr lang="en-US" sz="1968" dirty="0" err="1">
                <a:solidFill>
                  <a:srgbClr val="191E22"/>
                </a:solidFill>
                <a:latin typeface="Bebas Neue Bold"/>
              </a:rPr>
              <a:t>dari</a:t>
            </a:r>
            <a:r>
              <a:rPr lang="en-US" sz="1968" dirty="0">
                <a:solidFill>
                  <a:srgbClr val="191E22"/>
                </a:solidFill>
                <a:latin typeface="Bebas Neue Bold"/>
              </a:rPr>
              <a:t> Syarah.com. </a:t>
            </a:r>
            <a:r>
              <a:rPr lang="en-US" sz="1968" dirty="0" err="1">
                <a:solidFill>
                  <a:srgbClr val="191E22"/>
                </a:solidFill>
                <a:latin typeface="Bebas Neue Bold"/>
              </a:rPr>
              <a:t>Setiap</a:t>
            </a:r>
            <a:r>
              <a:rPr lang="en-US" sz="1968" dirty="0">
                <a:solidFill>
                  <a:srgbClr val="191E22"/>
                </a:solidFill>
                <a:latin typeface="Bebas Neue Bold"/>
              </a:rPr>
              <a:t> baris </a:t>
            </a:r>
            <a:r>
              <a:rPr lang="en-US" sz="1968" dirty="0" err="1">
                <a:solidFill>
                  <a:srgbClr val="191E22"/>
                </a:solidFill>
                <a:latin typeface="Bebas Neue Bold"/>
              </a:rPr>
              <a:t>mewakili</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 </a:t>
            </a:r>
            <a:r>
              <a:rPr lang="en-US" sz="1968" dirty="0" err="1">
                <a:solidFill>
                  <a:srgbClr val="191E22"/>
                </a:solidFill>
                <a:latin typeface="Bebas Neue Bold"/>
              </a:rPr>
              <a:t>Informasi</a:t>
            </a:r>
            <a:r>
              <a:rPr lang="en-US" sz="1968" dirty="0">
                <a:solidFill>
                  <a:srgbClr val="191E22"/>
                </a:solidFill>
                <a:latin typeface="Bebas Neue Bold"/>
              </a:rPr>
              <a:t> lain yang </a:t>
            </a:r>
            <a:r>
              <a:rPr lang="en-US" sz="1968" dirty="0" err="1">
                <a:solidFill>
                  <a:srgbClr val="191E22"/>
                </a:solidFill>
                <a:latin typeface="Bebas Neue Bold"/>
              </a:rPr>
              <a:t>mewakili</a:t>
            </a:r>
            <a:r>
              <a:rPr lang="en-US" sz="1968" dirty="0">
                <a:solidFill>
                  <a:srgbClr val="191E22"/>
                </a:solidFill>
                <a:latin typeface="Bebas Neue Bold"/>
              </a:rPr>
              <a:t> </a:t>
            </a:r>
            <a:r>
              <a:rPr lang="en-US" sz="1968" dirty="0" err="1">
                <a:solidFill>
                  <a:srgbClr val="191E22"/>
                </a:solidFill>
                <a:latin typeface="Bebas Neue Bold"/>
              </a:rPr>
              <a:t>setiap</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adalah</a:t>
            </a:r>
            <a:r>
              <a:rPr lang="en-US" sz="1968" dirty="0">
                <a:solidFill>
                  <a:srgbClr val="191E22"/>
                </a:solidFill>
                <a:latin typeface="Bebas Neue Bold"/>
              </a:rPr>
              <a:t> </a:t>
            </a:r>
            <a:r>
              <a:rPr lang="en-US" sz="1968" dirty="0" err="1">
                <a:solidFill>
                  <a:srgbClr val="191E22"/>
                </a:solidFill>
                <a:latin typeface="Bebas Neue Bold"/>
              </a:rPr>
              <a:t>nama</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model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tahun</a:t>
            </a:r>
            <a:r>
              <a:rPr lang="en-US" sz="1968" dirty="0">
                <a:solidFill>
                  <a:srgbClr val="191E22"/>
                </a:solidFill>
                <a:latin typeface="Bebas Neue Bold"/>
              </a:rPr>
              <a:t> </a:t>
            </a:r>
            <a:r>
              <a:rPr lang="en-US" sz="1968" dirty="0" err="1">
                <a:solidFill>
                  <a:srgbClr val="191E22"/>
                </a:solidFill>
                <a:latin typeface="Bebas Neue Bold"/>
              </a:rPr>
              <a:t>pembuatan</a:t>
            </a:r>
            <a:r>
              <a:rPr lang="en-US" sz="1968" dirty="0">
                <a:solidFill>
                  <a:srgbClr val="191E22"/>
                </a:solidFill>
                <a:latin typeface="Bebas Neue Bold"/>
              </a:rPr>
              <a:t>, </a:t>
            </a:r>
            <a:r>
              <a:rPr lang="en-US" sz="1968" dirty="0" err="1">
                <a:solidFill>
                  <a:srgbClr val="191E22"/>
                </a:solidFill>
                <a:latin typeface="Bebas Neue Bold"/>
              </a:rPr>
              <a:t>asal</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opsi</a:t>
            </a:r>
            <a:r>
              <a:rPr lang="en-US" sz="1968" dirty="0">
                <a:solidFill>
                  <a:srgbClr val="191E22"/>
                </a:solidFill>
                <a:latin typeface="Bebas Neue Bold"/>
              </a:rPr>
              <a:t> </a:t>
            </a:r>
            <a:r>
              <a:rPr lang="en-US" sz="1968" dirty="0" err="1">
                <a:solidFill>
                  <a:srgbClr val="191E22"/>
                </a:solidFill>
                <a:latin typeface="Bebas Neue Bold"/>
              </a:rPr>
              <a:t>kelengkapan</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kapasitas</a:t>
            </a:r>
            <a:r>
              <a:rPr lang="en-US" sz="1968" dirty="0">
                <a:solidFill>
                  <a:srgbClr val="191E22"/>
                </a:solidFill>
                <a:latin typeface="Bebas Neue Bold"/>
              </a:rPr>
              <a:t> </a:t>
            </a:r>
            <a:r>
              <a:rPr lang="en-US" sz="1968" dirty="0" err="1">
                <a:solidFill>
                  <a:srgbClr val="191E22"/>
                </a:solidFill>
                <a:latin typeface="Bebas Neue Bold"/>
              </a:rPr>
              <a:t>mesin</a:t>
            </a:r>
            <a:r>
              <a:rPr lang="en-US" sz="1968" dirty="0">
                <a:solidFill>
                  <a:srgbClr val="191E22"/>
                </a:solidFill>
                <a:latin typeface="Bebas Neue Bold"/>
              </a:rPr>
              <a:t>, </a:t>
            </a:r>
            <a:r>
              <a:rPr lang="en-US" sz="1968" dirty="0" err="1">
                <a:solidFill>
                  <a:srgbClr val="191E22"/>
                </a:solidFill>
                <a:latin typeface="Bebas Neue Bold"/>
              </a:rPr>
              <a:t>jenis</a:t>
            </a:r>
            <a:r>
              <a:rPr lang="en-US" sz="1968" dirty="0">
                <a:solidFill>
                  <a:srgbClr val="191E22"/>
                </a:solidFill>
                <a:latin typeface="Bebas Neue Bold"/>
              </a:rPr>
              <a:t> </a:t>
            </a:r>
            <a:r>
              <a:rPr lang="en-US" sz="1968" dirty="0" err="1">
                <a:solidFill>
                  <a:srgbClr val="191E22"/>
                </a:solidFill>
                <a:latin typeface="Bebas Neue Bold"/>
              </a:rPr>
              <a:t>transmisi</a:t>
            </a:r>
            <a:r>
              <a:rPr lang="en-US" sz="1968" dirty="0">
                <a:solidFill>
                  <a:srgbClr val="191E22"/>
                </a:solidFill>
                <a:latin typeface="Bebas Neue Bold"/>
              </a:rPr>
              <a:t>, </a:t>
            </a:r>
            <a:r>
              <a:rPr lang="en-US" sz="1968" dirty="0" err="1">
                <a:solidFill>
                  <a:srgbClr val="191E22"/>
                </a:solidFill>
                <a:latin typeface="Bebas Neue Bold"/>
              </a:rPr>
              <a:t>jarak</a:t>
            </a:r>
            <a:r>
              <a:rPr lang="en-US" sz="1968" dirty="0">
                <a:solidFill>
                  <a:srgbClr val="191E22"/>
                </a:solidFill>
                <a:latin typeface="Bebas Neue Bold"/>
              </a:rPr>
              <a:t> </a:t>
            </a:r>
            <a:r>
              <a:rPr lang="en-US" sz="1968" dirty="0" err="1">
                <a:solidFill>
                  <a:srgbClr val="191E22"/>
                </a:solidFill>
                <a:latin typeface="Bebas Neue Bold"/>
              </a:rPr>
              <a:t>tempuh</a:t>
            </a:r>
            <a:r>
              <a:rPr lang="en-US" sz="1968" dirty="0">
                <a:solidFill>
                  <a:srgbClr val="191E22"/>
                </a:solidFill>
                <a:latin typeface="Bebas Neue Bold"/>
              </a:rPr>
              <a:t> yang </a:t>
            </a:r>
            <a:r>
              <a:rPr lang="en-US" sz="1968" dirty="0" err="1">
                <a:solidFill>
                  <a:srgbClr val="191E22"/>
                </a:solidFill>
                <a:latin typeface="Bebas Neue Bold"/>
              </a:rPr>
              <a:t>pernah</a:t>
            </a:r>
            <a:r>
              <a:rPr lang="en-US" sz="1968" dirty="0">
                <a:solidFill>
                  <a:srgbClr val="191E22"/>
                </a:solidFill>
                <a:latin typeface="Bebas Neue Bold"/>
              </a:rPr>
              <a:t> </a:t>
            </a:r>
            <a:r>
              <a:rPr lang="en-US" sz="1968" dirty="0" err="1">
                <a:solidFill>
                  <a:srgbClr val="191E22"/>
                </a:solidFill>
                <a:latin typeface="Bebas Neue Bold"/>
              </a:rPr>
              <a:t>ditempuh</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harga</a:t>
            </a:r>
            <a:r>
              <a:rPr lang="en-US" sz="1968" dirty="0">
                <a:solidFill>
                  <a:srgbClr val="191E22"/>
                </a:solidFill>
                <a:latin typeface="Bebas Neue Bold"/>
              </a:rPr>
              <a:t> </a:t>
            </a:r>
            <a:r>
              <a:rPr lang="en-US" sz="1968" dirty="0" err="1">
                <a:solidFill>
                  <a:srgbClr val="191E22"/>
                </a:solidFill>
                <a:latin typeface="Bebas Neue Bold"/>
              </a:rPr>
              <a:t>berdasarkan</a:t>
            </a:r>
            <a:r>
              <a:rPr lang="en-US" sz="1968" dirty="0">
                <a:solidFill>
                  <a:srgbClr val="191E22"/>
                </a:solidFill>
                <a:latin typeface="Bebas Neue Bold"/>
              </a:rPr>
              <a:t> wilayah, dan </a:t>
            </a:r>
            <a:r>
              <a:rPr lang="en-US" sz="1968" dirty="0" err="1">
                <a:solidFill>
                  <a:srgbClr val="191E22"/>
                </a:solidFill>
                <a:latin typeface="Bebas Neue Bold"/>
              </a:rPr>
              <a:t>apakah</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dapat</a:t>
            </a:r>
            <a:r>
              <a:rPr lang="en-US" sz="1968" dirty="0">
                <a:solidFill>
                  <a:srgbClr val="191E22"/>
                </a:solidFill>
                <a:latin typeface="Bebas Neue Bold"/>
              </a:rPr>
              <a:t> </a:t>
            </a:r>
            <a:r>
              <a:rPr lang="en-US" sz="1968" dirty="0" err="1">
                <a:solidFill>
                  <a:srgbClr val="191E22"/>
                </a:solidFill>
                <a:latin typeface="Bebas Neue Bold"/>
              </a:rPr>
              <a:t>dinegosiasikan</a:t>
            </a:r>
            <a:r>
              <a:rPr lang="en-US" sz="1968" dirty="0">
                <a:solidFill>
                  <a:srgbClr val="191E22"/>
                </a:solidFill>
                <a:latin typeface="Bebas Neue Bold"/>
              </a:rPr>
              <a:t>. </a:t>
            </a:r>
          </a:p>
          <a:p>
            <a:pPr algn="just">
              <a:lnSpc>
                <a:spcPts val="984"/>
              </a:lnSpc>
            </a:pPr>
            <a:endParaRPr lang="en-US" sz="1968" dirty="0">
              <a:solidFill>
                <a:srgbClr val="191E22"/>
              </a:solidFill>
              <a:latin typeface="Bebas Neue Bold"/>
            </a:endParaRPr>
          </a:p>
          <a:p>
            <a:pPr algn="just">
              <a:lnSpc>
                <a:spcPts val="2756"/>
              </a:lnSpc>
            </a:pPr>
            <a:r>
              <a:rPr lang="en-US" sz="1968" dirty="0">
                <a:solidFill>
                  <a:srgbClr val="191E22"/>
                </a:solidFill>
                <a:latin typeface="Bebas Neue Bold"/>
              </a:rPr>
              <a:t>Features : </a:t>
            </a:r>
          </a:p>
          <a:p>
            <a:pPr marL="425042" lvl="1" indent="-212521" algn="just">
              <a:lnSpc>
                <a:spcPts val="2756"/>
              </a:lnSpc>
              <a:buFont typeface="Arial"/>
              <a:buChar char="•"/>
            </a:pPr>
            <a:r>
              <a:rPr lang="en-US" sz="1968" dirty="0">
                <a:solidFill>
                  <a:srgbClr val="191E22"/>
                </a:solidFill>
                <a:latin typeface="Bebas Neue Bold"/>
              </a:rPr>
              <a:t>Type: </a:t>
            </a:r>
            <a:r>
              <a:rPr lang="en-US" sz="1968" dirty="0" err="1">
                <a:solidFill>
                  <a:srgbClr val="191E22"/>
                </a:solidFill>
                <a:latin typeface="Bebas Neue Bold"/>
              </a:rPr>
              <a:t>Jenis</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a:t>
            </a:r>
          </a:p>
          <a:p>
            <a:pPr marL="425042" lvl="1" indent="-212521" algn="just">
              <a:lnSpc>
                <a:spcPts val="2756"/>
              </a:lnSpc>
              <a:buFont typeface="Arial"/>
              <a:buChar char="•"/>
            </a:pPr>
            <a:r>
              <a:rPr lang="en-US" sz="1968" dirty="0">
                <a:solidFill>
                  <a:srgbClr val="191E22"/>
                </a:solidFill>
                <a:latin typeface="Bebas Neue Bold"/>
              </a:rPr>
              <a:t>Region: Wilayah </a:t>
            </a:r>
            <a:r>
              <a:rPr lang="en-US" sz="1968" dirty="0" err="1">
                <a:solidFill>
                  <a:srgbClr val="191E22"/>
                </a:solidFill>
                <a:latin typeface="Bebas Neue Bold"/>
              </a:rPr>
              <a:t>dimana</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 </a:t>
            </a:r>
            <a:r>
              <a:rPr lang="en-US" sz="1968" dirty="0" err="1">
                <a:solidFill>
                  <a:srgbClr val="191E22"/>
                </a:solidFill>
                <a:latin typeface="Bebas Neue Bold"/>
              </a:rPr>
              <a:t>ditawarkan</a:t>
            </a:r>
            <a:r>
              <a:rPr lang="en-US" sz="1968" dirty="0">
                <a:solidFill>
                  <a:srgbClr val="191E22"/>
                </a:solidFill>
                <a:latin typeface="Bebas Neue Bold"/>
              </a:rPr>
              <a:t> </a:t>
            </a:r>
            <a:r>
              <a:rPr lang="en-US" sz="1968" dirty="0" err="1">
                <a:solidFill>
                  <a:srgbClr val="191E22"/>
                </a:solidFill>
                <a:latin typeface="Bebas Neue Bold"/>
              </a:rPr>
              <a:t>untuk</a:t>
            </a:r>
            <a:r>
              <a:rPr lang="en-US" sz="1968" dirty="0">
                <a:solidFill>
                  <a:srgbClr val="191E22"/>
                </a:solidFill>
                <a:latin typeface="Bebas Neue Bold"/>
              </a:rPr>
              <a:t> </a:t>
            </a:r>
            <a:r>
              <a:rPr lang="en-US" sz="1968" dirty="0" err="1">
                <a:solidFill>
                  <a:srgbClr val="191E22"/>
                </a:solidFill>
                <a:latin typeface="Bebas Neue Bold"/>
              </a:rPr>
              <a:t>dijual</a:t>
            </a:r>
            <a:r>
              <a:rPr lang="en-US" sz="1968" dirty="0">
                <a:solidFill>
                  <a:srgbClr val="191E22"/>
                </a:solidFill>
                <a:latin typeface="Bebas Neue Bold"/>
              </a:rPr>
              <a:t>.</a:t>
            </a:r>
          </a:p>
          <a:p>
            <a:pPr marL="425042" lvl="1" indent="-212521" algn="just">
              <a:lnSpc>
                <a:spcPts val="2756"/>
              </a:lnSpc>
              <a:buFont typeface="Arial"/>
              <a:buChar char="•"/>
            </a:pPr>
            <a:r>
              <a:rPr lang="en-US" sz="1968" dirty="0">
                <a:solidFill>
                  <a:srgbClr val="191E22"/>
                </a:solidFill>
                <a:latin typeface="Bebas Neue Bold"/>
              </a:rPr>
              <a:t>Make: Nama </a:t>
            </a:r>
            <a:r>
              <a:rPr lang="en-US" sz="1968" dirty="0" err="1">
                <a:solidFill>
                  <a:srgbClr val="191E22"/>
                </a:solidFill>
                <a:latin typeface="Bebas Neue Bold"/>
              </a:rPr>
              <a:t>perusahaan</a:t>
            </a:r>
            <a:r>
              <a:rPr lang="en-US" sz="1968" dirty="0">
                <a:solidFill>
                  <a:srgbClr val="191E22"/>
                </a:solidFill>
                <a:latin typeface="Bebas Neue Bold"/>
              </a:rPr>
              <a:t> </a:t>
            </a:r>
            <a:r>
              <a:rPr lang="en-US" sz="1968" dirty="0" err="1">
                <a:solidFill>
                  <a:srgbClr val="191E22"/>
                </a:solidFill>
                <a:latin typeface="Bebas Neue Bold"/>
              </a:rPr>
              <a:t>pembuat</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a:t>
            </a:r>
          </a:p>
          <a:p>
            <a:pPr marL="425042" lvl="1" indent="-212521" algn="just">
              <a:lnSpc>
                <a:spcPts val="2756"/>
              </a:lnSpc>
              <a:buFont typeface="Arial"/>
              <a:buChar char="•"/>
            </a:pPr>
            <a:r>
              <a:rPr lang="en-US" sz="1968" dirty="0" err="1">
                <a:solidFill>
                  <a:srgbClr val="191E22"/>
                </a:solidFill>
                <a:latin typeface="Bebas Neue Bold"/>
              </a:rPr>
              <a:t>Gear_Type</a:t>
            </a:r>
            <a:r>
              <a:rPr lang="en-US" sz="1968" dirty="0">
                <a:solidFill>
                  <a:srgbClr val="191E22"/>
                </a:solidFill>
                <a:latin typeface="Bebas Neue Bold"/>
              </a:rPr>
              <a:t>: </a:t>
            </a:r>
            <a:r>
              <a:rPr lang="en-US" sz="1968" dirty="0" err="1">
                <a:solidFill>
                  <a:srgbClr val="191E22"/>
                </a:solidFill>
                <a:latin typeface="Bebas Neue Bold"/>
              </a:rPr>
              <a:t>Jenis</a:t>
            </a:r>
            <a:r>
              <a:rPr lang="en-US" sz="1968" dirty="0">
                <a:solidFill>
                  <a:srgbClr val="191E22"/>
                </a:solidFill>
                <a:latin typeface="Bebas Neue Bold"/>
              </a:rPr>
              <a:t> </a:t>
            </a:r>
            <a:r>
              <a:rPr lang="en-US" sz="1968" dirty="0" err="1">
                <a:solidFill>
                  <a:srgbClr val="191E22"/>
                </a:solidFill>
                <a:latin typeface="Bebas Neue Bold"/>
              </a:rPr>
              <a:t>transmisi</a:t>
            </a:r>
            <a:r>
              <a:rPr lang="en-US" sz="1968" dirty="0">
                <a:solidFill>
                  <a:srgbClr val="191E22"/>
                </a:solidFill>
                <a:latin typeface="Bebas Neue Bold"/>
              </a:rPr>
              <a:t> yang </a:t>
            </a:r>
            <a:r>
              <a:rPr lang="en-US" sz="1968" dirty="0" err="1">
                <a:solidFill>
                  <a:srgbClr val="191E22"/>
                </a:solidFill>
                <a:latin typeface="Bebas Neue Bold"/>
              </a:rPr>
              <a:t>digunakan</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a:t>
            </a:r>
          </a:p>
          <a:p>
            <a:pPr marL="425042" lvl="1" indent="-212521" algn="just">
              <a:lnSpc>
                <a:spcPts val="2756"/>
              </a:lnSpc>
              <a:buFont typeface="Arial"/>
              <a:buChar char="•"/>
            </a:pPr>
            <a:r>
              <a:rPr lang="en-US" sz="1968" dirty="0">
                <a:solidFill>
                  <a:srgbClr val="191E22"/>
                </a:solidFill>
                <a:latin typeface="Bebas Neue Bold"/>
              </a:rPr>
              <a:t>Origin: </a:t>
            </a:r>
            <a:r>
              <a:rPr lang="en-US" sz="1968" dirty="0" err="1">
                <a:solidFill>
                  <a:srgbClr val="191E22"/>
                </a:solidFill>
                <a:latin typeface="Bebas Neue Bold"/>
              </a:rPr>
              <a:t>Asal</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a:t>
            </a:r>
          </a:p>
          <a:p>
            <a:pPr marL="425042" lvl="1" indent="-212521" algn="just">
              <a:lnSpc>
                <a:spcPts val="2756"/>
              </a:lnSpc>
              <a:buFont typeface="Arial"/>
              <a:buChar char="•"/>
            </a:pPr>
            <a:r>
              <a:rPr lang="en-US" sz="1968" dirty="0">
                <a:solidFill>
                  <a:srgbClr val="191E22"/>
                </a:solidFill>
                <a:latin typeface="Bebas Neue Bold"/>
              </a:rPr>
              <a:t>Options: </a:t>
            </a:r>
            <a:r>
              <a:rPr lang="en-US" sz="1968" dirty="0" err="1">
                <a:solidFill>
                  <a:srgbClr val="191E22"/>
                </a:solidFill>
                <a:latin typeface="Bebas Neue Bold"/>
              </a:rPr>
              <a:t>Opsi</a:t>
            </a:r>
            <a:r>
              <a:rPr lang="en-US" sz="1968" dirty="0">
                <a:solidFill>
                  <a:srgbClr val="191E22"/>
                </a:solidFill>
                <a:latin typeface="Bebas Neue Bold"/>
              </a:rPr>
              <a:t> </a:t>
            </a:r>
            <a:r>
              <a:rPr lang="en-US" sz="1968" dirty="0" err="1">
                <a:solidFill>
                  <a:srgbClr val="191E22"/>
                </a:solidFill>
                <a:latin typeface="Bebas Neue Bold"/>
              </a:rPr>
              <a:t>kelengkapan</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a:t>
            </a:r>
          </a:p>
          <a:p>
            <a:pPr marL="425042" lvl="1" indent="-212521" algn="just">
              <a:lnSpc>
                <a:spcPts val="2756"/>
              </a:lnSpc>
              <a:buFont typeface="Arial"/>
              <a:buChar char="•"/>
            </a:pPr>
            <a:r>
              <a:rPr lang="en-US" sz="1968" dirty="0">
                <a:solidFill>
                  <a:srgbClr val="191E22"/>
                </a:solidFill>
                <a:latin typeface="Bebas Neue Bold"/>
              </a:rPr>
              <a:t>Year: </a:t>
            </a:r>
            <a:r>
              <a:rPr lang="en-US" sz="1968" dirty="0" err="1">
                <a:solidFill>
                  <a:srgbClr val="191E22"/>
                </a:solidFill>
                <a:latin typeface="Bebas Neue Bold"/>
              </a:rPr>
              <a:t>Tahun</a:t>
            </a:r>
            <a:r>
              <a:rPr lang="en-US" sz="1968" dirty="0">
                <a:solidFill>
                  <a:srgbClr val="191E22"/>
                </a:solidFill>
                <a:latin typeface="Bebas Neue Bold"/>
              </a:rPr>
              <a:t> </a:t>
            </a:r>
            <a:r>
              <a:rPr lang="en-US" sz="1968" dirty="0" err="1">
                <a:solidFill>
                  <a:srgbClr val="191E22"/>
                </a:solidFill>
                <a:latin typeface="Bebas Neue Bold"/>
              </a:rPr>
              <a:t>produksi</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a:t>
            </a:r>
          </a:p>
          <a:p>
            <a:pPr marL="425042" lvl="1" indent="-212521" algn="just">
              <a:lnSpc>
                <a:spcPts val="2756"/>
              </a:lnSpc>
              <a:buFont typeface="Arial"/>
              <a:buChar char="•"/>
            </a:pPr>
            <a:r>
              <a:rPr lang="en-US" sz="1968" dirty="0" err="1">
                <a:solidFill>
                  <a:srgbClr val="191E22"/>
                </a:solidFill>
                <a:latin typeface="Bebas Neue Bold"/>
              </a:rPr>
              <a:t>Engine_Size</a:t>
            </a:r>
            <a:r>
              <a:rPr lang="en-US" sz="1968" dirty="0">
                <a:solidFill>
                  <a:srgbClr val="191E22"/>
                </a:solidFill>
                <a:latin typeface="Bebas Neue Bold"/>
              </a:rPr>
              <a:t>: </a:t>
            </a:r>
            <a:r>
              <a:rPr lang="en-US" sz="1968" dirty="0" err="1">
                <a:solidFill>
                  <a:srgbClr val="191E22"/>
                </a:solidFill>
                <a:latin typeface="Bebas Neue Bold"/>
              </a:rPr>
              <a:t>Kapasitas</a:t>
            </a:r>
            <a:r>
              <a:rPr lang="en-US" sz="1968" dirty="0">
                <a:solidFill>
                  <a:srgbClr val="191E22"/>
                </a:solidFill>
                <a:latin typeface="Bebas Neue Bold"/>
              </a:rPr>
              <a:t> </a:t>
            </a:r>
            <a:r>
              <a:rPr lang="en-US" sz="1968" dirty="0" err="1">
                <a:solidFill>
                  <a:srgbClr val="191E22"/>
                </a:solidFill>
                <a:latin typeface="Bebas Neue Bold"/>
              </a:rPr>
              <a:t>mesin</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a:t>
            </a:r>
          </a:p>
          <a:p>
            <a:pPr marL="425042" lvl="1" indent="-212521" algn="just">
              <a:lnSpc>
                <a:spcPts val="2756"/>
              </a:lnSpc>
              <a:buFont typeface="Arial"/>
              <a:buChar char="•"/>
            </a:pPr>
            <a:r>
              <a:rPr lang="en-US" sz="1968" dirty="0">
                <a:solidFill>
                  <a:srgbClr val="191E22"/>
                </a:solidFill>
                <a:latin typeface="Bebas Neue Bold"/>
              </a:rPr>
              <a:t>Mileage: Jarak </a:t>
            </a:r>
            <a:r>
              <a:rPr lang="en-US" sz="1968" dirty="0" err="1">
                <a:solidFill>
                  <a:srgbClr val="191E22"/>
                </a:solidFill>
                <a:latin typeface="Bebas Neue Bold"/>
              </a:rPr>
              <a:t>tempuh</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  </a:t>
            </a:r>
          </a:p>
          <a:p>
            <a:pPr marL="425042" lvl="1" indent="-212521" algn="just">
              <a:lnSpc>
                <a:spcPts val="2756"/>
              </a:lnSpc>
              <a:buFont typeface="Arial"/>
              <a:buChar char="•"/>
            </a:pPr>
            <a:r>
              <a:rPr lang="en-US" sz="1968" dirty="0">
                <a:solidFill>
                  <a:srgbClr val="191E22"/>
                </a:solidFill>
                <a:latin typeface="Bebas Neue Bold"/>
              </a:rPr>
              <a:t>Negotiable: </a:t>
            </a:r>
            <a:r>
              <a:rPr lang="en-US" sz="1968" dirty="0" err="1">
                <a:solidFill>
                  <a:srgbClr val="191E22"/>
                </a:solidFill>
                <a:latin typeface="Bebas Neue Bold"/>
              </a:rPr>
              <a:t>Benar</a:t>
            </a:r>
            <a:r>
              <a:rPr lang="en-US" sz="1968" dirty="0">
                <a:solidFill>
                  <a:srgbClr val="191E22"/>
                </a:solidFill>
                <a:latin typeface="Bebas Neue Bold"/>
              </a:rPr>
              <a:t> </a:t>
            </a:r>
            <a:r>
              <a:rPr lang="en-US" sz="1968" dirty="0" err="1">
                <a:solidFill>
                  <a:srgbClr val="191E22"/>
                </a:solidFill>
                <a:latin typeface="Bebas Neue Bold"/>
              </a:rPr>
              <a:t>jika</a:t>
            </a:r>
            <a:r>
              <a:rPr lang="en-US" sz="1968" dirty="0">
                <a:solidFill>
                  <a:srgbClr val="191E22"/>
                </a:solidFill>
                <a:latin typeface="Bebas Neue Bold"/>
              </a:rPr>
              <a:t> </a:t>
            </a:r>
            <a:r>
              <a:rPr lang="en-US" sz="1968" dirty="0" err="1">
                <a:solidFill>
                  <a:srgbClr val="191E22"/>
                </a:solidFill>
                <a:latin typeface="Bebas Neue Bold"/>
              </a:rPr>
              <a:t>harga</a:t>
            </a:r>
            <a:r>
              <a:rPr lang="en-US" sz="1968" dirty="0">
                <a:solidFill>
                  <a:srgbClr val="191E22"/>
                </a:solidFill>
                <a:latin typeface="Bebas Neue Bold"/>
              </a:rPr>
              <a:t> 0, </a:t>
            </a:r>
            <a:r>
              <a:rPr lang="en-US" sz="1968" dirty="0" err="1">
                <a:solidFill>
                  <a:srgbClr val="191E22"/>
                </a:solidFill>
                <a:latin typeface="Bebas Neue Bold"/>
              </a:rPr>
              <a:t>berarti</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 </a:t>
            </a:r>
            <a:r>
              <a:rPr lang="en-US" sz="1968" dirty="0" err="1">
                <a:solidFill>
                  <a:srgbClr val="191E22"/>
                </a:solidFill>
                <a:latin typeface="Bebas Neue Bold"/>
              </a:rPr>
              <a:t>dapat</a:t>
            </a:r>
            <a:r>
              <a:rPr lang="en-US" sz="1968" dirty="0">
                <a:solidFill>
                  <a:srgbClr val="191E22"/>
                </a:solidFill>
                <a:latin typeface="Bebas Neue Bold"/>
              </a:rPr>
              <a:t> </a:t>
            </a:r>
            <a:r>
              <a:rPr lang="en-US" sz="1968" dirty="0" err="1">
                <a:solidFill>
                  <a:srgbClr val="191E22"/>
                </a:solidFill>
                <a:latin typeface="Bebas Neue Bold"/>
              </a:rPr>
              <a:t>dinegosiasi</a:t>
            </a:r>
            <a:r>
              <a:rPr lang="en-US" sz="1968" dirty="0">
                <a:solidFill>
                  <a:srgbClr val="191E22"/>
                </a:solidFill>
                <a:latin typeface="Bebas Neue Bold"/>
              </a:rPr>
              <a:t>.</a:t>
            </a:r>
          </a:p>
          <a:p>
            <a:pPr marL="425042" lvl="1" indent="-212521" algn="just">
              <a:lnSpc>
                <a:spcPts val="2756"/>
              </a:lnSpc>
              <a:buFont typeface="Arial"/>
              <a:buChar char="•"/>
            </a:pPr>
            <a:r>
              <a:rPr lang="en-US" sz="1968" dirty="0">
                <a:solidFill>
                  <a:srgbClr val="191E22"/>
                </a:solidFill>
                <a:latin typeface="Bebas Neue Bold"/>
              </a:rPr>
              <a:t>Price: Harga </a:t>
            </a:r>
            <a:r>
              <a:rPr lang="en-US" sz="1968" dirty="0" err="1">
                <a:solidFill>
                  <a:srgbClr val="191E22"/>
                </a:solidFill>
                <a:latin typeface="Bebas Neue Bold"/>
              </a:rPr>
              <a:t>dari</a:t>
            </a:r>
            <a:r>
              <a:rPr lang="en-US" sz="1968" dirty="0">
                <a:solidFill>
                  <a:srgbClr val="191E22"/>
                </a:solidFill>
                <a:latin typeface="Bebas Neue Bold"/>
              </a:rPr>
              <a:t> </a:t>
            </a:r>
            <a:r>
              <a:rPr lang="en-US" sz="1968" dirty="0" err="1">
                <a:solidFill>
                  <a:srgbClr val="191E22"/>
                </a:solidFill>
                <a:latin typeface="Bebas Neue Bold"/>
              </a:rPr>
              <a:t>mobil</a:t>
            </a:r>
            <a:r>
              <a:rPr lang="en-US" sz="1968" dirty="0">
                <a:solidFill>
                  <a:srgbClr val="191E22"/>
                </a:solidFill>
                <a:latin typeface="Bebas Neue Bold"/>
              </a:rPr>
              <a:t> </a:t>
            </a:r>
            <a:r>
              <a:rPr lang="en-US" sz="1968" dirty="0" err="1">
                <a:solidFill>
                  <a:srgbClr val="191E22"/>
                </a:solidFill>
                <a:latin typeface="Bebas Neue Bold"/>
              </a:rPr>
              <a:t>bekas</a:t>
            </a:r>
            <a:r>
              <a:rPr lang="en-US" sz="1968" dirty="0">
                <a:solidFill>
                  <a:srgbClr val="191E22"/>
                </a:solidFill>
                <a:latin typeface="Bebas Neue Bold"/>
              </a:rPr>
              <a:t>.</a:t>
            </a:r>
          </a:p>
          <a:p>
            <a:pPr algn="just">
              <a:lnSpc>
                <a:spcPts val="2756"/>
              </a:lnSpc>
            </a:pPr>
            <a:endParaRPr lang="en-US" sz="1968" dirty="0">
              <a:solidFill>
                <a:srgbClr val="191E22"/>
              </a:solidFill>
              <a:latin typeface="Bebas Neue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sp>
        <p:nvSpPr>
          <p:cNvPr id="3" name="TextBox 3"/>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4" name="TextBox 4"/>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B91646"/>
                </a:solidFill>
                <a:latin typeface="Bebas Neue Bold"/>
              </a:rPr>
              <a:t>1. BUSINESS PROBLEM UNDERSTANDING</a:t>
            </a:r>
          </a:p>
        </p:txBody>
      </p:sp>
      <p:grpSp>
        <p:nvGrpSpPr>
          <p:cNvPr id="5" name="Group 5"/>
          <p:cNvGrpSpPr/>
          <p:nvPr/>
        </p:nvGrpSpPr>
        <p:grpSpPr>
          <a:xfrm>
            <a:off x="1028700" y="3787571"/>
            <a:ext cx="16230600" cy="1012716"/>
            <a:chOff x="0" y="0"/>
            <a:chExt cx="21403936" cy="1335509"/>
          </a:xfrm>
        </p:grpSpPr>
        <p:sp>
          <p:nvSpPr>
            <p:cNvPr id="6" name="Freeform 6"/>
            <p:cNvSpPr/>
            <p:nvPr/>
          </p:nvSpPr>
          <p:spPr>
            <a:xfrm>
              <a:off x="31750" y="31750"/>
              <a:ext cx="21340435" cy="1272009"/>
            </a:xfrm>
            <a:custGeom>
              <a:avLst/>
              <a:gdLst/>
              <a:ahLst/>
              <a:cxnLst/>
              <a:rect l="l" t="t" r="r" b="b"/>
              <a:pathLst>
                <a:path w="21340435" h="1272009">
                  <a:moveTo>
                    <a:pt x="21247726" y="1272009"/>
                  </a:moveTo>
                  <a:lnTo>
                    <a:pt x="92710" y="1272009"/>
                  </a:lnTo>
                  <a:cubicBezTo>
                    <a:pt x="41910" y="1272009"/>
                    <a:pt x="0" y="1230098"/>
                    <a:pt x="0" y="1179298"/>
                  </a:cubicBezTo>
                  <a:lnTo>
                    <a:pt x="0" y="92710"/>
                  </a:lnTo>
                  <a:cubicBezTo>
                    <a:pt x="0" y="41910"/>
                    <a:pt x="41910" y="0"/>
                    <a:pt x="92710" y="0"/>
                  </a:cubicBezTo>
                  <a:lnTo>
                    <a:pt x="21246457" y="0"/>
                  </a:lnTo>
                  <a:cubicBezTo>
                    <a:pt x="21297257" y="0"/>
                    <a:pt x="21339166" y="41910"/>
                    <a:pt x="21339166" y="92710"/>
                  </a:cubicBezTo>
                  <a:lnTo>
                    <a:pt x="21339166" y="1178029"/>
                  </a:lnTo>
                  <a:cubicBezTo>
                    <a:pt x="21340435" y="1230099"/>
                    <a:pt x="21298526" y="1272009"/>
                    <a:pt x="21247726" y="1272009"/>
                  </a:cubicBezTo>
                  <a:close/>
                </a:path>
              </a:pathLst>
            </a:custGeom>
            <a:solidFill>
              <a:srgbClr val="DFD8CA"/>
            </a:solidFill>
          </p:spPr>
        </p:sp>
        <p:sp>
          <p:nvSpPr>
            <p:cNvPr id="7" name="Freeform 7"/>
            <p:cNvSpPr/>
            <p:nvPr/>
          </p:nvSpPr>
          <p:spPr>
            <a:xfrm>
              <a:off x="0" y="0"/>
              <a:ext cx="21403935" cy="1335509"/>
            </a:xfrm>
            <a:custGeom>
              <a:avLst/>
              <a:gdLst/>
              <a:ahLst/>
              <a:cxnLst/>
              <a:rect l="l" t="t" r="r" b="b"/>
              <a:pathLst>
                <a:path w="21403935" h="1335509">
                  <a:moveTo>
                    <a:pt x="21279476" y="59690"/>
                  </a:moveTo>
                  <a:cubicBezTo>
                    <a:pt x="21315035" y="59690"/>
                    <a:pt x="21344246" y="88900"/>
                    <a:pt x="21344246" y="124460"/>
                  </a:cubicBezTo>
                  <a:lnTo>
                    <a:pt x="21344246" y="1211049"/>
                  </a:lnTo>
                  <a:cubicBezTo>
                    <a:pt x="21344246" y="1246609"/>
                    <a:pt x="21315035" y="1275819"/>
                    <a:pt x="21279476" y="1275819"/>
                  </a:cubicBezTo>
                  <a:lnTo>
                    <a:pt x="124460" y="1275819"/>
                  </a:lnTo>
                  <a:cubicBezTo>
                    <a:pt x="88900" y="1275819"/>
                    <a:pt x="59690" y="1246609"/>
                    <a:pt x="59690" y="1211049"/>
                  </a:cubicBezTo>
                  <a:lnTo>
                    <a:pt x="59690" y="124460"/>
                  </a:lnTo>
                  <a:cubicBezTo>
                    <a:pt x="59690" y="88900"/>
                    <a:pt x="88900" y="59690"/>
                    <a:pt x="124460" y="59690"/>
                  </a:cubicBezTo>
                  <a:lnTo>
                    <a:pt x="21279476" y="59690"/>
                  </a:lnTo>
                  <a:moveTo>
                    <a:pt x="21279476" y="0"/>
                  </a:moveTo>
                  <a:lnTo>
                    <a:pt x="124460" y="0"/>
                  </a:lnTo>
                  <a:cubicBezTo>
                    <a:pt x="55880" y="0"/>
                    <a:pt x="0" y="55880"/>
                    <a:pt x="0" y="124460"/>
                  </a:cubicBezTo>
                  <a:lnTo>
                    <a:pt x="0" y="1211049"/>
                  </a:lnTo>
                  <a:cubicBezTo>
                    <a:pt x="0" y="1279629"/>
                    <a:pt x="55880" y="1335509"/>
                    <a:pt x="124460" y="1335509"/>
                  </a:cubicBezTo>
                  <a:lnTo>
                    <a:pt x="21279476" y="1335509"/>
                  </a:lnTo>
                  <a:cubicBezTo>
                    <a:pt x="21348057" y="1335509"/>
                    <a:pt x="21403935" y="1279629"/>
                    <a:pt x="21403935" y="1211049"/>
                  </a:cubicBezTo>
                  <a:lnTo>
                    <a:pt x="21403935" y="124460"/>
                  </a:lnTo>
                  <a:cubicBezTo>
                    <a:pt x="21403935" y="55880"/>
                    <a:pt x="21348057" y="0"/>
                    <a:pt x="21279476" y="0"/>
                  </a:cubicBezTo>
                  <a:close/>
                </a:path>
              </a:pathLst>
            </a:custGeom>
            <a:solidFill>
              <a:srgbClr val="000000"/>
            </a:solidFill>
          </p:spPr>
        </p:sp>
      </p:grpSp>
      <p:sp>
        <p:nvSpPr>
          <p:cNvPr id="8" name="TextBox 8"/>
          <p:cNvSpPr txBox="1"/>
          <p:nvPr/>
        </p:nvSpPr>
        <p:spPr>
          <a:xfrm>
            <a:off x="1028700" y="3047785"/>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Problem Statement</a:t>
            </a:r>
          </a:p>
        </p:txBody>
      </p:sp>
      <p:sp>
        <p:nvSpPr>
          <p:cNvPr id="9" name="TextBox 9"/>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0" name="TextBox 10"/>
          <p:cNvSpPr txBox="1"/>
          <p:nvPr/>
        </p:nvSpPr>
        <p:spPr>
          <a:xfrm>
            <a:off x="1257072" y="3927202"/>
            <a:ext cx="15368669" cy="1035845"/>
          </a:xfrm>
          <a:prstGeom prst="rect">
            <a:avLst/>
          </a:prstGeom>
        </p:spPr>
        <p:txBody>
          <a:bodyPr lIns="0" tIns="0" rIns="0" bIns="0" rtlCol="0" anchor="t">
            <a:spAutoFit/>
          </a:bodyPr>
          <a:lstStyle/>
          <a:p>
            <a:pPr algn="just">
              <a:lnSpc>
                <a:spcPts val="2756"/>
              </a:lnSpc>
            </a:pPr>
            <a:r>
              <a:rPr lang="en-US" sz="1968">
                <a:solidFill>
                  <a:srgbClr val="191E22"/>
                </a:solidFill>
                <a:latin typeface="Bebas Neue Bold"/>
              </a:rPr>
              <a:t>Permasalahan yang dihadapi oleh Syarah.com adalah menentukan model bisnis yang dapat menguntungkan secara finansial untuk perusahaan ini dalam menjual mobil bekas. Tetapi juga memberikan pengalaman yang baik bagi para calon pembeli untuk mendapatkan mobil bekas layak pakai dengan harga yang wajar.</a:t>
            </a:r>
          </a:p>
          <a:p>
            <a:pPr algn="just">
              <a:lnSpc>
                <a:spcPts val="2756"/>
              </a:lnSpc>
            </a:pPr>
            <a:endParaRPr lang="en-US" sz="1968">
              <a:solidFill>
                <a:srgbClr val="191E22"/>
              </a:solidFill>
              <a:latin typeface="Bebas Neue Bold"/>
            </a:endParaRPr>
          </a:p>
        </p:txBody>
      </p:sp>
      <p:sp>
        <p:nvSpPr>
          <p:cNvPr id="11" name="TextBox 11"/>
          <p:cNvSpPr txBox="1"/>
          <p:nvPr/>
        </p:nvSpPr>
        <p:spPr>
          <a:xfrm>
            <a:off x="1028700" y="4953522"/>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Goals</a:t>
            </a:r>
          </a:p>
        </p:txBody>
      </p:sp>
      <p:grpSp>
        <p:nvGrpSpPr>
          <p:cNvPr id="12" name="Group 12"/>
          <p:cNvGrpSpPr/>
          <p:nvPr/>
        </p:nvGrpSpPr>
        <p:grpSpPr>
          <a:xfrm>
            <a:off x="1028700" y="5605543"/>
            <a:ext cx="16230600" cy="1012716"/>
            <a:chOff x="0" y="0"/>
            <a:chExt cx="21403936" cy="1335509"/>
          </a:xfrm>
        </p:grpSpPr>
        <p:sp>
          <p:nvSpPr>
            <p:cNvPr id="13" name="Freeform 13"/>
            <p:cNvSpPr/>
            <p:nvPr/>
          </p:nvSpPr>
          <p:spPr>
            <a:xfrm>
              <a:off x="31750" y="31750"/>
              <a:ext cx="21340435" cy="1272009"/>
            </a:xfrm>
            <a:custGeom>
              <a:avLst/>
              <a:gdLst/>
              <a:ahLst/>
              <a:cxnLst/>
              <a:rect l="l" t="t" r="r" b="b"/>
              <a:pathLst>
                <a:path w="21340435" h="1272009">
                  <a:moveTo>
                    <a:pt x="21247726" y="1272009"/>
                  </a:moveTo>
                  <a:lnTo>
                    <a:pt x="92710" y="1272009"/>
                  </a:lnTo>
                  <a:cubicBezTo>
                    <a:pt x="41910" y="1272009"/>
                    <a:pt x="0" y="1230098"/>
                    <a:pt x="0" y="1179298"/>
                  </a:cubicBezTo>
                  <a:lnTo>
                    <a:pt x="0" y="92710"/>
                  </a:lnTo>
                  <a:cubicBezTo>
                    <a:pt x="0" y="41910"/>
                    <a:pt x="41910" y="0"/>
                    <a:pt x="92710" y="0"/>
                  </a:cubicBezTo>
                  <a:lnTo>
                    <a:pt x="21246457" y="0"/>
                  </a:lnTo>
                  <a:cubicBezTo>
                    <a:pt x="21297257" y="0"/>
                    <a:pt x="21339166" y="41910"/>
                    <a:pt x="21339166" y="92710"/>
                  </a:cubicBezTo>
                  <a:lnTo>
                    <a:pt x="21339166" y="1178029"/>
                  </a:lnTo>
                  <a:cubicBezTo>
                    <a:pt x="21340435" y="1230099"/>
                    <a:pt x="21298526" y="1272009"/>
                    <a:pt x="21247726" y="1272009"/>
                  </a:cubicBezTo>
                  <a:close/>
                </a:path>
              </a:pathLst>
            </a:custGeom>
            <a:solidFill>
              <a:srgbClr val="DFD8CA"/>
            </a:solidFill>
          </p:spPr>
        </p:sp>
        <p:sp>
          <p:nvSpPr>
            <p:cNvPr id="14" name="Freeform 14"/>
            <p:cNvSpPr/>
            <p:nvPr/>
          </p:nvSpPr>
          <p:spPr>
            <a:xfrm>
              <a:off x="0" y="0"/>
              <a:ext cx="21403935" cy="1335509"/>
            </a:xfrm>
            <a:custGeom>
              <a:avLst/>
              <a:gdLst/>
              <a:ahLst/>
              <a:cxnLst/>
              <a:rect l="l" t="t" r="r" b="b"/>
              <a:pathLst>
                <a:path w="21403935" h="1335509">
                  <a:moveTo>
                    <a:pt x="21279476" y="59690"/>
                  </a:moveTo>
                  <a:cubicBezTo>
                    <a:pt x="21315035" y="59690"/>
                    <a:pt x="21344246" y="88900"/>
                    <a:pt x="21344246" y="124460"/>
                  </a:cubicBezTo>
                  <a:lnTo>
                    <a:pt x="21344246" y="1211049"/>
                  </a:lnTo>
                  <a:cubicBezTo>
                    <a:pt x="21344246" y="1246609"/>
                    <a:pt x="21315035" y="1275819"/>
                    <a:pt x="21279476" y="1275819"/>
                  </a:cubicBezTo>
                  <a:lnTo>
                    <a:pt x="124460" y="1275819"/>
                  </a:lnTo>
                  <a:cubicBezTo>
                    <a:pt x="88900" y="1275819"/>
                    <a:pt x="59690" y="1246609"/>
                    <a:pt x="59690" y="1211049"/>
                  </a:cubicBezTo>
                  <a:lnTo>
                    <a:pt x="59690" y="124460"/>
                  </a:lnTo>
                  <a:cubicBezTo>
                    <a:pt x="59690" y="88900"/>
                    <a:pt x="88900" y="59690"/>
                    <a:pt x="124460" y="59690"/>
                  </a:cubicBezTo>
                  <a:lnTo>
                    <a:pt x="21279476" y="59690"/>
                  </a:lnTo>
                  <a:moveTo>
                    <a:pt x="21279476" y="0"/>
                  </a:moveTo>
                  <a:lnTo>
                    <a:pt x="124460" y="0"/>
                  </a:lnTo>
                  <a:cubicBezTo>
                    <a:pt x="55880" y="0"/>
                    <a:pt x="0" y="55880"/>
                    <a:pt x="0" y="124460"/>
                  </a:cubicBezTo>
                  <a:lnTo>
                    <a:pt x="0" y="1211049"/>
                  </a:lnTo>
                  <a:cubicBezTo>
                    <a:pt x="0" y="1279629"/>
                    <a:pt x="55880" y="1335509"/>
                    <a:pt x="124460" y="1335509"/>
                  </a:cubicBezTo>
                  <a:lnTo>
                    <a:pt x="21279476" y="1335509"/>
                  </a:lnTo>
                  <a:cubicBezTo>
                    <a:pt x="21348057" y="1335509"/>
                    <a:pt x="21403935" y="1279629"/>
                    <a:pt x="21403935" y="1211049"/>
                  </a:cubicBezTo>
                  <a:lnTo>
                    <a:pt x="21403935" y="124460"/>
                  </a:lnTo>
                  <a:cubicBezTo>
                    <a:pt x="21403935" y="55880"/>
                    <a:pt x="21348057" y="0"/>
                    <a:pt x="21279476" y="0"/>
                  </a:cubicBezTo>
                  <a:close/>
                </a:path>
              </a:pathLst>
            </a:custGeom>
            <a:solidFill>
              <a:srgbClr val="000000"/>
            </a:solidFill>
          </p:spPr>
        </p:sp>
      </p:grpSp>
      <p:sp>
        <p:nvSpPr>
          <p:cNvPr id="15" name="TextBox 15"/>
          <p:cNvSpPr txBox="1"/>
          <p:nvPr/>
        </p:nvSpPr>
        <p:spPr>
          <a:xfrm>
            <a:off x="1257072" y="5757943"/>
            <a:ext cx="15368669" cy="1035845"/>
          </a:xfrm>
          <a:prstGeom prst="rect">
            <a:avLst/>
          </a:prstGeom>
        </p:spPr>
        <p:txBody>
          <a:bodyPr lIns="0" tIns="0" rIns="0" bIns="0" rtlCol="0" anchor="t">
            <a:spAutoFit/>
          </a:bodyPr>
          <a:lstStyle/>
          <a:p>
            <a:pPr algn="just">
              <a:lnSpc>
                <a:spcPts val="2756"/>
              </a:lnSpc>
            </a:pPr>
            <a:r>
              <a:rPr lang="en-US" sz="1968">
                <a:solidFill>
                  <a:srgbClr val="191E22"/>
                </a:solidFill>
                <a:latin typeface="Bebas Neue Bold"/>
              </a:rPr>
              <a:t>Menentukan model bisnis yang dapat memprediksi dan membantu calon pembeli dalam mendapatkan harga yang wajar untuk setiap mobil bekas yang akan dibeli. Tetapi juga memberikan keuntungan bagi sang penjual mobil bekas, yaitu Syarah.com. </a:t>
            </a:r>
          </a:p>
          <a:p>
            <a:pPr algn="just">
              <a:lnSpc>
                <a:spcPts val="2756"/>
              </a:lnSpc>
            </a:pPr>
            <a:endParaRPr lang="en-US" sz="1968">
              <a:solidFill>
                <a:srgbClr val="191E22"/>
              </a:solidFill>
              <a:latin typeface="Bebas Neue Bold"/>
            </a:endParaRPr>
          </a:p>
        </p:txBody>
      </p:sp>
      <p:sp>
        <p:nvSpPr>
          <p:cNvPr id="16" name="TextBox 16"/>
          <p:cNvSpPr txBox="1"/>
          <p:nvPr/>
        </p:nvSpPr>
        <p:spPr>
          <a:xfrm>
            <a:off x="1028700" y="6784263"/>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Analytic Approach</a:t>
            </a:r>
          </a:p>
        </p:txBody>
      </p:sp>
      <p:grpSp>
        <p:nvGrpSpPr>
          <p:cNvPr id="17" name="Group 17"/>
          <p:cNvGrpSpPr/>
          <p:nvPr/>
        </p:nvGrpSpPr>
        <p:grpSpPr>
          <a:xfrm>
            <a:off x="1028700" y="7432124"/>
            <a:ext cx="16230600" cy="1359695"/>
            <a:chOff x="0" y="0"/>
            <a:chExt cx="21403936" cy="1793084"/>
          </a:xfrm>
        </p:grpSpPr>
        <p:sp>
          <p:nvSpPr>
            <p:cNvPr id="18" name="Freeform 18"/>
            <p:cNvSpPr/>
            <p:nvPr/>
          </p:nvSpPr>
          <p:spPr>
            <a:xfrm>
              <a:off x="31750" y="31750"/>
              <a:ext cx="21340435" cy="1729584"/>
            </a:xfrm>
            <a:custGeom>
              <a:avLst/>
              <a:gdLst/>
              <a:ahLst/>
              <a:cxnLst/>
              <a:rect l="l" t="t" r="r" b="b"/>
              <a:pathLst>
                <a:path w="21340435" h="1729584">
                  <a:moveTo>
                    <a:pt x="21247726" y="1729584"/>
                  </a:moveTo>
                  <a:lnTo>
                    <a:pt x="92710" y="1729584"/>
                  </a:lnTo>
                  <a:cubicBezTo>
                    <a:pt x="41910" y="1729584"/>
                    <a:pt x="0" y="1687674"/>
                    <a:pt x="0" y="1636874"/>
                  </a:cubicBezTo>
                  <a:lnTo>
                    <a:pt x="0" y="92710"/>
                  </a:lnTo>
                  <a:cubicBezTo>
                    <a:pt x="0" y="41910"/>
                    <a:pt x="41910" y="0"/>
                    <a:pt x="92710" y="0"/>
                  </a:cubicBezTo>
                  <a:lnTo>
                    <a:pt x="21246457" y="0"/>
                  </a:lnTo>
                  <a:cubicBezTo>
                    <a:pt x="21297257" y="0"/>
                    <a:pt x="21339166" y="41910"/>
                    <a:pt x="21339166" y="92710"/>
                  </a:cubicBezTo>
                  <a:lnTo>
                    <a:pt x="21339166" y="1635604"/>
                  </a:lnTo>
                  <a:cubicBezTo>
                    <a:pt x="21340435" y="1687674"/>
                    <a:pt x="21298526" y="1729584"/>
                    <a:pt x="21247726" y="1729584"/>
                  </a:cubicBezTo>
                  <a:close/>
                </a:path>
              </a:pathLst>
            </a:custGeom>
            <a:solidFill>
              <a:srgbClr val="DFD8CA"/>
            </a:solidFill>
          </p:spPr>
        </p:sp>
        <p:sp>
          <p:nvSpPr>
            <p:cNvPr id="19" name="Freeform 19"/>
            <p:cNvSpPr/>
            <p:nvPr/>
          </p:nvSpPr>
          <p:spPr>
            <a:xfrm>
              <a:off x="0" y="0"/>
              <a:ext cx="21403935" cy="1793084"/>
            </a:xfrm>
            <a:custGeom>
              <a:avLst/>
              <a:gdLst/>
              <a:ahLst/>
              <a:cxnLst/>
              <a:rect l="l" t="t" r="r" b="b"/>
              <a:pathLst>
                <a:path w="21403935" h="1793084">
                  <a:moveTo>
                    <a:pt x="21279476" y="59690"/>
                  </a:moveTo>
                  <a:cubicBezTo>
                    <a:pt x="21315035" y="59690"/>
                    <a:pt x="21344246" y="88900"/>
                    <a:pt x="21344246" y="124460"/>
                  </a:cubicBezTo>
                  <a:lnTo>
                    <a:pt x="21344246" y="1668624"/>
                  </a:lnTo>
                  <a:cubicBezTo>
                    <a:pt x="21344246" y="1704184"/>
                    <a:pt x="21315035" y="1733394"/>
                    <a:pt x="21279476" y="1733394"/>
                  </a:cubicBezTo>
                  <a:lnTo>
                    <a:pt x="124460" y="1733394"/>
                  </a:lnTo>
                  <a:cubicBezTo>
                    <a:pt x="88900" y="1733394"/>
                    <a:pt x="59690" y="1704184"/>
                    <a:pt x="59690" y="1668624"/>
                  </a:cubicBezTo>
                  <a:lnTo>
                    <a:pt x="59690" y="124460"/>
                  </a:lnTo>
                  <a:cubicBezTo>
                    <a:pt x="59690" y="88900"/>
                    <a:pt x="88900" y="59690"/>
                    <a:pt x="124460" y="59690"/>
                  </a:cubicBezTo>
                  <a:lnTo>
                    <a:pt x="21279476" y="59690"/>
                  </a:lnTo>
                  <a:moveTo>
                    <a:pt x="21279476" y="0"/>
                  </a:moveTo>
                  <a:lnTo>
                    <a:pt x="124460" y="0"/>
                  </a:lnTo>
                  <a:cubicBezTo>
                    <a:pt x="55880" y="0"/>
                    <a:pt x="0" y="55880"/>
                    <a:pt x="0" y="124460"/>
                  </a:cubicBezTo>
                  <a:lnTo>
                    <a:pt x="0" y="1668624"/>
                  </a:lnTo>
                  <a:cubicBezTo>
                    <a:pt x="0" y="1737204"/>
                    <a:pt x="55880" y="1793084"/>
                    <a:pt x="124460" y="1793084"/>
                  </a:cubicBezTo>
                  <a:lnTo>
                    <a:pt x="21279476" y="1793084"/>
                  </a:lnTo>
                  <a:cubicBezTo>
                    <a:pt x="21348057" y="1793084"/>
                    <a:pt x="21403935" y="1737204"/>
                    <a:pt x="21403935" y="1668624"/>
                  </a:cubicBezTo>
                  <a:lnTo>
                    <a:pt x="21403935" y="124460"/>
                  </a:lnTo>
                  <a:cubicBezTo>
                    <a:pt x="21403935" y="55880"/>
                    <a:pt x="21348057" y="0"/>
                    <a:pt x="21279476" y="0"/>
                  </a:cubicBezTo>
                  <a:close/>
                </a:path>
              </a:pathLst>
            </a:custGeom>
            <a:solidFill>
              <a:srgbClr val="000000"/>
            </a:solidFill>
          </p:spPr>
        </p:sp>
      </p:grpSp>
      <p:sp>
        <p:nvSpPr>
          <p:cNvPr id="20" name="TextBox 20"/>
          <p:cNvSpPr txBox="1"/>
          <p:nvPr/>
        </p:nvSpPr>
        <p:spPr>
          <a:xfrm>
            <a:off x="1257072" y="7584524"/>
            <a:ext cx="15368669" cy="1378745"/>
          </a:xfrm>
          <a:prstGeom prst="rect">
            <a:avLst/>
          </a:prstGeom>
        </p:spPr>
        <p:txBody>
          <a:bodyPr lIns="0" tIns="0" rIns="0" bIns="0" rtlCol="0" anchor="t">
            <a:spAutoFit/>
          </a:bodyPr>
          <a:lstStyle/>
          <a:p>
            <a:pPr algn="just">
              <a:lnSpc>
                <a:spcPts val="2756"/>
              </a:lnSpc>
            </a:pPr>
            <a:r>
              <a:rPr lang="en-US" sz="1968">
                <a:solidFill>
                  <a:srgbClr val="191E22"/>
                </a:solidFill>
                <a:latin typeface="Bebas Neue Bold"/>
              </a:rPr>
              <a:t>Melakukan analisa data untuk menemukan pola dari fitur-fitur yang ada dan dapat membedakan satu jenis mobil dengan jenis mobil lainnya. Kemudian membuat sebuah model regresi yang dapat membantu perusahaan dalam memprediksi harga jual yang tepat dan juga dapat bermanfaat bagi para calon pembeli dalam mendapatkan harga yang wajar untuk mobil bekas yang ingin mereka beli di Arab Saudi.</a:t>
            </a:r>
          </a:p>
          <a:p>
            <a:pPr algn="just">
              <a:lnSpc>
                <a:spcPts val="2756"/>
              </a:lnSpc>
            </a:pPr>
            <a:endParaRPr lang="en-US" sz="1968">
              <a:solidFill>
                <a:srgbClr val="191E22"/>
              </a:solidFill>
              <a:latin typeface="Bebas Neue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sp>
        <p:nvSpPr>
          <p:cNvPr id="3" name="TextBox 3"/>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4" name="TextBox 4"/>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B91646"/>
                </a:solidFill>
                <a:latin typeface="Bebas Neue Bold"/>
              </a:rPr>
              <a:t>1. BUSINESS PROBLEM UNDERSTANDING</a:t>
            </a:r>
          </a:p>
        </p:txBody>
      </p:sp>
      <p:grpSp>
        <p:nvGrpSpPr>
          <p:cNvPr id="5" name="Group 5"/>
          <p:cNvGrpSpPr/>
          <p:nvPr/>
        </p:nvGrpSpPr>
        <p:grpSpPr>
          <a:xfrm>
            <a:off x="1028700" y="3838521"/>
            <a:ext cx="16230600" cy="3797738"/>
            <a:chOff x="0" y="0"/>
            <a:chExt cx="21403936" cy="5008228"/>
          </a:xfrm>
        </p:grpSpPr>
        <p:sp>
          <p:nvSpPr>
            <p:cNvPr id="6" name="Freeform 6"/>
            <p:cNvSpPr/>
            <p:nvPr/>
          </p:nvSpPr>
          <p:spPr>
            <a:xfrm>
              <a:off x="31750" y="31750"/>
              <a:ext cx="21340435" cy="4944728"/>
            </a:xfrm>
            <a:custGeom>
              <a:avLst/>
              <a:gdLst/>
              <a:ahLst/>
              <a:cxnLst/>
              <a:rect l="l" t="t" r="r" b="b"/>
              <a:pathLst>
                <a:path w="21340435" h="4944728">
                  <a:moveTo>
                    <a:pt x="21247726" y="4944728"/>
                  </a:moveTo>
                  <a:lnTo>
                    <a:pt x="92710" y="4944728"/>
                  </a:lnTo>
                  <a:cubicBezTo>
                    <a:pt x="41910" y="4944728"/>
                    <a:pt x="0" y="4902818"/>
                    <a:pt x="0" y="4852018"/>
                  </a:cubicBezTo>
                  <a:lnTo>
                    <a:pt x="0" y="92710"/>
                  </a:lnTo>
                  <a:cubicBezTo>
                    <a:pt x="0" y="41910"/>
                    <a:pt x="41910" y="0"/>
                    <a:pt x="92710" y="0"/>
                  </a:cubicBezTo>
                  <a:lnTo>
                    <a:pt x="21246457" y="0"/>
                  </a:lnTo>
                  <a:cubicBezTo>
                    <a:pt x="21297257" y="0"/>
                    <a:pt x="21339166" y="41910"/>
                    <a:pt x="21339166" y="92710"/>
                  </a:cubicBezTo>
                  <a:lnTo>
                    <a:pt x="21339166" y="4850748"/>
                  </a:lnTo>
                  <a:cubicBezTo>
                    <a:pt x="21340435" y="4902818"/>
                    <a:pt x="21298526" y="4944728"/>
                    <a:pt x="21247726" y="4944728"/>
                  </a:cubicBezTo>
                  <a:close/>
                </a:path>
              </a:pathLst>
            </a:custGeom>
            <a:solidFill>
              <a:srgbClr val="DFD8CA"/>
            </a:solidFill>
          </p:spPr>
        </p:sp>
        <p:sp>
          <p:nvSpPr>
            <p:cNvPr id="7" name="Freeform 7"/>
            <p:cNvSpPr/>
            <p:nvPr/>
          </p:nvSpPr>
          <p:spPr>
            <a:xfrm>
              <a:off x="0" y="0"/>
              <a:ext cx="21403935" cy="5008228"/>
            </a:xfrm>
            <a:custGeom>
              <a:avLst/>
              <a:gdLst/>
              <a:ahLst/>
              <a:cxnLst/>
              <a:rect l="l" t="t" r="r" b="b"/>
              <a:pathLst>
                <a:path w="21403935" h="5008228">
                  <a:moveTo>
                    <a:pt x="21279476" y="59690"/>
                  </a:moveTo>
                  <a:cubicBezTo>
                    <a:pt x="21315035" y="59690"/>
                    <a:pt x="21344246" y="88900"/>
                    <a:pt x="21344246" y="124460"/>
                  </a:cubicBezTo>
                  <a:lnTo>
                    <a:pt x="21344246" y="4883768"/>
                  </a:lnTo>
                  <a:cubicBezTo>
                    <a:pt x="21344246" y="4919328"/>
                    <a:pt x="21315035" y="4948538"/>
                    <a:pt x="21279476" y="4948538"/>
                  </a:cubicBezTo>
                  <a:lnTo>
                    <a:pt x="124460" y="4948538"/>
                  </a:lnTo>
                  <a:cubicBezTo>
                    <a:pt x="88900" y="4948538"/>
                    <a:pt x="59690" y="4919328"/>
                    <a:pt x="59690" y="4883768"/>
                  </a:cubicBezTo>
                  <a:lnTo>
                    <a:pt x="59690" y="124460"/>
                  </a:lnTo>
                  <a:cubicBezTo>
                    <a:pt x="59690" y="88900"/>
                    <a:pt x="88900" y="59690"/>
                    <a:pt x="124460" y="59690"/>
                  </a:cubicBezTo>
                  <a:lnTo>
                    <a:pt x="21279476" y="59690"/>
                  </a:lnTo>
                  <a:moveTo>
                    <a:pt x="21279476" y="0"/>
                  </a:moveTo>
                  <a:lnTo>
                    <a:pt x="124460" y="0"/>
                  </a:lnTo>
                  <a:cubicBezTo>
                    <a:pt x="55880" y="0"/>
                    <a:pt x="0" y="55880"/>
                    <a:pt x="0" y="124460"/>
                  </a:cubicBezTo>
                  <a:lnTo>
                    <a:pt x="0" y="4883768"/>
                  </a:lnTo>
                  <a:cubicBezTo>
                    <a:pt x="0" y="4952348"/>
                    <a:pt x="55880" y="5008228"/>
                    <a:pt x="124460" y="5008228"/>
                  </a:cubicBezTo>
                  <a:lnTo>
                    <a:pt x="21279476" y="5008228"/>
                  </a:lnTo>
                  <a:cubicBezTo>
                    <a:pt x="21348057" y="5008228"/>
                    <a:pt x="21403935" y="4952348"/>
                    <a:pt x="21403935" y="4883768"/>
                  </a:cubicBezTo>
                  <a:lnTo>
                    <a:pt x="21403935" y="124460"/>
                  </a:lnTo>
                  <a:cubicBezTo>
                    <a:pt x="21403935" y="55880"/>
                    <a:pt x="21348057" y="0"/>
                    <a:pt x="21279476" y="0"/>
                  </a:cubicBezTo>
                  <a:close/>
                </a:path>
              </a:pathLst>
            </a:custGeom>
            <a:solidFill>
              <a:srgbClr val="000000"/>
            </a:solidFill>
          </p:spPr>
        </p:sp>
      </p:grpSp>
      <p:sp>
        <p:nvSpPr>
          <p:cNvPr id="8" name="TextBox 8"/>
          <p:cNvSpPr txBox="1"/>
          <p:nvPr/>
        </p:nvSpPr>
        <p:spPr>
          <a:xfrm>
            <a:off x="1028700" y="3152560"/>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Metric Evaluation</a:t>
            </a:r>
          </a:p>
        </p:txBody>
      </p:sp>
      <p:sp>
        <p:nvSpPr>
          <p:cNvPr id="9" name="TextBox 9"/>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0" name="TextBox 10"/>
          <p:cNvSpPr txBox="1"/>
          <p:nvPr/>
        </p:nvSpPr>
        <p:spPr>
          <a:xfrm>
            <a:off x="1257072" y="4090933"/>
            <a:ext cx="15368669" cy="3240565"/>
          </a:xfrm>
          <a:prstGeom prst="rect">
            <a:avLst/>
          </a:prstGeom>
        </p:spPr>
        <p:txBody>
          <a:bodyPr lIns="0" tIns="0" rIns="0" bIns="0" rtlCol="0" anchor="t">
            <a:spAutoFit/>
          </a:bodyPr>
          <a:lstStyle/>
          <a:p>
            <a:pPr algn="just">
              <a:lnSpc>
                <a:spcPts val="3036"/>
              </a:lnSpc>
            </a:pPr>
            <a:r>
              <a:rPr lang="en-US" sz="2168">
                <a:solidFill>
                  <a:srgbClr val="191E22"/>
                </a:solidFill>
                <a:latin typeface="Bebas Neue Bold"/>
              </a:rPr>
              <a:t>Evaluasi metrik yang akan digunakan dalam membangun model machine learning ini, yaitu:</a:t>
            </a:r>
          </a:p>
          <a:p>
            <a:pPr marL="468221" lvl="1" indent="-234110" algn="just">
              <a:lnSpc>
                <a:spcPts val="3036"/>
              </a:lnSpc>
              <a:buFont typeface="Arial"/>
              <a:buChar char="•"/>
            </a:pPr>
            <a:r>
              <a:rPr lang="en-US" sz="2168">
                <a:solidFill>
                  <a:srgbClr val="191E22"/>
                </a:solidFill>
                <a:latin typeface="Bebas Neue Bold"/>
              </a:rPr>
              <a:t>R-Square : Menjelaskan seberapa besar variasi nilai Y yang dapat dijelaskan oleh model.</a:t>
            </a:r>
          </a:p>
          <a:p>
            <a:pPr marL="468221" lvl="1" indent="-234110" algn="just">
              <a:lnSpc>
                <a:spcPts val="3036"/>
              </a:lnSpc>
              <a:buFont typeface="Arial"/>
              <a:buChar char="•"/>
            </a:pPr>
            <a:r>
              <a:rPr lang="en-US" sz="2168">
                <a:solidFill>
                  <a:srgbClr val="191E22"/>
                </a:solidFill>
                <a:latin typeface="Bebas Neue Bold"/>
              </a:rPr>
              <a:t>RMSE   : Nilai rataan akar kuadrat dari error.</a:t>
            </a:r>
          </a:p>
          <a:p>
            <a:pPr marL="468221" lvl="1" indent="-234110" algn="just">
              <a:lnSpc>
                <a:spcPts val="3036"/>
              </a:lnSpc>
              <a:buFont typeface="Arial"/>
              <a:buChar char="•"/>
            </a:pPr>
            <a:r>
              <a:rPr lang="en-US" sz="2168">
                <a:solidFill>
                  <a:srgbClr val="191E22"/>
                </a:solidFill>
                <a:latin typeface="Bebas Neue Bold"/>
              </a:rPr>
              <a:t>MAE   : Rataan nilai absolut dari error.</a:t>
            </a:r>
          </a:p>
          <a:p>
            <a:pPr marL="468221" lvl="1" indent="-234110" algn="just">
              <a:lnSpc>
                <a:spcPts val="3036"/>
              </a:lnSpc>
              <a:buFont typeface="Arial"/>
              <a:buChar char="•"/>
            </a:pPr>
            <a:r>
              <a:rPr lang="en-US" sz="2168">
                <a:solidFill>
                  <a:srgbClr val="191E22"/>
                </a:solidFill>
                <a:latin typeface="Bebas Neue Bold"/>
              </a:rPr>
              <a:t>MAPE   : Rataan persentase error yang dihasilkan oleh suatu model regresi.</a:t>
            </a:r>
          </a:p>
          <a:p>
            <a:pPr algn="just">
              <a:lnSpc>
                <a:spcPts val="1626"/>
              </a:lnSpc>
            </a:pPr>
            <a:endParaRPr lang="en-US" sz="2168">
              <a:solidFill>
                <a:srgbClr val="191E22"/>
              </a:solidFill>
              <a:latin typeface="Bebas Neue Bold"/>
            </a:endParaRPr>
          </a:p>
          <a:p>
            <a:pPr algn="just">
              <a:lnSpc>
                <a:spcPts val="3036"/>
              </a:lnSpc>
            </a:pPr>
            <a:r>
              <a:rPr lang="en-US" sz="2168">
                <a:solidFill>
                  <a:srgbClr val="191E22"/>
                </a:solidFill>
                <a:latin typeface="Bebas Neue Bold"/>
              </a:rPr>
              <a:t>Model akan semakin akurat dalam memprediksi harga suatu mobil bekas sesuai dengan limitasi fitur yang dipakai apabila nilai R-Square semakin mendekati nilai 1 dan nilai RMSE, MAE, dan MAPE yang dihasilkan semakin kecil.</a:t>
            </a:r>
          </a:p>
          <a:p>
            <a:pPr algn="just">
              <a:lnSpc>
                <a:spcPts val="3036"/>
              </a:lnSpc>
            </a:pPr>
            <a:endParaRPr lang="en-US" sz="2168">
              <a:solidFill>
                <a:srgbClr val="191E22"/>
              </a:solidFill>
              <a:latin typeface="Bebas Neue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838521"/>
            <a:ext cx="16076868" cy="5419779"/>
            <a:chOff x="0" y="0"/>
            <a:chExt cx="21201203" cy="7147278"/>
          </a:xfrm>
        </p:grpSpPr>
        <p:sp>
          <p:nvSpPr>
            <p:cNvPr id="4" name="Freeform 4"/>
            <p:cNvSpPr/>
            <p:nvPr/>
          </p:nvSpPr>
          <p:spPr>
            <a:xfrm>
              <a:off x="31750" y="31750"/>
              <a:ext cx="21137704" cy="7083778"/>
            </a:xfrm>
            <a:custGeom>
              <a:avLst/>
              <a:gdLst/>
              <a:ahLst/>
              <a:cxnLst/>
              <a:rect l="l" t="t" r="r" b="b"/>
              <a:pathLst>
                <a:path w="21137704" h="7083778">
                  <a:moveTo>
                    <a:pt x="21044993" y="7083778"/>
                  </a:moveTo>
                  <a:lnTo>
                    <a:pt x="92710" y="7083778"/>
                  </a:lnTo>
                  <a:cubicBezTo>
                    <a:pt x="41910" y="7083778"/>
                    <a:pt x="0" y="7041868"/>
                    <a:pt x="0" y="6991068"/>
                  </a:cubicBezTo>
                  <a:lnTo>
                    <a:pt x="0" y="92710"/>
                  </a:lnTo>
                  <a:cubicBezTo>
                    <a:pt x="0" y="41910"/>
                    <a:pt x="41910" y="0"/>
                    <a:pt x="92710" y="0"/>
                  </a:cubicBezTo>
                  <a:lnTo>
                    <a:pt x="21043723" y="0"/>
                  </a:lnTo>
                  <a:cubicBezTo>
                    <a:pt x="21094523" y="0"/>
                    <a:pt x="21136434" y="41910"/>
                    <a:pt x="21136434" y="92710"/>
                  </a:cubicBezTo>
                  <a:lnTo>
                    <a:pt x="21136434" y="6989798"/>
                  </a:lnTo>
                  <a:cubicBezTo>
                    <a:pt x="21137704" y="7041868"/>
                    <a:pt x="21095793" y="7083778"/>
                    <a:pt x="21044993" y="7083778"/>
                  </a:cubicBezTo>
                  <a:close/>
                </a:path>
              </a:pathLst>
            </a:custGeom>
            <a:solidFill>
              <a:srgbClr val="DFD8CA"/>
            </a:solidFill>
          </p:spPr>
        </p:sp>
        <p:sp>
          <p:nvSpPr>
            <p:cNvPr id="5" name="Freeform 5"/>
            <p:cNvSpPr/>
            <p:nvPr/>
          </p:nvSpPr>
          <p:spPr>
            <a:xfrm>
              <a:off x="0" y="0"/>
              <a:ext cx="21201204" cy="7147278"/>
            </a:xfrm>
            <a:custGeom>
              <a:avLst/>
              <a:gdLst/>
              <a:ahLst/>
              <a:cxnLst/>
              <a:rect l="l" t="t" r="r" b="b"/>
              <a:pathLst>
                <a:path w="21201204" h="7147278">
                  <a:moveTo>
                    <a:pt x="21076743" y="59690"/>
                  </a:moveTo>
                  <a:cubicBezTo>
                    <a:pt x="21112304" y="59690"/>
                    <a:pt x="21141513" y="88900"/>
                    <a:pt x="21141513" y="124460"/>
                  </a:cubicBezTo>
                  <a:lnTo>
                    <a:pt x="21141513" y="7022818"/>
                  </a:lnTo>
                  <a:cubicBezTo>
                    <a:pt x="21141513" y="7058378"/>
                    <a:pt x="21112304" y="7087588"/>
                    <a:pt x="21076743" y="7087588"/>
                  </a:cubicBezTo>
                  <a:lnTo>
                    <a:pt x="124460" y="7087588"/>
                  </a:lnTo>
                  <a:cubicBezTo>
                    <a:pt x="88900" y="7087588"/>
                    <a:pt x="59690" y="7058378"/>
                    <a:pt x="59690" y="7022818"/>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022818"/>
                  </a:lnTo>
                  <a:cubicBezTo>
                    <a:pt x="0" y="7091398"/>
                    <a:pt x="55880" y="7147278"/>
                    <a:pt x="124460" y="7147278"/>
                  </a:cubicBezTo>
                  <a:lnTo>
                    <a:pt x="21076743" y="7147278"/>
                  </a:lnTo>
                  <a:cubicBezTo>
                    <a:pt x="21145323" y="7147278"/>
                    <a:pt x="21201204" y="7091398"/>
                    <a:pt x="21201204" y="7022818"/>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a:srcRect/>
          <a:stretch>
            <a:fillRect/>
          </a:stretch>
        </p:blipFill>
        <p:spPr>
          <a:xfrm>
            <a:off x="9144000" y="4076957"/>
            <a:ext cx="7558608" cy="4942906"/>
          </a:xfrm>
          <a:prstGeom prst="rect">
            <a:avLst/>
          </a:prstGeom>
        </p:spPr>
      </p:pic>
      <p:sp>
        <p:nvSpPr>
          <p:cNvPr id="7" name="TextBox 7"/>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8" name="TextBox 8"/>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105652"/>
                </a:solidFill>
                <a:latin typeface="Bebas Neue Bold"/>
              </a:rPr>
              <a:t>2. DATA UNDERSTANDING</a:t>
            </a:r>
          </a:p>
        </p:txBody>
      </p:sp>
      <p:sp>
        <p:nvSpPr>
          <p:cNvPr id="9" name="TextBox 9"/>
          <p:cNvSpPr txBox="1"/>
          <p:nvPr/>
        </p:nvSpPr>
        <p:spPr>
          <a:xfrm>
            <a:off x="1028700" y="3152560"/>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Attributes Information</a:t>
            </a:r>
          </a:p>
        </p:txBody>
      </p:sp>
      <p:sp>
        <p:nvSpPr>
          <p:cNvPr id="10" name="TextBox 10"/>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1" name="TextBox 11"/>
          <p:cNvSpPr txBox="1"/>
          <p:nvPr/>
        </p:nvSpPr>
        <p:spPr>
          <a:xfrm>
            <a:off x="1227398" y="4305325"/>
            <a:ext cx="7139054" cy="3040540"/>
          </a:xfrm>
          <a:prstGeom prst="rect">
            <a:avLst/>
          </a:prstGeom>
        </p:spPr>
        <p:txBody>
          <a:bodyPr lIns="0" tIns="0" rIns="0" bIns="0" rtlCol="0" anchor="t">
            <a:spAutoFit/>
          </a:bodyPr>
          <a:lstStyle/>
          <a:p>
            <a:pPr marL="468221" lvl="1" indent="-234110" algn="just">
              <a:lnSpc>
                <a:spcPts val="3036"/>
              </a:lnSpc>
              <a:buFont typeface="Arial"/>
              <a:buChar char="•"/>
            </a:pPr>
            <a:r>
              <a:rPr lang="en-US" sz="2168">
                <a:solidFill>
                  <a:srgbClr val="191E22"/>
                </a:solidFill>
                <a:latin typeface="Bebas Neue Bold"/>
              </a:rPr>
              <a:t>Dataset berasal dari daftar mobil bekas yang dijual di Arab Saudi via syarah.com.</a:t>
            </a:r>
          </a:p>
          <a:p>
            <a:pPr marL="468221" lvl="1" indent="-234110" algn="just">
              <a:lnSpc>
                <a:spcPts val="3036"/>
              </a:lnSpc>
              <a:buFont typeface="Arial"/>
              <a:buChar char="•"/>
            </a:pPr>
            <a:r>
              <a:rPr lang="en-US" sz="2168">
                <a:solidFill>
                  <a:srgbClr val="191E22"/>
                </a:solidFill>
                <a:latin typeface="Bebas Neue Bold"/>
              </a:rPr>
              <a:t>Informasi dan spesifikasi mengenai mobil yang dijual di syarah.com diwakili oleh setiap baris data.</a:t>
            </a:r>
          </a:p>
          <a:p>
            <a:pPr marL="468221" lvl="1" indent="-234110" algn="just">
              <a:lnSpc>
                <a:spcPts val="3036"/>
              </a:lnSpc>
              <a:buFont typeface="Arial"/>
              <a:buChar char="•"/>
            </a:pPr>
            <a:r>
              <a:rPr lang="en-US" sz="2168">
                <a:solidFill>
                  <a:srgbClr val="191E22"/>
                </a:solidFill>
                <a:latin typeface="Bebas Neue Bold"/>
              </a:rPr>
              <a:t>Atribut Price merupakan target kolom yang akan diprediksi (Dependent Variable) dan kolom-kolom lain merupakan faktor-faktor yang akan mempengaruhi hasil prediksi (Independent Variable).</a:t>
            </a:r>
          </a:p>
          <a:p>
            <a:pPr algn="just">
              <a:lnSpc>
                <a:spcPts val="3036"/>
              </a:lnSpc>
            </a:pPr>
            <a:endParaRPr lang="en-US" sz="2168">
              <a:solidFill>
                <a:srgbClr val="191E22"/>
              </a:solidFill>
              <a:latin typeface="Bebas Neue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838521"/>
            <a:ext cx="16076868" cy="5419779"/>
            <a:chOff x="0" y="0"/>
            <a:chExt cx="21201203" cy="7147278"/>
          </a:xfrm>
        </p:grpSpPr>
        <p:sp>
          <p:nvSpPr>
            <p:cNvPr id="4" name="Freeform 4"/>
            <p:cNvSpPr/>
            <p:nvPr/>
          </p:nvSpPr>
          <p:spPr>
            <a:xfrm>
              <a:off x="31750" y="31750"/>
              <a:ext cx="21137704" cy="7083778"/>
            </a:xfrm>
            <a:custGeom>
              <a:avLst/>
              <a:gdLst/>
              <a:ahLst/>
              <a:cxnLst/>
              <a:rect l="l" t="t" r="r" b="b"/>
              <a:pathLst>
                <a:path w="21137704" h="7083778">
                  <a:moveTo>
                    <a:pt x="21044993" y="7083778"/>
                  </a:moveTo>
                  <a:lnTo>
                    <a:pt x="92710" y="7083778"/>
                  </a:lnTo>
                  <a:cubicBezTo>
                    <a:pt x="41910" y="7083778"/>
                    <a:pt x="0" y="7041868"/>
                    <a:pt x="0" y="6991068"/>
                  </a:cubicBezTo>
                  <a:lnTo>
                    <a:pt x="0" y="92710"/>
                  </a:lnTo>
                  <a:cubicBezTo>
                    <a:pt x="0" y="41910"/>
                    <a:pt x="41910" y="0"/>
                    <a:pt x="92710" y="0"/>
                  </a:cubicBezTo>
                  <a:lnTo>
                    <a:pt x="21043723" y="0"/>
                  </a:lnTo>
                  <a:cubicBezTo>
                    <a:pt x="21094523" y="0"/>
                    <a:pt x="21136434" y="41910"/>
                    <a:pt x="21136434" y="92710"/>
                  </a:cubicBezTo>
                  <a:lnTo>
                    <a:pt x="21136434" y="6989798"/>
                  </a:lnTo>
                  <a:cubicBezTo>
                    <a:pt x="21137704" y="7041868"/>
                    <a:pt x="21095793" y="7083778"/>
                    <a:pt x="21044993" y="7083778"/>
                  </a:cubicBezTo>
                  <a:close/>
                </a:path>
              </a:pathLst>
            </a:custGeom>
            <a:solidFill>
              <a:srgbClr val="DFD8CA"/>
            </a:solidFill>
          </p:spPr>
        </p:sp>
        <p:sp>
          <p:nvSpPr>
            <p:cNvPr id="5" name="Freeform 5"/>
            <p:cNvSpPr/>
            <p:nvPr/>
          </p:nvSpPr>
          <p:spPr>
            <a:xfrm>
              <a:off x="0" y="0"/>
              <a:ext cx="21201204" cy="7147278"/>
            </a:xfrm>
            <a:custGeom>
              <a:avLst/>
              <a:gdLst/>
              <a:ahLst/>
              <a:cxnLst/>
              <a:rect l="l" t="t" r="r" b="b"/>
              <a:pathLst>
                <a:path w="21201204" h="7147278">
                  <a:moveTo>
                    <a:pt x="21076743" y="59690"/>
                  </a:moveTo>
                  <a:cubicBezTo>
                    <a:pt x="21112304" y="59690"/>
                    <a:pt x="21141513" y="88900"/>
                    <a:pt x="21141513" y="124460"/>
                  </a:cubicBezTo>
                  <a:lnTo>
                    <a:pt x="21141513" y="7022818"/>
                  </a:lnTo>
                  <a:cubicBezTo>
                    <a:pt x="21141513" y="7058378"/>
                    <a:pt x="21112304" y="7087588"/>
                    <a:pt x="21076743" y="7087588"/>
                  </a:cubicBezTo>
                  <a:lnTo>
                    <a:pt x="124460" y="7087588"/>
                  </a:lnTo>
                  <a:cubicBezTo>
                    <a:pt x="88900" y="7087588"/>
                    <a:pt x="59690" y="7058378"/>
                    <a:pt x="59690" y="7022818"/>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022818"/>
                  </a:lnTo>
                  <a:cubicBezTo>
                    <a:pt x="0" y="7091398"/>
                    <a:pt x="55880" y="7147278"/>
                    <a:pt x="124460" y="7147278"/>
                  </a:cubicBezTo>
                  <a:lnTo>
                    <a:pt x="21076743" y="7147278"/>
                  </a:lnTo>
                  <a:cubicBezTo>
                    <a:pt x="21145323" y="7147278"/>
                    <a:pt x="21201204" y="7091398"/>
                    <a:pt x="21201204" y="7022818"/>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a:srcRect/>
          <a:stretch>
            <a:fillRect/>
          </a:stretch>
        </p:blipFill>
        <p:spPr>
          <a:xfrm>
            <a:off x="2154001" y="4149655"/>
            <a:ext cx="6243895" cy="4797511"/>
          </a:xfrm>
          <a:prstGeom prst="rect">
            <a:avLst/>
          </a:prstGeom>
        </p:spPr>
      </p:pic>
      <p:sp>
        <p:nvSpPr>
          <p:cNvPr id="7" name="TextBox 7"/>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8" name="TextBox 8"/>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105652"/>
                </a:solidFill>
                <a:latin typeface="Bebas Neue Bold"/>
              </a:rPr>
              <a:t>2. DATA UNDERSTANDING</a:t>
            </a:r>
          </a:p>
        </p:txBody>
      </p:sp>
      <p:sp>
        <p:nvSpPr>
          <p:cNvPr id="9" name="TextBox 9"/>
          <p:cNvSpPr txBox="1"/>
          <p:nvPr/>
        </p:nvSpPr>
        <p:spPr>
          <a:xfrm>
            <a:off x="1028700" y="3152560"/>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Exploratory Data Analysis</a:t>
            </a:r>
          </a:p>
        </p:txBody>
      </p:sp>
      <p:sp>
        <p:nvSpPr>
          <p:cNvPr id="10" name="TextBox 10"/>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1" name="TextBox 11"/>
          <p:cNvSpPr txBox="1"/>
          <p:nvPr/>
        </p:nvSpPr>
        <p:spPr>
          <a:xfrm>
            <a:off x="8742555" y="4708054"/>
            <a:ext cx="7883186" cy="1516540"/>
          </a:xfrm>
          <a:prstGeom prst="rect">
            <a:avLst/>
          </a:prstGeom>
        </p:spPr>
        <p:txBody>
          <a:bodyPr lIns="0" tIns="0" rIns="0" bIns="0" rtlCol="0" anchor="t">
            <a:spAutoFit/>
          </a:bodyPr>
          <a:lstStyle/>
          <a:p>
            <a:pPr marL="468221" lvl="1" indent="-234110" algn="just">
              <a:lnSpc>
                <a:spcPts val="3036"/>
              </a:lnSpc>
              <a:buFont typeface="Arial"/>
              <a:buChar char="•"/>
            </a:pPr>
            <a:r>
              <a:rPr lang="en-US" sz="2168">
                <a:solidFill>
                  <a:srgbClr val="191E22"/>
                </a:solidFill>
                <a:latin typeface="Bebas Neue Bold"/>
              </a:rPr>
              <a:t>Pada plot distribusi fitur harga jual mobil bekas di Arab Saudi, terlihat pola “Right-Skewed Distribution”. </a:t>
            </a:r>
          </a:p>
          <a:p>
            <a:pPr marL="468221" lvl="1" indent="-234110" algn="just">
              <a:lnSpc>
                <a:spcPts val="3036"/>
              </a:lnSpc>
              <a:buFont typeface="Arial"/>
              <a:buChar char="•"/>
            </a:pPr>
            <a:r>
              <a:rPr lang="en-US" sz="2168">
                <a:solidFill>
                  <a:srgbClr val="191E22"/>
                </a:solidFill>
                <a:latin typeface="Bebas Neue Bold"/>
              </a:rPr>
              <a:t>Hal ini menunjukkan bahwa terdapat skewness positif pada fitur 'Price'.</a:t>
            </a:r>
          </a:p>
          <a:p>
            <a:pPr algn="just">
              <a:lnSpc>
                <a:spcPts val="3036"/>
              </a:lnSpc>
            </a:pPr>
            <a:endParaRPr lang="en-US" sz="2168">
              <a:solidFill>
                <a:srgbClr val="191E22"/>
              </a:solidFill>
              <a:latin typeface="Bebas Neue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659474"/>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028700" y="3838521"/>
            <a:ext cx="16076868" cy="5419779"/>
            <a:chOff x="0" y="0"/>
            <a:chExt cx="21201203" cy="7147278"/>
          </a:xfrm>
        </p:grpSpPr>
        <p:sp>
          <p:nvSpPr>
            <p:cNvPr id="4" name="Freeform 4"/>
            <p:cNvSpPr/>
            <p:nvPr/>
          </p:nvSpPr>
          <p:spPr>
            <a:xfrm>
              <a:off x="31750" y="31750"/>
              <a:ext cx="21137704" cy="7083778"/>
            </a:xfrm>
            <a:custGeom>
              <a:avLst/>
              <a:gdLst/>
              <a:ahLst/>
              <a:cxnLst/>
              <a:rect l="l" t="t" r="r" b="b"/>
              <a:pathLst>
                <a:path w="21137704" h="7083778">
                  <a:moveTo>
                    <a:pt x="21044993" y="7083778"/>
                  </a:moveTo>
                  <a:lnTo>
                    <a:pt x="92710" y="7083778"/>
                  </a:lnTo>
                  <a:cubicBezTo>
                    <a:pt x="41910" y="7083778"/>
                    <a:pt x="0" y="7041868"/>
                    <a:pt x="0" y="6991068"/>
                  </a:cubicBezTo>
                  <a:lnTo>
                    <a:pt x="0" y="92710"/>
                  </a:lnTo>
                  <a:cubicBezTo>
                    <a:pt x="0" y="41910"/>
                    <a:pt x="41910" y="0"/>
                    <a:pt x="92710" y="0"/>
                  </a:cubicBezTo>
                  <a:lnTo>
                    <a:pt x="21043723" y="0"/>
                  </a:lnTo>
                  <a:cubicBezTo>
                    <a:pt x="21094523" y="0"/>
                    <a:pt x="21136434" y="41910"/>
                    <a:pt x="21136434" y="92710"/>
                  </a:cubicBezTo>
                  <a:lnTo>
                    <a:pt x="21136434" y="6989798"/>
                  </a:lnTo>
                  <a:cubicBezTo>
                    <a:pt x="21137704" y="7041868"/>
                    <a:pt x="21095793" y="7083778"/>
                    <a:pt x="21044993" y="7083778"/>
                  </a:cubicBezTo>
                  <a:close/>
                </a:path>
              </a:pathLst>
            </a:custGeom>
            <a:solidFill>
              <a:srgbClr val="DFD8CA"/>
            </a:solidFill>
          </p:spPr>
        </p:sp>
        <p:sp>
          <p:nvSpPr>
            <p:cNvPr id="5" name="Freeform 5"/>
            <p:cNvSpPr/>
            <p:nvPr/>
          </p:nvSpPr>
          <p:spPr>
            <a:xfrm>
              <a:off x="0" y="0"/>
              <a:ext cx="21201204" cy="7147278"/>
            </a:xfrm>
            <a:custGeom>
              <a:avLst/>
              <a:gdLst/>
              <a:ahLst/>
              <a:cxnLst/>
              <a:rect l="l" t="t" r="r" b="b"/>
              <a:pathLst>
                <a:path w="21201204" h="7147278">
                  <a:moveTo>
                    <a:pt x="21076743" y="59690"/>
                  </a:moveTo>
                  <a:cubicBezTo>
                    <a:pt x="21112304" y="59690"/>
                    <a:pt x="21141513" y="88900"/>
                    <a:pt x="21141513" y="124460"/>
                  </a:cubicBezTo>
                  <a:lnTo>
                    <a:pt x="21141513" y="7022818"/>
                  </a:lnTo>
                  <a:cubicBezTo>
                    <a:pt x="21141513" y="7058378"/>
                    <a:pt x="21112304" y="7087588"/>
                    <a:pt x="21076743" y="7087588"/>
                  </a:cubicBezTo>
                  <a:lnTo>
                    <a:pt x="124460" y="7087588"/>
                  </a:lnTo>
                  <a:cubicBezTo>
                    <a:pt x="88900" y="7087588"/>
                    <a:pt x="59690" y="7058378"/>
                    <a:pt x="59690" y="7022818"/>
                  </a:cubicBezTo>
                  <a:lnTo>
                    <a:pt x="59690" y="124460"/>
                  </a:lnTo>
                  <a:cubicBezTo>
                    <a:pt x="59690" y="88900"/>
                    <a:pt x="88900" y="59690"/>
                    <a:pt x="124460" y="59690"/>
                  </a:cubicBezTo>
                  <a:lnTo>
                    <a:pt x="21076743" y="59690"/>
                  </a:lnTo>
                  <a:moveTo>
                    <a:pt x="21076743" y="0"/>
                  </a:moveTo>
                  <a:lnTo>
                    <a:pt x="124460" y="0"/>
                  </a:lnTo>
                  <a:cubicBezTo>
                    <a:pt x="55880" y="0"/>
                    <a:pt x="0" y="55880"/>
                    <a:pt x="0" y="124460"/>
                  </a:cubicBezTo>
                  <a:lnTo>
                    <a:pt x="0" y="7022818"/>
                  </a:lnTo>
                  <a:cubicBezTo>
                    <a:pt x="0" y="7091398"/>
                    <a:pt x="55880" y="7147278"/>
                    <a:pt x="124460" y="7147278"/>
                  </a:cubicBezTo>
                  <a:lnTo>
                    <a:pt x="21076743" y="7147278"/>
                  </a:lnTo>
                  <a:cubicBezTo>
                    <a:pt x="21145323" y="7147278"/>
                    <a:pt x="21201204" y="7091398"/>
                    <a:pt x="21201204" y="7022818"/>
                  </a:cubicBezTo>
                  <a:lnTo>
                    <a:pt x="21201204" y="124460"/>
                  </a:lnTo>
                  <a:cubicBezTo>
                    <a:pt x="21201204" y="55880"/>
                    <a:pt x="21145323" y="0"/>
                    <a:pt x="21076743" y="0"/>
                  </a:cubicBezTo>
                  <a:close/>
                </a:path>
              </a:pathLst>
            </a:custGeom>
            <a:solidFill>
              <a:srgbClr val="000000"/>
            </a:solidFill>
          </p:spPr>
        </p:sp>
      </p:grpSp>
      <p:pic>
        <p:nvPicPr>
          <p:cNvPr id="6" name="Picture 6"/>
          <p:cNvPicPr>
            <a:picLocks noChangeAspect="1"/>
          </p:cNvPicPr>
          <p:nvPr/>
        </p:nvPicPr>
        <p:blipFill>
          <a:blip r:embed="rId2"/>
          <a:srcRect/>
          <a:stretch>
            <a:fillRect/>
          </a:stretch>
        </p:blipFill>
        <p:spPr>
          <a:xfrm>
            <a:off x="1376202" y="4186259"/>
            <a:ext cx="9053623" cy="4724303"/>
          </a:xfrm>
          <a:prstGeom prst="rect">
            <a:avLst/>
          </a:prstGeom>
        </p:spPr>
      </p:pic>
      <p:sp>
        <p:nvSpPr>
          <p:cNvPr id="7" name="TextBox 7"/>
          <p:cNvSpPr txBox="1"/>
          <p:nvPr/>
        </p:nvSpPr>
        <p:spPr>
          <a:xfrm>
            <a:off x="15272439" y="971550"/>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MODULE 3</a:t>
            </a:r>
          </a:p>
        </p:txBody>
      </p:sp>
      <p:sp>
        <p:nvSpPr>
          <p:cNvPr id="8" name="TextBox 8"/>
          <p:cNvSpPr txBox="1"/>
          <p:nvPr/>
        </p:nvSpPr>
        <p:spPr>
          <a:xfrm>
            <a:off x="901448" y="1909412"/>
            <a:ext cx="16204119" cy="1214573"/>
          </a:xfrm>
          <a:prstGeom prst="rect">
            <a:avLst/>
          </a:prstGeom>
        </p:spPr>
        <p:txBody>
          <a:bodyPr lIns="0" tIns="0" rIns="0" bIns="0" rtlCol="0" anchor="t">
            <a:spAutoFit/>
          </a:bodyPr>
          <a:lstStyle/>
          <a:p>
            <a:pPr algn="ctr">
              <a:lnSpc>
                <a:spcPts val="8967"/>
              </a:lnSpc>
            </a:pPr>
            <a:r>
              <a:rPr lang="en-US" sz="8967">
                <a:solidFill>
                  <a:srgbClr val="105652"/>
                </a:solidFill>
                <a:latin typeface="Bebas Neue Bold"/>
              </a:rPr>
              <a:t>2. DATA UNDERSTANDING</a:t>
            </a:r>
          </a:p>
        </p:txBody>
      </p:sp>
      <p:sp>
        <p:nvSpPr>
          <p:cNvPr id="9" name="TextBox 9"/>
          <p:cNvSpPr txBox="1"/>
          <p:nvPr/>
        </p:nvSpPr>
        <p:spPr>
          <a:xfrm>
            <a:off x="1028700" y="3152560"/>
            <a:ext cx="4579844"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Exploratory Data Analysis</a:t>
            </a:r>
          </a:p>
        </p:txBody>
      </p:sp>
      <p:sp>
        <p:nvSpPr>
          <p:cNvPr id="10" name="TextBox 10"/>
          <p:cNvSpPr txBox="1"/>
          <p:nvPr/>
        </p:nvSpPr>
        <p:spPr>
          <a:xfrm>
            <a:off x="1028700" y="952500"/>
            <a:ext cx="5327435" cy="581186"/>
          </a:xfrm>
          <a:prstGeom prst="rect">
            <a:avLst/>
          </a:prstGeom>
        </p:spPr>
        <p:txBody>
          <a:bodyPr lIns="0" tIns="0" rIns="0" bIns="0" rtlCol="0" anchor="t">
            <a:spAutoFit/>
          </a:bodyPr>
          <a:lstStyle/>
          <a:p>
            <a:pPr>
              <a:lnSpc>
                <a:spcPts val="4716"/>
              </a:lnSpc>
            </a:pPr>
            <a:r>
              <a:rPr lang="en-US" sz="3368">
                <a:solidFill>
                  <a:srgbClr val="000000"/>
                </a:solidFill>
                <a:latin typeface="Bebas Neue Bold"/>
              </a:rPr>
              <a:t>Capstone project</a:t>
            </a:r>
          </a:p>
        </p:txBody>
      </p:sp>
      <p:sp>
        <p:nvSpPr>
          <p:cNvPr id="11" name="TextBox 11"/>
          <p:cNvSpPr txBox="1"/>
          <p:nvPr/>
        </p:nvSpPr>
        <p:spPr>
          <a:xfrm>
            <a:off x="10649417" y="4461884"/>
            <a:ext cx="6126866" cy="3802540"/>
          </a:xfrm>
          <a:prstGeom prst="rect">
            <a:avLst/>
          </a:prstGeom>
        </p:spPr>
        <p:txBody>
          <a:bodyPr lIns="0" tIns="0" rIns="0" bIns="0" rtlCol="0" anchor="t">
            <a:spAutoFit/>
          </a:bodyPr>
          <a:lstStyle/>
          <a:p>
            <a:pPr algn="just">
              <a:lnSpc>
                <a:spcPts val="3036"/>
              </a:lnSpc>
            </a:pPr>
            <a:r>
              <a:rPr lang="en-US" sz="2168">
                <a:solidFill>
                  <a:srgbClr val="191E22"/>
                </a:solidFill>
                <a:latin typeface="Bebas Neue Bold"/>
              </a:rPr>
              <a:t>Insights:</a:t>
            </a:r>
          </a:p>
          <a:p>
            <a:pPr marL="468221" lvl="1" indent="-234110" algn="just">
              <a:lnSpc>
                <a:spcPts val="3036"/>
              </a:lnSpc>
              <a:buFont typeface="Arial"/>
              <a:buChar char="•"/>
            </a:pPr>
            <a:r>
              <a:rPr lang="en-US" sz="2168">
                <a:solidFill>
                  <a:srgbClr val="191E22"/>
                </a:solidFill>
                <a:latin typeface="Bebas Neue Bold"/>
              </a:rPr>
              <a:t>Jumlah mobil bekas yang terjual dengan transmisi 'Automatic' jauh lebih banyak dibandingkan dengan transmisi 'Manual'.</a:t>
            </a:r>
          </a:p>
          <a:p>
            <a:pPr marL="468221" lvl="1" indent="-234110" algn="just">
              <a:lnSpc>
                <a:spcPts val="3036"/>
              </a:lnSpc>
              <a:buFont typeface="Arial"/>
              <a:buChar char="•"/>
            </a:pPr>
            <a:r>
              <a:rPr lang="en-US" sz="2168">
                <a:solidFill>
                  <a:srgbClr val="191E22"/>
                </a:solidFill>
                <a:latin typeface="Bebas Neue Bold"/>
              </a:rPr>
              <a:t>Asal muasal mobil bekas paling banyak terjual berasal dari Saudi.</a:t>
            </a:r>
          </a:p>
          <a:p>
            <a:pPr marL="468221" lvl="1" indent="-234110" algn="just">
              <a:lnSpc>
                <a:spcPts val="3036"/>
              </a:lnSpc>
              <a:buFont typeface="Arial"/>
              <a:buChar char="•"/>
            </a:pPr>
            <a:r>
              <a:rPr lang="en-US" sz="2168">
                <a:solidFill>
                  <a:srgbClr val="191E22"/>
                </a:solidFill>
                <a:latin typeface="Bebas Neue Bold"/>
              </a:rPr>
              <a:t>Opsi kelengkapan mobil bekas 'Full' terlihat lebih banyak terjual dibandingkan mobil bekas dengan pilihan opsi lainnya.</a:t>
            </a:r>
          </a:p>
          <a:p>
            <a:pPr algn="just">
              <a:lnSpc>
                <a:spcPts val="3036"/>
              </a:lnSpc>
            </a:pPr>
            <a:endParaRPr lang="en-US" sz="2168">
              <a:solidFill>
                <a:srgbClr val="191E22"/>
              </a:solidFill>
              <a:latin typeface="Bebas Neue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3124</Words>
  <Application>Microsoft Office PowerPoint</Application>
  <PresentationFormat>Custom</PresentationFormat>
  <Paragraphs>252</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Poppins</vt:lpstr>
      <vt:lpstr>Poppins Bold</vt:lpstr>
      <vt:lpstr>Bebas Neue Bold</vt:lpstr>
      <vt:lpstr>Brittany Bold</vt:lpstr>
      <vt:lpstr>Brittany</vt:lpstr>
      <vt:lpstr>Bebas Neue</vt:lpstr>
      <vt:lpstr>Arial</vt:lpstr>
      <vt:lpstr>Calibri</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for sale</dc:title>
  <dc:creator>Mario Billy Gunawan</dc:creator>
  <cp:lastModifiedBy>Mario Billy Gunawan</cp:lastModifiedBy>
  <cp:revision>13</cp:revision>
  <dcterms:created xsi:type="dcterms:W3CDTF">2006-08-16T00:00:00Z</dcterms:created>
  <dcterms:modified xsi:type="dcterms:W3CDTF">2023-05-26T10:20:36Z</dcterms:modified>
  <dc:identifier>DAFj5_CWoos</dc:identifier>
</cp:coreProperties>
</file>