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60"/>
  </p:normalViewPr>
  <p:slideViewPr>
    <p:cSldViewPr snapToGrid="0">
      <p:cViewPr varScale="1">
        <p:scale>
          <a:sx n="50" d="100"/>
          <a:sy n="50" d="100"/>
        </p:scale>
        <p:origin x="48" y="9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416729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294579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844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2459377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652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2688020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2956493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365481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354586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77D19F-795B-403E-9065-CFF36721BC0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19623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77D19F-795B-403E-9065-CFF36721BC02}"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62617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77D19F-795B-403E-9065-CFF36721BC02}" type="datetimeFigureOut">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405543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77D19F-795B-403E-9065-CFF36721BC02}"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195935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77D19F-795B-403E-9065-CFF36721BC02}" type="datetimeFigureOut">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290705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77D19F-795B-403E-9065-CFF36721BC02}"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12280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77D19F-795B-403E-9065-CFF36721BC02}"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61A92-902D-4432-B111-215D58F87856}" type="slidenum">
              <a:rPr lang="en-US" smtClean="0"/>
              <a:t>‹#›</a:t>
            </a:fld>
            <a:endParaRPr lang="en-US"/>
          </a:p>
        </p:txBody>
      </p:sp>
    </p:spTree>
    <p:extLst>
      <p:ext uri="{BB962C8B-B14F-4D97-AF65-F5344CB8AC3E}">
        <p14:creationId xmlns:p14="http://schemas.microsoft.com/office/powerpoint/2010/main" val="206272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77D19F-795B-403E-9065-CFF36721BC02}" type="datetimeFigureOut">
              <a:rPr lang="en-US" smtClean="0"/>
              <a:t>4/3/2021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161A92-902D-4432-B111-215D58F87856}" type="slidenum">
              <a:rPr lang="en-US" smtClean="0"/>
              <a:t>‹#›</a:t>
            </a:fld>
            <a:endParaRPr lang="en-US"/>
          </a:p>
        </p:txBody>
      </p:sp>
    </p:spTree>
    <p:extLst>
      <p:ext uri="{BB962C8B-B14F-4D97-AF65-F5344CB8AC3E}">
        <p14:creationId xmlns:p14="http://schemas.microsoft.com/office/powerpoint/2010/main" val="3518852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soap/soap_envelope.htm" TargetMode="External"/><Relationship Id="rId2" Type="http://schemas.openxmlformats.org/officeDocument/2006/relationships/hyperlink" Target="https://www.tutorialspoint.com/soap/soap_encoding.htm" TargetMode="External"/><Relationship Id="rId1" Type="http://schemas.openxmlformats.org/officeDocument/2006/relationships/slideLayout" Target="../slideLayouts/slideLayout2.xml"/><Relationship Id="rId5" Type="http://schemas.openxmlformats.org/officeDocument/2006/relationships/hyperlink" Target="https://www.tutorialspoint.com/soap/soap_fault.htm" TargetMode="External"/><Relationship Id="rId4" Type="http://schemas.openxmlformats.org/officeDocument/2006/relationships/hyperlink" Target="https://www.tutorialspoint.com/soap/soap_header.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22F2-6637-4E82-BB26-A46FC1ED2462}"/>
              </a:ext>
            </a:extLst>
          </p:cNvPr>
          <p:cNvSpPr>
            <a:spLocks noGrp="1"/>
          </p:cNvSpPr>
          <p:nvPr>
            <p:ph type="ctrTitle"/>
          </p:nvPr>
        </p:nvSpPr>
        <p:spPr/>
        <p:txBody>
          <a:bodyPr/>
          <a:lstStyle/>
          <a:p>
            <a:r>
              <a:rPr lang="en-US" dirty="0"/>
              <a:t>SOAP </a:t>
            </a:r>
          </a:p>
        </p:txBody>
      </p:sp>
      <p:sp>
        <p:nvSpPr>
          <p:cNvPr id="3" name="Subtitle 2">
            <a:extLst>
              <a:ext uri="{FF2B5EF4-FFF2-40B4-BE49-F238E27FC236}">
                <a16:creationId xmlns:a16="http://schemas.microsoft.com/office/drawing/2014/main" id="{89BAB462-BE50-43AB-81A8-4221FCDB8E04}"/>
              </a:ext>
            </a:extLst>
          </p:cNvPr>
          <p:cNvSpPr>
            <a:spLocks noGrp="1"/>
          </p:cNvSpPr>
          <p:nvPr>
            <p:ph type="subTitle" idx="1"/>
          </p:nvPr>
        </p:nvSpPr>
        <p:spPr/>
        <p:txBody>
          <a:bodyPr/>
          <a:lstStyle/>
          <a:p>
            <a:r>
              <a:rPr lang="en-US" dirty="0"/>
              <a:t>Fred Marble</a:t>
            </a:r>
          </a:p>
        </p:txBody>
      </p:sp>
    </p:spTree>
    <p:extLst>
      <p:ext uri="{BB962C8B-B14F-4D97-AF65-F5344CB8AC3E}">
        <p14:creationId xmlns:p14="http://schemas.microsoft.com/office/powerpoint/2010/main" val="117831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730D-6FA4-44E1-B4F6-3A147633947D}"/>
              </a:ext>
            </a:extLst>
          </p:cNvPr>
          <p:cNvSpPr>
            <a:spLocks noGrp="1"/>
          </p:cNvSpPr>
          <p:nvPr>
            <p:ph type="title"/>
          </p:nvPr>
        </p:nvSpPr>
        <p:spPr/>
        <p:txBody>
          <a:bodyPr/>
          <a:lstStyle/>
          <a:p>
            <a:r>
              <a:rPr lang="en-US" dirty="0"/>
              <a:t>What is SOAP?</a:t>
            </a:r>
          </a:p>
        </p:txBody>
      </p:sp>
      <p:sp>
        <p:nvSpPr>
          <p:cNvPr id="3" name="Content Placeholder 2">
            <a:extLst>
              <a:ext uri="{FF2B5EF4-FFF2-40B4-BE49-F238E27FC236}">
                <a16:creationId xmlns:a16="http://schemas.microsoft.com/office/drawing/2014/main" id="{E0B88836-F77B-4FE3-A2AA-2C4A3A0FDF11}"/>
              </a:ext>
            </a:extLst>
          </p:cNvPr>
          <p:cNvSpPr>
            <a:spLocks noGrp="1"/>
          </p:cNvSpPr>
          <p:nvPr>
            <p:ph idx="1"/>
          </p:nvPr>
        </p:nvSpPr>
        <p:spPr/>
        <p:txBody>
          <a:bodyPr/>
          <a:lstStyle/>
          <a:p>
            <a:r>
              <a:rPr lang="en-US" dirty="0"/>
              <a:t>“SOAP is an acronym for Simple Object Access Protocol.”</a:t>
            </a:r>
            <a:r>
              <a:rPr lang="en-US" baseline="30000" dirty="0"/>
              <a:t>1</a:t>
            </a:r>
            <a:endParaRPr lang="en-US" dirty="0"/>
          </a:p>
          <a:p>
            <a:r>
              <a:rPr lang="en-US" dirty="0"/>
              <a:t>SOAP is used to exchange information between different computers and operating systems.</a:t>
            </a:r>
          </a:p>
          <a:p>
            <a:r>
              <a:rPr lang="en-US" dirty="0"/>
              <a:t>It doesn’t matter if the operating system is MacOS X, Linux, or Windows based.</a:t>
            </a:r>
          </a:p>
          <a:p>
            <a:r>
              <a:rPr lang="en-US" dirty="0"/>
              <a:t>“Other frameworks including CORBA, DCOM, and Java RMI provide similar functionality to SOAP, but SOAP messages are written entirely in XML and are therefore uniquely platform- and language-independent.”</a:t>
            </a:r>
            <a:r>
              <a:rPr lang="en-US" baseline="30000" dirty="0"/>
              <a:t>1</a:t>
            </a:r>
          </a:p>
          <a:p>
            <a:r>
              <a:rPr lang="en-US" dirty="0"/>
              <a:t>It’s simple to use and to understand.</a:t>
            </a:r>
          </a:p>
          <a:p>
            <a:r>
              <a:rPr lang="en-US" dirty="0"/>
              <a:t>Doesn’t require lots of intervention.</a:t>
            </a:r>
          </a:p>
          <a:p>
            <a:pPr marL="0" indent="0">
              <a:buNone/>
            </a:pPr>
            <a:endParaRPr lang="en-US" dirty="0"/>
          </a:p>
        </p:txBody>
      </p:sp>
    </p:spTree>
    <p:extLst>
      <p:ext uri="{BB962C8B-B14F-4D97-AF65-F5344CB8AC3E}">
        <p14:creationId xmlns:p14="http://schemas.microsoft.com/office/powerpoint/2010/main" val="108504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8033-B151-4D61-A19C-757682EEC498}"/>
              </a:ext>
            </a:extLst>
          </p:cNvPr>
          <p:cNvSpPr>
            <a:spLocks noGrp="1"/>
          </p:cNvSpPr>
          <p:nvPr>
            <p:ph type="title"/>
          </p:nvPr>
        </p:nvSpPr>
        <p:spPr/>
        <p:txBody>
          <a:bodyPr/>
          <a:lstStyle/>
          <a:p>
            <a:r>
              <a:rPr lang="en-US" dirty="0"/>
              <a:t>SOAP Envelopes</a:t>
            </a:r>
          </a:p>
        </p:txBody>
      </p:sp>
      <p:sp>
        <p:nvSpPr>
          <p:cNvPr id="3" name="Content Placeholder 2">
            <a:extLst>
              <a:ext uri="{FF2B5EF4-FFF2-40B4-BE49-F238E27FC236}">
                <a16:creationId xmlns:a16="http://schemas.microsoft.com/office/drawing/2014/main" id="{6351261F-E0D1-4902-B645-B12C8EB82C4E}"/>
              </a:ext>
            </a:extLst>
          </p:cNvPr>
          <p:cNvSpPr>
            <a:spLocks noGrp="1"/>
          </p:cNvSpPr>
          <p:nvPr>
            <p:ph idx="1"/>
          </p:nvPr>
        </p:nvSpPr>
        <p:spPr/>
        <p:txBody>
          <a:bodyPr/>
          <a:lstStyle/>
          <a:p>
            <a:r>
              <a:rPr lang="en-US" dirty="0"/>
              <a:t>“The SOAP envelope indicates the start and the end of the message so that the receiver knows when an entire message has been received. The SOAP envelope solves the problem of knowing when you are done receiving a message and are ready to process it. The SOAP envelope is therefore basically a packaging mechanism.”</a:t>
            </a:r>
            <a:r>
              <a:rPr lang="en-US" baseline="30000" dirty="0"/>
              <a:t>2</a:t>
            </a:r>
          </a:p>
          <a:p>
            <a:r>
              <a:rPr lang="en-US" dirty="0"/>
              <a:t>The Envelope is required as part of a SOAP message.</a:t>
            </a:r>
          </a:p>
          <a:p>
            <a:r>
              <a:rPr lang="en-US" dirty="0"/>
              <a:t>When there is an SOAP update, the Envelope changes.</a:t>
            </a:r>
          </a:p>
          <a:p>
            <a:r>
              <a:rPr lang="en-US" dirty="0"/>
              <a:t>All SOAP Messages have a root Envelope Element.</a:t>
            </a:r>
          </a:p>
        </p:txBody>
      </p:sp>
    </p:spTree>
    <p:extLst>
      <p:ext uri="{BB962C8B-B14F-4D97-AF65-F5344CB8AC3E}">
        <p14:creationId xmlns:p14="http://schemas.microsoft.com/office/powerpoint/2010/main" val="218347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E5A7-782B-4C91-AA12-1CF1C63EA7B1}"/>
              </a:ext>
            </a:extLst>
          </p:cNvPr>
          <p:cNvSpPr>
            <a:spLocks noGrp="1"/>
          </p:cNvSpPr>
          <p:nvPr>
            <p:ph type="title"/>
          </p:nvPr>
        </p:nvSpPr>
        <p:spPr/>
        <p:txBody>
          <a:bodyPr/>
          <a:lstStyle/>
          <a:p>
            <a:r>
              <a:rPr lang="en-US" dirty="0"/>
              <a:t>SOAP Headers</a:t>
            </a:r>
          </a:p>
        </p:txBody>
      </p:sp>
      <p:sp>
        <p:nvSpPr>
          <p:cNvPr id="3" name="Content Placeholder 2">
            <a:extLst>
              <a:ext uri="{FF2B5EF4-FFF2-40B4-BE49-F238E27FC236}">
                <a16:creationId xmlns:a16="http://schemas.microsoft.com/office/drawing/2014/main" id="{DA1EBF8D-0DD0-4CE0-8175-675E9A51545F}"/>
              </a:ext>
            </a:extLst>
          </p:cNvPr>
          <p:cNvSpPr>
            <a:spLocks noGrp="1"/>
          </p:cNvSpPr>
          <p:nvPr>
            <p:ph idx="1"/>
          </p:nvPr>
        </p:nvSpPr>
        <p:spPr/>
        <p:txBody>
          <a:bodyPr/>
          <a:lstStyle/>
          <a:p>
            <a:r>
              <a:rPr lang="en-US" dirty="0"/>
              <a:t>“The optional Header element offers a flexible framework for specifying additional application-level requirements.”</a:t>
            </a:r>
            <a:r>
              <a:rPr lang="en-US" baseline="30000" dirty="0"/>
              <a:t>3</a:t>
            </a:r>
          </a:p>
          <a:p>
            <a:r>
              <a:rPr lang="en-US" dirty="0"/>
              <a:t>“Header element can be used to specify a digital signature for password-protected services.”</a:t>
            </a:r>
            <a:r>
              <a:rPr lang="en-US" baseline="30000" dirty="0"/>
              <a:t>3</a:t>
            </a:r>
          </a:p>
          <a:p>
            <a:r>
              <a:rPr lang="en-US" dirty="0"/>
              <a:t>“Header Elements can occur multiple times.”</a:t>
            </a:r>
            <a:r>
              <a:rPr lang="en-US" baseline="30000" dirty="0"/>
              <a:t>3</a:t>
            </a:r>
            <a:endParaRPr lang="en-US" dirty="0"/>
          </a:p>
          <a:p>
            <a:r>
              <a:rPr lang="en-US" dirty="0"/>
              <a:t>What all of this means is that you can use the Header Element to access database’s, or to specify account numbers for payments.</a:t>
            </a:r>
          </a:p>
          <a:p>
            <a:endParaRPr lang="en-US" dirty="0"/>
          </a:p>
        </p:txBody>
      </p:sp>
    </p:spTree>
    <p:extLst>
      <p:ext uri="{BB962C8B-B14F-4D97-AF65-F5344CB8AC3E}">
        <p14:creationId xmlns:p14="http://schemas.microsoft.com/office/powerpoint/2010/main" val="56983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731A-C26A-4A76-95C2-D33F0450A1BC}"/>
              </a:ext>
            </a:extLst>
          </p:cNvPr>
          <p:cNvSpPr>
            <a:spLocks noGrp="1"/>
          </p:cNvSpPr>
          <p:nvPr>
            <p:ph type="title"/>
          </p:nvPr>
        </p:nvSpPr>
        <p:spPr/>
        <p:txBody>
          <a:bodyPr/>
          <a:lstStyle/>
          <a:p>
            <a:r>
              <a:rPr lang="en-US" dirty="0"/>
              <a:t>SOAP Faults</a:t>
            </a:r>
          </a:p>
        </p:txBody>
      </p:sp>
      <p:sp>
        <p:nvSpPr>
          <p:cNvPr id="3" name="Content Placeholder 2">
            <a:extLst>
              <a:ext uri="{FF2B5EF4-FFF2-40B4-BE49-F238E27FC236}">
                <a16:creationId xmlns:a16="http://schemas.microsoft.com/office/drawing/2014/main" id="{AD457C44-A146-4F09-9260-B542AB9D9A3D}"/>
              </a:ext>
            </a:extLst>
          </p:cNvPr>
          <p:cNvSpPr>
            <a:spLocks noGrp="1"/>
          </p:cNvSpPr>
          <p:nvPr>
            <p:ph idx="1"/>
          </p:nvPr>
        </p:nvSpPr>
        <p:spPr/>
        <p:txBody>
          <a:bodyPr/>
          <a:lstStyle/>
          <a:p>
            <a:r>
              <a:rPr lang="en-US" dirty="0"/>
              <a:t>“A SOAP message can carry only one fault block.</a:t>
            </a:r>
          </a:p>
          <a:p>
            <a:r>
              <a:rPr lang="en-US" dirty="0"/>
              <a:t>Fault is an optional part of a SOAP message.</a:t>
            </a:r>
          </a:p>
          <a:p>
            <a:r>
              <a:rPr lang="en-US" dirty="0"/>
              <a:t>For HTTP binding, a successful response is linked to the 200 to 299 range of status codes.</a:t>
            </a:r>
          </a:p>
          <a:p>
            <a:r>
              <a:rPr lang="en-US" dirty="0"/>
              <a:t>SOAP Fault is linked to the 500 to 599 range of status codes.”</a:t>
            </a:r>
            <a:r>
              <a:rPr lang="en-US" baseline="30000" dirty="0"/>
              <a:t>4</a:t>
            </a:r>
            <a:endParaRPr lang="en-US" dirty="0"/>
          </a:p>
          <a:p>
            <a:endParaRPr lang="en-US" dirty="0"/>
          </a:p>
          <a:p>
            <a:endParaRPr lang="en-US" dirty="0"/>
          </a:p>
        </p:txBody>
      </p:sp>
    </p:spTree>
    <p:extLst>
      <p:ext uri="{BB962C8B-B14F-4D97-AF65-F5344CB8AC3E}">
        <p14:creationId xmlns:p14="http://schemas.microsoft.com/office/powerpoint/2010/main" val="276758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EA7E-1CB3-4693-A0AA-FAABE199D294}"/>
              </a:ext>
            </a:extLst>
          </p:cNvPr>
          <p:cNvSpPr>
            <a:spLocks noGrp="1"/>
          </p:cNvSpPr>
          <p:nvPr>
            <p:ph type="title"/>
          </p:nvPr>
        </p:nvSpPr>
        <p:spPr/>
        <p:txBody>
          <a:bodyPr/>
          <a:lstStyle/>
          <a:p>
            <a:r>
              <a:rPr lang="en-US" dirty="0"/>
              <a:t>SOAP Fault Codes</a:t>
            </a:r>
          </a:p>
        </p:txBody>
      </p:sp>
      <p:sp>
        <p:nvSpPr>
          <p:cNvPr id="3" name="Content Placeholder 2">
            <a:extLst>
              <a:ext uri="{FF2B5EF4-FFF2-40B4-BE49-F238E27FC236}">
                <a16:creationId xmlns:a16="http://schemas.microsoft.com/office/drawing/2014/main" id="{38F53472-BEEE-4C18-954B-69FE832B0CB8}"/>
              </a:ext>
            </a:extLst>
          </p:cNvPr>
          <p:cNvSpPr>
            <a:spLocks noGrp="1"/>
          </p:cNvSpPr>
          <p:nvPr>
            <p:ph idx="1"/>
          </p:nvPr>
        </p:nvSpPr>
        <p:spPr/>
        <p:txBody>
          <a:bodyPr/>
          <a:lstStyle/>
          <a:p>
            <a:r>
              <a:rPr lang="en-US" dirty="0" err="1"/>
              <a:t>VersionMismatch</a:t>
            </a:r>
            <a:r>
              <a:rPr lang="en-US" dirty="0"/>
              <a:t>: Used to denote that there is a version mismatch between the sender and receiver.</a:t>
            </a:r>
          </a:p>
          <a:p>
            <a:r>
              <a:rPr lang="en-US" dirty="0" err="1"/>
              <a:t>MustUnderstand</a:t>
            </a:r>
            <a:r>
              <a:rPr lang="en-US" dirty="0"/>
              <a:t>: “An immediate child element of the Header element, with the </a:t>
            </a:r>
            <a:r>
              <a:rPr lang="en-US" dirty="0" err="1"/>
              <a:t>mustUnderstand</a:t>
            </a:r>
            <a:r>
              <a:rPr lang="en-US" dirty="0"/>
              <a:t> attribute set to "1", was not understood.”</a:t>
            </a:r>
            <a:r>
              <a:rPr lang="en-US" baseline="30000" dirty="0"/>
              <a:t>4</a:t>
            </a:r>
          </a:p>
          <a:p>
            <a:r>
              <a:rPr lang="en-US" dirty="0"/>
              <a:t>Client: The body of the message was incorrectly formatted, or contained invalid information.</a:t>
            </a:r>
          </a:p>
          <a:p>
            <a:r>
              <a:rPr lang="en-US" dirty="0"/>
              <a:t>Server: This means that there is an issue with the server.</a:t>
            </a:r>
          </a:p>
        </p:txBody>
      </p:sp>
    </p:spTree>
    <p:extLst>
      <p:ext uri="{BB962C8B-B14F-4D97-AF65-F5344CB8AC3E}">
        <p14:creationId xmlns:p14="http://schemas.microsoft.com/office/powerpoint/2010/main" val="216789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FCC4-CCC8-49B4-AE12-2E45E8B0480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546F76A-B219-4AE5-AAEA-C7869DEFCCC4}"/>
              </a:ext>
            </a:extLst>
          </p:cNvPr>
          <p:cNvSpPr>
            <a:spLocks noGrp="1"/>
          </p:cNvSpPr>
          <p:nvPr>
            <p:ph idx="1"/>
          </p:nvPr>
        </p:nvSpPr>
        <p:spPr/>
        <p:txBody>
          <a:bodyPr/>
          <a:lstStyle/>
          <a:p>
            <a:r>
              <a:rPr lang="en-US" dirty="0"/>
              <a:t>1. </a:t>
            </a:r>
            <a:r>
              <a:rPr lang="en-US" sz="1800" dirty="0">
                <a:effectLst/>
                <a:latin typeface="Calibri" panose="020F0502020204030204" pitchFamily="34" charset="0"/>
                <a:ea typeface="Calibri" panose="020F0502020204030204" pitchFamily="34" charset="0"/>
                <a:cs typeface="Times New Roman" panose="02020603050405020304" pitchFamily="18" charset="0"/>
              </a:rPr>
              <a:t>Tutorials Point. (2021, Retrieved April 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SOAP- Encoding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TutorialsPoint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rPr>
              <a:t>https://www.tutorialspoint.com/soap/soap_encoding.htm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2. Tutorials Point. (2021, Retrieved April 3). </a:t>
            </a:r>
            <a:r>
              <a:rPr lang="en-US" i="1" dirty="0">
                <a:latin typeface="Calibri" panose="020F0502020204030204" pitchFamily="34" charset="0"/>
                <a:ea typeface="Calibri" panose="020F0502020204030204" pitchFamily="34" charset="0"/>
                <a:cs typeface="Times New Roman" panose="02020603050405020304" pitchFamily="18" charset="0"/>
              </a:rPr>
              <a:t>SOAP- Envelope. </a:t>
            </a:r>
            <a:r>
              <a:rPr lang="en-US" dirty="0">
                <a:latin typeface="Calibri" panose="020F0502020204030204" pitchFamily="34" charset="0"/>
                <a:ea typeface="Calibri" panose="020F0502020204030204" pitchFamily="34" charset="0"/>
                <a:cs typeface="Times New Roman" panose="02020603050405020304" pitchFamily="18" charset="0"/>
              </a:rPr>
              <a:t>Retrieved from </a:t>
            </a:r>
            <a:r>
              <a:rPr lang="en-US" dirty="0" err="1">
                <a:latin typeface="Calibri" panose="020F0502020204030204" pitchFamily="34" charset="0"/>
                <a:ea typeface="Calibri" panose="020F0502020204030204" pitchFamily="34" charset="0"/>
                <a:cs typeface="Times New Roman" panose="02020603050405020304" pitchFamily="18" charset="0"/>
              </a:rPr>
              <a:t>TutorialsPoint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hlinkClick r:id="rId3"/>
              </a:rPr>
              <a:t>https://www.tutorialspoint.com/soap/soap_envelope.htm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3. Tutorials Point. (2021, Retrieved April 3). </a:t>
            </a:r>
            <a:r>
              <a:rPr lang="en-US" i="1" dirty="0"/>
              <a:t>SOAP- Header.</a:t>
            </a:r>
            <a:r>
              <a:rPr lang="en-US" dirty="0"/>
              <a:t> Retrieved from </a:t>
            </a:r>
            <a:r>
              <a:rPr lang="en-US" dirty="0" err="1"/>
              <a:t>TutorialsPoint</a:t>
            </a:r>
            <a:r>
              <a:rPr lang="en-US" dirty="0"/>
              <a:t>: </a:t>
            </a:r>
            <a:r>
              <a:rPr lang="en-US" dirty="0">
                <a:hlinkClick r:id="rId4"/>
              </a:rPr>
              <a:t>https://www.tutorialspoint.com/soap/soap_header.htm</a:t>
            </a:r>
            <a:endParaRPr lang="en-US" dirty="0"/>
          </a:p>
          <a:p>
            <a:r>
              <a:rPr lang="en-US" dirty="0"/>
              <a:t>4. Tutorials Point. (2021, Retrieved April 3). </a:t>
            </a:r>
            <a:r>
              <a:rPr lang="en-US" i="1" dirty="0"/>
              <a:t>SOAP- Fault.</a:t>
            </a:r>
            <a:r>
              <a:rPr lang="en-US" dirty="0"/>
              <a:t> Retrieved from </a:t>
            </a:r>
            <a:r>
              <a:rPr lang="en-US" dirty="0" err="1"/>
              <a:t>TutorialsPoint</a:t>
            </a:r>
            <a:r>
              <a:rPr lang="en-US" dirty="0"/>
              <a:t>: </a:t>
            </a:r>
            <a:r>
              <a:rPr lang="en-US" dirty="0">
                <a:hlinkClick r:id="rId5"/>
              </a:rPr>
              <a:t>https://www.tutorialspoint.com/soap/soap_fault.htm</a:t>
            </a:r>
            <a:endParaRPr lang="en-US" dirty="0"/>
          </a:p>
          <a:p>
            <a:endParaRPr lang="en-US" dirty="0"/>
          </a:p>
        </p:txBody>
      </p:sp>
    </p:spTree>
    <p:extLst>
      <p:ext uri="{BB962C8B-B14F-4D97-AF65-F5344CB8AC3E}">
        <p14:creationId xmlns:p14="http://schemas.microsoft.com/office/powerpoint/2010/main" val="16939941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526</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SOAP </vt:lpstr>
      <vt:lpstr>What is SOAP?</vt:lpstr>
      <vt:lpstr>SOAP Envelopes</vt:lpstr>
      <vt:lpstr>SOAP Headers</vt:lpstr>
      <vt:lpstr>SOAP Faults</vt:lpstr>
      <vt:lpstr>SOAP Fault Codes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dc:title>
  <dc:creator>Fred Marble</dc:creator>
  <cp:lastModifiedBy>Fred Marble</cp:lastModifiedBy>
  <cp:revision>11</cp:revision>
  <dcterms:created xsi:type="dcterms:W3CDTF">2021-04-03T15:25:27Z</dcterms:created>
  <dcterms:modified xsi:type="dcterms:W3CDTF">2021-04-03T16:48:40Z</dcterms:modified>
</cp:coreProperties>
</file>