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4660"/>
  </p:normalViewPr>
  <p:slideViewPr>
    <p:cSldViewPr snapToGrid="0">
      <p:cViewPr varScale="1">
        <p:scale>
          <a:sx n="50" d="100"/>
          <a:sy n="50" d="100"/>
        </p:scale>
        <p:origin x="48" y="9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43EBB8-849B-4494-91B6-42D8F0515BDB}"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48532-62EC-4FA0-9B00-693952625142}" type="slidenum">
              <a:rPr lang="en-US" smtClean="0"/>
              <a:t>‹#›</a:t>
            </a:fld>
            <a:endParaRPr lang="en-US"/>
          </a:p>
        </p:txBody>
      </p:sp>
    </p:spTree>
    <p:extLst>
      <p:ext uri="{BB962C8B-B14F-4D97-AF65-F5344CB8AC3E}">
        <p14:creationId xmlns:p14="http://schemas.microsoft.com/office/powerpoint/2010/main" val="230432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3EBB8-849B-4494-91B6-42D8F0515BDB}"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48532-62EC-4FA0-9B00-693952625142}" type="slidenum">
              <a:rPr lang="en-US" smtClean="0"/>
              <a:t>‹#›</a:t>
            </a:fld>
            <a:endParaRPr lang="en-US"/>
          </a:p>
        </p:txBody>
      </p:sp>
    </p:spTree>
    <p:extLst>
      <p:ext uri="{BB962C8B-B14F-4D97-AF65-F5344CB8AC3E}">
        <p14:creationId xmlns:p14="http://schemas.microsoft.com/office/powerpoint/2010/main" val="339998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3EBB8-849B-4494-91B6-42D8F0515BDB}"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48532-62EC-4FA0-9B00-69395262514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8980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3EBB8-849B-4494-91B6-42D8F0515BDB}"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48532-62EC-4FA0-9B00-693952625142}" type="slidenum">
              <a:rPr lang="en-US" smtClean="0"/>
              <a:t>‹#›</a:t>
            </a:fld>
            <a:endParaRPr lang="en-US"/>
          </a:p>
        </p:txBody>
      </p:sp>
    </p:spTree>
    <p:extLst>
      <p:ext uri="{BB962C8B-B14F-4D97-AF65-F5344CB8AC3E}">
        <p14:creationId xmlns:p14="http://schemas.microsoft.com/office/powerpoint/2010/main" val="3611938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3EBB8-849B-4494-91B6-42D8F0515BDB}"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48532-62EC-4FA0-9B00-69395262514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6192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3EBB8-849B-4494-91B6-42D8F0515BDB}"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48532-62EC-4FA0-9B00-693952625142}" type="slidenum">
              <a:rPr lang="en-US" smtClean="0"/>
              <a:t>‹#›</a:t>
            </a:fld>
            <a:endParaRPr lang="en-US"/>
          </a:p>
        </p:txBody>
      </p:sp>
    </p:spTree>
    <p:extLst>
      <p:ext uri="{BB962C8B-B14F-4D97-AF65-F5344CB8AC3E}">
        <p14:creationId xmlns:p14="http://schemas.microsoft.com/office/powerpoint/2010/main" val="1942113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3EBB8-849B-4494-91B6-42D8F0515BDB}"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48532-62EC-4FA0-9B00-693952625142}" type="slidenum">
              <a:rPr lang="en-US" smtClean="0"/>
              <a:t>‹#›</a:t>
            </a:fld>
            <a:endParaRPr lang="en-US"/>
          </a:p>
        </p:txBody>
      </p:sp>
    </p:spTree>
    <p:extLst>
      <p:ext uri="{BB962C8B-B14F-4D97-AF65-F5344CB8AC3E}">
        <p14:creationId xmlns:p14="http://schemas.microsoft.com/office/powerpoint/2010/main" val="2873171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3EBB8-849B-4494-91B6-42D8F0515BDB}"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48532-62EC-4FA0-9B00-693952625142}" type="slidenum">
              <a:rPr lang="en-US" smtClean="0"/>
              <a:t>‹#›</a:t>
            </a:fld>
            <a:endParaRPr lang="en-US"/>
          </a:p>
        </p:txBody>
      </p:sp>
    </p:spTree>
    <p:extLst>
      <p:ext uri="{BB962C8B-B14F-4D97-AF65-F5344CB8AC3E}">
        <p14:creationId xmlns:p14="http://schemas.microsoft.com/office/powerpoint/2010/main" val="4075096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3EBB8-849B-4494-91B6-42D8F0515BDB}"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48532-62EC-4FA0-9B00-693952625142}" type="slidenum">
              <a:rPr lang="en-US" smtClean="0"/>
              <a:t>‹#›</a:t>
            </a:fld>
            <a:endParaRPr lang="en-US"/>
          </a:p>
        </p:txBody>
      </p:sp>
    </p:spTree>
    <p:extLst>
      <p:ext uri="{BB962C8B-B14F-4D97-AF65-F5344CB8AC3E}">
        <p14:creationId xmlns:p14="http://schemas.microsoft.com/office/powerpoint/2010/main" val="428002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3EBB8-849B-4494-91B6-42D8F0515BDB}"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48532-62EC-4FA0-9B00-693952625142}" type="slidenum">
              <a:rPr lang="en-US" smtClean="0"/>
              <a:t>‹#›</a:t>
            </a:fld>
            <a:endParaRPr lang="en-US"/>
          </a:p>
        </p:txBody>
      </p:sp>
    </p:spTree>
    <p:extLst>
      <p:ext uri="{BB962C8B-B14F-4D97-AF65-F5344CB8AC3E}">
        <p14:creationId xmlns:p14="http://schemas.microsoft.com/office/powerpoint/2010/main" val="575637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43EBB8-849B-4494-91B6-42D8F0515BDB}" type="datetimeFigureOut">
              <a:rPr lang="en-US" smtClean="0"/>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48532-62EC-4FA0-9B00-693952625142}" type="slidenum">
              <a:rPr lang="en-US" smtClean="0"/>
              <a:t>‹#›</a:t>
            </a:fld>
            <a:endParaRPr lang="en-US"/>
          </a:p>
        </p:txBody>
      </p:sp>
    </p:spTree>
    <p:extLst>
      <p:ext uri="{BB962C8B-B14F-4D97-AF65-F5344CB8AC3E}">
        <p14:creationId xmlns:p14="http://schemas.microsoft.com/office/powerpoint/2010/main" val="358876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43EBB8-849B-4494-91B6-42D8F0515BDB}" type="datetimeFigureOut">
              <a:rPr lang="en-US" smtClean="0"/>
              <a:t>5/14/2021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448532-62EC-4FA0-9B00-693952625142}" type="slidenum">
              <a:rPr lang="en-US" smtClean="0"/>
              <a:t>‹#›</a:t>
            </a:fld>
            <a:endParaRPr lang="en-US"/>
          </a:p>
        </p:txBody>
      </p:sp>
    </p:spTree>
    <p:extLst>
      <p:ext uri="{BB962C8B-B14F-4D97-AF65-F5344CB8AC3E}">
        <p14:creationId xmlns:p14="http://schemas.microsoft.com/office/powerpoint/2010/main" val="211899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43EBB8-849B-4494-91B6-42D8F0515BDB}" type="datetimeFigureOut">
              <a:rPr lang="en-US" smtClean="0"/>
              <a:t>5/14/2021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448532-62EC-4FA0-9B00-693952625142}" type="slidenum">
              <a:rPr lang="en-US" smtClean="0"/>
              <a:t>‹#›</a:t>
            </a:fld>
            <a:endParaRPr lang="en-US"/>
          </a:p>
        </p:txBody>
      </p:sp>
    </p:spTree>
    <p:extLst>
      <p:ext uri="{BB962C8B-B14F-4D97-AF65-F5344CB8AC3E}">
        <p14:creationId xmlns:p14="http://schemas.microsoft.com/office/powerpoint/2010/main" val="302469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3EBB8-849B-4494-91B6-42D8F0515BDB}" type="datetimeFigureOut">
              <a:rPr lang="en-US" smtClean="0"/>
              <a:t>5/14/2021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448532-62EC-4FA0-9B00-693952625142}" type="slidenum">
              <a:rPr lang="en-US" smtClean="0"/>
              <a:t>‹#›</a:t>
            </a:fld>
            <a:endParaRPr lang="en-US"/>
          </a:p>
        </p:txBody>
      </p:sp>
    </p:spTree>
    <p:extLst>
      <p:ext uri="{BB962C8B-B14F-4D97-AF65-F5344CB8AC3E}">
        <p14:creationId xmlns:p14="http://schemas.microsoft.com/office/powerpoint/2010/main" val="62016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43EBB8-849B-4494-91B6-42D8F0515BDB}" type="datetimeFigureOut">
              <a:rPr lang="en-US" smtClean="0"/>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48532-62EC-4FA0-9B00-693952625142}" type="slidenum">
              <a:rPr lang="en-US" smtClean="0"/>
              <a:t>‹#›</a:t>
            </a:fld>
            <a:endParaRPr lang="en-US"/>
          </a:p>
        </p:txBody>
      </p:sp>
    </p:spTree>
    <p:extLst>
      <p:ext uri="{BB962C8B-B14F-4D97-AF65-F5344CB8AC3E}">
        <p14:creationId xmlns:p14="http://schemas.microsoft.com/office/powerpoint/2010/main" val="1422329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43EBB8-849B-4494-91B6-42D8F0515BDB}" type="datetimeFigureOut">
              <a:rPr lang="en-US" smtClean="0"/>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48532-62EC-4FA0-9B00-693952625142}" type="slidenum">
              <a:rPr lang="en-US" smtClean="0"/>
              <a:t>‹#›</a:t>
            </a:fld>
            <a:endParaRPr lang="en-US"/>
          </a:p>
        </p:txBody>
      </p:sp>
    </p:spTree>
    <p:extLst>
      <p:ext uri="{BB962C8B-B14F-4D97-AF65-F5344CB8AC3E}">
        <p14:creationId xmlns:p14="http://schemas.microsoft.com/office/powerpoint/2010/main" val="271611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43EBB8-849B-4494-91B6-42D8F0515BDB}" type="datetimeFigureOut">
              <a:rPr lang="en-US" smtClean="0"/>
              <a:t>5/14/2021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448532-62EC-4FA0-9B00-693952625142}" type="slidenum">
              <a:rPr lang="en-US" smtClean="0"/>
              <a:t>‹#›</a:t>
            </a:fld>
            <a:endParaRPr lang="en-US"/>
          </a:p>
        </p:txBody>
      </p:sp>
    </p:spTree>
    <p:extLst>
      <p:ext uri="{BB962C8B-B14F-4D97-AF65-F5344CB8AC3E}">
        <p14:creationId xmlns:p14="http://schemas.microsoft.com/office/powerpoint/2010/main" val="299788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auth.net/articles/authentic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0873-CBC3-4CB6-A6CE-153C2CC97724}"/>
              </a:ext>
            </a:extLst>
          </p:cNvPr>
          <p:cNvSpPr>
            <a:spLocks noGrp="1"/>
          </p:cNvSpPr>
          <p:nvPr>
            <p:ph type="ctrTitle"/>
          </p:nvPr>
        </p:nvSpPr>
        <p:spPr/>
        <p:txBody>
          <a:bodyPr/>
          <a:lstStyle/>
          <a:p>
            <a:r>
              <a:rPr lang="en-US" dirty="0"/>
              <a:t>Open Authentication (OAuth)</a:t>
            </a:r>
          </a:p>
        </p:txBody>
      </p:sp>
      <p:sp>
        <p:nvSpPr>
          <p:cNvPr id="3" name="Subtitle 2">
            <a:extLst>
              <a:ext uri="{FF2B5EF4-FFF2-40B4-BE49-F238E27FC236}">
                <a16:creationId xmlns:a16="http://schemas.microsoft.com/office/drawing/2014/main" id="{C9194C12-5917-46D4-B1A5-DC1673281C4D}"/>
              </a:ext>
            </a:extLst>
          </p:cNvPr>
          <p:cNvSpPr>
            <a:spLocks noGrp="1"/>
          </p:cNvSpPr>
          <p:nvPr>
            <p:ph type="subTitle" idx="1"/>
          </p:nvPr>
        </p:nvSpPr>
        <p:spPr/>
        <p:txBody>
          <a:bodyPr/>
          <a:lstStyle/>
          <a:p>
            <a:r>
              <a:rPr lang="en-US" dirty="0"/>
              <a:t>Fred Marble</a:t>
            </a:r>
          </a:p>
        </p:txBody>
      </p:sp>
    </p:spTree>
    <p:extLst>
      <p:ext uri="{BB962C8B-B14F-4D97-AF65-F5344CB8AC3E}">
        <p14:creationId xmlns:p14="http://schemas.microsoft.com/office/powerpoint/2010/main" val="205343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CD3E-7567-423F-A070-CFFA527B3FE7}"/>
              </a:ext>
            </a:extLst>
          </p:cNvPr>
          <p:cNvSpPr>
            <a:spLocks noGrp="1"/>
          </p:cNvSpPr>
          <p:nvPr>
            <p:ph type="title"/>
          </p:nvPr>
        </p:nvSpPr>
        <p:spPr/>
        <p:txBody>
          <a:bodyPr/>
          <a:lstStyle/>
          <a:p>
            <a:r>
              <a:rPr lang="en-US" dirty="0"/>
              <a:t>What is Open Authentication?</a:t>
            </a:r>
          </a:p>
        </p:txBody>
      </p:sp>
      <p:sp>
        <p:nvSpPr>
          <p:cNvPr id="3" name="Content Placeholder 2">
            <a:extLst>
              <a:ext uri="{FF2B5EF4-FFF2-40B4-BE49-F238E27FC236}">
                <a16:creationId xmlns:a16="http://schemas.microsoft.com/office/drawing/2014/main" id="{B20171B3-D994-4162-8743-DBDA54C3D464}"/>
              </a:ext>
            </a:extLst>
          </p:cNvPr>
          <p:cNvSpPr>
            <a:spLocks noGrp="1"/>
          </p:cNvSpPr>
          <p:nvPr>
            <p:ph idx="1"/>
          </p:nvPr>
        </p:nvSpPr>
        <p:spPr/>
        <p:txBody>
          <a:bodyPr/>
          <a:lstStyle/>
          <a:p>
            <a:r>
              <a:rPr lang="en-US" dirty="0"/>
              <a:t>“Authentication in the context of a user accessing an application tells an application who the current user is and whether or not they're present.”</a:t>
            </a:r>
            <a:r>
              <a:rPr lang="en-US" baseline="30000" dirty="0"/>
              <a:t>1</a:t>
            </a:r>
          </a:p>
          <a:p>
            <a:r>
              <a:rPr lang="en-US" dirty="0"/>
              <a:t>“OAuth says absolutely nothing about the user, nor does it say how the user proved their presence or even if they're still there. As far as an OAuth client is concerned, it asked for a token, got a token, and eventually used that token to access some API.”</a:t>
            </a:r>
            <a:r>
              <a:rPr lang="en-US" baseline="30000" dirty="0"/>
              <a:t>1</a:t>
            </a:r>
            <a:endParaRPr lang="en-US" dirty="0"/>
          </a:p>
          <a:p>
            <a:r>
              <a:rPr lang="en-US" dirty="0"/>
              <a:t>This means that Authentication does not equate to Authorization.</a:t>
            </a:r>
          </a:p>
          <a:p>
            <a:pPr algn="just"/>
            <a:r>
              <a:rPr lang="en-US" dirty="0"/>
              <a:t>It means that Authorization will have to be handled different compared to Authentication.</a:t>
            </a:r>
          </a:p>
          <a:p>
            <a:pPr algn="just"/>
            <a:endParaRPr lang="en-US" dirty="0"/>
          </a:p>
        </p:txBody>
      </p:sp>
    </p:spTree>
    <p:extLst>
      <p:ext uri="{BB962C8B-B14F-4D97-AF65-F5344CB8AC3E}">
        <p14:creationId xmlns:p14="http://schemas.microsoft.com/office/powerpoint/2010/main" val="56991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1F8F-2A95-4902-84A2-BFEB343851B2}"/>
              </a:ext>
            </a:extLst>
          </p:cNvPr>
          <p:cNvSpPr>
            <a:spLocks noGrp="1"/>
          </p:cNvSpPr>
          <p:nvPr>
            <p:ph type="title"/>
          </p:nvPr>
        </p:nvSpPr>
        <p:spPr/>
        <p:txBody>
          <a:bodyPr/>
          <a:lstStyle/>
          <a:p>
            <a:r>
              <a:rPr lang="en-US" dirty="0"/>
              <a:t>How OAuth works.</a:t>
            </a:r>
          </a:p>
        </p:txBody>
      </p:sp>
      <p:sp>
        <p:nvSpPr>
          <p:cNvPr id="3" name="Content Placeholder 2">
            <a:extLst>
              <a:ext uri="{FF2B5EF4-FFF2-40B4-BE49-F238E27FC236}">
                <a16:creationId xmlns:a16="http://schemas.microsoft.com/office/drawing/2014/main" id="{FB0C2840-3C4C-4616-B18F-17A788531D94}"/>
              </a:ext>
            </a:extLst>
          </p:cNvPr>
          <p:cNvSpPr>
            <a:spLocks noGrp="1"/>
          </p:cNvSpPr>
          <p:nvPr>
            <p:ph idx="1"/>
          </p:nvPr>
        </p:nvSpPr>
        <p:spPr/>
        <p:txBody>
          <a:bodyPr/>
          <a:lstStyle/>
          <a:p>
            <a:r>
              <a:rPr lang="en-US" dirty="0"/>
              <a:t>“Since an authentication usually occurs ahead of the issuance of an access token, it is tempting to consider reception of an access token of any type proof that such an authentication has occurred.”</a:t>
            </a:r>
            <a:r>
              <a:rPr lang="en-US" baseline="30000" dirty="0"/>
              <a:t>1</a:t>
            </a:r>
            <a:endParaRPr lang="en-US" dirty="0"/>
          </a:p>
          <a:p>
            <a:r>
              <a:rPr lang="en-US" dirty="0"/>
              <a:t>“This problem stems from the fact that the client is not the intended </a:t>
            </a:r>
            <a:r>
              <a:rPr lang="en-US" i="1" dirty="0"/>
              <a:t>audience</a:t>
            </a:r>
            <a:r>
              <a:rPr lang="en-US" dirty="0"/>
              <a:t> of the OAuth access token. Instead, it is the </a:t>
            </a:r>
            <a:r>
              <a:rPr lang="en-US" i="1" dirty="0"/>
              <a:t>authorized presenter</a:t>
            </a:r>
            <a:r>
              <a:rPr lang="en-US" dirty="0"/>
              <a:t> of that token, and the </a:t>
            </a:r>
            <a:r>
              <a:rPr lang="en-US" i="1" dirty="0"/>
              <a:t>audience</a:t>
            </a:r>
            <a:r>
              <a:rPr lang="en-US" dirty="0"/>
              <a:t> is in fact the protected resource.”</a:t>
            </a:r>
            <a:r>
              <a:rPr lang="en-US" baseline="30000" dirty="0"/>
              <a:t>1</a:t>
            </a:r>
          </a:p>
          <a:p>
            <a:r>
              <a:rPr lang="en-US" dirty="0"/>
              <a:t>This means that the client, or computer, shouldn’t need to know the token, but it does have to be the one to present it to the API that you are trying to access.</a:t>
            </a:r>
          </a:p>
        </p:txBody>
      </p:sp>
    </p:spTree>
    <p:extLst>
      <p:ext uri="{BB962C8B-B14F-4D97-AF65-F5344CB8AC3E}">
        <p14:creationId xmlns:p14="http://schemas.microsoft.com/office/powerpoint/2010/main" val="42389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D902-4814-4DE7-9D2E-D14941B06AD2}"/>
              </a:ext>
            </a:extLst>
          </p:cNvPr>
          <p:cNvSpPr>
            <a:spLocks noGrp="1"/>
          </p:cNvSpPr>
          <p:nvPr>
            <p:ph type="title"/>
          </p:nvPr>
        </p:nvSpPr>
        <p:spPr/>
        <p:txBody>
          <a:bodyPr/>
          <a:lstStyle/>
          <a:p>
            <a:r>
              <a:rPr lang="en-US" dirty="0"/>
              <a:t>History of OAuth</a:t>
            </a:r>
          </a:p>
        </p:txBody>
      </p:sp>
      <p:sp>
        <p:nvSpPr>
          <p:cNvPr id="3" name="Content Placeholder 2">
            <a:extLst>
              <a:ext uri="{FF2B5EF4-FFF2-40B4-BE49-F238E27FC236}">
                <a16:creationId xmlns:a16="http://schemas.microsoft.com/office/drawing/2014/main" id="{FB5B30E0-3A86-4FF6-8BC3-067903000C3D}"/>
              </a:ext>
            </a:extLst>
          </p:cNvPr>
          <p:cNvSpPr>
            <a:spLocks noGrp="1"/>
          </p:cNvSpPr>
          <p:nvPr>
            <p:ph idx="1"/>
          </p:nvPr>
        </p:nvSpPr>
        <p:spPr/>
        <p:txBody>
          <a:bodyPr/>
          <a:lstStyle/>
          <a:p>
            <a:r>
              <a:rPr lang="en-US" dirty="0"/>
              <a:t>“OAuth started around November 2006, while Blaine Cook was working on the Twitter OpenID implementation.”</a:t>
            </a:r>
            <a:r>
              <a:rPr lang="en-US" baseline="30000" dirty="0"/>
              <a:t>2</a:t>
            </a:r>
            <a:endParaRPr lang="en-US" dirty="0"/>
          </a:p>
          <a:p>
            <a:r>
              <a:rPr lang="en-US" dirty="0"/>
              <a:t>“In April 2007, a Google group was created with a small group of implementers to write a proposal for an open protocol.”</a:t>
            </a:r>
            <a:r>
              <a:rPr lang="en-US" baseline="30000" dirty="0"/>
              <a:t>2</a:t>
            </a:r>
          </a:p>
          <a:p>
            <a:r>
              <a:rPr lang="en-US" dirty="0"/>
              <a:t>“When you agree to share your secret credentials, not only do you expose your password to someone else (yes, that same password you also use for online banking), you also give them full access to do as they wish.”</a:t>
            </a:r>
            <a:r>
              <a:rPr lang="en-US" baseline="30000" dirty="0"/>
              <a:t>2</a:t>
            </a:r>
          </a:p>
          <a:p>
            <a:r>
              <a:rPr lang="en-US" baseline="30000" dirty="0"/>
              <a:t>“</a:t>
            </a:r>
            <a:r>
              <a:rPr lang="en-US" dirty="0"/>
              <a:t>This is the problem OAuth solves. It allows you, the User, to grant access to your private resources on one site (which is called the Service Provider), to another site (called Consumer, not to be confused with you, the User).”</a:t>
            </a:r>
            <a:r>
              <a:rPr lang="en-US" baseline="30000" dirty="0"/>
              <a:t>2</a:t>
            </a:r>
          </a:p>
          <a:p>
            <a:endParaRPr lang="en-US" dirty="0"/>
          </a:p>
        </p:txBody>
      </p:sp>
    </p:spTree>
    <p:extLst>
      <p:ext uri="{BB962C8B-B14F-4D97-AF65-F5344CB8AC3E}">
        <p14:creationId xmlns:p14="http://schemas.microsoft.com/office/powerpoint/2010/main" val="208597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53AC-D9CF-4476-86B2-9EF326684BDF}"/>
              </a:ext>
            </a:extLst>
          </p:cNvPr>
          <p:cNvSpPr>
            <a:spLocks noGrp="1"/>
          </p:cNvSpPr>
          <p:nvPr>
            <p:ph type="title"/>
          </p:nvPr>
        </p:nvSpPr>
        <p:spPr/>
        <p:txBody>
          <a:bodyPr/>
          <a:lstStyle/>
          <a:p>
            <a:r>
              <a:rPr lang="en-US" dirty="0"/>
              <a:t>Why OAuth is Popular</a:t>
            </a:r>
          </a:p>
        </p:txBody>
      </p:sp>
      <p:sp>
        <p:nvSpPr>
          <p:cNvPr id="3" name="Content Placeholder 2">
            <a:extLst>
              <a:ext uri="{FF2B5EF4-FFF2-40B4-BE49-F238E27FC236}">
                <a16:creationId xmlns:a16="http://schemas.microsoft.com/office/drawing/2014/main" id="{D7C6947C-1F1D-42F6-B320-62F60F349C7A}"/>
              </a:ext>
            </a:extLst>
          </p:cNvPr>
          <p:cNvSpPr>
            <a:spLocks noGrp="1"/>
          </p:cNvSpPr>
          <p:nvPr>
            <p:ph idx="1"/>
          </p:nvPr>
        </p:nvSpPr>
        <p:spPr/>
        <p:txBody>
          <a:bodyPr/>
          <a:lstStyle/>
          <a:p>
            <a:r>
              <a:rPr lang="en-US" dirty="0"/>
              <a:t>Easy to use within any API.</a:t>
            </a:r>
          </a:p>
          <a:p>
            <a:r>
              <a:rPr lang="en-US" dirty="0"/>
              <a:t>Can be implemented easily.</a:t>
            </a:r>
          </a:p>
          <a:p>
            <a:pPr marL="0" indent="0">
              <a:buNone/>
            </a:pPr>
            <a:endParaRPr lang="en-US"/>
          </a:p>
        </p:txBody>
      </p:sp>
    </p:spTree>
    <p:extLst>
      <p:ext uri="{BB962C8B-B14F-4D97-AF65-F5344CB8AC3E}">
        <p14:creationId xmlns:p14="http://schemas.microsoft.com/office/powerpoint/2010/main" val="420866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9121D-43AC-4052-9CD9-AC53041A07D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D9A5D7F-343C-41C3-9EEE-0283C236B1C3}"/>
              </a:ext>
            </a:extLst>
          </p:cNvPr>
          <p:cNvSpPr>
            <a:spLocks noGrp="1"/>
          </p:cNvSpPr>
          <p:nvPr>
            <p:ph idx="1"/>
          </p:nvPr>
        </p:nvSpPr>
        <p:spPr/>
        <p:txBody>
          <a:bodyPr/>
          <a:lstStyle/>
          <a:p>
            <a:r>
              <a:rPr lang="en-US" dirty="0"/>
              <a:t>1. </a:t>
            </a:r>
            <a:r>
              <a:rPr lang="en-US" sz="1800" dirty="0">
                <a:effectLst/>
                <a:latin typeface="Calibri" panose="020F0502020204030204" pitchFamily="34" charset="0"/>
                <a:ea typeface="Calibri" panose="020F0502020204030204" pitchFamily="34" charset="0"/>
                <a:cs typeface="Times New Roman" panose="02020603050405020304" pitchFamily="18" charset="0"/>
              </a:rPr>
              <a:t>OAuth. (2021,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Retrived</a:t>
            </a:r>
            <a:r>
              <a:rPr lang="en-US" sz="1800" dirty="0">
                <a:effectLst/>
                <a:latin typeface="Calibri" panose="020F0502020204030204" pitchFamily="34" charset="0"/>
                <a:ea typeface="Calibri" panose="020F0502020204030204" pitchFamily="34" charset="0"/>
                <a:cs typeface="Times New Roman" panose="02020603050405020304" pitchFamily="18" charset="0"/>
              </a:rPr>
              <a:t> May 14).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User Authentication with OAuth 2.0</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OAuth.NET: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2"/>
              </a:rPr>
              <a:t>https://oauth.net/articles/authentication/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2.  OAuth. (2021,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Retrived</a:t>
            </a:r>
            <a:r>
              <a:rPr lang="en-US" sz="1800" dirty="0">
                <a:effectLst/>
                <a:latin typeface="Calibri" panose="020F0502020204030204" pitchFamily="34" charset="0"/>
                <a:ea typeface="Calibri" panose="020F0502020204030204" pitchFamily="34" charset="0"/>
                <a:cs typeface="Times New Roman" panose="02020603050405020304" pitchFamily="18" charset="0"/>
              </a:rPr>
              <a:t> May 14).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Introduction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OAuth.NET: https://oauth.net/about/introduction/</a:t>
            </a:r>
            <a:endParaRPr lang="en-US" dirty="0"/>
          </a:p>
        </p:txBody>
      </p:sp>
    </p:spTree>
    <p:extLst>
      <p:ext uri="{BB962C8B-B14F-4D97-AF65-F5344CB8AC3E}">
        <p14:creationId xmlns:p14="http://schemas.microsoft.com/office/powerpoint/2010/main" val="40121676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159</TotalTime>
  <Words>464</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Open Authentication (OAuth)</vt:lpstr>
      <vt:lpstr>What is Open Authentication?</vt:lpstr>
      <vt:lpstr>How OAuth works.</vt:lpstr>
      <vt:lpstr>History of OAuth</vt:lpstr>
      <vt:lpstr>Why OAuth is Popular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Authentication (OAuth)</dc:title>
  <dc:creator>Fred Marble</dc:creator>
  <cp:lastModifiedBy>Fred Marble</cp:lastModifiedBy>
  <cp:revision>14</cp:revision>
  <dcterms:created xsi:type="dcterms:W3CDTF">2021-05-14T16:20:32Z</dcterms:created>
  <dcterms:modified xsi:type="dcterms:W3CDTF">2021-05-14T20:43:24Z</dcterms:modified>
</cp:coreProperties>
</file>