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0" r:id="rId1"/>
  </p:sldMasterIdLst>
  <p:notesMasterIdLst>
    <p:notesMasterId r:id="rId54"/>
  </p:notesMasterIdLst>
  <p:sldIdLst>
    <p:sldId id="579" r:id="rId2"/>
    <p:sldId id="329" r:id="rId3"/>
    <p:sldId id="587" r:id="rId4"/>
    <p:sldId id="582" r:id="rId5"/>
    <p:sldId id="583" r:id="rId6"/>
    <p:sldId id="584" r:id="rId7"/>
    <p:sldId id="585" r:id="rId8"/>
    <p:sldId id="586" r:id="rId9"/>
    <p:sldId id="414" r:id="rId10"/>
    <p:sldId id="479" r:id="rId11"/>
    <p:sldId id="480" r:id="rId12"/>
    <p:sldId id="488" r:id="rId13"/>
    <p:sldId id="489" r:id="rId14"/>
    <p:sldId id="490" r:id="rId15"/>
    <p:sldId id="492" r:id="rId16"/>
    <p:sldId id="493" r:id="rId17"/>
    <p:sldId id="494" r:id="rId18"/>
    <p:sldId id="495" r:id="rId19"/>
    <p:sldId id="496" r:id="rId20"/>
    <p:sldId id="505" r:id="rId21"/>
    <p:sldId id="506" r:id="rId22"/>
    <p:sldId id="507" r:id="rId23"/>
    <p:sldId id="509" r:id="rId24"/>
    <p:sldId id="510" r:id="rId25"/>
    <p:sldId id="511" r:id="rId26"/>
    <p:sldId id="512" r:id="rId27"/>
    <p:sldId id="588" r:id="rId28"/>
    <p:sldId id="589" r:id="rId29"/>
    <p:sldId id="590" r:id="rId30"/>
    <p:sldId id="591" r:id="rId31"/>
    <p:sldId id="592" r:id="rId32"/>
    <p:sldId id="593" r:id="rId33"/>
    <p:sldId id="594" r:id="rId34"/>
    <p:sldId id="595" r:id="rId35"/>
    <p:sldId id="598" r:id="rId36"/>
    <p:sldId id="600" r:id="rId37"/>
    <p:sldId id="599" r:id="rId38"/>
    <p:sldId id="601" r:id="rId39"/>
    <p:sldId id="602" r:id="rId40"/>
    <p:sldId id="603" r:id="rId41"/>
    <p:sldId id="604" r:id="rId42"/>
    <p:sldId id="605" r:id="rId43"/>
    <p:sldId id="607" r:id="rId44"/>
    <p:sldId id="606" r:id="rId45"/>
    <p:sldId id="608" r:id="rId46"/>
    <p:sldId id="609" r:id="rId47"/>
    <p:sldId id="610" r:id="rId48"/>
    <p:sldId id="611" r:id="rId49"/>
    <p:sldId id="612" r:id="rId50"/>
    <p:sldId id="613" r:id="rId51"/>
    <p:sldId id="614" r:id="rId52"/>
    <p:sldId id="282" r:id="rId5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3399"/>
    <a:srgbClr val="FF0066"/>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60"/>
  </p:normalViewPr>
  <p:slideViewPr>
    <p:cSldViewPr>
      <p:cViewPr varScale="1">
        <p:scale>
          <a:sx n="61" d="100"/>
          <a:sy n="61" d="100"/>
        </p:scale>
        <p:origin x="143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C5D8FB5F-3FDB-4F41-90FE-283D2034DA42}" type="datetimeFigureOut">
              <a:rPr lang="ru-RU"/>
              <a:pPr>
                <a:defRPr/>
              </a:pPr>
              <a:t>16.04.2025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EF967C9-3964-4FAD-83F8-AE69225585E1}" type="slidenum">
              <a:rPr lang="ru-RU" altLang="ru-RU"/>
              <a:pPr>
                <a:defRPr/>
              </a:pPr>
              <a:t>‹#›</a:t>
            </a:fld>
            <a:endParaRPr lang="ru-RU" altLang="ru-RU"/>
          </a:p>
        </p:txBody>
      </p:sp>
    </p:spTree>
    <p:extLst>
      <p:ext uri="{BB962C8B-B14F-4D97-AF65-F5344CB8AC3E}">
        <p14:creationId xmlns:p14="http://schemas.microsoft.com/office/powerpoint/2010/main" val="3835578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741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7861600-9268-4B14-919F-57758E8DFE66}" type="slidenum">
              <a:rPr lang="ru-RU" altLang="ru-RU"/>
              <a:pPr/>
              <a:t>1</a:t>
            </a:fld>
            <a:endParaRPr lang="ru-RU"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625A1B11-2107-4F7E-B78D-2B65C7C48D80}" type="slidenum">
              <a:rPr lang="en-GB" sz="1200">
                <a:solidFill>
                  <a:srgbClr val="000000"/>
                </a:solidFill>
              </a:rPr>
              <a:pPr eaLnBrk="1" hangingPunct="1"/>
              <a:t>34</a:t>
            </a:fld>
            <a:endParaRPr lang="en-GB" sz="1200">
              <a:solidFill>
                <a:srgbClr val="000000"/>
              </a:solidFill>
            </a:endParaRPr>
          </a:p>
        </p:txBody>
      </p:sp>
      <p:sp>
        <p:nvSpPr>
          <p:cNvPr id="67587" name="Rectangle 1"/>
          <p:cNvSpPr txBox="1">
            <a:spLocks noGrp="1" noRot="1" noChangeAspect="1" noChangeArrowheads="1" noTextEdit="1"/>
          </p:cNvSpPr>
          <p:nvPr>
            <p:ph type="sldImg"/>
          </p:nvPr>
        </p:nvSpPr>
        <p:spPr>
          <a:xfrm>
            <a:off x="1143000" y="685800"/>
            <a:ext cx="4572000" cy="3429000"/>
          </a:xfrm>
          <a:ln/>
        </p:spPr>
      </p:sp>
      <p:sp>
        <p:nvSpPr>
          <p:cNvPr id="67588" name="Rectangle 2"/>
          <p:cNvSpPr txBox="1">
            <a:spLocks noGrp="1" noChangeArrowheads="1"/>
          </p:cNvSpPr>
          <p:nvPr>
            <p:ph type="body" idx="1"/>
          </p:nvPr>
        </p:nvSpPr>
        <p:spPr>
          <a:xfrm>
            <a:off x="685800" y="4343400"/>
            <a:ext cx="5486400" cy="351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843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4458255-9751-4C8E-8CEE-A754E3D22407}" type="slidenum">
              <a:rPr lang="ru-RU" altLang="ru-RU"/>
              <a:pPr/>
              <a:t>2</a:t>
            </a:fld>
            <a:endParaRPr lang="ru-RU"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625A1B11-2107-4F7E-B78D-2B65C7C48D80}" type="slidenum">
              <a:rPr lang="en-GB" sz="1200">
                <a:solidFill>
                  <a:srgbClr val="000000"/>
                </a:solidFill>
              </a:rPr>
              <a:pPr eaLnBrk="1" hangingPunct="1"/>
              <a:t>27</a:t>
            </a:fld>
            <a:endParaRPr lang="en-GB" sz="1200">
              <a:solidFill>
                <a:srgbClr val="000000"/>
              </a:solidFill>
            </a:endParaRPr>
          </a:p>
        </p:txBody>
      </p:sp>
      <p:sp>
        <p:nvSpPr>
          <p:cNvPr id="67587" name="Rectangle 1"/>
          <p:cNvSpPr txBox="1">
            <a:spLocks noGrp="1" noRot="1" noChangeAspect="1" noChangeArrowheads="1" noTextEdit="1"/>
          </p:cNvSpPr>
          <p:nvPr>
            <p:ph type="sldImg"/>
          </p:nvPr>
        </p:nvSpPr>
        <p:spPr>
          <a:xfrm>
            <a:off x="1143000" y="685800"/>
            <a:ext cx="4572000" cy="3429000"/>
          </a:xfrm>
          <a:ln/>
        </p:spPr>
      </p:sp>
      <p:sp>
        <p:nvSpPr>
          <p:cNvPr id="67588" name="Rectangle 2"/>
          <p:cNvSpPr txBox="1">
            <a:spLocks noGrp="1" noChangeArrowheads="1"/>
          </p:cNvSpPr>
          <p:nvPr>
            <p:ph type="body" idx="1"/>
          </p:nvPr>
        </p:nvSpPr>
        <p:spPr>
          <a:xfrm>
            <a:off x="685800" y="4343400"/>
            <a:ext cx="5486400" cy="351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1FFDEC86-6D96-4C57-A175-5784E28FB0B8}" type="slidenum">
              <a:rPr lang="en-GB" sz="1200">
                <a:solidFill>
                  <a:srgbClr val="000000"/>
                </a:solidFill>
              </a:rPr>
              <a:pPr eaLnBrk="1" hangingPunct="1"/>
              <a:t>28</a:t>
            </a:fld>
            <a:endParaRPr lang="en-GB" sz="1200">
              <a:solidFill>
                <a:srgbClr val="000000"/>
              </a:solidFill>
            </a:endParaRPr>
          </a:p>
        </p:txBody>
      </p:sp>
      <p:sp>
        <p:nvSpPr>
          <p:cNvPr id="66563" name="Rectangle 1"/>
          <p:cNvSpPr txBox="1">
            <a:spLocks noGrp="1" noRot="1" noChangeAspect="1" noChangeArrowheads="1" noTextEdit="1"/>
          </p:cNvSpPr>
          <p:nvPr>
            <p:ph type="sldImg"/>
          </p:nvPr>
        </p:nvSpPr>
        <p:spPr>
          <a:xfrm>
            <a:off x="1143000" y="685800"/>
            <a:ext cx="4572000" cy="3429000"/>
          </a:xfrm>
          <a:ln/>
        </p:spPr>
      </p:sp>
      <p:sp>
        <p:nvSpPr>
          <p:cNvPr id="66564" name="Rectangle 2"/>
          <p:cNvSpPr txBox="1">
            <a:spLocks noGrp="1" noChangeArrowheads="1"/>
          </p:cNvSpPr>
          <p:nvPr>
            <p:ph type="body" idx="1"/>
          </p:nvPr>
        </p:nvSpPr>
        <p:spPr>
          <a:xfrm>
            <a:off x="685800" y="4343400"/>
            <a:ext cx="5486400" cy="351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1FFDEC86-6D96-4C57-A175-5784E28FB0B8}" type="slidenum">
              <a:rPr lang="en-GB" sz="1200">
                <a:solidFill>
                  <a:srgbClr val="000000"/>
                </a:solidFill>
              </a:rPr>
              <a:pPr eaLnBrk="1" hangingPunct="1"/>
              <a:t>29</a:t>
            </a:fld>
            <a:endParaRPr lang="en-GB" sz="1200">
              <a:solidFill>
                <a:srgbClr val="000000"/>
              </a:solidFill>
            </a:endParaRPr>
          </a:p>
        </p:txBody>
      </p:sp>
      <p:sp>
        <p:nvSpPr>
          <p:cNvPr id="66563" name="Rectangle 1"/>
          <p:cNvSpPr txBox="1">
            <a:spLocks noGrp="1" noRot="1" noChangeAspect="1" noChangeArrowheads="1" noTextEdit="1"/>
          </p:cNvSpPr>
          <p:nvPr>
            <p:ph type="sldImg"/>
          </p:nvPr>
        </p:nvSpPr>
        <p:spPr>
          <a:xfrm>
            <a:off x="1143000" y="685800"/>
            <a:ext cx="4572000" cy="3429000"/>
          </a:xfrm>
          <a:ln/>
        </p:spPr>
      </p:sp>
      <p:sp>
        <p:nvSpPr>
          <p:cNvPr id="66564" name="Rectangle 2"/>
          <p:cNvSpPr txBox="1">
            <a:spLocks noGrp="1" noChangeArrowheads="1"/>
          </p:cNvSpPr>
          <p:nvPr>
            <p:ph type="body" idx="1"/>
          </p:nvPr>
        </p:nvSpPr>
        <p:spPr>
          <a:xfrm>
            <a:off x="685800" y="4343400"/>
            <a:ext cx="5486400" cy="351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1FFDEC86-6D96-4C57-A175-5784E28FB0B8}" type="slidenum">
              <a:rPr lang="en-GB" sz="1200">
                <a:solidFill>
                  <a:srgbClr val="000000"/>
                </a:solidFill>
              </a:rPr>
              <a:pPr eaLnBrk="1" hangingPunct="1"/>
              <a:t>30</a:t>
            </a:fld>
            <a:endParaRPr lang="en-GB" sz="1200">
              <a:solidFill>
                <a:srgbClr val="000000"/>
              </a:solidFill>
            </a:endParaRPr>
          </a:p>
        </p:txBody>
      </p:sp>
      <p:sp>
        <p:nvSpPr>
          <p:cNvPr id="66563" name="Rectangle 1"/>
          <p:cNvSpPr txBox="1">
            <a:spLocks noGrp="1" noRot="1" noChangeAspect="1" noChangeArrowheads="1" noTextEdit="1"/>
          </p:cNvSpPr>
          <p:nvPr>
            <p:ph type="sldImg"/>
          </p:nvPr>
        </p:nvSpPr>
        <p:spPr>
          <a:xfrm>
            <a:off x="1143000" y="685800"/>
            <a:ext cx="4572000" cy="3429000"/>
          </a:xfrm>
          <a:ln/>
        </p:spPr>
      </p:sp>
      <p:sp>
        <p:nvSpPr>
          <p:cNvPr id="66564" name="Rectangle 2"/>
          <p:cNvSpPr txBox="1">
            <a:spLocks noGrp="1" noChangeArrowheads="1"/>
          </p:cNvSpPr>
          <p:nvPr>
            <p:ph type="body" idx="1"/>
          </p:nvPr>
        </p:nvSpPr>
        <p:spPr>
          <a:xfrm>
            <a:off x="685800" y="4343400"/>
            <a:ext cx="5486400" cy="351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1FFDEC86-6D96-4C57-A175-5784E28FB0B8}" type="slidenum">
              <a:rPr lang="en-GB" sz="1200">
                <a:solidFill>
                  <a:srgbClr val="000000"/>
                </a:solidFill>
              </a:rPr>
              <a:pPr eaLnBrk="1" hangingPunct="1"/>
              <a:t>31</a:t>
            </a:fld>
            <a:endParaRPr lang="en-GB" sz="1200">
              <a:solidFill>
                <a:srgbClr val="000000"/>
              </a:solidFill>
            </a:endParaRPr>
          </a:p>
        </p:txBody>
      </p:sp>
      <p:sp>
        <p:nvSpPr>
          <p:cNvPr id="66563" name="Rectangle 1"/>
          <p:cNvSpPr txBox="1">
            <a:spLocks noGrp="1" noRot="1" noChangeAspect="1" noChangeArrowheads="1" noTextEdit="1"/>
          </p:cNvSpPr>
          <p:nvPr>
            <p:ph type="sldImg"/>
          </p:nvPr>
        </p:nvSpPr>
        <p:spPr>
          <a:xfrm>
            <a:off x="1143000" y="685800"/>
            <a:ext cx="4572000" cy="3429000"/>
          </a:xfrm>
          <a:ln/>
        </p:spPr>
      </p:sp>
      <p:sp>
        <p:nvSpPr>
          <p:cNvPr id="66564" name="Rectangle 2"/>
          <p:cNvSpPr txBox="1">
            <a:spLocks noGrp="1" noChangeArrowheads="1"/>
          </p:cNvSpPr>
          <p:nvPr>
            <p:ph type="body" idx="1"/>
          </p:nvPr>
        </p:nvSpPr>
        <p:spPr>
          <a:xfrm>
            <a:off x="685800" y="4343400"/>
            <a:ext cx="5486400" cy="351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625A1B11-2107-4F7E-B78D-2B65C7C48D80}" type="slidenum">
              <a:rPr lang="en-GB" sz="1200">
                <a:solidFill>
                  <a:srgbClr val="000000"/>
                </a:solidFill>
              </a:rPr>
              <a:pPr eaLnBrk="1" hangingPunct="1"/>
              <a:t>32</a:t>
            </a:fld>
            <a:endParaRPr lang="en-GB" sz="1200">
              <a:solidFill>
                <a:srgbClr val="000000"/>
              </a:solidFill>
            </a:endParaRPr>
          </a:p>
        </p:txBody>
      </p:sp>
      <p:sp>
        <p:nvSpPr>
          <p:cNvPr id="67587" name="Rectangle 1"/>
          <p:cNvSpPr txBox="1">
            <a:spLocks noGrp="1" noRot="1" noChangeAspect="1" noChangeArrowheads="1" noTextEdit="1"/>
          </p:cNvSpPr>
          <p:nvPr>
            <p:ph type="sldImg"/>
          </p:nvPr>
        </p:nvSpPr>
        <p:spPr>
          <a:xfrm>
            <a:off x="1143000" y="685800"/>
            <a:ext cx="4572000" cy="3429000"/>
          </a:xfrm>
          <a:ln/>
        </p:spPr>
      </p:sp>
      <p:sp>
        <p:nvSpPr>
          <p:cNvPr id="67588" name="Rectangle 2"/>
          <p:cNvSpPr txBox="1">
            <a:spLocks noGrp="1" noChangeArrowheads="1"/>
          </p:cNvSpPr>
          <p:nvPr>
            <p:ph type="body" idx="1"/>
          </p:nvPr>
        </p:nvSpPr>
        <p:spPr>
          <a:xfrm>
            <a:off x="685800" y="4343400"/>
            <a:ext cx="5486400" cy="351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625A1B11-2107-4F7E-B78D-2B65C7C48D80}" type="slidenum">
              <a:rPr lang="en-GB" sz="1200">
                <a:solidFill>
                  <a:srgbClr val="000000"/>
                </a:solidFill>
              </a:rPr>
              <a:pPr eaLnBrk="1" hangingPunct="1"/>
              <a:t>33</a:t>
            </a:fld>
            <a:endParaRPr lang="en-GB" sz="1200">
              <a:solidFill>
                <a:srgbClr val="000000"/>
              </a:solidFill>
            </a:endParaRPr>
          </a:p>
        </p:txBody>
      </p:sp>
      <p:sp>
        <p:nvSpPr>
          <p:cNvPr id="67587" name="Rectangle 1"/>
          <p:cNvSpPr txBox="1">
            <a:spLocks noGrp="1" noRot="1" noChangeAspect="1" noChangeArrowheads="1" noTextEdit="1"/>
          </p:cNvSpPr>
          <p:nvPr>
            <p:ph type="sldImg"/>
          </p:nvPr>
        </p:nvSpPr>
        <p:spPr>
          <a:xfrm>
            <a:off x="1143000" y="685800"/>
            <a:ext cx="4572000" cy="3429000"/>
          </a:xfrm>
          <a:ln/>
        </p:spPr>
      </p:sp>
      <p:sp>
        <p:nvSpPr>
          <p:cNvPr id="67588" name="Rectangle 2"/>
          <p:cNvSpPr txBox="1">
            <a:spLocks noGrp="1" noChangeArrowheads="1"/>
          </p:cNvSpPr>
          <p:nvPr>
            <p:ph type="body" idx="1"/>
          </p:nvPr>
        </p:nvSpPr>
        <p:spPr>
          <a:xfrm>
            <a:off x="685800" y="4343400"/>
            <a:ext cx="5486400" cy="351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Обложка зеленая с цветным гербом">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51209" y="3785100"/>
            <a:ext cx="8772212" cy="987400"/>
          </a:xfrm>
          <a:prstGeom prst="rect">
            <a:avLst/>
          </a:prstGeom>
          <a:noFill/>
        </p:spPr>
        <p:txBody>
          <a:bodyPr anchor="t"/>
          <a:lstStyle>
            <a:lvl1pPr algn="l">
              <a:lnSpc>
                <a:spcPct val="110000"/>
              </a:lnSpc>
              <a:defRPr sz="3300" b="0" cap="all" spc="50" baseline="0">
                <a:solidFill>
                  <a:schemeClr val="bg2"/>
                </a:solidFill>
                <a:latin typeface="Calibri" panose="020F0502020204030204" pitchFamily="34" charset="0"/>
                <a:ea typeface="Calibri" panose="020F0502020204030204" pitchFamily="34" charset="0"/>
                <a:cs typeface="Arial" charset="0"/>
              </a:defRPr>
            </a:lvl1pPr>
          </a:lstStyle>
          <a:p>
            <a:r>
              <a:rPr lang="ru-RU"/>
              <a:t>Образец заголовка</a:t>
            </a:r>
            <a:endParaRPr lang="en-US" dirty="0"/>
          </a:p>
        </p:txBody>
      </p:sp>
    </p:spTree>
    <p:extLst>
      <p:ext uri="{BB962C8B-B14F-4D97-AF65-F5344CB8AC3E}">
        <p14:creationId xmlns:p14="http://schemas.microsoft.com/office/powerpoint/2010/main" val="40216401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Шаблон обычной страницы">
    <p:spTree>
      <p:nvGrpSpPr>
        <p:cNvPr id="1" name=""/>
        <p:cNvGrpSpPr/>
        <p:nvPr/>
      </p:nvGrpSpPr>
      <p:grpSpPr>
        <a:xfrm>
          <a:off x="0" y="0"/>
          <a:ext cx="0" cy="0"/>
          <a:chOff x="0" y="0"/>
          <a:chExt cx="0" cy="0"/>
        </a:xfrm>
      </p:grpSpPr>
      <p:sp>
        <p:nvSpPr>
          <p:cNvPr id="4" name="Title 1"/>
          <p:cNvSpPr>
            <a:spLocks noGrp="1"/>
          </p:cNvSpPr>
          <p:nvPr>
            <p:ph type="title"/>
          </p:nvPr>
        </p:nvSpPr>
        <p:spPr>
          <a:xfrm>
            <a:off x="200660" y="1"/>
            <a:ext cx="6902269" cy="872061"/>
          </a:xfrm>
          <a:prstGeom prst="rect">
            <a:avLst/>
          </a:prstGeom>
        </p:spPr>
        <p:txBody>
          <a:bodyPr>
            <a:normAutofit/>
          </a:bodyPr>
          <a:lstStyle>
            <a:lvl1pPr>
              <a:defRPr sz="1800" cap="all" baseline="0">
                <a:solidFill>
                  <a:schemeClr val="bg1"/>
                </a:solidFill>
                <a:latin typeface="Calibri" panose="020F0502020204030204" pitchFamily="34" charset="0"/>
                <a:ea typeface="Calibri" panose="020F0502020204030204" pitchFamily="34" charset="0"/>
                <a:cs typeface="Arial" charset="0"/>
              </a:defRPr>
            </a:lvl1pPr>
          </a:lstStyle>
          <a:p>
            <a:r>
              <a:rPr lang="ru-RU"/>
              <a:t>Образец заголовка</a:t>
            </a:r>
            <a:endParaRPr lang="en-US" dirty="0"/>
          </a:p>
        </p:txBody>
      </p:sp>
      <p:sp>
        <p:nvSpPr>
          <p:cNvPr id="3" name="Нижний колонтитул 2">
            <a:extLst>
              <a:ext uri="{FF2B5EF4-FFF2-40B4-BE49-F238E27FC236}">
                <a16:creationId xmlns:a16="http://schemas.microsoft.com/office/drawing/2014/main" id="{2FC367C8-8CE5-4053-9DF1-24C3DE2C4081}"/>
              </a:ext>
            </a:extLst>
          </p:cNvPr>
          <p:cNvSpPr>
            <a:spLocks noGrp="1"/>
          </p:cNvSpPr>
          <p:nvPr>
            <p:ph type="ftr" sz="quarter" idx="10"/>
          </p:nvPr>
        </p:nvSpPr>
        <p:spPr/>
        <p:txBody>
          <a:bodyPr/>
          <a:lstStyle>
            <a:lvl1pPr>
              <a:defRPr dirty="0"/>
            </a:lvl1pPr>
          </a:lstStyle>
          <a:p>
            <a:pPr>
              <a:defRPr/>
            </a:pPr>
            <a:endParaRPr lang="ru-RU"/>
          </a:p>
        </p:txBody>
      </p:sp>
      <p:sp>
        <p:nvSpPr>
          <p:cNvPr id="5" name="Номер слайда 4">
            <a:extLst>
              <a:ext uri="{FF2B5EF4-FFF2-40B4-BE49-F238E27FC236}">
                <a16:creationId xmlns:a16="http://schemas.microsoft.com/office/drawing/2014/main" id="{C67C0AFA-2E1B-4FCB-9BAD-BB03DA7F9B1F}"/>
              </a:ext>
            </a:extLst>
          </p:cNvPr>
          <p:cNvSpPr>
            <a:spLocks noGrp="1"/>
          </p:cNvSpPr>
          <p:nvPr>
            <p:ph type="sldNum" sz="quarter" idx="11"/>
          </p:nvPr>
        </p:nvSpPr>
        <p:spPr/>
        <p:txBody>
          <a:bodyPr/>
          <a:lstStyle>
            <a:lvl1pPr>
              <a:defRPr/>
            </a:lvl1pPr>
          </a:lstStyle>
          <a:p>
            <a:pPr>
              <a:defRPr/>
            </a:pPr>
            <a:fld id="{A0E3B958-A592-489C-B96E-90A472CEDE64}" type="slidenum">
              <a:rPr lang="ru-RU" altLang="ru-RU" smtClean="0"/>
              <a:pPr>
                <a:defRPr/>
              </a:pPr>
              <a:t>‹#›</a:t>
            </a:fld>
            <a:endParaRPr lang="ru-RU" altLang="ru-RU"/>
          </a:p>
        </p:txBody>
      </p:sp>
    </p:spTree>
    <p:extLst>
      <p:ext uri="{BB962C8B-B14F-4D97-AF65-F5344CB8AC3E}">
        <p14:creationId xmlns:p14="http://schemas.microsoft.com/office/powerpoint/2010/main" val="216963483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Фото на весь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0" y="0"/>
            <a:ext cx="9144000" cy="6858000"/>
          </a:xfrm>
          <a:prstGeom prst="rect">
            <a:avLst/>
          </a:prstGeom>
          <a:pattFill prst="wdUpDiag">
            <a:fgClr>
              <a:schemeClr val="accent6">
                <a:lumMod val="20000"/>
                <a:lumOff val="80000"/>
              </a:schemeClr>
            </a:fgClr>
            <a:bgClr>
              <a:srgbClr val="FFFFFF"/>
            </a:bgClr>
          </a:pattFill>
          <a:ln>
            <a:noFill/>
          </a:ln>
          <a:effectLst/>
        </p:spPr>
        <p:txBody>
          <a:bodyPr rtlCol="0">
            <a:normAutofit/>
          </a:bodyPr>
          <a:lstStyle>
            <a:lvl1pPr>
              <a:defRPr lang="en-US" sz="100"/>
            </a:lvl1pPr>
          </a:lstStyle>
          <a:p>
            <a:pPr lvl="0"/>
            <a:r>
              <a:rPr lang="ru-RU" noProof="0"/>
              <a:t>Вставка рисунка</a:t>
            </a:r>
            <a:endParaRPr lang="en-US" noProof="0" dirty="0"/>
          </a:p>
        </p:txBody>
      </p:sp>
    </p:spTree>
    <p:extLst>
      <p:ext uri="{BB962C8B-B14F-4D97-AF65-F5344CB8AC3E}">
        <p14:creationId xmlns:p14="http://schemas.microsoft.com/office/powerpoint/2010/main" val="14871517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03F52D-A99A-4E3C-AC52-3A5085A3B994}"/>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ru-RU"/>
          </a:p>
        </p:txBody>
      </p:sp>
      <p:sp>
        <p:nvSpPr>
          <p:cNvPr id="5" name="Нижний колонтитул 4">
            <a:extLst>
              <a:ext uri="{FF2B5EF4-FFF2-40B4-BE49-F238E27FC236}">
                <a16:creationId xmlns:a16="http://schemas.microsoft.com/office/drawing/2014/main" id="{C6460DE2-A830-4D98-BE50-F7D80718323A}"/>
              </a:ext>
            </a:extLst>
          </p:cNvPr>
          <p:cNvSpPr>
            <a:spLocks noGrp="1"/>
          </p:cNvSpPr>
          <p:nvPr>
            <p:ph type="ftr" sz="quarter" idx="11"/>
          </p:nvPr>
        </p:nvSpPr>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id="{B3F54207-4747-4C92-8894-D01152C766DA}"/>
              </a:ext>
            </a:extLst>
          </p:cNvPr>
          <p:cNvSpPr>
            <a:spLocks noGrp="1"/>
          </p:cNvSpPr>
          <p:nvPr>
            <p:ph type="sldNum" sz="quarter" idx="12"/>
          </p:nvPr>
        </p:nvSpPr>
        <p:spPr/>
        <p:txBody>
          <a:bodyPr/>
          <a:lstStyle>
            <a:lvl1pPr>
              <a:defRPr/>
            </a:lvl1pPr>
          </a:lstStyle>
          <a:p>
            <a:pPr>
              <a:defRPr/>
            </a:pPr>
            <a:fld id="{E729F89E-D406-45E7-AB6F-72518D4CA695}" type="slidenum">
              <a:rPr lang="ru-RU" altLang="ru-RU" smtClean="0"/>
              <a:pPr>
                <a:defRPr/>
              </a:pPr>
              <a:t>‹#›</a:t>
            </a:fld>
            <a:endParaRPr lang="ru-RU" altLang="ru-RU"/>
          </a:p>
        </p:txBody>
      </p:sp>
    </p:spTree>
    <p:extLst>
      <p:ext uri="{BB962C8B-B14F-4D97-AF65-F5344CB8AC3E}">
        <p14:creationId xmlns:p14="http://schemas.microsoft.com/office/powerpoint/2010/main" val="15427120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Титульный слайд">
    <p:spTree>
      <p:nvGrpSpPr>
        <p:cNvPr id="1" name=""/>
        <p:cNvGrpSpPr/>
        <p:nvPr/>
      </p:nvGrpSpPr>
      <p:grpSpPr>
        <a:xfrm>
          <a:off x="0" y="0"/>
          <a:ext cx="0" cy="0"/>
          <a:chOff x="0" y="0"/>
          <a:chExt cx="0" cy="0"/>
        </a:xfrm>
      </p:grpSpPr>
      <p:sp>
        <p:nvSpPr>
          <p:cNvPr id="5429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ru-RU"/>
              <a:t>Образец заголовка</a:t>
            </a:r>
          </a:p>
        </p:txBody>
      </p:sp>
      <p:sp>
        <p:nvSpPr>
          <p:cNvPr id="5429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ru-RU"/>
              <a:t>Образец подзаголовка</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ru-RU"/>
          </a:p>
        </p:txBody>
      </p:sp>
      <p:sp>
        <p:nvSpPr>
          <p:cNvPr id="19" name="Rectangle 17"/>
          <p:cNvSpPr>
            <a:spLocks noGrp="1" noChangeArrowheads="1"/>
          </p:cNvSpPr>
          <p:nvPr>
            <p:ph type="ftr" sz="quarter" idx="11"/>
          </p:nvPr>
        </p:nvSpPr>
        <p:spPr/>
        <p:txBody>
          <a:bodyPr/>
          <a:lstStyle>
            <a:lvl1pPr>
              <a:defRPr/>
            </a:lvl1pPr>
          </a:lstStyle>
          <a:p>
            <a:pPr>
              <a:defRPr/>
            </a:pPr>
            <a:endParaRPr lang="ru-RU"/>
          </a:p>
        </p:txBody>
      </p:sp>
      <p:sp>
        <p:nvSpPr>
          <p:cNvPr id="20" name="Rectangle 18"/>
          <p:cNvSpPr>
            <a:spLocks noGrp="1" noChangeArrowheads="1"/>
          </p:cNvSpPr>
          <p:nvPr>
            <p:ph type="sldNum" sz="quarter" idx="12"/>
          </p:nvPr>
        </p:nvSpPr>
        <p:spPr/>
        <p:txBody>
          <a:bodyPr/>
          <a:lstStyle>
            <a:lvl1pPr>
              <a:defRPr smtClean="0"/>
            </a:lvl1pPr>
          </a:lstStyle>
          <a:p>
            <a:pPr>
              <a:defRPr/>
            </a:pPr>
            <a:fld id="{B69C3A66-5A50-455A-BDB8-E59C5A739DB8}" type="slidenum">
              <a:rPr lang="ru-RU" altLang="ru-RU" smtClean="0"/>
              <a:pPr>
                <a:defRPr/>
              </a:pPr>
              <a:t>‹#›</a:t>
            </a:fld>
            <a:endParaRPr lang="ru-RU" altLang="ru-RU"/>
          </a:p>
        </p:txBody>
      </p:sp>
    </p:spTree>
    <p:extLst>
      <p:ext uri="{BB962C8B-B14F-4D97-AF65-F5344CB8AC3E}">
        <p14:creationId xmlns:p14="http://schemas.microsoft.com/office/powerpoint/2010/main" val="206983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2"/>
          <p:cNvSpPr>
            <a:spLocks noGrp="1" noChangeArrowheads="1"/>
          </p:cNvSpPr>
          <p:nvPr>
            <p:ph type="ftr" sz="quarter" idx="10"/>
          </p:nvPr>
        </p:nvSpPr>
        <p:spPr>
          <a:ln/>
        </p:spPr>
        <p:txBody>
          <a:bodyPr/>
          <a:lstStyle>
            <a:lvl1pPr>
              <a:defRPr/>
            </a:lvl1pPr>
          </a:lstStyle>
          <a:p>
            <a:pPr>
              <a:defRPr/>
            </a:pPr>
            <a:endParaRPr lang="ru-RU"/>
          </a:p>
        </p:txBody>
      </p:sp>
      <p:sp>
        <p:nvSpPr>
          <p:cNvPr id="6" name="Rectangle 3"/>
          <p:cNvSpPr>
            <a:spLocks noGrp="1" noChangeArrowheads="1"/>
          </p:cNvSpPr>
          <p:nvPr>
            <p:ph type="sldNum" sz="quarter" idx="11"/>
          </p:nvPr>
        </p:nvSpPr>
        <p:spPr>
          <a:ln/>
        </p:spPr>
        <p:txBody>
          <a:bodyPr/>
          <a:lstStyle>
            <a:lvl1pPr>
              <a:defRPr/>
            </a:lvl1pPr>
          </a:lstStyle>
          <a:p>
            <a:pPr>
              <a:defRPr/>
            </a:pPr>
            <a:fld id="{8FC4DC06-B47B-4DB6-A493-E70A118D749D}" type="slidenum">
              <a:rPr lang="ru-RU" altLang="ru-RU" smtClean="0"/>
              <a:pPr>
                <a:defRPr/>
              </a:pPr>
              <a:t>‹#›</a:t>
            </a:fld>
            <a:endParaRPr lang="ru-RU" alt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280809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ru-RU"/>
          </a:p>
        </p:txBody>
      </p:sp>
      <p:sp>
        <p:nvSpPr>
          <p:cNvPr id="3" name="Rectangle 3"/>
          <p:cNvSpPr>
            <a:spLocks noGrp="1" noChangeArrowheads="1"/>
          </p:cNvSpPr>
          <p:nvPr>
            <p:ph type="sldNum" sz="quarter" idx="11"/>
          </p:nvPr>
        </p:nvSpPr>
        <p:spPr>
          <a:ln/>
        </p:spPr>
        <p:txBody>
          <a:bodyPr/>
          <a:lstStyle>
            <a:lvl1pPr>
              <a:defRPr/>
            </a:lvl1pPr>
          </a:lstStyle>
          <a:p>
            <a:pPr>
              <a:defRPr/>
            </a:pPr>
            <a:fld id="{79E95600-7820-4A86-B5B6-199757F98445}" type="slidenum">
              <a:rPr lang="ru-RU" altLang="ru-RU" smtClean="0"/>
              <a:pPr>
                <a:defRPr/>
              </a:pPr>
              <a:t>‹#›</a:t>
            </a:fld>
            <a:endParaRPr lang="ru-RU" altLang="ru-RU"/>
          </a:p>
        </p:txBody>
      </p:sp>
      <p:sp>
        <p:nvSpPr>
          <p:cNvPr id="4"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674512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2"/>
          <p:cNvSpPr>
            <a:spLocks noGrp="1" noChangeArrowheads="1"/>
          </p:cNvSpPr>
          <p:nvPr>
            <p:ph type="ftr" sz="quarter" idx="10"/>
          </p:nvPr>
        </p:nvSpPr>
        <p:spPr>
          <a:ln/>
        </p:spPr>
        <p:txBody>
          <a:bodyPr/>
          <a:lstStyle>
            <a:lvl1pPr>
              <a:defRPr/>
            </a:lvl1pPr>
          </a:lstStyle>
          <a:p>
            <a:pPr>
              <a:defRPr/>
            </a:pPr>
            <a:endParaRPr lang="ru-RU"/>
          </a:p>
        </p:txBody>
      </p:sp>
      <p:sp>
        <p:nvSpPr>
          <p:cNvPr id="4" name="Rectangle 3"/>
          <p:cNvSpPr>
            <a:spLocks noGrp="1" noChangeArrowheads="1"/>
          </p:cNvSpPr>
          <p:nvPr>
            <p:ph type="sldNum" sz="quarter" idx="11"/>
          </p:nvPr>
        </p:nvSpPr>
        <p:spPr>
          <a:ln/>
        </p:spPr>
        <p:txBody>
          <a:bodyPr/>
          <a:lstStyle>
            <a:lvl1pPr>
              <a:defRPr/>
            </a:lvl1pPr>
          </a:lstStyle>
          <a:p>
            <a:pPr>
              <a:defRPr/>
            </a:pPr>
            <a:fld id="{04FECA1B-A085-4A35-909E-A05A40EB47F5}" type="slidenum">
              <a:rPr lang="ru-RU" altLang="ru-RU"/>
              <a:pPr>
                <a:defRPr/>
              </a:pPr>
              <a:t>‹#›</a:t>
            </a:fld>
            <a:endParaRPr lang="ru-RU" altLang="ru-RU"/>
          </a:p>
        </p:txBody>
      </p:sp>
      <p:sp>
        <p:nvSpPr>
          <p:cNvPr id="5"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252396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D13C0A3-D295-4720-A705-B0BB072970EE}"/>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endParaRPr lang="en-US" altLang="ru-RU"/>
          </a:p>
        </p:txBody>
      </p:sp>
      <p:sp>
        <p:nvSpPr>
          <p:cNvPr id="1027" name="Text Placeholder 2">
            <a:extLst>
              <a:ext uri="{FF2B5EF4-FFF2-40B4-BE49-F238E27FC236}">
                <a16:creationId xmlns:a16="http://schemas.microsoft.com/office/drawing/2014/main" id="{F144550A-D8F1-42EB-ACC4-992139B4AA98}"/>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endParaRPr lang="en-US" altLang="ru-RU"/>
          </a:p>
        </p:txBody>
      </p:sp>
      <p:sp>
        <p:nvSpPr>
          <p:cNvPr id="5" name="Footer Placeholder 4">
            <a:extLst>
              <a:ext uri="{FF2B5EF4-FFF2-40B4-BE49-F238E27FC236}">
                <a16:creationId xmlns:a16="http://schemas.microsoft.com/office/drawing/2014/main" id="{92F2650F-83D3-47C1-8887-C159F7D5B133}"/>
              </a:ext>
            </a:extLst>
          </p:cNvPr>
          <p:cNvSpPr>
            <a:spLocks noGrp="1"/>
          </p:cNvSpPr>
          <p:nvPr>
            <p:ph type="ftr" sz="quarter" idx="3"/>
          </p:nvPr>
        </p:nvSpPr>
        <p:spPr>
          <a:xfrm>
            <a:off x="579438" y="6602413"/>
            <a:ext cx="4638675" cy="255587"/>
          </a:xfrm>
          <a:prstGeom prst="rect">
            <a:avLst/>
          </a:prstGeom>
        </p:spPr>
        <p:txBody>
          <a:bodyPr vert="horz" lIns="91440" tIns="45720" rIns="91440" bIns="45720" rtlCol="0" anchor="ctr"/>
          <a:lstStyle>
            <a:lvl1pPr algn="l" fontAlgn="auto">
              <a:spcBef>
                <a:spcPts val="0"/>
              </a:spcBef>
              <a:spcAft>
                <a:spcPts val="0"/>
              </a:spcAft>
              <a:defRPr sz="800" cap="all" baseline="0" dirty="0">
                <a:solidFill>
                  <a:schemeClr val="tx1">
                    <a:tint val="75000"/>
                  </a:schemeClr>
                </a:solidFill>
                <a:latin typeface="Calibri" panose="020F0502020204030204" pitchFamily="34" charset="0"/>
                <a:cs typeface="Arial" panose="020B0604020202020204" pitchFamily="34" charset="0"/>
              </a:defRPr>
            </a:lvl1pPr>
          </a:lstStyle>
          <a:p>
            <a:pPr>
              <a:defRPr/>
            </a:pPr>
            <a:endParaRPr lang="ru-RU"/>
          </a:p>
        </p:txBody>
      </p:sp>
      <p:sp>
        <p:nvSpPr>
          <p:cNvPr id="6" name="Slide Number Placeholder 5">
            <a:extLst>
              <a:ext uri="{FF2B5EF4-FFF2-40B4-BE49-F238E27FC236}">
                <a16:creationId xmlns:a16="http://schemas.microsoft.com/office/drawing/2014/main" id="{28E1F27D-D14E-4CA4-8A3C-EFB16FDA47B0}"/>
              </a:ext>
            </a:extLst>
          </p:cNvPr>
          <p:cNvSpPr>
            <a:spLocks noGrp="1"/>
          </p:cNvSpPr>
          <p:nvPr>
            <p:ph type="sldNum" sz="quarter" idx="4"/>
          </p:nvPr>
        </p:nvSpPr>
        <p:spPr>
          <a:xfrm>
            <a:off x="174625" y="6602413"/>
            <a:ext cx="633413" cy="255587"/>
          </a:xfrm>
          <a:prstGeom prst="rect">
            <a:avLst/>
          </a:prstGeom>
        </p:spPr>
        <p:txBody>
          <a:bodyPr vert="horz" wrap="square" lIns="91440" tIns="45720" rIns="91440" bIns="45720" numCol="1" anchor="ctr" anchorCtr="0" compatLnSpc="1">
            <a:prstTxWarp prst="textNoShape">
              <a:avLst/>
            </a:prstTxWarp>
          </a:bodyPr>
          <a:lstStyle>
            <a:lvl1pPr>
              <a:defRPr sz="800">
                <a:solidFill>
                  <a:srgbClr val="898989"/>
                </a:solidFill>
                <a:latin typeface="Calibri" panose="020F0502020204030204" pitchFamily="34" charset="0"/>
              </a:defRPr>
            </a:lvl1pPr>
          </a:lstStyle>
          <a:p>
            <a:pPr>
              <a:defRPr/>
            </a:pPr>
            <a:fld id="{A0E3B958-A592-489C-B96E-90A472CEDE64}" type="slidenum">
              <a:rPr lang="ru-RU" altLang="ru-RU" smtClean="0"/>
              <a:pPr>
                <a:defRPr/>
              </a:pPr>
              <a:t>‹#›</a:t>
            </a:fld>
            <a:endParaRPr lang="ru-RU" altLang="ru-RU"/>
          </a:p>
        </p:txBody>
      </p:sp>
    </p:spTree>
    <p:extLst>
      <p:ext uri="{BB962C8B-B14F-4D97-AF65-F5344CB8AC3E}">
        <p14:creationId xmlns:p14="http://schemas.microsoft.com/office/powerpoint/2010/main" val="3010536018"/>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Arial" panose="020B0604020202020204"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ru.wikipedia.org/wiki/%D0%9D%D0%B5%D0%B9%D1%80%D0%BE%D0%BD%D0%BD%D1%8B%D0%B5_%D1%81%D0%B5%D1%82%D0%B8" TargetMode="External"/><Relationship Id="rId3" Type="http://schemas.openxmlformats.org/officeDocument/2006/relationships/hyperlink" Target="http://ru.wikipedia.org/wiki/%D0%98%D0%BD%D1%82%D0%B5%D0%BB%D0%BB%D0%B5%D0%BA%D1%82%D1%83%D0%B0%D0%BB%D1%8C%D0%BD%D1%8B%D0%B9_%D0%B0%D0%BD%D0%B0%D0%BB%D0%B8%D0%B7_%D0%B4%D0%B0%D0%BD%D0%BD%D1%8B%D1%85" TargetMode="External"/><Relationship Id="rId7" Type="http://schemas.openxmlformats.org/officeDocument/2006/relationships/hyperlink" Target="http://ru.wikipedia.org/w/index.php?title=%D0%AD%D0%B2%D0%BE%D0%BB%D1%8E%D1%86%D0%B8%D0%BE%D0%BD%D0%BD%D1%8B%D0%B5_%D0%B2%D1%8B%D1%87%D0%B8%D1%81%D0%BB%D0%B5%D0%BD%D0%B8%D1%8F_%D0%B8_%D0%B3%D0%B5%D0%BD%D0%B5%D1%82%D0%B8%D1%87%D0%B5%D1%81%D0%BA%D0%B8%D0%B5_%D0%B0%D0%BB%D0%B3%D0%BE%D1%80%D0%B8%D1%82%D0%BC%D1%8B&amp;action=edit&amp;redlink=1" TargetMode="External"/><Relationship Id="rId2" Type="http://schemas.openxmlformats.org/officeDocument/2006/relationships/hyperlink" Target="http://ru.wikipedia.org/wiki/%D0%98%D0%BD%D1%84%D0%BE%D1%80%D0%BC%D0%B0%D1%86%D0%B8%D0%BE%D0%BD%D0%BD%D1%8B%D0%B9_%D0%BF%D0%BE%D0%B8%D1%81%D0%BA" TargetMode="External"/><Relationship Id="rId1" Type="http://schemas.openxmlformats.org/officeDocument/2006/relationships/slideLayout" Target="../slideLayouts/slideLayout4.xml"/><Relationship Id="rId6" Type="http://schemas.openxmlformats.org/officeDocument/2006/relationships/hyperlink" Target="http://ru.wikipedia.org/wiki/%D0%98%D0%BC%D0%B8%D1%82%D0%B0%D1%86%D0%B8%D0%BE%D0%BD%D0%BD%D0%BE%D0%B5_%D0%BC%D0%BE%D0%B4%D0%B5%D0%BB%D0%B8%D1%80%D0%BE%D0%B2%D0%B0%D0%BD%D0%B8%D0%B5" TargetMode="External"/><Relationship Id="rId5" Type="http://schemas.openxmlformats.org/officeDocument/2006/relationships/hyperlink" Target="http://ru.wikipedia.org/w/index.php?title=%D0%A0%D0%B0%D1%81%D1%81%D1%83%D0%B6%D0%B4%D0%B5%D0%BD%D0%B8%D0%B5_%D0%BD%D0%B0_%D0%BE%D1%81%D0%BD%D0%BE%D0%B2%D0%B5_%D0%BF%D1%80%D0%B5%D1%86%D0%B5%D0%B4%D0%B5%D0%BD%D1%82%D0%BE%D0%B2&amp;action=edit&amp;redlink=1" TargetMode="External"/><Relationship Id="rId4" Type="http://schemas.openxmlformats.org/officeDocument/2006/relationships/hyperlink" Target="http://ru.wikipedia.org/w/index.php?title=%D0%9F%D0%BE%D0%B8%D1%81%D0%BA_%D0%B7%D0%BD%D0%B0%D0%BD%D0%B8%D0%B9_%D0%B2_%D0%B1%D0%B0%D0%B7%D0%B0%D1%85_%D0%B4%D0%B0%D0%BD%D0%BD%D1%8B%D1%85&amp;action=edit&amp;redlink=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ru.wikipedia.org/wiki/%D0%98%D1%81%D0%BA%D1%83%D1%81%D1%81%D1%82%D0%B2%D0%B5%D0%BD%D0%BD%D1%8B%D0%B9_%D0%B8%D0%BD%D1%82%D0%B5%D0%BB%D0%BB%D0%B5%D0%BA%D1%82"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www.cnews.ru/book/Data_Mart_-_%D0%92%D0%B8%D1%82%D1%80%D0%B8%D0%BD%D0%B0_%D0%B4%D0%B0%D0%BD%D0%BD%D1%8B%D1%85_-_%D0%A5%D1%80%D0%B0%D0%BD%D0%B8%D0%BB%D0%B8%D1%89%D0%B5_%D0%B4%D0%B0%D0%BD%D0%BD%D1%8B%D1%85_%D1%81%D0%BF%D0%B5%D1%86%D0%B8%D0%B0%D0%BB%D0%B8%D0%B7%D0%B8%D1%80%D0%BE%D0%B2%D0%B0%D0%BD%D0%BD%D0%BE%D0%B5_-_%D0%9A%D0%B8%D0%BE%D1%81%D0%BA_%D0%B4%D0%B0%D0%BD%D0%BD%D1%8B%D1%85_-_%D0%A0%D1%8B%D0%BD%D0%BE%D0%BA_%D0%B4%D0%B0%D0%BD%D0%BD%D1%8B%D1%85_-_%D0%9F%D0%BE%D0%B4%D0%BC%D0%BD%D0%BE%D0%B6%D0%B5%D1%81%D1%82%D0%B2%D0%BE_%D1%81%D1%80%D0%B5%D0%B7_%D1%85%D1%80%D0%B0%D0%BD%D0%B8%D0%BB%D0%B8%D1%89%D0%B0_%D0%B4%D0%B0%D0%BD%D0%BD%D1%8B%D1%85_%D0%BC%D0%B0%D1%81%D1%81%D0%B8%D0%B2_%D1%82%D0%B5%D0%BC%D0%B0%D1%82%D0%B8%D1%87%D0%B5%D1%81%D0%BA%D0%BE%D0%B9_%D1%83%D0%B7%D0%BA%D0%BE%D0%BD%D0%B0%D0%BF%D1%80%D0%B0%D0%B2%D0%BB%D0%B5%D0%BD%D0%BD%D0%BE%D0%B9_%D0%B8%D0%BD%D1%84%D0%BE%D1%80%D0%BC%D0%B0%D1%86%D0%B8%D0%B8"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www.cnews.ru/book/Visualization_-_%D0%92%D0%B8%D0%B7%D1%83%D0%B0%D0%BB%D0%B8%D0%B7%D0%B0%D1%86%D0%B8%D1%8F_-_%D0%B2%D0%B8%D0%B7%D1%83%D0%B0%D0%BB%D1%8C%D0%BD%D0%BE%D0%B5_%D0%BF%D1%80%D0%B5%D0%B4%D1%81%D1%82%D0%B0%D0%B2%D0%BB%D0%B5%D0%BD%D0%B8%D0%B5_%D0%B4%D0%B0%D0%BD%D0%BD%D1%8B%D1%85" TargetMode="External"/><Relationship Id="rId2" Type="http://schemas.openxmlformats.org/officeDocument/2006/relationships/hyperlink" Target="https://www.cnews.ru/book/Dashboard_-_%D0%94%D0%B0%D1%88%D0%B1%D0%BE%D1%80%D0%B4_-_%D0%98%D0%BD%D1%84%D0%BE%D1%80%D0%BC%D0%B0%D1%86%D0%B8%D0%BE%D0%BD%D0%BD%D0%B0%D1%8F_%D0%BF%D0%B0%D0%BD%D0%B5%D0%BB%D1%8C_-_%D0%A1%D0%BF%D0%BE%D1%81%D0%BE%D0%B1_%D0%B2%D0%B8%D0%B7%D1%83%D0%B0%D0%BB%D1%8C%D0%BD%D0%BE%D0%B3%D0%BE_%D0%BF%D1%80%D0%B5%D0%B4%D1%81%D1%82%D0%B0%D0%B2%D0%BB%D0%B5%D0%BD%D0%B8%D1%8F_%D0%B4%D0%B0%D0%BD%D0%BD%D1%8B%D1%85"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https://www.cnews.ru/book/Data_Mart_-_%D0%92%D0%B8%D1%82%D1%80%D0%B8%D0%BD%D0%B0_%D0%B4%D0%B0%D0%BD%D0%BD%D1%8B%D1%85_-_%D0%A5%D1%80%D0%B0%D0%BD%D0%B8%D0%BB%D0%B8%D1%89%D0%B5_%D0%B4%D0%B0%D0%BD%D0%BD%D1%8B%D1%85_%D1%81%D0%BF%D0%B5%D1%86%D0%B8%D0%B0%D0%BB%D0%B8%D0%B7%D0%B8%D1%80%D0%BE%D0%B2%D0%B0%D0%BD%D0%BD%D0%BE%D0%B5_-_%D0%9A%D0%B8%D0%BE%D1%81%D0%BA_%D0%B4%D0%B0%D0%BD%D0%BD%D1%8B%D1%85_-_%D0%A0%D1%8B%D0%BD%D0%BE%D0%BA_%D0%B4%D0%B0%D0%BD%D0%BD%D1%8B%D1%85_-_%D0%9F%D0%BE%D0%B4%D0%BC%D0%BD%D0%BE%D0%B6%D0%B5%D1%81%D1%82%D0%B2%D0%BE_%D1%81%D1%80%D0%B5%D0%B7_%D1%85%D1%80%D0%B0%D0%BD%D0%B8%D0%BB%D0%B8%D1%89%D0%B0_%D0%B4%D0%B0%D0%BD%D0%BD%D1%8B%D1%85_%D0%BC%D0%B0%D1%81%D1%81%D0%B8%D0%B2_%D1%82%D0%B5%D0%BC%D0%B0%D1%82%D0%B8%D1%87%D0%B5%D1%81%D0%BA%D0%BE%D0%B9_%D1%83%D0%B7%D0%BA%D0%BE%D0%BD%D0%B0%D0%BF%D1%80%D0%B0%D0%B2%D0%BB%D0%B5%D0%BD%D0%BD%D0%BE%D0%B9_%D0%B8%D0%BD%D1%84%D0%BE%D1%80%D0%BC%D0%B0%D1%86%D0%B8%D0%B8"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https://www.cnews.ru/book/%D0%A1%D0%A5%D0%94_-_%D0%A1%D0%B8%D1%81%D1%82%D0%B5%D0%BC%D1%8B_%D1%81%D0%B5%D1%82%D0%B8_%D1%85%D1%80%D0%B0%D0%BD%D0%B5%D0%BD%D0%B8%D1%8F_%D0%B4%D0%B0%D0%BD%D0%BD%D1%8B%D1%85_-_SAN_-_Storage_Area_Network_-_%D0%9A%D0%A5%D0%94_-_%D0%9A%D0%BE%D1%80%D0%BF%D0%BE%D1%80%D0%B0%D1%82%D0%B8%D0%B2%D0%BD%D0%BE%D0%B5_%D1%85%D1%80%D0%B0%D0%BD%D0%B8%D0%BB%D0%B8%D1%89%D0%B5_%D0%B4%D0%B0%D0%BD%D0%BD%D1%8B%D1%85"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www.cnews.ru/book/Data_Mining_-_Data_Analysis_-_%D0%98%D0%BD%D1%82%D0%B5%D0%BB%D0%BB%D0%B5%D0%BA%D1%82%D1%83%D0%B0%D0%BB%D1%8C%D0%BD%D1%8B%D0%B9_%D0%B0%D0%BD%D0%B0%D0%BB%D0%B8%D0%B7_%D0%B4%D0%B0%D0%BD%D0%BD%D1%8B%D1%85_-_%D0%93%D0%BB%D1%83%D0%B1%D0%B8%D0%BD%D0%BD%D1%8B%D0%B9_%D0%B0%D0%BD%D0%B0%D0%BB%D0%B8%D0%B7_%D0%B4%D0%B0%D0%BD%D0%BD%D1%8B%D1%85_-_%D0%93%D0%BB%D1%83%D0%B1%D0%B8%D0%BD%D0%BD%D0%B0%D1%8F_%D0%B0%D0%BD%D0%B0%D0%BB%D0%B8%D1%82%D0%B8%D0%BA%D0%B0" TargetMode="External"/><Relationship Id="rId2" Type="http://schemas.openxmlformats.org/officeDocument/2006/relationships/hyperlink" Target="https://www.cnews.ru/book/ETL_-_Extract_Transform_Load_-_%D0%98%D0%B7%D0%B2%D0%BB%D0%B5%D1%87%D0%B5%D0%BD%D0%B8%D0%B5_%D0%BF%D1%80%D0%B5%D0%BE%D0%B1%D1%80%D0%B0%D0%B7%D0%BE%D0%B2%D0%B0%D0%BD%D0%B8%D0%B5_%D0%B7%D0%B0%D0%B3%D1%80%D1%83%D0%B7%D0%BA%D0%B0_%D0%B4%D0%B0%D0%BD%D0%BD%D1%8B%D1%85"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s://www.cnews.ru/book/%D0%9A%D0%B8%D0%B1%D0%B5%D1%80%D0%B1%D0%B5%D0%B7%D0%BE%D0%BF%D0%B0%D1%81%D0%BD%D0%BE%D1%81%D1%82%D1%8C_-_IAM_-_Identity_and_Access_Management_-_IGA_-_Identity_Governance_and_Administration_-_IdM_-_Authentication_Identity_Management_-_CIAM_-_Customer_Identity_and_Access_Management_-_%D0%90%D1%83%D1%82%D0%B5%D0%BD%D1%82%D0%B8%D1%84%D0%B8%D0%BA%D0%B0%D1%86%D0%B8%D1%8F_-_%D0%A3%D0%BF%D1%80%D0%B0%D0%B2%D0%BB%D0%B5%D0%BD%D0%B8%D0%B5_%D1%83%D1%87%D1%91%D1%82%D0%BD%D1%8B%D0%BC%D0%B8_%D0%B4%D0%B0%D0%BD%D0%BD%D1%8B%D0%BC%D0%B8"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hyperlink" Target="https://www.cnews.ru/book/DSS_-_Decision_Support_Systems_-_%D0%A1%D0%9F%D0%9F%D0%A0_-_%D0%A1%D0%B8%D1%81%D1%82%D0%B5%D0%BC%D0%B0_%D0%BF%D0%BE%D0%B4%D0%B4%D0%B5%D1%80%D0%B6%D0%BA%D0%B8_%D0%BF%D1%80%D0%B8%D0%BD%D1%8F%D1%82%D0%B8%D1%8F_%D1%80%D0%B5%D1%88%D0%B5%D0%BD%D0%B8%D0%B9"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cnews.ru/book/Big_Data_-_%D0%91%D0%BE%D0%BB%D1%8C%D1%88%D0%B8%D0%B5_%D0%B4%D0%B0%D0%BD%D0%BD%D1%8B%D0%B5_-_%D0%90%D0%BD%D0%B0%D0%BB%D0%B8%D1%82%D0%B8%D0%BA%D0%B0_%D0%91%D0%BE%D0%BB%D1%8C%D1%88%D0%B8%D1%85_%D0%B4%D0%B0%D0%BD%D0%BD%D1%8B%D1%85" TargetMode="External"/><Relationship Id="rId2" Type="http://schemas.openxmlformats.org/officeDocument/2006/relationships/hyperlink" Target="https://www.cnews.ru/book/BI_-_Business_intelligence_-_%D0%91%D0%B8%D0%B7%D0%BD%D0%B5%D1%81-%D0%B0%D0%BD%D0%B0%D0%BB%D0%B8%D1%82%D0%B8%D0%BA%D0%B0_-_%D0%90%D0%BD%D0%B0%D0%BB%D0%B8%D1%82%D0%B8%D1%87%D0%B5%D1%81%D0%BA%D0%B8%D0%B5_%D0%B1%D0%B8%D0%B7%D0%BD%D0%B5%D1%81-%D0%BF%D1%80%D0%B8%D0%BB%D0%BE%D0%B6%D0%B5%D0%BD%D0%B8%D1%8F" TargetMode="Externa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dssresources.com/papers/dssarticles.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519749-CACB-492A-9456-94A8BF0F0EBC}"/>
              </a:ext>
            </a:extLst>
          </p:cNvPr>
          <p:cNvSpPr txBox="1">
            <a:spLocks noChangeArrowheads="1"/>
          </p:cNvSpPr>
          <p:nvPr/>
        </p:nvSpPr>
        <p:spPr bwMode="auto">
          <a:xfrm>
            <a:off x="0" y="1490663"/>
            <a:ext cx="9144000" cy="841375"/>
          </a:xfrm>
          <a:prstGeom prst="rect">
            <a:avLst/>
          </a:prstGeom>
          <a:noFill/>
          <a:ln>
            <a:noFill/>
          </a:ln>
        </p:spPr>
        <p:txBody>
          <a:bodyPr lIns="163294" tIns="81647" rIns="163294" bIns="81647">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ru-RU" altLang="ru-RU" sz="2400" cap="all" spc="50" dirty="0">
                <a:solidFill>
                  <a:schemeClr val="bg2"/>
                </a:solidFill>
                <a:ea typeface="Calibri" panose="020F0502020204030204" pitchFamily="34" charset="0"/>
                <a:cs typeface="Arial" charset="0"/>
              </a:rPr>
              <a:t>РОССИЙСКАЯ ТАМОЖЕННАЯ АКАДЕМИЯ</a:t>
            </a:r>
            <a:r>
              <a:rPr lang="en-US" altLang="ru-RU" sz="2400" cap="all" spc="50" dirty="0">
                <a:solidFill>
                  <a:schemeClr val="bg2"/>
                </a:solidFill>
                <a:ea typeface="Calibri" panose="020F0502020204030204" pitchFamily="34" charset="0"/>
                <a:cs typeface="Arial" charset="0"/>
              </a:rPr>
              <a:t> </a:t>
            </a:r>
            <a:endParaRPr lang="ru-RU" altLang="ru-RU" sz="2400" cap="all" spc="50" dirty="0">
              <a:solidFill>
                <a:schemeClr val="bg2"/>
              </a:solidFill>
              <a:ea typeface="Calibri" panose="020F0502020204030204" pitchFamily="34" charset="0"/>
              <a:cs typeface="Arial" charset="0"/>
            </a:endParaRPr>
          </a:p>
          <a:p>
            <a:pPr algn="ctr" eaLnBrk="1" fontAlgn="auto" hangingPunct="1">
              <a:spcBef>
                <a:spcPts val="0"/>
              </a:spcBef>
              <a:spcAft>
                <a:spcPts val="0"/>
              </a:spcAft>
              <a:defRPr/>
            </a:pPr>
            <a:r>
              <a:rPr lang="ru-RU" altLang="ru-RU" sz="2000" cap="all" spc="50" dirty="0">
                <a:solidFill>
                  <a:schemeClr val="bg2"/>
                </a:solidFill>
                <a:ea typeface="Calibri" panose="020F0502020204030204" pitchFamily="34" charset="0"/>
                <a:cs typeface="Arial" charset="0"/>
              </a:rPr>
              <a:t>Ростовский филиал</a:t>
            </a:r>
          </a:p>
        </p:txBody>
      </p:sp>
      <p:sp>
        <p:nvSpPr>
          <p:cNvPr id="9" name="TextBox 8">
            <a:extLst>
              <a:ext uri="{FF2B5EF4-FFF2-40B4-BE49-F238E27FC236}">
                <a16:creationId xmlns:a16="http://schemas.microsoft.com/office/drawing/2014/main" id="{B99AF9D4-5719-4224-81F2-F3F459F02CCA}"/>
              </a:ext>
            </a:extLst>
          </p:cNvPr>
          <p:cNvSpPr txBox="1">
            <a:spLocks noChangeArrowheads="1"/>
          </p:cNvSpPr>
          <p:nvPr/>
        </p:nvSpPr>
        <p:spPr bwMode="auto">
          <a:xfrm>
            <a:off x="0" y="2630488"/>
            <a:ext cx="9144000" cy="903552"/>
          </a:xfrm>
          <a:prstGeom prst="rect">
            <a:avLst/>
          </a:prstGeom>
          <a:noFill/>
          <a:ln>
            <a:noFill/>
          </a:ln>
        </p:spPr>
        <p:txBody>
          <a:bodyPr lIns="163294" tIns="81647" rIns="163294" bIns="81647">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fontAlgn="auto">
              <a:spcBef>
                <a:spcPts val="0"/>
              </a:spcBef>
              <a:spcAft>
                <a:spcPts val="0"/>
              </a:spcAft>
              <a:defRPr/>
            </a:pPr>
            <a:r>
              <a:rPr lang="ru-RU" altLang="ru-RU" sz="2400" cap="all" spc="50" dirty="0">
                <a:solidFill>
                  <a:schemeClr val="bg2"/>
                </a:solidFill>
                <a:ea typeface="Calibri" panose="020F0502020204030204" pitchFamily="34" charset="0"/>
                <a:cs typeface="Arial" charset="0"/>
              </a:rPr>
              <a:t>Системы поддержки принятия решений в государственных информационных системах</a:t>
            </a:r>
          </a:p>
        </p:txBody>
      </p:sp>
      <p:sp>
        <p:nvSpPr>
          <p:cNvPr id="10" name="TextBox 9">
            <a:extLst>
              <a:ext uri="{FF2B5EF4-FFF2-40B4-BE49-F238E27FC236}">
                <a16:creationId xmlns:a16="http://schemas.microsoft.com/office/drawing/2014/main" id="{7CAEC532-7F28-4E45-9CE9-AD4559F3214B}"/>
              </a:ext>
            </a:extLst>
          </p:cNvPr>
          <p:cNvSpPr txBox="1">
            <a:spLocks noChangeArrowheads="1"/>
          </p:cNvSpPr>
          <p:nvPr/>
        </p:nvSpPr>
        <p:spPr bwMode="auto">
          <a:xfrm>
            <a:off x="0" y="3933056"/>
            <a:ext cx="9144000" cy="1642216"/>
          </a:xfrm>
          <a:prstGeom prst="rect">
            <a:avLst/>
          </a:prstGeom>
          <a:noFill/>
          <a:ln>
            <a:noFill/>
          </a:ln>
        </p:spPr>
        <p:txBody>
          <a:bodyPr lIns="163294" tIns="81647" rIns="163294" bIns="81647">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fontAlgn="auto">
              <a:spcBef>
                <a:spcPts val="0"/>
              </a:spcBef>
              <a:spcAft>
                <a:spcPts val="0"/>
              </a:spcAft>
              <a:defRPr/>
            </a:pPr>
            <a:r>
              <a:rPr lang="ru-RU" altLang="ru-RU" sz="2400" cap="all" spc="50" dirty="0">
                <a:solidFill>
                  <a:srgbClr val="FFFF00"/>
                </a:solidFill>
                <a:ea typeface="Calibri" panose="020F0502020204030204" pitchFamily="34" charset="0"/>
                <a:cs typeface="Arial" charset="0"/>
              </a:rPr>
              <a:t>Лекция №3</a:t>
            </a:r>
          </a:p>
          <a:p>
            <a:pPr algn="ctr" fontAlgn="auto">
              <a:spcBef>
                <a:spcPts val="0"/>
              </a:spcBef>
              <a:spcAft>
                <a:spcPts val="0"/>
              </a:spcAft>
              <a:defRPr/>
            </a:pPr>
            <a:r>
              <a:rPr lang="ru-RU" altLang="ru-RU" sz="2400" cap="all" spc="50" dirty="0">
                <a:solidFill>
                  <a:srgbClr val="FFFF00"/>
                </a:solidFill>
                <a:ea typeface="Calibri" panose="020F0502020204030204" pitchFamily="34" charset="0"/>
                <a:cs typeface="Arial" charset="0"/>
              </a:rPr>
              <a:t>Системы поддержки принятия решений как оптимальный инструмент принятия управленческих решений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625" y="-99392"/>
            <a:ext cx="7886700" cy="1325563"/>
          </a:xfrm>
        </p:spPr>
        <p:txBody>
          <a:bodyPr/>
          <a:lstStyle/>
          <a:p>
            <a:r>
              <a:rPr lang="ru-RU" sz="2000" dirty="0">
                <a:solidFill>
                  <a:schemeClr val="bg1"/>
                </a:solidFill>
                <a:latin typeface="Times New Roman" panose="02020603050405020304" pitchFamily="18" charset="0"/>
                <a:cs typeface="Times New Roman" panose="02020603050405020304" pitchFamily="18" charset="0"/>
              </a:rPr>
              <a:t>ИНФОРМАЦИОННАЯ ТЕХНОЛОГИЯ ПОДДЕРЖКИ ПРИНЯТИЯ РЕШЕНИЙ</a:t>
            </a:r>
            <a:endParaRPr lang="ru-RU" sz="2800" dirty="0">
              <a:solidFill>
                <a:schemeClr val="bg1"/>
              </a:solidFill>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467544" y="1274452"/>
            <a:ext cx="8047806" cy="4902511"/>
          </a:xfrm>
        </p:spPr>
        <p:txBody>
          <a:bodyPr/>
          <a:lstStyle/>
          <a:p>
            <a:pPr marL="0" indent="0" algn="ctr">
              <a:buNone/>
            </a:pPr>
            <a:r>
              <a:rPr lang="ru-RU" sz="1800" b="1" dirty="0">
                <a:latin typeface="Times New Roman" panose="02020603050405020304" pitchFamily="18" charset="0"/>
                <a:cs typeface="Times New Roman" panose="02020603050405020304" pitchFamily="18" charset="0"/>
              </a:rPr>
              <a:t>Главной особенностью </a:t>
            </a:r>
            <a:r>
              <a:rPr lang="ru-RU" sz="1800" b="1" i="1" dirty="0">
                <a:latin typeface="Times New Roman" panose="02020603050405020304" pitchFamily="18" charset="0"/>
                <a:cs typeface="Times New Roman" panose="02020603050405020304" pitchFamily="18" charset="0"/>
              </a:rPr>
              <a:t>информационной технологии поддержки принятия решений</a:t>
            </a:r>
            <a:r>
              <a:rPr lang="ru-RU" sz="1800" b="1"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является качественно новый метод организации взаимодействия человека и компьютера. Выработка решения, что является основной целью этой технологии, происходит в результате итерационного процесса, в котором участвуют: </a:t>
            </a:r>
          </a:p>
          <a:p>
            <a:pPr algn="just"/>
            <a:r>
              <a:rPr lang="ru-RU" sz="2200" dirty="0">
                <a:latin typeface="Times New Roman" panose="02020603050405020304" pitchFamily="18" charset="0"/>
                <a:cs typeface="Times New Roman" panose="02020603050405020304" pitchFamily="18" charset="0"/>
              </a:rPr>
              <a:t>система поддержки принятия решений в роли вычислительного звена и объекта управления; </a:t>
            </a:r>
          </a:p>
          <a:p>
            <a:pPr algn="just"/>
            <a:r>
              <a:rPr lang="ru-RU" sz="2200" dirty="0">
                <a:latin typeface="Times New Roman" panose="02020603050405020304" pitchFamily="18" charset="0"/>
                <a:cs typeface="Times New Roman" panose="02020603050405020304" pitchFamily="18" charset="0"/>
              </a:rPr>
              <a:t>человек как управляющее звено, задающее входные данные и оценивающее полученный результат вычислений на компьютере. </a:t>
            </a:r>
          </a:p>
          <a:p>
            <a:pPr algn="just"/>
            <a:r>
              <a:rPr lang="ru-RU" sz="2400" dirty="0">
                <a:latin typeface="Times New Roman" panose="02020603050405020304" pitchFamily="18" charset="0"/>
                <a:cs typeface="Times New Roman" panose="02020603050405020304" pitchFamily="18" charset="0"/>
              </a:rPr>
              <a:t>Окончание итерационного процесса происходит по воле человека. В этом случае можно говорить о способности информационной системы совместно с пользователем создавать новую информацию для принятия решений. </a:t>
            </a:r>
          </a:p>
          <a:p>
            <a:pPr algn="ct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10</a:t>
            </a:fld>
            <a:endParaRPr lang="ru-RU" altLang="ru-RU">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C9F4ACD2-255F-45E0-AF2E-D5D7E773061F}"/>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10</a:t>
            </a:fld>
            <a:endParaRPr lang="en-US" altLang="ru-RU" sz="7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1">
            <a:extLst>
              <a:ext uri="{FF2B5EF4-FFF2-40B4-BE49-F238E27FC236}">
                <a16:creationId xmlns:a16="http://schemas.microsoft.com/office/drawing/2014/main" id="{E1C4CD6C-9DC1-44C3-9943-CFCE8276661C}"/>
              </a:ext>
            </a:extLst>
          </p:cNvPr>
          <p:cNvGraphicFramePr>
            <a:graphicFrameLocks noChangeAspect="1"/>
          </p:cNvGraphicFramePr>
          <p:nvPr>
            <p:extLst>
              <p:ext uri="{D42A27DB-BD31-4B8C-83A1-F6EECF244321}">
                <p14:modId xmlns:p14="http://schemas.microsoft.com/office/powerpoint/2010/main" val="2705286591"/>
              </p:ext>
            </p:extLst>
          </p:nvPr>
        </p:nvGraphicFramePr>
        <p:xfrm>
          <a:off x="1440627" y="967044"/>
          <a:ext cx="6620698" cy="3167559"/>
        </p:xfrm>
        <a:graphic>
          <a:graphicData uri="http://schemas.openxmlformats.org/presentationml/2006/ole">
            <mc:AlternateContent xmlns:mc="http://schemas.openxmlformats.org/markup-compatibility/2006">
              <mc:Choice xmlns:v="urn:schemas-microsoft-com:vml" Requires="v">
                <p:oleObj spid="_x0000_s96263" name="Visio" r:id="rId3" imgW="5734740" imgH="2746971" progId="Visio.Drawing.11">
                  <p:embed/>
                </p:oleObj>
              </mc:Choice>
              <mc:Fallback>
                <p:oleObj name="Visio" r:id="rId3" imgW="5734740" imgH="2746971" progId="Visio.Drawing.11">
                  <p:embed/>
                  <p:pic>
                    <p:nvPicPr>
                      <p:cNvPr id="8704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627" y="967044"/>
                        <a:ext cx="6620698" cy="3167559"/>
                      </a:xfrm>
                      <a:prstGeom prst="rect">
                        <a:avLst/>
                      </a:prstGeom>
                      <a:noFill/>
                    </p:spPr>
                  </p:pic>
                </p:oleObj>
              </mc:Fallback>
            </mc:AlternateContent>
          </a:graphicData>
        </a:graphic>
      </p:graphicFrame>
      <p:sp>
        <p:nvSpPr>
          <p:cNvPr id="3" name="Содержимое 2"/>
          <p:cNvSpPr>
            <a:spLocks noGrp="1"/>
          </p:cNvSpPr>
          <p:nvPr>
            <p:ph idx="1"/>
          </p:nvPr>
        </p:nvSpPr>
        <p:spPr>
          <a:xfrm>
            <a:off x="174625" y="4217702"/>
            <a:ext cx="8640960" cy="2315294"/>
          </a:xfrm>
          <a:ln>
            <a:solidFill>
              <a:srgbClr val="C00000"/>
            </a:solidFill>
          </a:ln>
        </p:spPr>
        <p:txBody>
          <a:bodyPr/>
          <a:lstStyle/>
          <a:p>
            <a:pPr algn="just">
              <a:buNone/>
            </a:pPr>
            <a:r>
              <a:rPr lang="ru-RU" sz="1600" b="1" dirty="0">
                <a:latin typeface="Times New Roman" panose="02020603050405020304" pitchFamily="18" charset="0"/>
                <a:cs typeface="Times New Roman" panose="02020603050405020304" pitchFamily="18" charset="0"/>
              </a:rPr>
              <a:t>В состав СППР входят компоненты : </a:t>
            </a:r>
          </a:p>
          <a:p>
            <a:pPr algn="just">
              <a:buFont typeface="Arial" pitchFamily="34" charset="0"/>
              <a:buChar char="•"/>
            </a:pPr>
            <a:r>
              <a:rPr lang="ru-RU" sz="1600" dirty="0">
                <a:latin typeface="Times New Roman" panose="02020603050405020304" pitchFamily="18" charset="0"/>
                <a:cs typeface="Times New Roman" panose="02020603050405020304" pitchFamily="18" charset="0"/>
              </a:rPr>
              <a:t>источники данных</a:t>
            </a:r>
          </a:p>
          <a:p>
            <a:pPr algn="just">
              <a:buFont typeface="Arial" pitchFamily="34" charset="0"/>
              <a:buChar char="•"/>
            </a:pPr>
            <a:r>
              <a:rPr lang="ru-RU" sz="1600" dirty="0">
                <a:latin typeface="Times New Roman" panose="02020603050405020304" pitchFamily="18" charset="0"/>
                <a:cs typeface="Times New Roman" panose="02020603050405020304" pitchFamily="18" charset="0"/>
              </a:rPr>
              <a:t>модель данных</a:t>
            </a:r>
          </a:p>
          <a:p>
            <a:pPr algn="just">
              <a:buFont typeface="Arial" pitchFamily="34" charset="0"/>
              <a:buChar char="•"/>
            </a:pPr>
            <a:r>
              <a:rPr lang="ru-RU" sz="1600" dirty="0">
                <a:latin typeface="Times New Roman" panose="02020603050405020304" pitchFamily="18" charset="0"/>
                <a:cs typeface="Times New Roman" panose="02020603050405020304" pitchFamily="18" charset="0"/>
              </a:rPr>
              <a:t>база моделей </a:t>
            </a:r>
          </a:p>
          <a:p>
            <a:pPr algn="just">
              <a:buFont typeface="Arial" pitchFamily="34" charset="0"/>
              <a:buChar char="•"/>
            </a:pPr>
            <a:r>
              <a:rPr lang="ru-RU" sz="1600" dirty="0">
                <a:latin typeface="Times New Roman" panose="02020603050405020304" pitchFamily="18" charset="0"/>
                <a:cs typeface="Times New Roman" panose="02020603050405020304" pitchFamily="18" charset="0"/>
              </a:rPr>
              <a:t>программная подсистема, которая состоит из системы управления базой данных (СУБД)</a:t>
            </a:r>
          </a:p>
          <a:p>
            <a:pPr algn="just">
              <a:buFont typeface="Arial" pitchFamily="34" charset="0"/>
              <a:buChar char="•"/>
            </a:pPr>
            <a:r>
              <a:rPr lang="ru-RU" sz="1600" dirty="0">
                <a:latin typeface="Times New Roman" panose="02020603050405020304" pitchFamily="18" charset="0"/>
                <a:cs typeface="Times New Roman" panose="02020603050405020304" pitchFamily="18" charset="0"/>
              </a:rPr>
              <a:t> системы управления базой моделей (СУБМ) </a:t>
            </a:r>
          </a:p>
          <a:p>
            <a:pPr algn="just">
              <a:buFont typeface="Arial" pitchFamily="34" charset="0"/>
              <a:buChar char="•"/>
            </a:pPr>
            <a:r>
              <a:rPr lang="ru-RU" sz="1600" dirty="0">
                <a:latin typeface="Times New Roman" panose="02020603050405020304" pitchFamily="18" charset="0"/>
                <a:cs typeface="Times New Roman" panose="02020603050405020304" pitchFamily="18" charset="0"/>
              </a:rPr>
              <a:t> системы управления интерфейсом между пользователем и компьютером. </a:t>
            </a:r>
          </a:p>
          <a:p>
            <a:pPr algn="just"/>
            <a:endParaRPr lang="ru-RU" sz="24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11</a:t>
            </a:fld>
            <a:endParaRPr lang="ru-RU" altLang="ru-RU">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E0894CD7-CFD5-4DE8-9388-B49896E51BE0}"/>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11</a:t>
            </a:fld>
            <a:endParaRPr lang="en-US" altLang="ru-RU" sz="7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0CC27FFF-81C7-40A5-A378-0CEC7DC8CFAB}"/>
              </a:ext>
            </a:extLst>
          </p:cNvPr>
          <p:cNvSpPr txBox="1">
            <a:spLocks/>
          </p:cNvSpPr>
          <p:nvPr/>
        </p:nvSpPr>
        <p:spPr bwMode="auto">
          <a:xfrm>
            <a:off x="174625" y="-171400"/>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a:lstStyle>
          <a:p>
            <a:pPr algn="just" defTabSz="914400"/>
            <a:r>
              <a:rPr lang="ru-RU" sz="2800" dirty="0">
                <a:solidFill>
                  <a:schemeClr val="bg1"/>
                </a:solidFill>
                <a:latin typeface="Times New Roman" panose="02020603050405020304" pitchFamily="18" charset="0"/>
                <a:cs typeface="Times New Roman" panose="02020603050405020304" pitchFamily="18" charset="0"/>
              </a:rPr>
              <a:t>ОСНОВНЫЕ КОМПОНЕНТЫ СППР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idx="1"/>
          </p:nvPr>
        </p:nvSpPr>
        <p:spPr>
          <a:xfrm>
            <a:off x="-11769" y="980728"/>
            <a:ext cx="4752528" cy="3816424"/>
          </a:xfrm>
        </p:spPr>
        <p:txBody>
          <a:bodyPr>
            <a:normAutofit/>
          </a:bodyPr>
          <a:lstStyle/>
          <a:p>
            <a:pPr marL="0" indent="0">
              <a:buNone/>
            </a:pPr>
            <a:r>
              <a:rPr lang="ru-RU" sz="1800" dirty="0">
                <a:latin typeface="Times New Roman" panose="02020603050405020304" pitchFamily="18" charset="0"/>
                <a:cs typeface="Times New Roman" panose="02020603050405020304" pitchFamily="18" charset="0"/>
              </a:rPr>
              <a:t>1. Часть данных поступает от информационной системы операционного уровня. Чтобы использовать их эффективно, эти данные должны быть предварительно обработаны. Для этого имеются две возможности: </a:t>
            </a:r>
            <a:endParaRPr lang="ru-RU" sz="1400" dirty="0">
              <a:latin typeface="Times New Roman" panose="02020603050405020304" pitchFamily="18" charset="0"/>
              <a:cs typeface="Times New Roman" panose="02020603050405020304" pitchFamily="18" charset="0"/>
            </a:endParaRPr>
          </a:p>
          <a:p>
            <a:endParaRPr lang="ru-RU" sz="1800"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768F0CCB-92BE-4A49-AAA0-A9FDA3EFCA70}" type="slidenum">
              <a:rPr lang="ru-RU" smtClean="0">
                <a:latin typeface="Times New Roman" panose="02020603050405020304" pitchFamily="18" charset="0"/>
                <a:cs typeface="Times New Roman" panose="02020603050405020304" pitchFamily="18" charset="0"/>
              </a:rPr>
              <a:pPr/>
              <a:t>12</a:t>
            </a:fld>
            <a:endParaRPr lang="ru-RU">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F94AE901-A0BE-4989-8198-66D20736DCEE}"/>
              </a:ext>
            </a:extLst>
          </p:cNvPr>
          <p:cNvSpPr txBox="1">
            <a:spLocks/>
          </p:cNvSpPr>
          <p:nvPr/>
        </p:nvSpPr>
        <p:spPr bwMode="auto">
          <a:xfrm>
            <a:off x="174625" y="268763"/>
            <a:ext cx="7958708" cy="49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a:lstStyle>
          <a:p>
            <a:pPr defTabSz="914400"/>
            <a:r>
              <a:rPr lang="ru-RU" sz="2400" dirty="0">
                <a:solidFill>
                  <a:schemeClr val="bg1"/>
                </a:solidFill>
                <a:latin typeface="Times New Roman" panose="02020603050405020304" pitchFamily="18" charset="0"/>
                <a:cs typeface="Times New Roman" panose="02020603050405020304" pitchFamily="18" charset="0"/>
              </a:rPr>
              <a:t>ИСТОЧНИКИ ДАННЫХ</a:t>
            </a:r>
            <a:endParaRPr lang="ru-RU" sz="32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8E7BC0C7-F9B7-43A6-B574-29AA153700DE}"/>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12</a:t>
            </a:fld>
            <a:endParaRPr lang="en-US" altLang="ru-RU" sz="7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A9A65C1-00F1-4E7F-8252-AD8075CF7369}"/>
              </a:ext>
            </a:extLst>
          </p:cNvPr>
          <p:cNvSpPr txBox="1"/>
          <p:nvPr/>
        </p:nvSpPr>
        <p:spPr>
          <a:xfrm>
            <a:off x="5508104" y="980728"/>
            <a:ext cx="2985269" cy="3416320"/>
          </a:xfrm>
          <a:prstGeom prst="rect">
            <a:avLst/>
          </a:prstGeom>
          <a:noFill/>
        </p:spPr>
        <p:txBody>
          <a:bodyPr wrap="square">
            <a:spAutoFit/>
          </a:bodyPr>
          <a:lstStyle/>
          <a:p>
            <a:r>
              <a:rPr lang="ru-RU" sz="1800" dirty="0">
                <a:latin typeface="Times New Roman" panose="02020603050405020304" pitchFamily="18" charset="0"/>
                <a:cs typeface="Times New Roman" panose="02020603050405020304" pitchFamily="18" charset="0"/>
              </a:rPr>
              <a:t>2. Помимо данных об операциях фирмы для функционирования системы поддержки принятия решений требуются и другие внутренние данные, например данные о движении персонала, инженерные данные и т.п., которые должны быть своевременно собраны, введены и поддержаны. </a:t>
            </a:r>
            <a:endParaRPr lang="ru-RU"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10FCB9A-06AC-4D9B-A7E0-EF91E9C756D3}"/>
              </a:ext>
            </a:extLst>
          </p:cNvPr>
          <p:cNvSpPr txBox="1"/>
          <p:nvPr/>
        </p:nvSpPr>
        <p:spPr>
          <a:xfrm>
            <a:off x="172426" y="2780928"/>
            <a:ext cx="4752527" cy="3539430"/>
          </a:xfrm>
          <a:prstGeom prst="rect">
            <a:avLst/>
          </a:prstGeom>
          <a:noFill/>
          <a:ln>
            <a:solidFill>
              <a:srgbClr val="C00000"/>
            </a:solidFill>
          </a:ln>
        </p:spPr>
        <p:txBody>
          <a:bodyPr wrap="square">
            <a:spAutoFit/>
          </a:bodyPr>
          <a:lstStyle/>
          <a:p>
            <a:pPr lvl="1"/>
            <a:r>
              <a:rPr lang="ru-RU" sz="1600" dirty="0">
                <a:latin typeface="Times New Roman" panose="02020603050405020304" pitchFamily="18" charset="0"/>
                <a:cs typeface="Times New Roman" panose="02020603050405020304" pitchFamily="18" charset="0"/>
              </a:rPr>
              <a:t>использовать для обработки данных об операциях фирмы систему управления базой данных, входящую в состав системы поддержки принятия решений; </a:t>
            </a:r>
          </a:p>
          <a:p>
            <a:pPr lvl="1"/>
            <a:r>
              <a:rPr lang="ru-RU" sz="1600" dirty="0">
                <a:latin typeface="Times New Roman" panose="02020603050405020304" pitchFamily="18" charset="0"/>
                <a:cs typeface="Times New Roman" panose="02020603050405020304" pitchFamily="18" charset="0"/>
              </a:rPr>
              <a:t>сделать обработку за пределами системы поддержки принятия решений, создав для этого специальную базу данных. Этот вариант более предпочтителен для фирм, производящих большое количество коммерческих операций. Обработанные данные об операциях фирмы образуют файлы, которые для повышения надежности и быстроты доступа хранятся за пределами системы поддержки принятия решений. </a:t>
            </a:r>
            <a:endParaRPr lang="ru-RU" sz="12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768F0CCB-92BE-4A49-AAA0-A9FDA3EFCA70}" type="slidenum">
              <a:rPr lang="ru-RU" smtClean="0">
                <a:latin typeface="Times New Roman" panose="02020603050405020304" pitchFamily="18" charset="0"/>
                <a:cs typeface="Times New Roman" panose="02020603050405020304" pitchFamily="18" charset="0"/>
              </a:rPr>
              <a:pPr/>
              <a:t>13</a:t>
            </a:fld>
            <a:endParaRPr lang="ru-RU">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323528" y="1484784"/>
            <a:ext cx="3816424" cy="4093428"/>
          </a:xfrm>
          <a:prstGeom prst="rect">
            <a:avLst/>
          </a:prstGeom>
          <a:ln>
            <a:solidFill>
              <a:srgbClr val="C00000"/>
            </a:solidFill>
          </a:ln>
        </p:spPr>
        <p:txBody>
          <a:bodyPr wrap="square">
            <a:spAutoFit/>
          </a:bodyPr>
          <a:lstStyle/>
          <a:p>
            <a:pPr indent="446088" algn="just"/>
            <a:r>
              <a:rPr lang="ru-RU" sz="2000" dirty="0">
                <a:latin typeface="Times New Roman" panose="02020603050405020304" pitchFamily="18" charset="0"/>
                <a:cs typeface="Times New Roman" panose="02020603050405020304" pitchFamily="18" charset="0"/>
              </a:rPr>
              <a:t>3. Важное значение особенно для поддержки принятия решений на верхних уровнях управления, имеют данные из внешних источников. В числе необходимых внешних данных следует указать данные о конкурентах, национальной и мировой экономике. В отличие от внутренних данных внешние данные обычно приобретаются у специализирующихся на их сборе организаций.</a:t>
            </a:r>
          </a:p>
        </p:txBody>
      </p:sp>
      <p:sp>
        <p:nvSpPr>
          <p:cNvPr id="8" name="TextBox 7">
            <a:extLst>
              <a:ext uri="{FF2B5EF4-FFF2-40B4-BE49-F238E27FC236}">
                <a16:creationId xmlns:a16="http://schemas.microsoft.com/office/drawing/2014/main" id="{33002612-916F-4D29-9F86-F541BA8A110A}"/>
              </a:ext>
            </a:extLst>
          </p:cNvPr>
          <p:cNvSpPr txBox="1"/>
          <p:nvPr/>
        </p:nvSpPr>
        <p:spPr>
          <a:xfrm>
            <a:off x="4427984" y="1484784"/>
            <a:ext cx="4203340" cy="4093428"/>
          </a:xfrm>
          <a:prstGeom prst="rect">
            <a:avLst/>
          </a:prstGeom>
          <a:noFill/>
          <a:ln>
            <a:solidFill>
              <a:srgbClr val="C00000"/>
            </a:solidFill>
          </a:ln>
        </p:spPr>
        <p:txBody>
          <a:bodyPr wrap="square">
            <a:spAutoFit/>
          </a:bodyPr>
          <a:lstStyle/>
          <a:p>
            <a:pPr indent="446088" algn="just"/>
            <a:r>
              <a:rPr lang="ru-RU" sz="2000" dirty="0">
                <a:latin typeface="Times New Roman" panose="02020603050405020304" pitchFamily="18" charset="0"/>
                <a:cs typeface="Times New Roman" panose="02020603050405020304" pitchFamily="18" charset="0"/>
              </a:rPr>
              <a:t>4. В настоящее время широко исследуется вопрос о включении в базу данных еще одного источника данных — документов, включающих в себя записи, письма, контракты, приказы и т.п. Если содержание этих документов будет записано в памяти и затем обработано по некоторым ключевым характеристикам (поставщикам, потребителям, датам, видам услуг и др.), то система получит новый мощный источник информации.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625" y="-74553"/>
            <a:ext cx="7886700" cy="1325563"/>
          </a:xfrm>
        </p:spPr>
        <p:txBody>
          <a:bodyPr>
            <a:normAutofit/>
          </a:bodyPr>
          <a:lstStyle/>
          <a:p>
            <a:r>
              <a:rPr lang="ru-RU" sz="2800" b="1" dirty="0">
                <a:solidFill>
                  <a:schemeClr val="bg1"/>
                </a:solidFill>
                <a:latin typeface="Times New Roman" panose="02020603050405020304" pitchFamily="18" charset="0"/>
                <a:cs typeface="Times New Roman" panose="02020603050405020304" pitchFamily="18" charset="0"/>
              </a:rPr>
              <a:t>МОДЕЛЬ ДАННЫХ</a:t>
            </a:r>
            <a:r>
              <a:rPr lang="ru-RU" sz="2800" dirty="0">
                <a:solidFill>
                  <a:schemeClr val="bg1"/>
                </a:solidFill>
                <a:latin typeface="Times New Roman" panose="02020603050405020304" pitchFamily="18" charset="0"/>
                <a:cs typeface="Times New Roman" panose="02020603050405020304" pitchFamily="18" charset="0"/>
              </a:rPr>
              <a:t> </a:t>
            </a:r>
          </a:p>
        </p:txBody>
      </p:sp>
      <p:sp>
        <p:nvSpPr>
          <p:cNvPr id="4" name="Содержимое 3"/>
          <p:cNvSpPr>
            <a:spLocks noGrp="1"/>
          </p:cNvSpPr>
          <p:nvPr>
            <p:ph idx="1"/>
          </p:nvPr>
        </p:nvSpPr>
        <p:spPr>
          <a:xfrm>
            <a:off x="628650" y="939123"/>
            <a:ext cx="7886700" cy="739279"/>
          </a:xfrm>
        </p:spPr>
        <p:txBody>
          <a:bodyPr/>
          <a:lstStyle/>
          <a:p>
            <a:pPr algn="ctr">
              <a:buNone/>
            </a:pPr>
            <a:r>
              <a:rPr lang="ru-RU" sz="2000" dirty="0">
                <a:latin typeface="Times New Roman" panose="02020603050405020304" pitchFamily="18" charset="0"/>
                <a:cs typeface="Times New Roman" panose="02020603050405020304" pitchFamily="18" charset="0"/>
              </a:rPr>
              <a:t>Модель данных современных СППР строится на основе пяти классов данных:</a:t>
            </a:r>
          </a:p>
          <a:p>
            <a:pPr algn="ctr"/>
            <a:endParaRPr lang="ru-RU" sz="2000"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768F0CCB-92BE-4A49-AAA0-A9FDA3EFCA70}" type="slidenum">
              <a:rPr lang="ru-RU" smtClean="0">
                <a:latin typeface="Times New Roman" panose="02020603050405020304" pitchFamily="18" charset="0"/>
                <a:cs typeface="Times New Roman" panose="02020603050405020304" pitchFamily="18" charset="0"/>
              </a:rPr>
              <a:pPr/>
              <a:t>14</a:t>
            </a:fld>
            <a:endParaRPr lang="ru-RU">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AA844D-7406-4B9F-BB37-D86EA0EE094A}"/>
              </a:ext>
            </a:extLst>
          </p:cNvPr>
          <p:cNvSpPr txBox="1"/>
          <p:nvPr/>
        </p:nvSpPr>
        <p:spPr>
          <a:xfrm>
            <a:off x="96675" y="6007564"/>
            <a:ext cx="2037015" cy="369332"/>
          </a:xfrm>
          <a:prstGeom prst="rect">
            <a:avLst/>
          </a:prstGeom>
          <a:noFill/>
          <a:ln w="38100">
            <a:solidFill>
              <a:srgbClr val="C00000"/>
            </a:solidFill>
          </a:ln>
        </p:spPr>
        <p:txBody>
          <a:bodyPr wrap="square">
            <a:spAutoFit/>
          </a:bodyPr>
          <a:lstStyle/>
          <a:p>
            <a:pPr lvl="0"/>
            <a:r>
              <a:rPr lang="ru-RU" sz="1800" dirty="0">
                <a:latin typeface="Times New Roman" panose="02020603050405020304" pitchFamily="18" charset="0"/>
                <a:cs typeface="Times New Roman" panose="02020603050405020304" pitchFamily="18" charset="0"/>
              </a:rPr>
              <a:t>МЕТАДАННЫХ</a:t>
            </a:r>
          </a:p>
        </p:txBody>
      </p:sp>
      <p:sp>
        <p:nvSpPr>
          <p:cNvPr id="8" name="TextBox 7">
            <a:extLst>
              <a:ext uri="{FF2B5EF4-FFF2-40B4-BE49-F238E27FC236}">
                <a16:creationId xmlns:a16="http://schemas.microsoft.com/office/drawing/2014/main" id="{BCAAD531-C3C7-465E-B831-F27D678D2BAF}"/>
              </a:ext>
            </a:extLst>
          </p:cNvPr>
          <p:cNvSpPr txBox="1"/>
          <p:nvPr/>
        </p:nvSpPr>
        <p:spPr>
          <a:xfrm>
            <a:off x="7415075" y="5187831"/>
            <a:ext cx="1538216" cy="658417"/>
          </a:xfrm>
          <a:prstGeom prst="rect">
            <a:avLst/>
          </a:prstGeom>
          <a:noFill/>
          <a:ln w="38100">
            <a:solidFill>
              <a:srgbClr val="C00000"/>
            </a:solidFill>
          </a:ln>
        </p:spPr>
        <p:txBody>
          <a:bodyPr wrap="square">
            <a:spAutoFit/>
          </a:bodyPr>
          <a:lstStyle/>
          <a:p>
            <a:pPr lvl="0"/>
            <a:r>
              <a:rPr lang="ru-RU" sz="1800" dirty="0">
                <a:latin typeface="Times New Roman" panose="02020603050405020304" pitchFamily="18" charset="0"/>
                <a:cs typeface="Times New Roman" panose="02020603050405020304" pitchFamily="18" charset="0"/>
              </a:rPr>
              <a:t>ВИТРИНЫ ДАННЫХ</a:t>
            </a:r>
          </a:p>
        </p:txBody>
      </p:sp>
      <p:sp>
        <p:nvSpPr>
          <p:cNvPr id="10" name="TextBox 9">
            <a:extLst>
              <a:ext uri="{FF2B5EF4-FFF2-40B4-BE49-F238E27FC236}">
                <a16:creationId xmlns:a16="http://schemas.microsoft.com/office/drawing/2014/main" id="{26C5880A-886A-420D-A39C-C0CACCD54AB5}"/>
              </a:ext>
            </a:extLst>
          </p:cNvPr>
          <p:cNvSpPr txBox="1"/>
          <p:nvPr/>
        </p:nvSpPr>
        <p:spPr>
          <a:xfrm>
            <a:off x="96675" y="4111021"/>
            <a:ext cx="2276826" cy="646331"/>
          </a:xfrm>
          <a:prstGeom prst="rect">
            <a:avLst/>
          </a:prstGeom>
          <a:noFill/>
          <a:ln w="38100">
            <a:solidFill>
              <a:srgbClr val="C00000"/>
            </a:solidFill>
          </a:ln>
        </p:spPr>
        <p:txBody>
          <a:bodyPr wrap="square">
            <a:spAutoFit/>
          </a:bodyPr>
          <a:lstStyle/>
          <a:p>
            <a:pPr lvl="0"/>
            <a:r>
              <a:rPr lang="ru-RU" sz="1800" dirty="0">
                <a:latin typeface="Times New Roman" panose="02020603050405020304" pitchFamily="18" charset="0"/>
                <a:cs typeface="Times New Roman" panose="02020603050405020304" pitchFamily="18" charset="0"/>
              </a:rPr>
              <a:t>ОПЕРАТИВНОГО СКЛАДА ДАННЫХ</a:t>
            </a:r>
          </a:p>
        </p:txBody>
      </p:sp>
      <p:sp>
        <p:nvSpPr>
          <p:cNvPr id="12" name="TextBox 11">
            <a:extLst>
              <a:ext uri="{FF2B5EF4-FFF2-40B4-BE49-F238E27FC236}">
                <a16:creationId xmlns:a16="http://schemas.microsoft.com/office/drawing/2014/main" id="{F7D8C9EC-FAB5-4EEA-AEB8-71BCC5F2DB28}"/>
              </a:ext>
            </a:extLst>
          </p:cNvPr>
          <p:cNvSpPr txBox="1"/>
          <p:nvPr/>
        </p:nvSpPr>
        <p:spPr>
          <a:xfrm>
            <a:off x="5754575" y="2909244"/>
            <a:ext cx="3168352" cy="646331"/>
          </a:xfrm>
          <a:prstGeom prst="rect">
            <a:avLst/>
          </a:prstGeom>
          <a:noFill/>
          <a:ln w="38100">
            <a:solidFill>
              <a:srgbClr val="C00000"/>
            </a:solidFill>
          </a:ln>
        </p:spPr>
        <p:txBody>
          <a:bodyPr wrap="square">
            <a:spAutoFit/>
          </a:bodyPr>
          <a:lstStyle/>
          <a:p>
            <a:pPr lvl="0"/>
            <a:r>
              <a:rPr lang="ru-RU" sz="1800" dirty="0">
                <a:latin typeface="Times New Roman" panose="02020603050405020304" pitchFamily="18" charset="0"/>
                <a:cs typeface="Times New Roman" panose="02020603050405020304" pitchFamily="18" charset="0"/>
              </a:rPr>
              <a:t>ХРАНИЛИЩА ДАННЫХ (В УЗКОМ СМЫСЛЕ)</a:t>
            </a:r>
          </a:p>
        </p:txBody>
      </p:sp>
      <p:sp>
        <p:nvSpPr>
          <p:cNvPr id="14" name="TextBox 13">
            <a:extLst>
              <a:ext uri="{FF2B5EF4-FFF2-40B4-BE49-F238E27FC236}">
                <a16:creationId xmlns:a16="http://schemas.microsoft.com/office/drawing/2014/main" id="{E114CFAB-402C-4D58-9177-F7ED17858390}"/>
              </a:ext>
            </a:extLst>
          </p:cNvPr>
          <p:cNvSpPr txBox="1"/>
          <p:nvPr/>
        </p:nvSpPr>
        <p:spPr>
          <a:xfrm>
            <a:off x="153604" y="1771673"/>
            <a:ext cx="3003001" cy="369332"/>
          </a:xfrm>
          <a:prstGeom prst="rect">
            <a:avLst/>
          </a:prstGeom>
          <a:noFill/>
          <a:ln w="38100">
            <a:solidFill>
              <a:srgbClr val="C00000"/>
            </a:solidFill>
          </a:ln>
        </p:spPr>
        <p:txBody>
          <a:bodyPr wrap="square">
            <a:spAutoFit/>
          </a:bodyPr>
          <a:lstStyle/>
          <a:p>
            <a:pPr lvl="0"/>
            <a:r>
              <a:rPr lang="ru-RU" sz="1800" dirty="0">
                <a:latin typeface="Times New Roman" panose="02020603050405020304" pitchFamily="18" charset="0"/>
                <a:cs typeface="Times New Roman" panose="02020603050405020304" pitchFamily="18" charset="0"/>
              </a:rPr>
              <a:t>ИСТОЧНИКОВ ДАННЫХ</a:t>
            </a:r>
          </a:p>
        </p:txBody>
      </p:sp>
      <p:sp>
        <p:nvSpPr>
          <p:cNvPr id="16" name="TextBox 15">
            <a:extLst>
              <a:ext uri="{FF2B5EF4-FFF2-40B4-BE49-F238E27FC236}">
                <a16:creationId xmlns:a16="http://schemas.microsoft.com/office/drawing/2014/main" id="{DBBE5E42-4562-43EF-8FE4-991AD54C6050}"/>
              </a:ext>
            </a:extLst>
          </p:cNvPr>
          <p:cNvSpPr txBox="1"/>
          <p:nvPr/>
        </p:nvSpPr>
        <p:spPr>
          <a:xfrm>
            <a:off x="3347863" y="1583122"/>
            <a:ext cx="5688633" cy="830997"/>
          </a:xfrm>
          <a:prstGeom prst="rect">
            <a:avLst/>
          </a:prstGeom>
          <a:noFill/>
        </p:spPr>
        <p:txBody>
          <a:bodyPr wrap="square">
            <a:spAutoFit/>
          </a:bodyPr>
          <a:lstStyle/>
          <a:p>
            <a:pPr algn="just"/>
            <a:r>
              <a:rPr lang="ru-RU" sz="1600" b="1" dirty="0">
                <a:latin typeface="Times New Roman" panose="02020603050405020304" pitchFamily="18" charset="0"/>
                <a:cs typeface="Times New Roman" panose="02020603050405020304" pitchFamily="18" charset="0"/>
              </a:rPr>
              <a:t>Источниками данных </a:t>
            </a:r>
            <a:r>
              <a:rPr lang="ru-RU" sz="1600" dirty="0">
                <a:latin typeface="Times New Roman" panose="02020603050405020304" pitchFamily="18" charset="0"/>
                <a:cs typeface="Times New Roman" panose="02020603050405020304" pitchFamily="18" charset="0"/>
              </a:rPr>
              <a:t>хранилища служат оперативные транзакционные системы, которые обслуживают повседневную учетную деятельность компании. </a:t>
            </a:r>
            <a:endParaRPr lang="ru-RU" sz="16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716DD79-D877-47AC-BE14-0E60F8B1AB38}"/>
              </a:ext>
            </a:extLst>
          </p:cNvPr>
          <p:cNvSpPr txBox="1"/>
          <p:nvPr/>
        </p:nvSpPr>
        <p:spPr>
          <a:xfrm>
            <a:off x="0" y="2448090"/>
            <a:ext cx="5626208" cy="1569660"/>
          </a:xfrm>
          <a:prstGeom prst="rect">
            <a:avLst/>
          </a:prstGeom>
          <a:noFill/>
        </p:spPr>
        <p:txBody>
          <a:bodyPr wrap="square">
            <a:spAutoFit/>
          </a:bodyPr>
          <a:lstStyle/>
          <a:p>
            <a:pPr algn="just"/>
            <a:r>
              <a:rPr lang="ru-RU" sz="1600" b="1" dirty="0">
                <a:latin typeface="Times New Roman" panose="02020603050405020304" pitchFamily="18" charset="0"/>
                <a:cs typeface="Times New Roman" panose="02020603050405020304" pitchFamily="18" charset="0"/>
              </a:rPr>
              <a:t>Хранилище данных </a:t>
            </a:r>
            <a:r>
              <a:rPr lang="ru-RU" sz="1600" dirty="0">
                <a:latin typeface="Times New Roman" panose="02020603050405020304" pitchFamily="18" charset="0"/>
                <a:cs typeface="Times New Roman" panose="02020603050405020304" pitchFamily="18" charset="0"/>
              </a:rPr>
              <a:t>(в узком смысле) представляет собой предметно-ориентированную базу или совокупность БД, извлекаемых из источников, которые организованы по сегментам, отражающим конкретную предметную область бизнеса: производство, продажи, детальные слабо агрегированные данные.</a:t>
            </a:r>
          </a:p>
        </p:txBody>
      </p:sp>
      <p:sp>
        <p:nvSpPr>
          <p:cNvPr id="20" name="TextBox 19">
            <a:extLst>
              <a:ext uri="{FF2B5EF4-FFF2-40B4-BE49-F238E27FC236}">
                <a16:creationId xmlns:a16="http://schemas.microsoft.com/office/drawing/2014/main" id="{2CA8776B-3741-4CE5-AAC7-24944B352C41}"/>
              </a:ext>
            </a:extLst>
          </p:cNvPr>
          <p:cNvSpPr txBox="1"/>
          <p:nvPr/>
        </p:nvSpPr>
        <p:spPr>
          <a:xfrm>
            <a:off x="2498974" y="3917642"/>
            <a:ext cx="6411106" cy="830997"/>
          </a:xfrm>
          <a:prstGeom prst="rect">
            <a:avLst/>
          </a:prstGeom>
          <a:noFill/>
        </p:spPr>
        <p:txBody>
          <a:bodyPr wrap="square">
            <a:spAutoFit/>
          </a:bodyPr>
          <a:lstStyle/>
          <a:p>
            <a:pPr algn="just"/>
            <a:r>
              <a:rPr lang="ru-RU" sz="1600" b="1" dirty="0">
                <a:latin typeface="Times New Roman" panose="02020603050405020304" pitchFamily="18" charset="0"/>
                <a:cs typeface="Times New Roman" panose="02020603050405020304" pitchFamily="18" charset="0"/>
              </a:rPr>
              <a:t>Оперативный склад данных</a:t>
            </a:r>
            <a:r>
              <a:rPr lang="ru-RU"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Operational Data Store</a:t>
            </a:r>
            <a:r>
              <a:rPr lang="ru-RU"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ODS</a:t>
            </a:r>
            <a:r>
              <a:rPr lang="ru-RU" sz="1600" dirty="0">
                <a:latin typeface="Times New Roman" panose="02020603050405020304" pitchFamily="18" charset="0"/>
                <a:cs typeface="Times New Roman" panose="02020603050405020304" pitchFamily="18" charset="0"/>
              </a:rPr>
              <a:t>) − технологический элемент хранения данных в СППР, который служит буфером между транзакционными источниками данных и хранилищем. </a:t>
            </a:r>
            <a:endParaRPr lang="ru-RU" sz="16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1A601C8-71C2-4F79-AF44-58BD574D1049}"/>
              </a:ext>
            </a:extLst>
          </p:cNvPr>
          <p:cNvSpPr txBox="1"/>
          <p:nvPr/>
        </p:nvSpPr>
        <p:spPr>
          <a:xfrm>
            <a:off x="190709" y="5015251"/>
            <a:ext cx="6958636" cy="830997"/>
          </a:xfrm>
          <a:prstGeom prst="rect">
            <a:avLst/>
          </a:prstGeom>
          <a:noFill/>
        </p:spPr>
        <p:txBody>
          <a:bodyPr wrap="square">
            <a:spAutoFit/>
          </a:bodyPr>
          <a:lstStyle/>
          <a:p>
            <a:pPr algn="just"/>
            <a:r>
              <a:rPr lang="ru-RU" sz="1600" b="1" dirty="0">
                <a:latin typeface="Times New Roman" panose="02020603050405020304" pitchFamily="18" charset="0"/>
                <a:cs typeface="Times New Roman" panose="02020603050405020304" pitchFamily="18" charset="0"/>
              </a:rPr>
              <a:t>Витрины данных (Data </a:t>
            </a:r>
            <a:r>
              <a:rPr lang="ru-RU" sz="1600" b="1" dirty="0" err="1">
                <a:latin typeface="Times New Roman" panose="02020603050405020304" pitchFamily="18" charset="0"/>
                <a:cs typeface="Times New Roman" panose="02020603050405020304" pitchFamily="18" charset="0"/>
              </a:rPr>
              <a:t>mart</a:t>
            </a:r>
            <a:r>
              <a:rPr lang="ru-RU" sz="1600" b="1"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можно представить в виде логически или физически разделенных подмножеств хранилищ данных. Обычно они строятся для обслуживания нужд определенной группы пользователей.</a:t>
            </a:r>
          </a:p>
        </p:txBody>
      </p:sp>
      <p:sp>
        <p:nvSpPr>
          <p:cNvPr id="24" name="TextBox 23">
            <a:extLst>
              <a:ext uri="{FF2B5EF4-FFF2-40B4-BE49-F238E27FC236}">
                <a16:creationId xmlns:a16="http://schemas.microsoft.com/office/drawing/2014/main" id="{6E97D096-9EE1-4671-9EEE-851A1D0B05CA}"/>
              </a:ext>
            </a:extLst>
          </p:cNvPr>
          <p:cNvSpPr txBox="1"/>
          <p:nvPr/>
        </p:nvSpPr>
        <p:spPr>
          <a:xfrm>
            <a:off x="3275856" y="6065403"/>
            <a:ext cx="4587764" cy="338554"/>
          </a:xfrm>
          <a:prstGeom prst="rect">
            <a:avLst/>
          </a:prstGeom>
          <a:noFill/>
        </p:spPr>
        <p:txBody>
          <a:bodyPr wrap="square">
            <a:spAutoFit/>
          </a:bodyPr>
          <a:lstStyle/>
          <a:p>
            <a:r>
              <a:rPr lang="ru-RU" sz="1600" b="1" dirty="0">
                <a:latin typeface="Times New Roman" panose="02020603050405020304" pitchFamily="18" charset="0"/>
                <a:cs typeface="Times New Roman" panose="02020603050405020304" pitchFamily="18" charset="0"/>
              </a:rPr>
              <a:t>Метаданные </a:t>
            </a:r>
            <a:r>
              <a:rPr lang="ru-RU" sz="1600" dirty="0">
                <a:latin typeface="Times New Roman" panose="02020603050405020304" pitchFamily="18" charset="0"/>
                <a:cs typeface="Times New Roman" panose="02020603050405020304" pitchFamily="18" charset="0"/>
              </a:rPr>
              <a:t> − это любые данные о данных.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11760" y="1079141"/>
            <a:ext cx="4519414" cy="918354"/>
          </a:xfrm>
          <a:ln>
            <a:solidFill>
              <a:srgbClr val="C00000"/>
            </a:solidFill>
          </a:ln>
        </p:spPr>
        <p:txBody>
          <a:bodyPr>
            <a:normAutofit/>
          </a:bodyPr>
          <a:lstStyle/>
          <a:p>
            <a:r>
              <a:rPr lang="ru-RU" dirty="0">
                <a:latin typeface="Times New Roman" panose="02020603050405020304" pitchFamily="18" charset="0"/>
                <a:cs typeface="Times New Roman" panose="02020603050405020304" pitchFamily="18" charset="0"/>
              </a:rPr>
              <a:t>БАЗА МОДЕЛЕЙ</a:t>
            </a:r>
          </a:p>
        </p:txBody>
      </p:sp>
      <p:sp>
        <p:nvSpPr>
          <p:cNvPr id="4" name="Содержимое 3"/>
          <p:cNvSpPr>
            <a:spLocks noGrp="1"/>
          </p:cNvSpPr>
          <p:nvPr>
            <p:ph idx="1"/>
          </p:nvPr>
        </p:nvSpPr>
        <p:spPr>
          <a:xfrm>
            <a:off x="1376189" y="2636912"/>
            <a:ext cx="6391622" cy="3324027"/>
          </a:xfrm>
        </p:spPr>
        <p:txBody>
          <a:bodyPr/>
          <a:lstStyle/>
          <a:p>
            <a:pPr marL="0" indent="0" algn="ctr">
              <a:buNone/>
            </a:pPr>
            <a:r>
              <a:rPr lang="ru-RU" sz="2400" dirty="0">
                <a:latin typeface="Times New Roman" panose="02020603050405020304" pitchFamily="18" charset="0"/>
                <a:cs typeface="Times New Roman" panose="02020603050405020304" pitchFamily="18" charset="0"/>
              </a:rPr>
              <a:t>Целью создания моделей являются описание и оптимизация некоторого объекта или процесса. Использование моделей обеспечивает проведение анализа в системах поддержки принятия решений. Модели, базируясь на математической интерпретации проблемы, при помощи определенных алгоритмов способствуют нахождению информации, полезной для принятия правильных решений. </a:t>
            </a:r>
          </a:p>
          <a:p>
            <a:pPr marL="0" indent="0" algn="ctr">
              <a:buNone/>
            </a:pPr>
            <a:endParaRPr lang="ru-RU" sz="2400"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768F0CCB-92BE-4A49-AAA0-A9FDA3EFCA70}" type="slidenum">
              <a:rPr lang="ru-RU" smtClean="0">
                <a:latin typeface="Times New Roman" panose="02020603050405020304" pitchFamily="18" charset="0"/>
                <a:cs typeface="Times New Roman" panose="02020603050405020304" pitchFamily="18" charset="0"/>
              </a:rPr>
              <a:pPr/>
              <a:t>15</a:t>
            </a:fld>
            <a:endParaRPr lang="ru-RU">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61B99DD1-C03E-4D44-AA0A-360C00EF1291}"/>
              </a:ext>
            </a:extLst>
          </p:cNvPr>
          <p:cNvSpPr txBox="1">
            <a:spLocks/>
          </p:cNvSpPr>
          <p:nvPr/>
        </p:nvSpPr>
        <p:spPr bwMode="auto">
          <a:xfrm>
            <a:off x="174625" y="-74553"/>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a:lstStyle>
          <a:p>
            <a:pPr defTabSz="914400"/>
            <a:r>
              <a:rPr lang="ru-RU" sz="2800" b="1">
                <a:solidFill>
                  <a:schemeClr val="bg1"/>
                </a:solidFill>
                <a:latin typeface="Times New Roman" panose="02020603050405020304" pitchFamily="18" charset="0"/>
                <a:cs typeface="Times New Roman" panose="02020603050405020304" pitchFamily="18" charset="0"/>
              </a:rPr>
              <a:t>МОДЕЛЬ ДАННЫХ</a:t>
            </a:r>
            <a:r>
              <a:rPr lang="ru-RU" sz="2800">
                <a:solidFill>
                  <a:schemeClr val="bg1"/>
                </a:solidFill>
                <a:latin typeface="Times New Roman" panose="02020603050405020304" pitchFamily="18" charset="0"/>
                <a:cs typeface="Times New Roman" panose="02020603050405020304" pitchFamily="18" charset="0"/>
              </a:rPr>
              <a:t> </a:t>
            </a:r>
            <a:endParaRPr lang="ru-RU"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4591"/>
            <a:ext cx="6895678" cy="853976"/>
          </a:xfrm>
        </p:spPr>
        <p:txBody>
          <a:bodyPr>
            <a:normAutofit/>
          </a:bodyPr>
          <a:lstStyle/>
          <a:p>
            <a:r>
              <a:rPr lang="ru-RU" sz="2000" dirty="0">
                <a:solidFill>
                  <a:schemeClr val="bg1"/>
                </a:solidFill>
                <a:latin typeface="Times New Roman" panose="02020603050405020304" pitchFamily="18" charset="0"/>
                <a:cs typeface="Times New Roman" panose="02020603050405020304" pitchFamily="18" charset="0"/>
              </a:rPr>
              <a:t>СИСТЕМА УПРАВЛЕНИЯ ИНТЕРФЕЙСОМ</a:t>
            </a:r>
          </a:p>
        </p:txBody>
      </p:sp>
      <p:sp>
        <p:nvSpPr>
          <p:cNvPr id="4" name="Содержимое 3"/>
          <p:cNvSpPr>
            <a:spLocks noGrp="1"/>
          </p:cNvSpPr>
          <p:nvPr>
            <p:ph idx="1"/>
          </p:nvPr>
        </p:nvSpPr>
        <p:spPr>
          <a:xfrm>
            <a:off x="808038" y="3789040"/>
            <a:ext cx="7776864" cy="2308324"/>
          </a:xfrm>
        </p:spPr>
        <p:txBody>
          <a:bodyPr>
            <a:normAutofit lnSpcReduction="10000"/>
          </a:bodyPr>
          <a:lstStyle/>
          <a:p>
            <a:pPr algn="just">
              <a:buNone/>
            </a:pPr>
            <a:r>
              <a:rPr lang="ru-RU" sz="1800" b="1" i="1" dirty="0">
                <a:latin typeface="Times New Roman" panose="02020603050405020304" pitchFamily="18" charset="0"/>
                <a:cs typeface="Times New Roman" panose="02020603050405020304" pitchFamily="18" charset="0"/>
              </a:rPr>
              <a:t>Язык пользователя</a:t>
            </a:r>
            <a:r>
              <a:rPr lang="ru-RU" sz="1800" i="1" dirty="0">
                <a:latin typeface="Times New Roman" panose="02020603050405020304" pitchFamily="18" charset="0"/>
                <a:cs typeface="Times New Roman" panose="02020603050405020304" pitchFamily="18" charset="0"/>
              </a:rPr>
              <a:t> − </a:t>
            </a:r>
            <a:r>
              <a:rPr lang="ru-RU" sz="1800" dirty="0">
                <a:latin typeface="Times New Roman" panose="02020603050405020304" pitchFamily="18" charset="0"/>
                <a:cs typeface="Times New Roman" panose="02020603050405020304" pitchFamily="18" charset="0"/>
              </a:rPr>
              <a:t>это те действия, которые пользователь производит в отношении системы путем использования возможностей клавиатуры; электронных карандашей, пишущих на экране; джойстика; «мыши»; команд, подаваемых голосом, и т.п. Наиболее простой формой языка пользователя является создание форм входных и выходных документов. Получив входную форму (документ), пользователь заполняет его необходимыми данными и вводит в компьютер. Система поддержки принятия решений производит необходимый анализ и выдает результаты в виде выходного документа установленной формы. </a:t>
            </a:r>
          </a:p>
          <a:p>
            <a:pPr algn="just"/>
            <a:endParaRPr lang="ru-RU" sz="1800"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768F0CCB-92BE-4A49-AAA0-A9FDA3EFCA70}" type="slidenum">
              <a:rPr lang="ru-RU" smtClean="0">
                <a:latin typeface="Times New Roman" panose="02020603050405020304" pitchFamily="18" charset="0"/>
                <a:cs typeface="Times New Roman" panose="02020603050405020304" pitchFamily="18" charset="0"/>
              </a:rPr>
              <a:pPr/>
              <a:t>16</a:t>
            </a:fld>
            <a:endParaRPr lang="ru-RU">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020677-1344-4CE2-84FE-043EC7C6D643}"/>
              </a:ext>
            </a:extLst>
          </p:cNvPr>
          <p:cNvSpPr txBox="1"/>
          <p:nvPr/>
        </p:nvSpPr>
        <p:spPr>
          <a:xfrm>
            <a:off x="2286000" y="1115742"/>
            <a:ext cx="4572000" cy="2308324"/>
          </a:xfrm>
          <a:prstGeom prst="rect">
            <a:avLst/>
          </a:prstGeom>
          <a:noFill/>
          <a:ln>
            <a:solidFill>
              <a:srgbClr val="990033"/>
            </a:solidFill>
          </a:ln>
        </p:spPr>
        <p:txBody>
          <a:bodyPr wrap="square">
            <a:spAutoFit/>
          </a:bodyPr>
          <a:lstStyle/>
          <a:p>
            <a:pPr algn="just">
              <a:buNone/>
            </a:pPr>
            <a:r>
              <a:rPr lang="ru-RU" dirty="0">
                <a:latin typeface="Times New Roman" panose="02020603050405020304" pitchFamily="18" charset="0"/>
                <a:cs typeface="Times New Roman" panose="02020603050405020304" pitchFamily="18" charset="0"/>
              </a:rPr>
              <a:t>Эффективность и гибкость информационной технологии во многом зависят от характеристик интерфейса системы поддержки принятия решений. </a:t>
            </a:r>
          </a:p>
          <a:p>
            <a:pPr algn="just">
              <a:buNone/>
            </a:pPr>
            <a:r>
              <a:rPr lang="ru-RU" dirty="0">
                <a:latin typeface="Times New Roman" panose="02020603050405020304" pitchFamily="18" charset="0"/>
                <a:cs typeface="Times New Roman" panose="02020603050405020304" pitchFamily="18" charset="0"/>
              </a:rPr>
              <a:t>Интерфейс определяет: язык пользователя; язык сообщений компьютера, организующий диалог на экране дисплея; знания пользователя.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496" y="0"/>
            <a:ext cx="7759774" cy="925984"/>
          </a:xfrm>
        </p:spPr>
        <p:txBody>
          <a:bodyPr/>
          <a:lstStyle/>
          <a:p>
            <a:r>
              <a:rPr lang="ru-RU" sz="2000" dirty="0">
                <a:solidFill>
                  <a:schemeClr val="bg1"/>
                </a:solidFill>
                <a:latin typeface="Times New Roman" panose="02020603050405020304" pitchFamily="18" charset="0"/>
                <a:cs typeface="Times New Roman" panose="02020603050405020304" pitchFamily="18" charset="0"/>
              </a:rPr>
              <a:t>ЯЗЫК СООБЩЕНИЙ</a:t>
            </a:r>
          </a:p>
        </p:txBody>
      </p:sp>
      <p:sp>
        <p:nvSpPr>
          <p:cNvPr id="4" name="Содержимое 3"/>
          <p:cNvSpPr>
            <a:spLocks noGrp="1"/>
          </p:cNvSpPr>
          <p:nvPr>
            <p:ph idx="1"/>
          </p:nvPr>
        </p:nvSpPr>
        <p:spPr>
          <a:xfrm>
            <a:off x="301752" y="1527048"/>
            <a:ext cx="8503920" cy="4926288"/>
          </a:xfrm>
        </p:spPr>
        <p:txBody>
          <a:bodyPr>
            <a:normAutofit/>
          </a:bodyPr>
          <a:lstStyle/>
          <a:p>
            <a:pPr marL="0" indent="0" algn="ctr">
              <a:buNone/>
            </a:pPr>
            <a:r>
              <a:rPr lang="ru-RU" sz="2000" dirty="0">
                <a:latin typeface="Times New Roman" panose="02020603050405020304" pitchFamily="18" charset="0"/>
                <a:cs typeface="Times New Roman" panose="02020603050405020304" pitchFamily="18" charset="0"/>
              </a:rPr>
              <a:t>Каждая форма в зависимости от типа задачи, особенностей пользователя и принимаемого решения может иметь свои достоинства и недостатки. </a:t>
            </a:r>
          </a:p>
          <a:p>
            <a:pPr marL="0" indent="0">
              <a:buNone/>
            </a:pPr>
            <a:endParaRPr lang="ru-RU" sz="2000"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768F0CCB-92BE-4A49-AAA0-A9FDA3EFCA70}" type="slidenum">
              <a:rPr lang="ru-RU" smtClean="0">
                <a:latin typeface="Times New Roman" panose="02020603050405020304" pitchFamily="18" charset="0"/>
                <a:cs typeface="Times New Roman" panose="02020603050405020304" pitchFamily="18" charset="0"/>
              </a:rPr>
              <a:pPr/>
              <a:t>17</a:t>
            </a:fld>
            <a:endParaRPr lang="ru-RU">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1C9F43-86B3-47E4-9549-D1D079F9BA84}"/>
              </a:ext>
            </a:extLst>
          </p:cNvPr>
          <p:cNvSpPr txBox="1"/>
          <p:nvPr/>
        </p:nvSpPr>
        <p:spPr>
          <a:xfrm>
            <a:off x="227790" y="3140968"/>
            <a:ext cx="8688419" cy="2031325"/>
          </a:xfrm>
          <a:prstGeom prst="rect">
            <a:avLst/>
          </a:prstGeom>
          <a:noFill/>
          <a:ln>
            <a:solidFill>
              <a:srgbClr val="990033"/>
            </a:solidFill>
          </a:ln>
        </p:spPr>
        <p:txBody>
          <a:bodyPr wrap="square">
            <a:spAutoFit/>
          </a:bodyPr>
          <a:lstStyle/>
          <a:p>
            <a:pPr marL="0" indent="0" algn="just">
              <a:buNone/>
            </a:pPr>
            <a:r>
              <a:rPr lang="ru-RU" sz="1800" i="1" dirty="0">
                <a:latin typeface="Times New Roman" panose="02020603050405020304" pitchFamily="18" charset="0"/>
                <a:cs typeface="Times New Roman" panose="02020603050405020304" pitchFamily="18" charset="0"/>
              </a:rPr>
              <a:t>Язык сообщений −</a:t>
            </a:r>
            <a:r>
              <a:rPr lang="ru-RU" sz="1800" dirty="0">
                <a:latin typeface="Times New Roman" panose="02020603050405020304" pitchFamily="18" charset="0"/>
                <a:cs typeface="Times New Roman" panose="02020603050405020304" pitchFamily="18" charset="0"/>
              </a:rPr>
              <a:t> это то, что пользователь видит на экране дисплея (символы, графика, цвет), данные, полученные на принтере, звуковые выходные сигналы и т.п. Важным измерителем эффективности используемого интерфейса является выбранная форма диалога между пользователем и системой. В настоящее время наиболее распространены следующие формы диалога: запросно-ответный режим, командный режим, режим меню, режим заполнения пропусков в выражениях, предлагаемых компьютером.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idx="1"/>
          </p:nvPr>
        </p:nvSpPr>
        <p:spPr>
          <a:xfrm>
            <a:off x="628650" y="1484784"/>
            <a:ext cx="7886700" cy="4351338"/>
          </a:xfrm>
        </p:spPr>
        <p:txBody>
          <a:bodyPr>
            <a:normAutofit fontScale="77500" lnSpcReduction="20000"/>
          </a:bodyPr>
          <a:lstStyle/>
          <a:p>
            <a:pPr algn="just"/>
            <a:r>
              <a:rPr lang="ru-RU" dirty="0">
                <a:latin typeface="Times New Roman" panose="02020603050405020304" pitchFamily="18" charset="0"/>
                <a:cs typeface="Times New Roman" panose="02020603050405020304" pitchFamily="18" charset="0"/>
              </a:rPr>
              <a:t>Долгое время единственной реализацией языка сообщений был отпечатанный или выведенный на экран дисплея </a:t>
            </a:r>
            <a:r>
              <a:rPr lang="ru-RU" b="1" i="1" dirty="0">
                <a:latin typeface="Times New Roman" panose="02020603050405020304" pitchFamily="18" charset="0"/>
                <a:cs typeface="Times New Roman" panose="02020603050405020304" pitchFamily="18" charset="0"/>
              </a:rPr>
              <a:t>отчет</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или </a:t>
            </a:r>
            <a:r>
              <a:rPr lang="ru-RU" b="1" i="1" dirty="0">
                <a:latin typeface="Times New Roman" panose="02020603050405020304" pitchFamily="18" charset="0"/>
                <a:cs typeface="Times New Roman" panose="02020603050405020304" pitchFamily="18" charset="0"/>
              </a:rPr>
              <a:t>сообщение</a:t>
            </a:r>
            <a:r>
              <a:rPr lang="ru-RU" i="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Теперь появилась новая возможность представления выходных данных − </a:t>
            </a:r>
            <a:r>
              <a:rPr lang="ru-RU" b="1" i="1" dirty="0">
                <a:latin typeface="Times New Roman" panose="02020603050405020304" pitchFamily="18" charset="0"/>
                <a:cs typeface="Times New Roman" panose="02020603050405020304" pitchFamily="18" charset="0"/>
              </a:rPr>
              <a:t>машинная графика</a:t>
            </a:r>
            <a:r>
              <a:rPr lang="ru-RU" i="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Она дает возможность создавать на экране и бумаге цветные графические изображения в трехмерном виде, значительно повышать наглядность и интерпретируемость выходных данных.</a:t>
            </a:r>
          </a:p>
          <a:p>
            <a:pPr algn="just"/>
            <a:r>
              <a:rPr lang="ru-RU" dirty="0">
                <a:latin typeface="Times New Roman" panose="02020603050405020304" pitchFamily="18" charset="0"/>
                <a:cs typeface="Times New Roman" panose="02020603050405020304" pitchFamily="18" charset="0"/>
              </a:rPr>
              <a:t>За последние несколько лет стала широко применяться </a:t>
            </a:r>
            <a:r>
              <a:rPr lang="ru-RU" b="1" i="1" dirty="0">
                <a:latin typeface="Times New Roman" panose="02020603050405020304" pitchFamily="18" charset="0"/>
                <a:cs typeface="Times New Roman" panose="02020603050405020304" pitchFamily="18" charset="0"/>
              </a:rPr>
              <a:t>мультипликация (анимация)</a:t>
            </a:r>
            <a:r>
              <a:rPr lang="ru-RU" i="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Мультипликация оказывается особенно эффективной для интерпретации выходных данных систем поддержки принятия решений, связанных с моделированием физических систем и объектов. </a:t>
            </a:r>
          </a:p>
          <a:p>
            <a:pPr algn="just"/>
            <a:r>
              <a:rPr lang="ru-RU" dirty="0">
                <a:latin typeface="Times New Roman" panose="02020603050405020304" pitchFamily="18" charset="0"/>
                <a:cs typeface="Times New Roman" panose="02020603050405020304" pitchFamily="18" charset="0"/>
              </a:rPr>
              <a:t>В ближайшие годы следует ожидать использования в качестве языка сообщений человеческого голоса. </a:t>
            </a:r>
          </a:p>
          <a:p>
            <a:pPr algn="just"/>
            <a:endParaRPr lang="ru-RU"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768F0CCB-92BE-4A49-AAA0-A9FDA3EFCA70}" type="slidenum">
              <a:rPr lang="ru-RU" smtClean="0">
                <a:latin typeface="Times New Roman" panose="02020603050405020304" pitchFamily="18" charset="0"/>
                <a:cs typeface="Times New Roman" panose="02020603050405020304" pitchFamily="18" charset="0"/>
              </a:rPr>
              <a:pPr/>
              <a:t>18</a:t>
            </a:fld>
            <a:endParaRPr lang="ru-RU">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39157D51-E106-4052-9ABB-829AA4557268}"/>
              </a:ext>
            </a:extLst>
          </p:cNvPr>
          <p:cNvSpPr>
            <a:spLocks noGrp="1"/>
          </p:cNvSpPr>
          <p:nvPr>
            <p:ph type="title"/>
          </p:nvPr>
        </p:nvSpPr>
        <p:spPr>
          <a:xfrm>
            <a:off x="35496" y="0"/>
            <a:ext cx="7759774" cy="925984"/>
          </a:xfrm>
        </p:spPr>
        <p:txBody>
          <a:bodyPr/>
          <a:lstStyle/>
          <a:p>
            <a:r>
              <a:rPr lang="ru-RU" sz="2000" dirty="0">
                <a:solidFill>
                  <a:schemeClr val="bg1"/>
                </a:solidFill>
                <a:latin typeface="Times New Roman" panose="02020603050405020304" pitchFamily="18" charset="0"/>
                <a:cs typeface="Times New Roman" panose="02020603050405020304" pitchFamily="18" charset="0"/>
              </a:rPr>
              <a:t>ЯЗЫК СООБЩЕНИЙ</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idx="1"/>
          </p:nvPr>
        </p:nvSpPr>
        <p:spPr>
          <a:xfrm>
            <a:off x="628650" y="1588529"/>
            <a:ext cx="7886700" cy="4351338"/>
          </a:xfrm>
        </p:spPr>
        <p:txBody>
          <a:bodyPr>
            <a:normAutofit fontScale="77500" lnSpcReduction="20000"/>
          </a:bodyPr>
          <a:lstStyle/>
          <a:p>
            <a:pPr algn="just"/>
            <a:r>
              <a:rPr lang="ru-RU" sz="2800" b="1" i="1" dirty="0">
                <a:latin typeface="Times New Roman" panose="02020603050405020304" pitchFamily="18" charset="0"/>
                <a:cs typeface="Times New Roman" panose="02020603050405020304" pitchFamily="18" charset="0"/>
              </a:rPr>
              <a:t>Знания пользователя </a:t>
            </a:r>
            <a:r>
              <a:rPr lang="ru-RU" sz="2800" i="1" dirty="0">
                <a:latin typeface="Times New Roman" panose="02020603050405020304" pitchFamily="18" charset="0"/>
                <a:cs typeface="Times New Roman" panose="02020603050405020304" pitchFamily="18" charset="0"/>
              </a:rPr>
              <a:t>—</a:t>
            </a:r>
            <a:r>
              <a:rPr lang="ru-RU" sz="2800" dirty="0">
                <a:latin typeface="Times New Roman" panose="02020603050405020304" pitchFamily="18" charset="0"/>
                <a:cs typeface="Times New Roman" panose="02020603050405020304" pitchFamily="18" charset="0"/>
              </a:rPr>
              <a:t> это то, что пользователь должен знать, работая с системой. К ним относятся не только план действий, находящийся в голове у пользователя, но и учебники, инструкции, справочные данные, выдаваемые компьютером. </a:t>
            </a:r>
            <a:endParaRPr lang="ru-RU" sz="2000" dirty="0">
              <a:latin typeface="Times New Roman" panose="02020603050405020304" pitchFamily="18" charset="0"/>
              <a:cs typeface="Times New Roman" panose="02020603050405020304" pitchFamily="18" charset="0"/>
            </a:endParaRPr>
          </a:p>
          <a:p>
            <a:pPr algn="just"/>
            <a:r>
              <a:rPr lang="ru-RU" sz="2800" dirty="0">
                <a:latin typeface="Times New Roman" panose="02020603050405020304" pitchFamily="18" charset="0"/>
                <a:cs typeface="Times New Roman" panose="02020603050405020304" pitchFamily="18" charset="0"/>
              </a:rPr>
              <a:t>Интерфейс должен обладать следующими возможностями: </a:t>
            </a:r>
            <a:endParaRPr lang="ru-RU" sz="2000" dirty="0">
              <a:latin typeface="Times New Roman" panose="02020603050405020304" pitchFamily="18" charset="0"/>
              <a:cs typeface="Times New Roman" panose="02020603050405020304" pitchFamily="18" charset="0"/>
            </a:endParaRPr>
          </a:p>
          <a:p>
            <a:pPr lvl="1" algn="just">
              <a:buClrTx/>
              <a:buSzPct val="100000"/>
              <a:buFont typeface="Wingdings" pitchFamily="2" charset="2"/>
              <a:buChar char="Ø"/>
            </a:pPr>
            <a:r>
              <a:rPr lang="ru-RU" sz="2900" dirty="0">
                <a:solidFill>
                  <a:schemeClr val="tx1"/>
                </a:solidFill>
                <a:latin typeface="Times New Roman" panose="02020603050405020304" pitchFamily="18" charset="0"/>
                <a:cs typeface="Times New Roman" panose="02020603050405020304" pitchFamily="18" charset="0"/>
              </a:rPr>
              <a:t>манипулировать различными формами диалога, изменяя их в процессе принятия решения по выбору пользователя; </a:t>
            </a:r>
          </a:p>
          <a:p>
            <a:pPr lvl="1" algn="just">
              <a:buClrTx/>
              <a:buSzPct val="100000"/>
              <a:buFont typeface="Wingdings" pitchFamily="2" charset="2"/>
              <a:buChar char="Ø"/>
            </a:pPr>
            <a:r>
              <a:rPr lang="ru-RU" sz="2900" dirty="0">
                <a:solidFill>
                  <a:schemeClr val="tx1"/>
                </a:solidFill>
                <a:latin typeface="Times New Roman" panose="02020603050405020304" pitchFamily="18" charset="0"/>
                <a:cs typeface="Times New Roman" panose="02020603050405020304" pitchFamily="18" charset="0"/>
              </a:rPr>
              <a:t>передавать данные системе различными способами; </a:t>
            </a:r>
          </a:p>
          <a:p>
            <a:pPr lvl="1" algn="just">
              <a:buClrTx/>
              <a:buSzPct val="100000"/>
              <a:buFont typeface="Wingdings" pitchFamily="2" charset="2"/>
              <a:buChar char="Ø"/>
            </a:pPr>
            <a:r>
              <a:rPr lang="ru-RU" sz="2900" dirty="0">
                <a:solidFill>
                  <a:schemeClr val="tx1"/>
                </a:solidFill>
                <a:latin typeface="Times New Roman" panose="02020603050405020304" pitchFamily="18" charset="0"/>
                <a:cs typeface="Times New Roman" panose="02020603050405020304" pitchFamily="18" charset="0"/>
              </a:rPr>
              <a:t>получать данные от различных устройств системы в различном формате; </a:t>
            </a:r>
          </a:p>
          <a:p>
            <a:pPr lvl="1" algn="just">
              <a:buClrTx/>
              <a:buSzPct val="100000"/>
              <a:buFont typeface="Wingdings" pitchFamily="2" charset="2"/>
              <a:buChar char="Ø"/>
            </a:pPr>
            <a:r>
              <a:rPr lang="ru-RU" sz="2900" dirty="0">
                <a:solidFill>
                  <a:schemeClr val="tx1"/>
                </a:solidFill>
                <a:latin typeface="Times New Roman" panose="02020603050405020304" pitchFamily="18" charset="0"/>
                <a:cs typeface="Times New Roman" panose="02020603050405020304" pitchFamily="18" charset="0"/>
              </a:rPr>
              <a:t>гибко поддерживать (оказывать помощь по запросу, подсказывать) знания пользователя</a:t>
            </a:r>
            <a:r>
              <a:rPr lang="ru-RU" sz="2900" b="1" dirty="0">
                <a:solidFill>
                  <a:schemeClr val="tx1"/>
                </a:solidFill>
                <a:latin typeface="Times New Roman" panose="02020603050405020304" pitchFamily="18" charset="0"/>
                <a:cs typeface="Times New Roman" panose="02020603050405020304" pitchFamily="18" charset="0"/>
              </a:rPr>
              <a:t>. </a:t>
            </a:r>
            <a:endParaRPr lang="ru-RU" sz="2900" dirty="0">
              <a:solidFill>
                <a:schemeClr val="tx1"/>
              </a:solidFill>
              <a:latin typeface="Times New Roman" panose="02020603050405020304" pitchFamily="18" charset="0"/>
              <a:cs typeface="Times New Roman" panose="02020603050405020304" pitchFamily="18" charset="0"/>
            </a:endParaRPr>
          </a:p>
          <a:p>
            <a:pPr algn="just">
              <a:buNone/>
            </a:pPr>
            <a:endParaRPr lang="ru-RU"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768F0CCB-92BE-4A49-AAA0-A9FDA3EFCA70}" type="slidenum">
              <a:rPr lang="ru-RU" smtClean="0">
                <a:latin typeface="Times New Roman" panose="02020603050405020304" pitchFamily="18" charset="0"/>
                <a:cs typeface="Times New Roman" panose="02020603050405020304" pitchFamily="18" charset="0"/>
              </a:rPr>
              <a:pPr/>
              <a:t>19</a:t>
            </a:fld>
            <a:endParaRPr lang="ru-RU">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5BA97485-1D2A-4986-9EC3-86C959940812}"/>
              </a:ext>
            </a:extLst>
          </p:cNvPr>
          <p:cNvSpPr>
            <a:spLocks noGrp="1"/>
          </p:cNvSpPr>
          <p:nvPr>
            <p:ph type="title"/>
          </p:nvPr>
        </p:nvSpPr>
        <p:spPr>
          <a:xfrm>
            <a:off x="35496" y="0"/>
            <a:ext cx="7759774" cy="925984"/>
          </a:xfrm>
        </p:spPr>
        <p:txBody>
          <a:bodyPr/>
          <a:lstStyle/>
          <a:p>
            <a:r>
              <a:rPr lang="ru-RU" sz="2000" dirty="0">
                <a:solidFill>
                  <a:schemeClr val="bg1"/>
                </a:solidFill>
                <a:latin typeface="Times New Roman" panose="02020603050405020304" pitchFamily="18" charset="0"/>
                <a:cs typeface="Times New Roman" panose="02020603050405020304" pitchFamily="18" charset="0"/>
              </a:rPr>
              <a:t>ЯЗЫК СООБЩЕНИЙ</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2">
            <a:extLst>
              <a:ext uri="{FF2B5EF4-FFF2-40B4-BE49-F238E27FC236}">
                <a16:creationId xmlns:a16="http://schemas.microsoft.com/office/drawing/2014/main" id="{C62A3E38-F6B0-423C-A257-BFE989C1AE07}"/>
              </a:ext>
            </a:extLst>
          </p:cNvPr>
          <p:cNvSpPr txBox="1">
            <a:spLocks/>
          </p:cNvSpPr>
          <p:nvPr/>
        </p:nvSpPr>
        <p:spPr>
          <a:xfrm>
            <a:off x="144016" y="214375"/>
            <a:ext cx="7221538" cy="473075"/>
          </a:xfrm>
          <a:prstGeom prst="rect">
            <a:avLst/>
          </a:prstGeom>
        </p:spPr>
        <p:txBody>
          <a:bodyPr anchor="ctr"/>
          <a:lstStyle>
            <a:lvl1pPr algn="l" defTabSz="914400" rtl="0" eaLnBrk="1" latinLnBrk="0" hangingPunct="1">
              <a:lnSpc>
                <a:spcPct val="90000"/>
              </a:lnSpc>
              <a:spcBef>
                <a:spcPct val="0"/>
              </a:spcBef>
              <a:buNone/>
              <a:defRPr sz="1800" kern="1200" cap="all" baseline="0">
                <a:solidFill>
                  <a:schemeClr val="bg1"/>
                </a:solidFill>
                <a:latin typeface="Calibri" panose="020F0502020204030204" pitchFamily="34" charset="0"/>
                <a:ea typeface="Calibri" panose="020F0502020204030204" pitchFamily="34" charset="0"/>
                <a:cs typeface="Arial" charset="0"/>
              </a:defRPr>
            </a:lvl1pPr>
          </a:lstStyle>
          <a:p>
            <a:pPr fontAlgn="auto">
              <a:lnSpc>
                <a:spcPct val="110000"/>
              </a:lnSpc>
              <a:spcAft>
                <a:spcPts val="0"/>
              </a:spcAft>
              <a:defRPr/>
            </a:pPr>
            <a:r>
              <a:rPr lang="ru-RU" sz="2000" b="1" dirty="0">
                <a:latin typeface="Times New Roman" panose="02020603050405020304" pitchFamily="18" charset="0"/>
                <a:cs typeface="Times New Roman" pitchFamily="18" charset="0"/>
              </a:rPr>
              <a:t>Вводная часть</a:t>
            </a:r>
            <a:endParaRPr lang="ru-RU" altLang="ru-RU"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FB2B0F-D2DF-44FA-AB88-A0654E864632}"/>
              </a:ext>
            </a:extLst>
          </p:cNvPr>
          <p:cNvSpPr txBox="1"/>
          <p:nvPr/>
        </p:nvSpPr>
        <p:spPr>
          <a:xfrm>
            <a:off x="269639" y="1124744"/>
            <a:ext cx="9144000" cy="605294"/>
          </a:xfrm>
          <a:prstGeom prst="rect">
            <a:avLst/>
          </a:prstGeom>
          <a:noFill/>
        </p:spPr>
        <p:txBody>
          <a:bodyPr>
            <a:spAutoFit/>
          </a:bodyPr>
          <a:lstStyle/>
          <a:p>
            <a:pPr marL="1973263" indent="-1973263" defTabSz="228554" eaLnBrk="0" fontAlgn="auto" hangingPunct="0">
              <a:lnSpc>
                <a:spcPts val="2000"/>
              </a:lnSpc>
              <a:spcBef>
                <a:spcPts val="0"/>
              </a:spcBef>
              <a:spcAft>
                <a:spcPts val="0"/>
              </a:spcAft>
              <a:defRPr/>
            </a:pPr>
            <a:r>
              <a:rPr lang="ru-RU" altLang="ru-RU" sz="2400" b="1" dirty="0">
                <a:latin typeface="Times New Roman" panose="02020603050405020304" pitchFamily="18" charset="0"/>
                <a:cs typeface="Times New Roman" pitchFamily="18" charset="0"/>
              </a:rPr>
              <a:t>Тема лекции. </a:t>
            </a:r>
            <a:r>
              <a:rPr lang="ru-RU" altLang="ru-RU" sz="1800" spc="50" dirty="0">
                <a:latin typeface="Times New Roman" pitchFamily="18" charset="0"/>
                <a:ea typeface="Calibri" panose="020F0502020204030204" pitchFamily="34" charset="0"/>
                <a:cs typeface="Times New Roman" pitchFamily="18" charset="0"/>
              </a:rPr>
              <a:t>Системы поддержки принятия решений как оптимальный инструмент принятия управленческих решений</a:t>
            </a:r>
          </a:p>
        </p:txBody>
      </p:sp>
      <p:sp>
        <p:nvSpPr>
          <p:cNvPr id="9" name="Slide Number Placeholder 3">
            <a:extLst>
              <a:ext uri="{FF2B5EF4-FFF2-40B4-BE49-F238E27FC236}">
                <a16:creationId xmlns:a16="http://schemas.microsoft.com/office/drawing/2014/main" id="{CCFA0187-8AD0-4276-BB88-F60FA1533688}"/>
              </a:ext>
            </a:extLst>
          </p:cNvPr>
          <p:cNvSpPr txBox="1">
            <a:spLocks/>
          </p:cNvSpPr>
          <p:nvPr/>
        </p:nvSpPr>
        <p:spPr>
          <a:xfrm>
            <a:off x="144016" y="6658372"/>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a:t>
            </a:fld>
            <a:endParaRPr lang="en-US" altLang="ru-RU" sz="700" dirty="0">
              <a:latin typeface="Times New Roman" panose="02020603050405020304" pitchFamily="18" charset="0"/>
              <a:cs typeface="Times New Roman" panose="02020603050405020304" pitchFamily="18" charset="0"/>
            </a:endParaRPr>
          </a:p>
        </p:txBody>
      </p:sp>
      <p:sp>
        <p:nvSpPr>
          <p:cNvPr id="10" name="Прямоугольник 178">
            <a:extLst>
              <a:ext uri="{FF2B5EF4-FFF2-40B4-BE49-F238E27FC236}">
                <a16:creationId xmlns:a16="http://schemas.microsoft.com/office/drawing/2014/main" id="{FEC3A36B-06E7-4926-B545-9BFAA2BBDC30}"/>
              </a:ext>
            </a:extLst>
          </p:cNvPr>
          <p:cNvSpPr>
            <a:spLocks noChangeArrowheads="1"/>
          </p:cNvSpPr>
          <p:nvPr/>
        </p:nvSpPr>
        <p:spPr bwMode="auto">
          <a:xfrm>
            <a:off x="195498" y="2700477"/>
            <a:ext cx="2047875" cy="369888"/>
          </a:xfrm>
          <a:prstGeom prst="rect">
            <a:avLst/>
          </a:prstGeom>
          <a:noFill/>
          <a:ln w="9525">
            <a:noFill/>
            <a:miter lim="800000"/>
            <a:headEnd/>
            <a:tailEnd/>
          </a:ln>
        </p:spPr>
        <p:txBody>
          <a:bodyPr wrap="none">
            <a:spAutoFit/>
          </a:bodyPr>
          <a:lstStyle/>
          <a:p>
            <a:pPr defTabSz="228554" fontAlgn="auto">
              <a:spcBef>
                <a:spcPts val="0"/>
              </a:spcBef>
              <a:spcAft>
                <a:spcPts val="0"/>
              </a:spcAft>
              <a:defRPr/>
            </a:pPr>
            <a:r>
              <a:rPr lang="ru-RU" altLang="ru-RU" sz="1800" spc="50" dirty="0">
                <a:latin typeface="Times New Roman" panose="02020603050405020304" pitchFamily="18" charset="0"/>
                <a:ea typeface="Calibri" panose="020F0502020204030204" pitchFamily="34" charset="0"/>
                <a:cs typeface="Times New Roman" pitchFamily="18" charset="0"/>
              </a:rPr>
              <a:t>Вопросы лекции: </a:t>
            </a:r>
          </a:p>
        </p:txBody>
      </p:sp>
      <p:grpSp>
        <p:nvGrpSpPr>
          <p:cNvPr id="11" name="Группа 2">
            <a:extLst>
              <a:ext uri="{FF2B5EF4-FFF2-40B4-BE49-F238E27FC236}">
                <a16:creationId xmlns:a16="http://schemas.microsoft.com/office/drawing/2014/main" id="{F6D6464C-8776-4ABC-B52D-47D90BE981EE}"/>
              </a:ext>
            </a:extLst>
          </p:cNvPr>
          <p:cNvGrpSpPr>
            <a:grpSpLocks/>
          </p:cNvGrpSpPr>
          <p:nvPr/>
        </p:nvGrpSpPr>
        <p:grpSpPr bwMode="auto">
          <a:xfrm>
            <a:off x="2255274" y="2924839"/>
            <a:ext cx="6017631" cy="771317"/>
            <a:chOff x="2215732" y="2966914"/>
            <a:chExt cx="5795212" cy="2064884"/>
          </a:xfrm>
        </p:grpSpPr>
        <p:sp>
          <p:nvSpPr>
            <p:cNvPr id="12" name="TextBox 180">
              <a:extLst>
                <a:ext uri="{FF2B5EF4-FFF2-40B4-BE49-F238E27FC236}">
                  <a16:creationId xmlns:a16="http://schemas.microsoft.com/office/drawing/2014/main" id="{F8E3E66D-405C-4624-9DBD-EEA3914C129A}"/>
                </a:ext>
              </a:extLst>
            </p:cNvPr>
            <p:cNvSpPr txBox="1">
              <a:spLocks noChangeArrowheads="1"/>
            </p:cNvSpPr>
            <p:nvPr/>
          </p:nvSpPr>
          <p:spPr bwMode="auto">
            <a:xfrm>
              <a:off x="2215732" y="3590408"/>
              <a:ext cx="5795212" cy="144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5pPr>
              <a:lvl6pPr marL="25146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6pPr>
              <a:lvl7pPr marL="29718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7pPr>
              <a:lvl8pPr marL="34290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8pPr>
              <a:lvl9pPr marL="38862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9pPr>
            </a:lstStyle>
            <a:p>
              <a:pPr algn="just">
                <a:lnSpc>
                  <a:spcPts val="1800"/>
                </a:lnSpc>
              </a:pPr>
              <a:r>
                <a:rPr lang="ru-RU" sz="1400" dirty="0">
                  <a:solidFill>
                    <a:schemeClr val="tx1"/>
                  </a:solidFill>
                  <a:latin typeface="Times New Roman" panose="02020603050405020304" pitchFamily="18" charset="0"/>
                  <a:cs typeface="Times New Roman" panose="02020603050405020304" pitchFamily="18" charset="0"/>
                </a:rPr>
                <a:t>Системы поддержки принятия решений (СППР): понятие, причины и цель создания.</a:t>
              </a:r>
              <a:endParaRPr lang="en-US" altLang="ru-RU" sz="1400" dirty="0">
                <a:latin typeface="Times New Roman" panose="02020603050405020304" pitchFamily="18" charset="0"/>
                <a:cs typeface="Times New Roman" panose="02020603050405020304" pitchFamily="18" charset="0"/>
              </a:endParaRPr>
            </a:p>
          </p:txBody>
        </p:sp>
        <p:sp>
          <p:nvSpPr>
            <p:cNvPr id="13" name="TextBox 181">
              <a:extLst>
                <a:ext uri="{FF2B5EF4-FFF2-40B4-BE49-F238E27FC236}">
                  <a16:creationId xmlns:a16="http://schemas.microsoft.com/office/drawing/2014/main" id="{D766B877-7763-4BD1-A80A-22598F21469C}"/>
                </a:ext>
              </a:extLst>
            </p:cNvPr>
            <p:cNvSpPr txBox="1">
              <a:spLocks noChangeArrowheads="1"/>
            </p:cNvSpPr>
            <p:nvPr/>
          </p:nvSpPr>
          <p:spPr bwMode="auto">
            <a:xfrm>
              <a:off x="2222153" y="2966914"/>
              <a:ext cx="3031314" cy="93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Calibri" panose="020F0502020204030204" pitchFamily="34" charset="0"/>
                </a:defRPr>
              </a:lvl1pPr>
              <a:lvl2pPr marL="742950" indent="-285750">
                <a:defRPr sz="900">
                  <a:solidFill>
                    <a:schemeClr val="tx1"/>
                  </a:solidFill>
                  <a:latin typeface="Calibri" panose="020F0502020204030204" pitchFamily="34" charset="0"/>
                </a:defRPr>
              </a:lvl2pPr>
              <a:lvl3pPr marL="1143000" indent="-228600">
                <a:defRPr sz="900">
                  <a:solidFill>
                    <a:schemeClr val="tx1"/>
                  </a:solidFill>
                  <a:latin typeface="Calibri" panose="020F0502020204030204" pitchFamily="34" charset="0"/>
                </a:defRPr>
              </a:lvl3pPr>
              <a:lvl4pPr marL="1600200" indent="-228600">
                <a:defRPr sz="900">
                  <a:solidFill>
                    <a:schemeClr val="tx1"/>
                  </a:solidFill>
                  <a:latin typeface="Calibri" panose="020F0502020204030204" pitchFamily="34" charset="0"/>
                </a:defRPr>
              </a:lvl4pPr>
              <a:lvl5pPr marL="2057400" indent="-228600">
                <a:defRPr sz="900">
                  <a:solidFill>
                    <a:schemeClr val="tx1"/>
                  </a:solidFill>
                  <a:latin typeface="Calibri" panose="020F0502020204030204" pitchFamily="34" charset="0"/>
                </a:defRPr>
              </a:lvl5pPr>
              <a:lvl6pPr marL="2514600" indent="-228600" defTabSz="227013" fontAlgn="base">
                <a:spcBef>
                  <a:spcPct val="0"/>
                </a:spcBef>
                <a:spcAft>
                  <a:spcPct val="0"/>
                </a:spcAft>
                <a:defRPr sz="900">
                  <a:solidFill>
                    <a:schemeClr val="tx1"/>
                  </a:solidFill>
                  <a:latin typeface="Calibri" panose="020F0502020204030204" pitchFamily="34" charset="0"/>
                </a:defRPr>
              </a:lvl6pPr>
              <a:lvl7pPr marL="2971800" indent="-228600" defTabSz="227013" fontAlgn="base">
                <a:spcBef>
                  <a:spcPct val="0"/>
                </a:spcBef>
                <a:spcAft>
                  <a:spcPct val="0"/>
                </a:spcAft>
                <a:defRPr sz="900">
                  <a:solidFill>
                    <a:schemeClr val="tx1"/>
                  </a:solidFill>
                  <a:latin typeface="Calibri" panose="020F0502020204030204" pitchFamily="34" charset="0"/>
                </a:defRPr>
              </a:lvl7pPr>
              <a:lvl8pPr marL="3429000" indent="-228600" defTabSz="227013" fontAlgn="base">
                <a:spcBef>
                  <a:spcPct val="0"/>
                </a:spcBef>
                <a:spcAft>
                  <a:spcPct val="0"/>
                </a:spcAft>
                <a:defRPr sz="900">
                  <a:solidFill>
                    <a:schemeClr val="tx1"/>
                  </a:solidFill>
                  <a:latin typeface="Calibri" panose="020F0502020204030204" pitchFamily="34" charset="0"/>
                </a:defRPr>
              </a:lvl8pPr>
              <a:lvl9pPr marL="3886200" indent="-228600" defTabSz="227013" fontAlgn="base">
                <a:spcBef>
                  <a:spcPct val="0"/>
                </a:spcBef>
                <a:spcAft>
                  <a:spcPct val="0"/>
                </a:spcAft>
                <a:defRPr sz="900">
                  <a:solidFill>
                    <a:schemeClr val="tx1"/>
                  </a:solidFill>
                  <a:latin typeface="Calibri" panose="020F0502020204030204" pitchFamily="34" charset="0"/>
                </a:defRPr>
              </a:lvl9pPr>
            </a:lstStyle>
            <a:p>
              <a:pPr>
                <a:lnSpc>
                  <a:spcPts val="2000"/>
                </a:lnSpc>
              </a:pPr>
              <a:r>
                <a:rPr lang="ru-RU" altLang="ru-RU" sz="2000" b="1" dirty="0">
                  <a:latin typeface="Times New Roman" panose="02020603050405020304" pitchFamily="18" charset="0"/>
                  <a:ea typeface="Arial" panose="020B0604020202020204" pitchFamily="34" charset="0"/>
                  <a:cs typeface="Times New Roman" panose="02020603050405020304" pitchFamily="18" charset="0"/>
                </a:rPr>
                <a:t>1 вопрос</a:t>
              </a:r>
            </a:p>
          </p:txBody>
        </p:sp>
      </p:grpSp>
      <p:grpSp>
        <p:nvGrpSpPr>
          <p:cNvPr id="14" name="Группа 2">
            <a:extLst>
              <a:ext uri="{FF2B5EF4-FFF2-40B4-BE49-F238E27FC236}">
                <a16:creationId xmlns:a16="http://schemas.microsoft.com/office/drawing/2014/main" id="{CEEA5D7A-9482-4D59-A7B8-709B260E6D30}"/>
              </a:ext>
            </a:extLst>
          </p:cNvPr>
          <p:cNvGrpSpPr>
            <a:grpSpLocks/>
          </p:cNvGrpSpPr>
          <p:nvPr/>
        </p:nvGrpSpPr>
        <p:grpSpPr bwMode="auto">
          <a:xfrm>
            <a:off x="2269890" y="3783338"/>
            <a:ext cx="6694599" cy="645136"/>
            <a:chOff x="2177140" y="2738703"/>
            <a:chExt cx="6447158" cy="1720782"/>
          </a:xfrm>
        </p:grpSpPr>
        <p:sp>
          <p:nvSpPr>
            <p:cNvPr id="15" name="TextBox 183">
              <a:extLst>
                <a:ext uri="{FF2B5EF4-FFF2-40B4-BE49-F238E27FC236}">
                  <a16:creationId xmlns:a16="http://schemas.microsoft.com/office/drawing/2014/main" id="{0496080D-A1E0-4016-9BA8-369B8A66828D}"/>
                </a:ext>
              </a:extLst>
            </p:cNvPr>
            <p:cNvSpPr txBox="1">
              <a:spLocks noChangeArrowheads="1"/>
            </p:cNvSpPr>
            <p:nvPr/>
          </p:nvSpPr>
          <p:spPr bwMode="auto">
            <a:xfrm>
              <a:off x="2188289" y="3638546"/>
              <a:ext cx="6436009" cy="820939"/>
            </a:xfrm>
            <a:prstGeom prst="rect">
              <a:avLst/>
            </a:prstGeom>
            <a:noFill/>
            <a:ln w="9525">
              <a:noFill/>
              <a:miter lim="800000"/>
              <a:headEnd/>
              <a:tailEnd/>
            </a:ln>
          </p:spPr>
          <p:txBody>
            <a:bodyPr wrap="square">
              <a:spAutoFit/>
            </a:bodyPr>
            <a:lstStyle/>
            <a:p>
              <a:pPr algn="just" defTabSz="228554" fontAlgn="auto">
                <a:spcBef>
                  <a:spcPts val="0"/>
                </a:spcBef>
                <a:spcAft>
                  <a:spcPts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pPr>
              <a:r>
                <a:rPr lang="ru-RU" sz="1400" dirty="0">
                  <a:latin typeface="Times New Roman" panose="02020603050405020304" pitchFamily="18" charset="0"/>
                  <a:cs typeface="Times New Roman" panose="02020603050405020304" pitchFamily="18" charset="0"/>
                </a:rPr>
                <a:t>Требования к СППР.</a:t>
              </a:r>
              <a:endParaRPr lang="ru-RU" altLang="ru-RU" sz="1400" dirty="0">
                <a:latin typeface="Times New Roman" pitchFamily="18" charset="0"/>
                <a:cs typeface="Times New Roman" pitchFamily="18" charset="0"/>
              </a:endParaRPr>
            </a:p>
          </p:txBody>
        </p:sp>
        <p:sp>
          <p:nvSpPr>
            <p:cNvPr id="16" name="TextBox 184">
              <a:extLst>
                <a:ext uri="{FF2B5EF4-FFF2-40B4-BE49-F238E27FC236}">
                  <a16:creationId xmlns:a16="http://schemas.microsoft.com/office/drawing/2014/main" id="{272F6ED4-F3C2-4A2D-ABA1-4356A130A03D}"/>
                </a:ext>
              </a:extLst>
            </p:cNvPr>
            <p:cNvSpPr txBox="1">
              <a:spLocks noChangeArrowheads="1"/>
            </p:cNvSpPr>
            <p:nvPr/>
          </p:nvSpPr>
          <p:spPr bwMode="auto">
            <a:xfrm>
              <a:off x="2177140" y="2738703"/>
              <a:ext cx="3031314" cy="93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Calibri" panose="020F0502020204030204" pitchFamily="34" charset="0"/>
                </a:defRPr>
              </a:lvl1pPr>
              <a:lvl2pPr marL="742950" indent="-285750">
                <a:defRPr sz="900">
                  <a:solidFill>
                    <a:schemeClr val="tx1"/>
                  </a:solidFill>
                  <a:latin typeface="Calibri" panose="020F0502020204030204" pitchFamily="34" charset="0"/>
                </a:defRPr>
              </a:lvl2pPr>
              <a:lvl3pPr marL="1143000" indent="-228600">
                <a:defRPr sz="900">
                  <a:solidFill>
                    <a:schemeClr val="tx1"/>
                  </a:solidFill>
                  <a:latin typeface="Calibri" panose="020F0502020204030204" pitchFamily="34" charset="0"/>
                </a:defRPr>
              </a:lvl3pPr>
              <a:lvl4pPr marL="1600200" indent="-228600">
                <a:defRPr sz="900">
                  <a:solidFill>
                    <a:schemeClr val="tx1"/>
                  </a:solidFill>
                  <a:latin typeface="Calibri" panose="020F0502020204030204" pitchFamily="34" charset="0"/>
                </a:defRPr>
              </a:lvl4pPr>
              <a:lvl5pPr marL="2057400" indent="-228600">
                <a:defRPr sz="900">
                  <a:solidFill>
                    <a:schemeClr val="tx1"/>
                  </a:solidFill>
                  <a:latin typeface="Calibri" panose="020F0502020204030204" pitchFamily="34" charset="0"/>
                </a:defRPr>
              </a:lvl5pPr>
              <a:lvl6pPr marL="2514600" indent="-228600" defTabSz="227013" fontAlgn="base">
                <a:spcBef>
                  <a:spcPct val="0"/>
                </a:spcBef>
                <a:spcAft>
                  <a:spcPct val="0"/>
                </a:spcAft>
                <a:defRPr sz="900">
                  <a:solidFill>
                    <a:schemeClr val="tx1"/>
                  </a:solidFill>
                  <a:latin typeface="Calibri" panose="020F0502020204030204" pitchFamily="34" charset="0"/>
                </a:defRPr>
              </a:lvl6pPr>
              <a:lvl7pPr marL="2971800" indent="-228600" defTabSz="227013" fontAlgn="base">
                <a:spcBef>
                  <a:spcPct val="0"/>
                </a:spcBef>
                <a:spcAft>
                  <a:spcPct val="0"/>
                </a:spcAft>
                <a:defRPr sz="900">
                  <a:solidFill>
                    <a:schemeClr val="tx1"/>
                  </a:solidFill>
                  <a:latin typeface="Calibri" panose="020F0502020204030204" pitchFamily="34" charset="0"/>
                </a:defRPr>
              </a:lvl7pPr>
              <a:lvl8pPr marL="3429000" indent="-228600" defTabSz="227013" fontAlgn="base">
                <a:spcBef>
                  <a:spcPct val="0"/>
                </a:spcBef>
                <a:spcAft>
                  <a:spcPct val="0"/>
                </a:spcAft>
                <a:defRPr sz="900">
                  <a:solidFill>
                    <a:schemeClr val="tx1"/>
                  </a:solidFill>
                  <a:latin typeface="Calibri" panose="020F0502020204030204" pitchFamily="34" charset="0"/>
                </a:defRPr>
              </a:lvl8pPr>
              <a:lvl9pPr marL="3886200" indent="-228600" defTabSz="227013" fontAlgn="base">
                <a:spcBef>
                  <a:spcPct val="0"/>
                </a:spcBef>
                <a:spcAft>
                  <a:spcPct val="0"/>
                </a:spcAft>
                <a:defRPr sz="900">
                  <a:solidFill>
                    <a:schemeClr val="tx1"/>
                  </a:solidFill>
                  <a:latin typeface="Calibri" panose="020F0502020204030204" pitchFamily="34" charset="0"/>
                </a:defRPr>
              </a:lvl9pPr>
            </a:lstStyle>
            <a:p>
              <a:pPr>
                <a:lnSpc>
                  <a:spcPts val="2000"/>
                </a:lnSpc>
              </a:pPr>
              <a:r>
                <a:rPr lang="ru-RU" altLang="ru-RU" sz="2000" b="1" dirty="0">
                  <a:latin typeface="Times New Roman" panose="02020603050405020304" pitchFamily="18" charset="0"/>
                  <a:ea typeface="Arial" panose="020B0604020202020204" pitchFamily="34" charset="0"/>
                  <a:cs typeface="Times New Roman" panose="02020603050405020304" pitchFamily="18" charset="0"/>
                </a:rPr>
                <a:t>2 вопрос</a:t>
              </a:r>
            </a:p>
          </p:txBody>
        </p:sp>
      </p:grpSp>
      <p:grpSp>
        <p:nvGrpSpPr>
          <p:cNvPr id="17" name="Группа 2">
            <a:extLst>
              <a:ext uri="{FF2B5EF4-FFF2-40B4-BE49-F238E27FC236}">
                <a16:creationId xmlns:a16="http://schemas.microsoft.com/office/drawing/2014/main" id="{893471E3-748B-4C02-98D0-E3B50C323BC1}"/>
              </a:ext>
            </a:extLst>
          </p:cNvPr>
          <p:cNvGrpSpPr>
            <a:grpSpLocks/>
          </p:cNvGrpSpPr>
          <p:nvPr/>
        </p:nvGrpSpPr>
        <p:grpSpPr bwMode="auto">
          <a:xfrm>
            <a:off x="2281467" y="4557141"/>
            <a:ext cx="6683022" cy="656891"/>
            <a:chOff x="2173339" y="1152961"/>
            <a:chExt cx="6436009" cy="1750664"/>
          </a:xfrm>
        </p:grpSpPr>
        <p:sp>
          <p:nvSpPr>
            <p:cNvPr id="18" name="TextBox 183">
              <a:extLst>
                <a:ext uri="{FF2B5EF4-FFF2-40B4-BE49-F238E27FC236}">
                  <a16:creationId xmlns:a16="http://schemas.microsoft.com/office/drawing/2014/main" id="{149A6700-F122-4B6B-8D04-D98DB520351A}"/>
                </a:ext>
              </a:extLst>
            </p:cNvPr>
            <p:cNvSpPr txBox="1">
              <a:spLocks noChangeArrowheads="1"/>
            </p:cNvSpPr>
            <p:nvPr/>
          </p:nvSpPr>
          <p:spPr bwMode="auto">
            <a:xfrm>
              <a:off x="2173339" y="2083376"/>
              <a:ext cx="6436009" cy="82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5pPr>
              <a:lvl6pPr marL="25146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6pPr>
              <a:lvl7pPr marL="29718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7pPr>
              <a:lvl8pPr marL="34290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8pPr>
              <a:lvl9pPr marL="38862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9pPr>
            </a:lstStyle>
            <a:p>
              <a:r>
                <a:rPr lang="ru-RU" sz="1400" dirty="0">
                  <a:latin typeface="Times New Roman" panose="02020603050405020304" pitchFamily="18" charset="0"/>
                  <a:cs typeface="Times New Roman" panose="02020603050405020304" pitchFamily="18" charset="0"/>
                </a:rPr>
                <a:t>Архитектура СППР.</a:t>
              </a:r>
              <a:endParaRPr lang="en-US" altLang="ru-RU" sz="1400" dirty="0">
                <a:latin typeface="Times New Roman" panose="02020603050405020304" pitchFamily="18" charset="0"/>
                <a:cs typeface="Times New Roman" panose="02020603050405020304" pitchFamily="18" charset="0"/>
              </a:endParaRPr>
            </a:p>
          </p:txBody>
        </p:sp>
        <p:sp>
          <p:nvSpPr>
            <p:cNvPr id="19" name="TextBox 184">
              <a:extLst>
                <a:ext uri="{FF2B5EF4-FFF2-40B4-BE49-F238E27FC236}">
                  <a16:creationId xmlns:a16="http://schemas.microsoft.com/office/drawing/2014/main" id="{A0AA7AD5-5221-43D7-A985-745D41ED3A41}"/>
                </a:ext>
              </a:extLst>
            </p:cNvPr>
            <p:cNvSpPr txBox="1">
              <a:spLocks noChangeArrowheads="1"/>
            </p:cNvSpPr>
            <p:nvPr/>
          </p:nvSpPr>
          <p:spPr bwMode="auto">
            <a:xfrm>
              <a:off x="2175335" y="1152961"/>
              <a:ext cx="3031314" cy="93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Calibri" panose="020F0502020204030204" pitchFamily="34" charset="0"/>
                </a:defRPr>
              </a:lvl1pPr>
              <a:lvl2pPr marL="742950" indent="-285750">
                <a:defRPr sz="900">
                  <a:solidFill>
                    <a:schemeClr val="tx1"/>
                  </a:solidFill>
                  <a:latin typeface="Calibri" panose="020F0502020204030204" pitchFamily="34" charset="0"/>
                </a:defRPr>
              </a:lvl2pPr>
              <a:lvl3pPr marL="1143000" indent="-228600">
                <a:defRPr sz="900">
                  <a:solidFill>
                    <a:schemeClr val="tx1"/>
                  </a:solidFill>
                  <a:latin typeface="Calibri" panose="020F0502020204030204" pitchFamily="34" charset="0"/>
                </a:defRPr>
              </a:lvl3pPr>
              <a:lvl4pPr marL="1600200" indent="-228600">
                <a:defRPr sz="900">
                  <a:solidFill>
                    <a:schemeClr val="tx1"/>
                  </a:solidFill>
                  <a:latin typeface="Calibri" panose="020F0502020204030204" pitchFamily="34" charset="0"/>
                </a:defRPr>
              </a:lvl4pPr>
              <a:lvl5pPr marL="2057400" indent="-228600">
                <a:defRPr sz="900">
                  <a:solidFill>
                    <a:schemeClr val="tx1"/>
                  </a:solidFill>
                  <a:latin typeface="Calibri" panose="020F0502020204030204" pitchFamily="34" charset="0"/>
                </a:defRPr>
              </a:lvl5pPr>
              <a:lvl6pPr marL="2514600" indent="-228600" defTabSz="227013" fontAlgn="base">
                <a:spcBef>
                  <a:spcPct val="0"/>
                </a:spcBef>
                <a:spcAft>
                  <a:spcPct val="0"/>
                </a:spcAft>
                <a:defRPr sz="900">
                  <a:solidFill>
                    <a:schemeClr val="tx1"/>
                  </a:solidFill>
                  <a:latin typeface="Calibri" panose="020F0502020204030204" pitchFamily="34" charset="0"/>
                </a:defRPr>
              </a:lvl6pPr>
              <a:lvl7pPr marL="2971800" indent="-228600" defTabSz="227013" fontAlgn="base">
                <a:spcBef>
                  <a:spcPct val="0"/>
                </a:spcBef>
                <a:spcAft>
                  <a:spcPct val="0"/>
                </a:spcAft>
                <a:defRPr sz="900">
                  <a:solidFill>
                    <a:schemeClr val="tx1"/>
                  </a:solidFill>
                  <a:latin typeface="Calibri" panose="020F0502020204030204" pitchFamily="34" charset="0"/>
                </a:defRPr>
              </a:lvl7pPr>
              <a:lvl8pPr marL="3429000" indent="-228600" defTabSz="227013" fontAlgn="base">
                <a:spcBef>
                  <a:spcPct val="0"/>
                </a:spcBef>
                <a:spcAft>
                  <a:spcPct val="0"/>
                </a:spcAft>
                <a:defRPr sz="900">
                  <a:solidFill>
                    <a:schemeClr val="tx1"/>
                  </a:solidFill>
                  <a:latin typeface="Calibri" panose="020F0502020204030204" pitchFamily="34" charset="0"/>
                </a:defRPr>
              </a:lvl8pPr>
              <a:lvl9pPr marL="3886200" indent="-228600" defTabSz="227013" fontAlgn="base">
                <a:spcBef>
                  <a:spcPct val="0"/>
                </a:spcBef>
                <a:spcAft>
                  <a:spcPct val="0"/>
                </a:spcAft>
                <a:defRPr sz="900">
                  <a:solidFill>
                    <a:schemeClr val="tx1"/>
                  </a:solidFill>
                  <a:latin typeface="Calibri" panose="020F0502020204030204" pitchFamily="34" charset="0"/>
                </a:defRPr>
              </a:lvl9pPr>
            </a:lstStyle>
            <a:p>
              <a:pPr>
                <a:lnSpc>
                  <a:spcPts val="2000"/>
                </a:lnSpc>
              </a:pPr>
              <a:r>
                <a:rPr lang="ru-RU" altLang="ru-RU" sz="2000" b="1" dirty="0">
                  <a:latin typeface="Times New Roman" panose="02020603050405020304" pitchFamily="18" charset="0"/>
                  <a:ea typeface="Arial" panose="020B0604020202020204" pitchFamily="34" charset="0"/>
                  <a:cs typeface="Times New Roman" panose="02020603050405020304" pitchFamily="18" charset="0"/>
                </a:rPr>
                <a:t>3 вопрос</a:t>
              </a:r>
            </a:p>
          </p:txBody>
        </p:sp>
      </p:grpSp>
      <p:grpSp>
        <p:nvGrpSpPr>
          <p:cNvPr id="20" name="Группа 2">
            <a:extLst>
              <a:ext uri="{FF2B5EF4-FFF2-40B4-BE49-F238E27FC236}">
                <a16:creationId xmlns:a16="http://schemas.microsoft.com/office/drawing/2014/main" id="{5525EAD7-F94C-47A6-BFD3-6412FC5CDDC2}"/>
              </a:ext>
            </a:extLst>
          </p:cNvPr>
          <p:cNvGrpSpPr>
            <a:grpSpLocks/>
          </p:cNvGrpSpPr>
          <p:nvPr/>
        </p:nvGrpSpPr>
        <p:grpSpPr bwMode="auto">
          <a:xfrm>
            <a:off x="2243812" y="5384036"/>
            <a:ext cx="6725382" cy="732312"/>
            <a:chOff x="2175335" y="1152961"/>
            <a:chExt cx="6476803" cy="1951667"/>
          </a:xfrm>
        </p:grpSpPr>
        <p:sp>
          <p:nvSpPr>
            <p:cNvPr id="21" name="TextBox 183">
              <a:extLst>
                <a:ext uri="{FF2B5EF4-FFF2-40B4-BE49-F238E27FC236}">
                  <a16:creationId xmlns:a16="http://schemas.microsoft.com/office/drawing/2014/main" id="{DC28934A-4E9B-4EE9-8A15-FD9CF7CEC267}"/>
                </a:ext>
              </a:extLst>
            </p:cNvPr>
            <p:cNvSpPr txBox="1">
              <a:spLocks noChangeArrowheads="1"/>
            </p:cNvSpPr>
            <p:nvPr/>
          </p:nvSpPr>
          <p:spPr bwMode="auto">
            <a:xfrm>
              <a:off x="2216129" y="2284379"/>
              <a:ext cx="6436009" cy="82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5pPr>
              <a:lvl6pPr marL="25146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6pPr>
              <a:lvl7pPr marL="29718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7pPr>
              <a:lvl8pPr marL="34290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8pPr>
              <a:lvl9pPr marL="38862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9pPr>
            </a:lstStyle>
            <a:p>
              <a:r>
                <a:rPr lang="ru-RU" sz="1400" dirty="0">
                  <a:latin typeface="Times New Roman" panose="02020603050405020304" pitchFamily="18" charset="0"/>
                  <a:cs typeface="Times New Roman" panose="02020603050405020304" pitchFamily="18" charset="0"/>
                </a:rPr>
                <a:t>Классификация СППР.</a:t>
              </a:r>
              <a:endParaRPr lang="en-US" altLang="ru-RU" sz="1400" dirty="0">
                <a:latin typeface="Times New Roman" panose="02020603050405020304" pitchFamily="18" charset="0"/>
                <a:cs typeface="Times New Roman" panose="02020603050405020304" pitchFamily="18" charset="0"/>
              </a:endParaRPr>
            </a:p>
          </p:txBody>
        </p:sp>
        <p:sp>
          <p:nvSpPr>
            <p:cNvPr id="22" name="TextBox 184">
              <a:extLst>
                <a:ext uri="{FF2B5EF4-FFF2-40B4-BE49-F238E27FC236}">
                  <a16:creationId xmlns:a16="http://schemas.microsoft.com/office/drawing/2014/main" id="{8E09A5A3-D45D-4E05-97B6-8519EE9D9BF3}"/>
                </a:ext>
              </a:extLst>
            </p:cNvPr>
            <p:cNvSpPr txBox="1">
              <a:spLocks noChangeArrowheads="1"/>
            </p:cNvSpPr>
            <p:nvPr/>
          </p:nvSpPr>
          <p:spPr bwMode="auto">
            <a:xfrm>
              <a:off x="2175335" y="1152961"/>
              <a:ext cx="3031314" cy="93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Calibri" panose="020F0502020204030204" pitchFamily="34" charset="0"/>
                </a:defRPr>
              </a:lvl1pPr>
              <a:lvl2pPr marL="742950" indent="-285750">
                <a:defRPr sz="900">
                  <a:solidFill>
                    <a:schemeClr val="tx1"/>
                  </a:solidFill>
                  <a:latin typeface="Calibri" panose="020F0502020204030204" pitchFamily="34" charset="0"/>
                </a:defRPr>
              </a:lvl2pPr>
              <a:lvl3pPr marL="1143000" indent="-228600">
                <a:defRPr sz="900">
                  <a:solidFill>
                    <a:schemeClr val="tx1"/>
                  </a:solidFill>
                  <a:latin typeface="Calibri" panose="020F0502020204030204" pitchFamily="34" charset="0"/>
                </a:defRPr>
              </a:lvl3pPr>
              <a:lvl4pPr marL="1600200" indent="-228600">
                <a:defRPr sz="900">
                  <a:solidFill>
                    <a:schemeClr val="tx1"/>
                  </a:solidFill>
                  <a:latin typeface="Calibri" panose="020F0502020204030204" pitchFamily="34" charset="0"/>
                </a:defRPr>
              </a:lvl4pPr>
              <a:lvl5pPr marL="2057400" indent="-228600">
                <a:defRPr sz="900">
                  <a:solidFill>
                    <a:schemeClr val="tx1"/>
                  </a:solidFill>
                  <a:latin typeface="Calibri" panose="020F0502020204030204" pitchFamily="34" charset="0"/>
                </a:defRPr>
              </a:lvl5pPr>
              <a:lvl6pPr marL="2514600" indent="-228600" defTabSz="227013" fontAlgn="base">
                <a:spcBef>
                  <a:spcPct val="0"/>
                </a:spcBef>
                <a:spcAft>
                  <a:spcPct val="0"/>
                </a:spcAft>
                <a:defRPr sz="900">
                  <a:solidFill>
                    <a:schemeClr val="tx1"/>
                  </a:solidFill>
                  <a:latin typeface="Calibri" panose="020F0502020204030204" pitchFamily="34" charset="0"/>
                </a:defRPr>
              </a:lvl6pPr>
              <a:lvl7pPr marL="2971800" indent="-228600" defTabSz="227013" fontAlgn="base">
                <a:spcBef>
                  <a:spcPct val="0"/>
                </a:spcBef>
                <a:spcAft>
                  <a:spcPct val="0"/>
                </a:spcAft>
                <a:defRPr sz="900">
                  <a:solidFill>
                    <a:schemeClr val="tx1"/>
                  </a:solidFill>
                  <a:latin typeface="Calibri" panose="020F0502020204030204" pitchFamily="34" charset="0"/>
                </a:defRPr>
              </a:lvl7pPr>
              <a:lvl8pPr marL="3429000" indent="-228600" defTabSz="227013" fontAlgn="base">
                <a:spcBef>
                  <a:spcPct val="0"/>
                </a:spcBef>
                <a:spcAft>
                  <a:spcPct val="0"/>
                </a:spcAft>
                <a:defRPr sz="900">
                  <a:solidFill>
                    <a:schemeClr val="tx1"/>
                  </a:solidFill>
                  <a:latin typeface="Calibri" panose="020F0502020204030204" pitchFamily="34" charset="0"/>
                </a:defRPr>
              </a:lvl8pPr>
              <a:lvl9pPr marL="3886200" indent="-228600" defTabSz="227013" fontAlgn="base">
                <a:spcBef>
                  <a:spcPct val="0"/>
                </a:spcBef>
                <a:spcAft>
                  <a:spcPct val="0"/>
                </a:spcAft>
                <a:defRPr sz="900">
                  <a:solidFill>
                    <a:schemeClr val="tx1"/>
                  </a:solidFill>
                  <a:latin typeface="Calibri" panose="020F0502020204030204" pitchFamily="34" charset="0"/>
                </a:defRPr>
              </a:lvl9pPr>
            </a:lstStyle>
            <a:p>
              <a:pPr>
                <a:lnSpc>
                  <a:spcPts val="2000"/>
                </a:lnSpc>
              </a:pPr>
              <a:r>
                <a:rPr lang="en-US" altLang="ru-RU" sz="2000" b="1" dirty="0">
                  <a:latin typeface="Times New Roman" panose="02020603050405020304" pitchFamily="18" charset="0"/>
                  <a:ea typeface="Arial" panose="020B0604020202020204" pitchFamily="34" charset="0"/>
                  <a:cs typeface="Times New Roman" panose="02020603050405020304" pitchFamily="18" charset="0"/>
                </a:rPr>
                <a:t>4</a:t>
              </a:r>
              <a:r>
                <a:rPr lang="ru-RU" altLang="ru-RU" sz="2000" b="1" dirty="0">
                  <a:latin typeface="Times New Roman" panose="02020603050405020304" pitchFamily="18" charset="0"/>
                  <a:ea typeface="Arial" panose="020B0604020202020204" pitchFamily="34" charset="0"/>
                  <a:cs typeface="Times New Roman" panose="02020603050405020304" pitchFamily="18" charset="0"/>
                </a:rPr>
                <a:t> вопрос</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15219"/>
            <a:ext cx="7168661" cy="821493"/>
          </a:xfrm>
        </p:spPr>
        <p:txBody>
          <a:bodyPr/>
          <a:lstStyle/>
          <a:p>
            <a:pPr algn="just" eaLnBrk="1" hangingPunct="1"/>
            <a:r>
              <a:rPr lang="ru-RU" sz="1800" b="1" dirty="0">
                <a:solidFill>
                  <a:schemeClr val="bg1"/>
                </a:solidFill>
                <a:latin typeface="Times New Roman" panose="02020603050405020304" pitchFamily="18" charset="0"/>
                <a:cs typeface="Times New Roman" panose="02020603050405020304" pitchFamily="18" charset="0"/>
              </a:rPr>
              <a:t>ОБОБЩЕННАЯ АРХИТЕКТУРА СИСТЕМЫ ПОДДЕРЖКИ ПРИНЯТИЯ РЕШЕНИЙ</a:t>
            </a:r>
            <a:r>
              <a:rPr lang="ru-RU" sz="1800" dirty="0">
                <a:solidFill>
                  <a:schemeClr val="bg1"/>
                </a:solidFill>
                <a:latin typeface="Times New Roman" panose="02020603050405020304" pitchFamily="18" charset="0"/>
                <a:cs typeface="Times New Roman" panose="02020603050405020304" pitchFamily="18" charset="0"/>
              </a:rPr>
              <a:t> </a:t>
            </a:r>
          </a:p>
        </p:txBody>
      </p:sp>
      <p:pic>
        <p:nvPicPr>
          <p:cNvPr id="13315" name="Picture 4"/>
          <p:cNvPicPr>
            <a:picLocks noGrp="1" noChangeAspect="1" noChangeArrowheads="1"/>
          </p:cNvPicPr>
          <p:nvPr>
            <p:ph idx="1"/>
          </p:nvPr>
        </p:nvPicPr>
        <p:blipFill rotWithShape="1">
          <a:blip r:embed="rId2" cstate="print"/>
          <a:srcRect b="5233"/>
          <a:stretch/>
        </p:blipFill>
        <p:spPr>
          <a:xfrm>
            <a:off x="987669" y="1825625"/>
            <a:ext cx="7168661" cy="4123655"/>
          </a:xfrm>
          <a:noFill/>
        </p:spPr>
      </p:pic>
      <p:sp>
        <p:nvSpPr>
          <p:cNvPr id="4" name="Slide Number Placeholder 3">
            <a:extLst>
              <a:ext uri="{FF2B5EF4-FFF2-40B4-BE49-F238E27FC236}">
                <a16:creationId xmlns:a16="http://schemas.microsoft.com/office/drawing/2014/main" id="{D497747E-1EF0-4B9B-9A70-7C52CD9A8861}"/>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20</a:t>
            </a:fld>
            <a:endParaRPr lang="en-US" altLang="ru-RU" sz="7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214313" y="980728"/>
            <a:ext cx="8713787" cy="5567710"/>
          </a:xfrm>
          <a:ln>
            <a:noFill/>
          </a:ln>
        </p:spPr>
        <p:txBody>
          <a:bodyPr/>
          <a:lstStyle/>
          <a:p>
            <a:pPr eaLnBrk="1" hangingPunct="1">
              <a:lnSpc>
                <a:spcPct val="80000"/>
              </a:lnSpc>
              <a:buFont typeface="Wingdings" pitchFamily="2" charset="2"/>
              <a:buNone/>
              <a:defRPr/>
            </a:pPr>
            <a:r>
              <a:rPr lang="ru-RU" sz="2400" i="1" dirty="0">
                <a:latin typeface="Times New Roman" panose="02020603050405020304" pitchFamily="18" charset="0"/>
                <a:cs typeface="Times New Roman" panose="02020603050405020304" pitchFamily="18" charset="0"/>
              </a:rPr>
              <a:t>Методы анализа и выработки предложений в СППР:</a:t>
            </a:r>
          </a:p>
          <a:p>
            <a:pPr eaLnBrk="1" hangingPunct="1">
              <a:lnSpc>
                <a:spcPct val="80000"/>
              </a:lnSpc>
              <a:defRPr/>
            </a:pPr>
            <a:r>
              <a:rPr lang="ru-RU" sz="2400" dirty="0">
                <a:solidFill>
                  <a:srgbClr val="990033"/>
                </a:solidFill>
                <a:latin typeface="Times New Roman" panose="02020603050405020304" pitchFamily="18" charset="0"/>
                <a:cs typeface="Times New Roman" panose="02020603050405020304" pitchFamily="18" charset="0"/>
                <a:hlinkClick r:id="rId2" tooltip="Информационный поиск">
                  <a:extLst>
                    <a:ext uri="{A12FA001-AC4F-418D-AE19-62706E023703}">
                      <ahyp:hlinkClr xmlns:ahyp="http://schemas.microsoft.com/office/drawing/2018/hyperlinkcolor" val="tx"/>
                    </a:ext>
                  </a:extLst>
                </a:hlinkClick>
              </a:rPr>
              <a:t>информационный поиск</a:t>
            </a:r>
            <a:r>
              <a:rPr lang="ru-RU" sz="2400" dirty="0">
                <a:solidFill>
                  <a:srgbClr val="990033"/>
                </a:solidFill>
                <a:latin typeface="Times New Roman" panose="02020603050405020304" pitchFamily="18" charset="0"/>
                <a:cs typeface="Times New Roman" panose="02020603050405020304" pitchFamily="18" charset="0"/>
              </a:rPr>
              <a:t>,</a:t>
            </a:r>
          </a:p>
          <a:p>
            <a:pPr eaLnBrk="1" hangingPunct="1">
              <a:lnSpc>
                <a:spcPct val="80000"/>
              </a:lnSpc>
              <a:defRPr/>
            </a:pPr>
            <a:r>
              <a:rPr lang="ru-RU" sz="2400" dirty="0">
                <a:solidFill>
                  <a:srgbClr val="990033"/>
                </a:solidFill>
                <a:latin typeface="Times New Roman" panose="02020603050405020304" pitchFamily="18" charset="0"/>
                <a:cs typeface="Times New Roman" panose="02020603050405020304" pitchFamily="18" charset="0"/>
                <a:hlinkClick r:id="rId3" tooltip="Интеллектуальный анализ данных">
                  <a:extLst>
                    <a:ext uri="{A12FA001-AC4F-418D-AE19-62706E023703}">
                      <ahyp:hlinkClr xmlns:ahyp="http://schemas.microsoft.com/office/drawing/2018/hyperlinkcolor" val="tx"/>
                    </a:ext>
                  </a:extLst>
                </a:hlinkClick>
              </a:rPr>
              <a:t>интеллектуальный анализ данных</a:t>
            </a:r>
            <a:r>
              <a:rPr lang="ru-RU" sz="2400" dirty="0">
                <a:solidFill>
                  <a:srgbClr val="990033"/>
                </a:solidFill>
                <a:latin typeface="Times New Roman" panose="02020603050405020304" pitchFamily="18" charset="0"/>
                <a:cs typeface="Times New Roman" panose="02020603050405020304" pitchFamily="18" charset="0"/>
              </a:rPr>
              <a:t>, </a:t>
            </a:r>
          </a:p>
          <a:p>
            <a:pPr eaLnBrk="1" hangingPunct="1">
              <a:lnSpc>
                <a:spcPct val="80000"/>
              </a:lnSpc>
              <a:defRPr/>
            </a:pPr>
            <a:r>
              <a:rPr lang="ru-RU" sz="2400" dirty="0">
                <a:solidFill>
                  <a:srgbClr val="990033"/>
                </a:solidFill>
                <a:latin typeface="Times New Roman" panose="02020603050405020304" pitchFamily="18" charset="0"/>
                <a:cs typeface="Times New Roman" panose="02020603050405020304" pitchFamily="18" charset="0"/>
                <a:hlinkClick r:id="rId4" tooltip="Поиск знаний в базах данных (страница отсутствует)">
                  <a:extLst>
                    <a:ext uri="{A12FA001-AC4F-418D-AE19-62706E023703}">
                      <ahyp:hlinkClr xmlns:ahyp="http://schemas.microsoft.com/office/drawing/2018/hyperlinkcolor" val="tx"/>
                    </a:ext>
                  </a:extLst>
                </a:hlinkClick>
              </a:rPr>
              <a:t>поиск знаний в базах данных</a:t>
            </a:r>
            <a:r>
              <a:rPr lang="ru-RU" sz="2400" dirty="0">
                <a:solidFill>
                  <a:srgbClr val="990033"/>
                </a:solidFill>
                <a:latin typeface="Times New Roman" panose="02020603050405020304" pitchFamily="18" charset="0"/>
                <a:cs typeface="Times New Roman" panose="02020603050405020304" pitchFamily="18" charset="0"/>
              </a:rPr>
              <a:t>, </a:t>
            </a:r>
          </a:p>
          <a:p>
            <a:pPr eaLnBrk="1" hangingPunct="1">
              <a:lnSpc>
                <a:spcPct val="80000"/>
              </a:lnSpc>
              <a:defRPr/>
            </a:pPr>
            <a:r>
              <a:rPr lang="ru-RU" sz="2400" dirty="0">
                <a:solidFill>
                  <a:srgbClr val="990033"/>
                </a:solidFill>
                <a:latin typeface="Times New Roman" panose="02020603050405020304" pitchFamily="18" charset="0"/>
                <a:cs typeface="Times New Roman" panose="02020603050405020304" pitchFamily="18" charset="0"/>
                <a:hlinkClick r:id="rId5" tooltip="Рассуждение на основе прецедентов (страница отсутствует)">
                  <a:extLst>
                    <a:ext uri="{A12FA001-AC4F-418D-AE19-62706E023703}">
                      <ahyp:hlinkClr xmlns:ahyp="http://schemas.microsoft.com/office/drawing/2018/hyperlinkcolor" val="tx"/>
                    </a:ext>
                  </a:extLst>
                </a:hlinkClick>
              </a:rPr>
              <a:t>рассуждение на основе прецедентов</a:t>
            </a:r>
            <a:r>
              <a:rPr lang="ru-RU" sz="2400" dirty="0">
                <a:solidFill>
                  <a:srgbClr val="990033"/>
                </a:solidFill>
                <a:latin typeface="Times New Roman" panose="02020603050405020304" pitchFamily="18" charset="0"/>
                <a:cs typeface="Times New Roman" panose="02020603050405020304" pitchFamily="18" charset="0"/>
              </a:rPr>
              <a:t>,</a:t>
            </a:r>
          </a:p>
          <a:p>
            <a:pPr eaLnBrk="1" hangingPunct="1">
              <a:lnSpc>
                <a:spcPct val="80000"/>
              </a:lnSpc>
              <a:defRPr/>
            </a:pPr>
            <a:r>
              <a:rPr lang="ru-RU" sz="2400" dirty="0">
                <a:solidFill>
                  <a:srgbClr val="990033"/>
                </a:solidFill>
                <a:latin typeface="Times New Roman" panose="02020603050405020304" pitchFamily="18" charset="0"/>
                <a:cs typeface="Times New Roman" panose="02020603050405020304" pitchFamily="18" charset="0"/>
                <a:hlinkClick r:id="rId6" tooltip="Имитационное моделирование">
                  <a:extLst>
                    <a:ext uri="{A12FA001-AC4F-418D-AE19-62706E023703}">
                      <ahyp:hlinkClr xmlns:ahyp="http://schemas.microsoft.com/office/drawing/2018/hyperlinkcolor" val="tx"/>
                    </a:ext>
                  </a:extLst>
                </a:hlinkClick>
              </a:rPr>
              <a:t>имитационное моделирование</a:t>
            </a:r>
            <a:r>
              <a:rPr lang="ru-RU" sz="2400" dirty="0">
                <a:solidFill>
                  <a:srgbClr val="990033"/>
                </a:solidFill>
                <a:latin typeface="Times New Roman" panose="02020603050405020304" pitchFamily="18" charset="0"/>
                <a:cs typeface="Times New Roman" panose="02020603050405020304" pitchFamily="18" charset="0"/>
              </a:rPr>
              <a:t>, </a:t>
            </a:r>
          </a:p>
          <a:p>
            <a:pPr eaLnBrk="1" hangingPunct="1">
              <a:lnSpc>
                <a:spcPct val="80000"/>
              </a:lnSpc>
              <a:defRPr/>
            </a:pPr>
            <a:r>
              <a:rPr lang="ru-RU" sz="2400" dirty="0">
                <a:solidFill>
                  <a:srgbClr val="990033"/>
                </a:solidFill>
                <a:latin typeface="Times New Roman" panose="02020603050405020304" pitchFamily="18" charset="0"/>
                <a:cs typeface="Times New Roman" panose="02020603050405020304" pitchFamily="18" charset="0"/>
                <a:hlinkClick r:id="rId7" tooltip="Эволюционные вычисления и генетические алгоритмы (страница отсутствует)">
                  <a:extLst>
                    <a:ext uri="{A12FA001-AC4F-418D-AE19-62706E023703}">
                      <ahyp:hlinkClr xmlns:ahyp="http://schemas.microsoft.com/office/drawing/2018/hyperlinkcolor" val="tx"/>
                    </a:ext>
                  </a:extLst>
                </a:hlinkClick>
              </a:rPr>
              <a:t>эволюционные вычисления и генетические алгоритмы</a:t>
            </a:r>
            <a:r>
              <a:rPr lang="ru-RU" sz="2400" dirty="0">
                <a:solidFill>
                  <a:srgbClr val="990033"/>
                </a:solidFill>
                <a:latin typeface="Times New Roman" panose="02020603050405020304" pitchFamily="18" charset="0"/>
                <a:cs typeface="Times New Roman" panose="02020603050405020304" pitchFamily="18" charset="0"/>
              </a:rPr>
              <a:t>,</a:t>
            </a:r>
          </a:p>
          <a:p>
            <a:pPr eaLnBrk="1" hangingPunct="1">
              <a:lnSpc>
                <a:spcPct val="80000"/>
              </a:lnSpc>
              <a:defRPr/>
            </a:pPr>
            <a:r>
              <a:rPr lang="ru-RU" sz="2400" dirty="0">
                <a:solidFill>
                  <a:srgbClr val="990033"/>
                </a:solidFill>
                <a:latin typeface="Times New Roman" panose="02020603050405020304" pitchFamily="18" charset="0"/>
                <a:cs typeface="Times New Roman" panose="02020603050405020304" pitchFamily="18" charset="0"/>
                <a:hlinkClick r:id="rId8" tooltip="Нейронные сети">
                  <a:extLst>
                    <a:ext uri="{A12FA001-AC4F-418D-AE19-62706E023703}">
                      <ahyp:hlinkClr xmlns:ahyp="http://schemas.microsoft.com/office/drawing/2018/hyperlinkcolor" val="tx"/>
                    </a:ext>
                  </a:extLst>
                </a:hlinkClick>
              </a:rPr>
              <a:t>нейронные сети</a:t>
            </a:r>
            <a:r>
              <a:rPr lang="ru-RU" sz="2400" dirty="0">
                <a:solidFill>
                  <a:srgbClr val="990033"/>
                </a:solidFill>
                <a:latin typeface="Times New Roman" panose="02020603050405020304" pitchFamily="18" charset="0"/>
                <a:cs typeface="Times New Roman" panose="02020603050405020304" pitchFamily="18" charset="0"/>
              </a:rPr>
              <a:t>, </a:t>
            </a:r>
          </a:p>
          <a:p>
            <a:pPr eaLnBrk="1" hangingPunct="1">
              <a:lnSpc>
                <a:spcPct val="80000"/>
              </a:lnSpc>
              <a:defRPr/>
            </a:pPr>
            <a:r>
              <a:rPr lang="ru-RU" sz="2400" u="sng" dirty="0">
                <a:solidFill>
                  <a:srgbClr val="990033"/>
                </a:solidFill>
                <a:latin typeface="Times New Roman" panose="02020603050405020304" pitchFamily="18" charset="0"/>
                <a:cs typeface="Times New Roman" panose="02020603050405020304" pitchFamily="18" charset="0"/>
              </a:rPr>
              <a:t>нечеткие вычисления,</a:t>
            </a:r>
          </a:p>
          <a:p>
            <a:pPr eaLnBrk="1" hangingPunct="1">
              <a:lnSpc>
                <a:spcPct val="80000"/>
              </a:lnSpc>
              <a:defRPr/>
            </a:pPr>
            <a:r>
              <a:rPr lang="ru-RU" sz="2400" u="sng" dirty="0" err="1">
                <a:solidFill>
                  <a:srgbClr val="990033"/>
                </a:solidFill>
                <a:latin typeface="Times New Roman" panose="02020603050405020304" pitchFamily="18" charset="0"/>
                <a:cs typeface="Times New Roman" panose="02020603050405020304" pitchFamily="18" charset="0"/>
              </a:rPr>
              <a:t>многоагентные</a:t>
            </a:r>
            <a:r>
              <a:rPr lang="ru-RU" sz="2400" u="sng" dirty="0">
                <a:solidFill>
                  <a:srgbClr val="990033"/>
                </a:solidFill>
                <a:latin typeface="Times New Roman" panose="02020603050405020304" pitchFamily="18" charset="0"/>
                <a:cs typeface="Times New Roman" panose="02020603050405020304" pitchFamily="18" charset="0"/>
              </a:rPr>
              <a:t> технологии,</a:t>
            </a:r>
          </a:p>
          <a:p>
            <a:pPr eaLnBrk="1" hangingPunct="1">
              <a:lnSpc>
                <a:spcPct val="80000"/>
              </a:lnSpc>
              <a:defRPr/>
            </a:pPr>
            <a:r>
              <a:rPr lang="ru-RU" sz="2400" u="sng" dirty="0">
                <a:solidFill>
                  <a:srgbClr val="990033"/>
                </a:solidFill>
                <a:latin typeface="Times New Roman" panose="02020603050405020304" pitchFamily="18" charset="0"/>
                <a:cs typeface="Times New Roman" panose="02020603050405020304" pitchFamily="18" charset="0"/>
              </a:rPr>
              <a:t>ситуационный анализ, </a:t>
            </a:r>
          </a:p>
          <a:p>
            <a:pPr eaLnBrk="1" hangingPunct="1">
              <a:lnSpc>
                <a:spcPct val="80000"/>
              </a:lnSpc>
              <a:defRPr/>
            </a:pPr>
            <a:r>
              <a:rPr lang="ru-RU" sz="2400" u="sng" dirty="0">
                <a:solidFill>
                  <a:srgbClr val="990033"/>
                </a:solidFill>
                <a:latin typeface="Times New Roman" panose="02020603050405020304" pitchFamily="18" charset="0"/>
                <a:cs typeface="Times New Roman" panose="02020603050405020304" pitchFamily="18" charset="0"/>
              </a:rPr>
              <a:t>когнитивное моделирование и др</a:t>
            </a:r>
            <a:r>
              <a:rPr lang="ru-RU" sz="2400" dirty="0">
                <a:solidFill>
                  <a:srgbClr val="990033"/>
                </a:solidFill>
                <a:latin typeface="Times New Roman" panose="02020603050405020304" pitchFamily="18" charset="0"/>
                <a:cs typeface="Times New Roman" panose="02020603050405020304" pitchFamily="18" charset="0"/>
              </a:rPr>
              <a:t>. </a:t>
            </a:r>
          </a:p>
          <a:p>
            <a:pPr eaLnBrk="1" hangingPunct="1">
              <a:lnSpc>
                <a:spcPct val="80000"/>
              </a:lnSpc>
              <a:defRPr/>
            </a:pPr>
            <a:endParaRPr lang="ru-RU" sz="2400" i="1" dirty="0">
              <a:latin typeface="Times New Roman" panose="02020603050405020304" pitchFamily="18" charset="0"/>
              <a:cs typeface="Times New Roman" panose="02020603050405020304" pitchFamily="18" charset="0"/>
            </a:endParaRPr>
          </a:p>
          <a:p>
            <a:pPr eaLnBrk="1" hangingPunct="1">
              <a:lnSpc>
                <a:spcPct val="80000"/>
              </a:lnSpc>
              <a:defRPr/>
            </a:pPr>
            <a:endParaRPr lang="ru-RU" sz="2400" i="1" dirty="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CF8EF961-5DE6-4034-A2E7-7DBEC1E5B56D}"/>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21</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A863FB-A8F9-4F3B-9860-D0001DAA43D7}"/>
              </a:ext>
            </a:extLst>
          </p:cNvPr>
          <p:cNvSpPr txBox="1"/>
          <p:nvPr/>
        </p:nvSpPr>
        <p:spPr>
          <a:xfrm>
            <a:off x="107504" y="237103"/>
            <a:ext cx="4572000" cy="461665"/>
          </a:xfrm>
          <a:prstGeom prst="rect">
            <a:avLst/>
          </a:prstGeom>
          <a:noFill/>
        </p:spPr>
        <p:txBody>
          <a:bodyPr wrap="square">
            <a:spAutoFit/>
          </a:bodyPr>
          <a:lstStyle/>
          <a:p>
            <a:r>
              <a:rPr lang="ru-RU" sz="2400" dirty="0">
                <a:solidFill>
                  <a:schemeClr val="bg1"/>
                </a:solidFill>
                <a:latin typeface="Times New Roman" panose="02020603050405020304" pitchFamily="18" charset="0"/>
                <a:cs typeface="Times New Roman" panose="02020603050405020304" pitchFamily="18" charset="0"/>
              </a:rPr>
              <a:t>МЕТОДЫ</a:t>
            </a:r>
            <a:endParaRPr lang="ru-RU" sz="2400" dirty="0">
              <a:solidFill>
                <a:schemeClr val="bg1"/>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31183"/>
            <a:ext cx="5781328" cy="868362"/>
          </a:xfrm>
        </p:spPr>
        <p:txBody>
          <a:bodyPr/>
          <a:lstStyle/>
          <a:p>
            <a:pPr algn="just" eaLnBrk="1" hangingPunct="1"/>
            <a:r>
              <a:rPr lang="ru-RU" sz="1800" b="1" dirty="0">
                <a:solidFill>
                  <a:schemeClr val="bg1"/>
                </a:solidFill>
                <a:latin typeface="Times New Roman" panose="02020603050405020304" pitchFamily="18" charset="0"/>
                <a:cs typeface="Times New Roman" panose="02020603050405020304" pitchFamily="18" charset="0"/>
              </a:rPr>
              <a:t>КЛАССИФИКАЦИИ СППР</a:t>
            </a:r>
            <a:r>
              <a:rPr lang="ru-RU" sz="3200" dirty="0">
                <a:solidFill>
                  <a:schemeClr val="bg1"/>
                </a:solidFill>
                <a:latin typeface="Times New Roman" panose="02020603050405020304" pitchFamily="18" charset="0"/>
                <a:cs typeface="Times New Roman" panose="02020603050405020304" pitchFamily="18" charset="0"/>
              </a:rPr>
              <a:t> </a:t>
            </a:r>
          </a:p>
        </p:txBody>
      </p:sp>
      <p:sp>
        <p:nvSpPr>
          <p:cNvPr id="22531" name="Rectangle 3"/>
          <p:cNvSpPr>
            <a:spLocks noGrp="1" noChangeArrowheads="1"/>
          </p:cNvSpPr>
          <p:nvPr>
            <p:ph idx="1"/>
          </p:nvPr>
        </p:nvSpPr>
        <p:spPr>
          <a:xfrm>
            <a:off x="457200" y="1052513"/>
            <a:ext cx="8229600" cy="5545137"/>
          </a:xfrm>
        </p:spPr>
        <p:txBody>
          <a:bodyPr/>
          <a:lstStyle/>
          <a:p>
            <a:pPr marL="609600" indent="-609600" eaLnBrk="1" hangingPunct="1">
              <a:lnSpc>
                <a:spcPct val="80000"/>
              </a:lnSpc>
              <a:buFont typeface="Wingdings" pitchFamily="2" charset="2"/>
              <a:buNone/>
            </a:pPr>
            <a:r>
              <a:rPr lang="ru-RU" sz="2400" b="1" dirty="0">
                <a:solidFill>
                  <a:srgbClr val="CC3300"/>
                </a:solidFill>
                <a:latin typeface="Times New Roman" panose="02020603050405020304" pitchFamily="18" charset="0"/>
                <a:cs typeface="Times New Roman" panose="02020603050405020304" pitchFamily="18" charset="0"/>
              </a:rPr>
              <a:t>На уровне пользователя</a:t>
            </a:r>
            <a:r>
              <a:rPr lang="ru-RU" sz="2400" dirty="0">
                <a:latin typeface="Times New Roman" panose="02020603050405020304" pitchFamily="18" charset="0"/>
                <a:cs typeface="Times New Roman" panose="02020603050405020304" pitchFamily="18" charset="0"/>
              </a:rPr>
              <a:t> СППР делятся :</a:t>
            </a:r>
            <a:r>
              <a:rPr lang="ru-RU" sz="2400" dirty="0">
                <a:solidFill>
                  <a:schemeClr val="bg2"/>
                </a:solidFill>
                <a:latin typeface="Times New Roman" panose="02020603050405020304" pitchFamily="18" charset="0"/>
                <a:cs typeface="Times New Roman" panose="02020603050405020304" pitchFamily="18" charset="0"/>
              </a:rPr>
              <a:t>пассивные, активные и</a:t>
            </a:r>
            <a:endParaRPr lang="ru-RU" sz="2400" dirty="0">
              <a:latin typeface="Times New Roman" panose="02020603050405020304" pitchFamily="18" charset="0"/>
              <a:cs typeface="Times New Roman" panose="02020603050405020304" pitchFamily="18" charset="0"/>
            </a:endParaRPr>
          </a:p>
          <a:p>
            <a:pPr marL="609600" indent="-609600" eaLnBrk="1" hangingPunct="1">
              <a:lnSpc>
                <a:spcPct val="80000"/>
              </a:lnSpc>
              <a:buFont typeface="Wingdings" pitchFamily="2" charset="2"/>
              <a:buAutoNum type="arabicPeriod"/>
            </a:pPr>
            <a:r>
              <a:rPr lang="ru-RU" sz="2400" dirty="0">
                <a:solidFill>
                  <a:srgbClr val="CC3300"/>
                </a:solidFill>
                <a:latin typeface="Times New Roman" panose="02020603050405020304" pitchFamily="18" charset="0"/>
                <a:cs typeface="Times New Roman" panose="02020603050405020304" pitchFamily="18" charset="0"/>
              </a:rPr>
              <a:t>Пассивная СППР </a:t>
            </a:r>
            <a:r>
              <a:rPr lang="ru-RU" sz="2400" dirty="0">
                <a:latin typeface="Times New Roman" panose="02020603050405020304" pitchFamily="18" charset="0"/>
                <a:cs typeface="Times New Roman" panose="02020603050405020304" pitchFamily="18" charset="0"/>
              </a:rPr>
              <a:t>помогает процессу принятия решения, </a:t>
            </a:r>
            <a:r>
              <a:rPr lang="ru-RU" sz="2400" b="1" dirty="0">
                <a:latin typeface="Times New Roman" panose="02020603050405020304" pitchFamily="18" charset="0"/>
                <a:cs typeface="Times New Roman" panose="02020603050405020304" pitchFamily="18" charset="0"/>
              </a:rPr>
              <a:t>но не может вынести предложение</a:t>
            </a:r>
            <a:r>
              <a:rPr lang="ru-RU" sz="2400" dirty="0">
                <a:latin typeface="Times New Roman" panose="02020603050405020304" pitchFamily="18" charset="0"/>
                <a:cs typeface="Times New Roman" panose="02020603050405020304" pitchFamily="18" charset="0"/>
              </a:rPr>
              <a:t>, какое решение принять.</a:t>
            </a:r>
          </a:p>
          <a:p>
            <a:pPr marL="609600" indent="-609600" eaLnBrk="1" hangingPunct="1">
              <a:lnSpc>
                <a:spcPct val="80000"/>
              </a:lnSpc>
              <a:buFont typeface="Wingdings" pitchFamily="2" charset="2"/>
              <a:buAutoNum type="arabicPeriod"/>
            </a:pPr>
            <a:endParaRPr lang="ru-RU" sz="2400" dirty="0">
              <a:latin typeface="Times New Roman" panose="02020603050405020304" pitchFamily="18" charset="0"/>
              <a:cs typeface="Times New Roman" panose="02020603050405020304" pitchFamily="18" charset="0"/>
            </a:endParaRPr>
          </a:p>
          <a:p>
            <a:pPr marL="609600" indent="-609600" eaLnBrk="1" hangingPunct="1">
              <a:lnSpc>
                <a:spcPct val="80000"/>
              </a:lnSpc>
              <a:buFont typeface="Wingdings" pitchFamily="2" charset="2"/>
              <a:buAutoNum type="arabicPeriod"/>
            </a:pPr>
            <a:r>
              <a:rPr lang="ru-RU" sz="2400" dirty="0">
                <a:latin typeface="Times New Roman" panose="02020603050405020304" pitchFamily="18" charset="0"/>
                <a:cs typeface="Times New Roman" panose="02020603050405020304" pitchFamily="18" charset="0"/>
              </a:rPr>
              <a:t> </a:t>
            </a:r>
            <a:r>
              <a:rPr lang="ru-RU" sz="2400" dirty="0">
                <a:solidFill>
                  <a:srgbClr val="CC3300"/>
                </a:solidFill>
                <a:latin typeface="Times New Roman" panose="02020603050405020304" pitchFamily="18" charset="0"/>
                <a:cs typeface="Times New Roman" panose="02020603050405020304" pitchFamily="18" charset="0"/>
              </a:rPr>
              <a:t>Активная СППР </a:t>
            </a:r>
            <a:r>
              <a:rPr lang="ru-RU" sz="2400" b="1" dirty="0">
                <a:latin typeface="Times New Roman" panose="02020603050405020304" pitchFamily="18" charset="0"/>
                <a:cs typeface="Times New Roman" panose="02020603050405020304" pitchFamily="18" charset="0"/>
              </a:rPr>
              <a:t>может сделать предложение</a:t>
            </a:r>
            <a:r>
              <a:rPr lang="ru-RU" sz="2400" dirty="0">
                <a:latin typeface="Times New Roman" panose="02020603050405020304" pitchFamily="18" charset="0"/>
                <a:cs typeface="Times New Roman" panose="02020603050405020304" pitchFamily="18" charset="0"/>
              </a:rPr>
              <a:t>, какое решение следует выбрать.</a:t>
            </a:r>
          </a:p>
          <a:p>
            <a:pPr marL="609600" indent="-609600" eaLnBrk="1" hangingPunct="1">
              <a:lnSpc>
                <a:spcPct val="80000"/>
              </a:lnSpc>
              <a:buFont typeface="Wingdings" pitchFamily="2" charset="2"/>
              <a:buAutoNum type="arabicPeriod"/>
            </a:pPr>
            <a:endParaRPr lang="ru-RU" sz="2400" dirty="0">
              <a:latin typeface="Times New Roman" panose="02020603050405020304" pitchFamily="18" charset="0"/>
              <a:cs typeface="Times New Roman" panose="02020603050405020304" pitchFamily="18" charset="0"/>
            </a:endParaRPr>
          </a:p>
          <a:p>
            <a:pPr marL="609600" indent="-609600" eaLnBrk="1" hangingPunct="1">
              <a:lnSpc>
                <a:spcPct val="80000"/>
              </a:lnSpc>
              <a:buFont typeface="Wingdings" pitchFamily="2" charset="2"/>
              <a:buAutoNum type="arabicPeriod"/>
            </a:pPr>
            <a:r>
              <a:rPr lang="ru-RU" sz="2400" dirty="0">
                <a:latin typeface="Times New Roman" panose="02020603050405020304" pitchFamily="18" charset="0"/>
                <a:cs typeface="Times New Roman" panose="02020603050405020304" pitchFamily="18" charset="0"/>
              </a:rPr>
              <a:t> </a:t>
            </a:r>
            <a:r>
              <a:rPr lang="ru-RU" sz="2400" dirty="0">
                <a:solidFill>
                  <a:srgbClr val="CC3300"/>
                </a:solidFill>
                <a:latin typeface="Times New Roman" panose="02020603050405020304" pitchFamily="18" charset="0"/>
                <a:cs typeface="Times New Roman" panose="02020603050405020304" pitchFamily="18" charset="0"/>
              </a:rPr>
              <a:t>Кооперативная </a:t>
            </a:r>
            <a:r>
              <a:rPr lang="ru-RU" sz="2400" b="1" dirty="0">
                <a:latin typeface="Times New Roman" panose="02020603050405020304" pitchFamily="18" charset="0"/>
                <a:cs typeface="Times New Roman" panose="02020603050405020304" pitchFamily="18" charset="0"/>
              </a:rPr>
              <a:t>позволяет ЛПР изменять, пополнять или улучшать решения</a:t>
            </a:r>
            <a:r>
              <a:rPr lang="ru-RU" sz="2400" dirty="0">
                <a:latin typeface="Times New Roman" panose="02020603050405020304" pitchFamily="18" charset="0"/>
                <a:cs typeface="Times New Roman" panose="02020603050405020304" pitchFamily="18" charset="0"/>
              </a:rPr>
              <a:t>, предлагаемые системой, посылая затем эти изменения в систему для проверки.</a:t>
            </a:r>
          </a:p>
          <a:p>
            <a:pPr marL="609600" indent="-609600" eaLnBrk="1" hangingPunct="1">
              <a:lnSpc>
                <a:spcPct val="80000"/>
              </a:lnSpc>
              <a:buFont typeface="Wingdings" pitchFamily="2" charset="2"/>
              <a:buNone/>
            </a:pPr>
            <a:r>
              <a:rPr lang="ru-RU" sz="16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18FF22FB-375E-434F-A560-CD3C8C32FEAC}"/>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22</a:t>
            </a:fld>
            <a:endParaRPr lang="en-US" altLang="ru-RU" sz="7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457200" y="1196975"/>
            <a:ext cx="8229600" cy="5400675"/>
          </a:xfrm>
        </p:spPr>
        <p:txBody>
          <a:bodyPr/>
          <a:lstStyle/>
          <a:p>
            <a:pPr eaLnBrk="1" hangingPunct="1">
              <a:lnSpc>
                <a:spcPct val="80000"/>
              </a:lnSpc>
              <a:buFont typeface="Wingdings" pitchFamily="2" charset="2"/>
              <a:buNone/>
            </a:pPr>
            <a:r>
              <a:rPr lang="ru-RU" sz="2400" b="1" dirty="0">
                <a:solidFill>
                  <a:srgbClr val="CC3300"/>
                </a:solidFill>
                <a:latin typeface="Times New Roman" panose="02020603050405020304" pitchFamily="18" charset="0"/>
                <a:cs typeface="Times New Roman" panose="02020603050405020304" pitchFamily="18" charset="0"/>
              </a:rPr>
              <a:t>На техническом уровне</a:t>
            </a:r>
            <a:r>
              <a:rPr lang="ru-RU" sz="2400" dirty="0">
                <a:latin typeface="Times New Roman" panose="02020603050405020304" pitchFamily="18" charset="0"/>
                <a:cs typeface="Times New Roman" panose="02020603050405020304" pitchFamily="18" charset="0"/>
              </a:rPr>
              <a:t> различают:</a:t>
            </a:r>
          </a:p>
          <a:p>
            <a:pPr eaLnBrk="1" hangingPunct="1">
              <a:lnSpc>
                <a:spcPct val="80000"/>
              </a:lnSpc>
              <a:buFont typeface="Wingdings" pitchFamily="2" charset="2"/>
              <a:buNone/>
            </a:pPr>
            <a:endParaRPr lang="ru-RU" sz="2400" dirty="0">
              <a:latin typeface="Times New Roman" panose="02020603050405020304" pitchFamily="18" charset="0"/>
              <a:cs typeface="Times New Roman" panose="02020603050405020304" pitchFamily="18" charset="0"/>
            </a:endParaRPr>
          </a:p>
          <a:p>
            <a:pPr eaLnBrk="1" hangingPunct="1">
              <a:lnSpc>
                <a:spcPct val="80000"/>
              </a:lnSpc>
              <a:buFont typeface="Wingdings" pitchFamily="2" charset="2"/>
              <a:buNone/>
            </a:pPr>
            <a:endParaRPr lang="ru-RU" sz="2400" dirty="0">
              <a:latin typeface="Times New Roman" panose="02020603050405020304" pitchFamily="18" charset="0"/>
              <a:cs typeface="Times New Roman" panose="02020603050405020304" pitchFamily="18" charset="0"/>
            </a:endParaRPr>
          </a:p>
          <a:p>
            <a:pPr marL="457200" indent="-457200" eaLnBrk="1" hangingPunct="1">
              <a:lnSpc>
                <a:spcPct val="80000"/>
              </a:lnSpc>
              <a:buFont typeface="+mj-lt"/>
              <a:buAutoNum type="arabicPeriod"/>
            </a:pPr>
            <a:r>
              <a:rPr lang="ru-RU" sz="2400" dirty="0">
                <a:latin typeface="Times New Roman" panose="02020603050405020304" pitchFamily="18" charset="0"/>
                <a:cs typeface="Times New Roman" panose="02020603050405020304" pitchFamily="18" charset="0"/>
              </a:rPr>
              <a:t> СППР </a:t>
            </a:r>
            <a:r>
              <a:rPr lang="ru-RU" sz="2400" b="1" dirty="0">
                <a:latin typeface="Times New Roman" panose="02020603050405020304" pitchFamily="18" charset="0"/>
                <a:cs typeface="Times New Roman" panose="02020603050405020304" pitchFamily="18" charset="0"/>
              </a:rPr>
              <a:t>всего предприятия (</a:t>
            </a:r>
            <a:r>
              <a:rPr lang="ru-RU" sz="2400" dirty="0">
                <a:latin typeface="Times New Roman" panose="02020603050405020304" pitchFamily="18" charset="0"/>
                <a:cs typeface="Times New Roman" panose="02020603050405020304" pitchFamily="18" charset="0"/>
              </a:rPr>
              <a:t>подключена к большим хранилищам информации и обслуживает многих менеджеров предприятия)</a:t>
            </a:r>
            <a:r>
              <a:rPr lang="ru-RU" sz="2400" b="1" dirty="0">
                <a:latin typeface="Times New Roman" panose="02020603050405020304" pitchFamily="18" charset="0"/>
                <a:cs typeface="Times New Roman" panose="02020603050405020304" pitchFamily="18" charset="0"/>
              </a:rPr>
              <a:t> и </a:t>
            </a:r>
          </a:p>
          <a:p>
            <a:pPr marL="457200" indent="-457200" eaLnBrk="1" hangingPunct="1">
              <a:lnSpc>
                <a:spcPct val="80000"/>
              </a:lnSpc>
              <a:buFont typeface="+mj-lt"/>
              <a:buAutoNum type="arabicPeriod"/>
            </a:pPr>
            <a:r>
              <a:rPr lang="ru-RU" sz="2400" b="1" dirty="0">
                <a:latin typeface="Times New Roman" panose="02020603050405020304" pitchFamily="18" charset="0"/>
                <a:cs typeface="Times New Roman" panose="02020603050405020304" pitchFamily="18" charset="0"/>
              </a:rPr>
              <a:t>настольную СППР (</a:t>
            </a:r>
            <a:r>
              <a:rPr lang="ru-RU" sz="2400" dirty="0">
                <a:latin typeface="Times New Roman" panose="02020603050405020304" pitchFamily="18" charset="0"/>
                <a:cs typeface="Times New Roman" panose="02020603050405020304" pitchFamily="18" charset="0"/>
              </a:rPr>
              <a:t>обслуживающую лишь один компьютер пользователя). </a:t>
            </a:r>
          </a:p>
          <a:p>
            <a:pPr eaLnBrk="1" hangingPunct="1">
              <a:lnSpc>
                <a:spcPct val="80000"/>
              </a:lnSpc>
              <a:buFont typeface="Wingdings" pitchFamily="2" charset="2"/>
              <a:buNone/>
            </a:pPr>
            <a:r>
              <a:rPr lang="ru-RU" sz="2400" dirty="0">
                <a:latin typeface="Times New Roman" panose="02020603050405020304" pitchFamily="18" charset="0"/>
                <a:cs typeface="Times New Roman" panose="02020603050405020304" pitchFamily="18" charset="0"/>
              </a:rPr>
              <a:t> </a:t>
            </a:r>
          </a:p>
        </p:txBody>
      </p:sp>
      <p:sp>
        <p:nvSpPr>
          <p:cNvPr id="3" name="Slide Number Placeholder 3">
            <a:extLst>
              <a:ext uri="{FF2B5EF4-FFF2-40B4-BE49-F238E27FC236}">
                <a16:creationId xmlns:a16="http://schemas.microsoft.com/office/drawing/2014/main" id="{52E3620C-6D79-42B5-91B5-9657A994B484}"/>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23</a:t>
            </a:fld>
            <a:endParaRPr lang="en-US" altLang="ru-RU" sz="7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0ED8601-AA25-45B1-B945-727B983B9B23}"/>
              </a:ext>
            </a:extLst>
          </p:cNvPr>
          <p:cNvSpPr>
            <a:spLocks noGrp="1" noChangeArrowheads="1"/>
          </p:cNvSpPr>
          <p:nvPr>
            <p:ph type="title"/>
          </p:nvPr>
        </p:nvSpPr>
        <p:spPr>
          <a:xfrm>
            <a:off x="179512" y="31183"/>
            <a:ext cx="5781328" cy="868362"/>
          </a:xfrm>
        </p:spPr>
        <p:txBody>
          <a:bodyPr/>
          <a:lstStyle/>
          <a:p>
            <a:pPr algn="just" eaLnBrk="1" hangingPunct="1"/>
            <a:r>
              <a:rPr lang="ru-RU" sz="1800" b="1" dirty="0">
                <a:solidFill>
                  <a:schemeClr val="bg1"/>
                </a:solidFill>
                <a:latin typeface="Times New Roman" panose="02020603050405020304" pitchFamily="18" charset="0"/>
                <a:cs typeface="Times New Roman" panose="02020603050405020304" pitchFamily="18" charset="0"/>
              </a:rPr>
              <a:t>КЛАССИФИКАЦИИ СППР</a:t>
            </a:r>
            <a:r>
              <a:rPr lang="ru-RU" sz="3200" dirty="0">
                <a:solidFill>
                  <a:schemeClr val="bg1"/>
                </a:solidFill>
                <a:latin typeface="Times New Roman" panose="02020603050405020304" pitchFamily="18" charset="0"/>
                <a:cs typeface="Times New Roman" panose="02020603050405020304" pitchFamily="18" charset="0"/>
              </a:rPr>
              <a:t>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Содержимое 2"/>
          <p:cNvSpPr>
            <a:spLocks noGrp="1"/>
          </p:cNvSpPr>
          <p:nvPr>
            <p:ph idx="1"/>
          </p:nvPr>
        </p:nvSpPr>
        <p:spPr>
          <a:xfrm>
            <a:off x="468313" y="1268759"/>
            <a:ext cx="8229600" cy="4608165"/>
          </a:xfrm>
        </p:spPr>
        <p:txBody>
          <a:bodyPr/>
          <a:lstStyle/>
          <a:p>
            <a:pPr eaLnBrk="1" hangingPunct="1">
              <a:lnSpc>
                <a:spcPct val="80000"/>
              </a:lnSpc>
              <a:buFont typeface="Wingdings" pitchFamily="2" charset="2"/>
              <a:buNone/>
            </a:pPr>
            <a:r>
              <a:rPr lang="ru-RU" sz="2400" b="1" dirty="0">
                <a:solidFill>
                  <a:srgbClr val="CC3300"/>
                </a:solidFill>
                <a:latin typeface="Times New Roman" panose="02020603050405020304" pitchFamily="18" charset="0"/>
                <a:cs typeface="Times New Roman" panose="02020603050405020304" pitchFamily="18" charset="0"/>
              </a:rPr>
              <a:t>В зависимости от данных</a:t>
            </a:r>
            <a:r>
              <a:rPr lang="ru-RU" sz="2400" dirty="0">
                <a:latin typeface="Times New Roman" panose="02020603050405020304" pitchFamily="18" charset="0"/>
                <a:cs typeface="Times New Roman" panose="02020603050405020304" pitchFamily="18" charset="0"/>
              </a:rPr>
              <a:t>, с которыми эти системы работают, СППР условно можно разделить на: </a:t>
            </a:r>
          </a:p>
          <a:p>
            <a:pPr eaLnBrk="1" hangingPunct="1">
              <a:lnSpc>
                <a:spcPct val="80000"/>
              </a:lnSpc>
              <a:buFont typeface="Wingdings" pitchFamily="2" charset="2"/>
              <a:buNone/>
            </a:pPr>
            <a:endParaRPr lang="ru-RU" sz="2400" dirty="0">
              <a:latin typeface="Times New Roman" panose="02020603050405020304" pitchFamily="18" charset="0"/>
              <a:cs typeface="Times New Roman" panose="02020603050405020304" pitchFamily="18" charset="0"/>
            </a:endParaRPr>
          </a:p>
          <a:p>
            <a:pPr marL="457200" indent="-457200" eaLnBrk="1" hangingPunct="1">
              <a:lnSpc>
                <a:spcPct val="80000"/>
              </a:lnSpc>
              <a:buFont typeface="+mj-lt"/>
              <a:buAutoNum type="arabicPeriod"/>
            </a:pPr>
            <a:r>
              <a:rPr lang="ru-RU" sz="2400" dirty="0">
                <a:solidFill>
                  <a:srgbClr val="CC3300"/>
                </a:solidFill>
                <a:latin typeface="Times New Roman" panose="02020603050405020304" pitchFamily="18" charset="0"/>
                <a:cs typeface="Times New Roman" panose="02020603050405020304" pitchFamily="18" charset="0"/>
              </a:rPr>
              <a:t>Оперативные СППР </a:t>
            </a:r>
            <a:r>
              <a:rPr lang="ru-RU" sz="2400" dirty="0">
                <a:latin typeface="Times New Roman" panose="02020603050405020304" pitchFamily="18" charset="0"/>
                <a:cs typeface="Times New Roman" panose="02020603050405020304" pitchFamily="18" charset="0"/>
              </a:rPr>
              <a:t>предназначены для немедленного реагирования на изменения текущей ситуации в управлении финансово-хозяйственными процессами компании. </a:t>
            </a:r>
          </a:p>
          <a:p>
            <a:pPr marL="457200" indent="-457200" eaLnBrk="1" hangingPunct="1">
              <a:lnSpc>
                <a:spcPct val="80000"/>
              </a:lnSpc>
              <a:buFont typeface="+mj-lt"/>
              <a:buAutoNum type="arabicPeriod"/>
            </a:pPr>
            <a:endParaRPr lang="ru-RU" sz="2400" dirty="0">
              <a:latin typeface="Times New Roman" panose="02020603050405020304" pitchFamily="18" charset="0"/>
              <a:cs typeface="Times New Roman" panose="02020603050405020304" pitchFamily="18" charset="0"/>
            </a:endParaRPr>
          </a:p>
          <a:p>
            <a:pPr marL="457200" indent="-457200" eaLnBrk="1" hangingPunct="1">
              <a:lnSpc>
                <a:spcPct val="80000"/>
              </a:lnSpc>
              <a:buFont typeface="+mj-lt"/>
              <a:buAutoNum type="arabicPeriod"/>
            </a:pPr>
            <a:r>
              <a:rPr lang="ru-RU" sz="2400" dirty="0">
                <a:solidFill>
                  <a:srgbClr val="CC3300"/>
                </a:solidFill>
                <a:latin typeface="Times New Roman" panose="02020603050405020304" pitchFamily="18" charset="0"/>
                <a:cs typeface="Times New Roman" panose="02020603050405020304" pitchFamily="18" charset="0"/>
              </a:rPr>
              <a:t>Стратегические СППР </a:t>
            </a:r>
            <a:r>
              <a:rPr lang="ru-RU" sz="2400" dirty="0">
                <a:latin typeface="Times New Roman" panose="02020603050405020304" pitchFamily="18" charset="0"/>
                <a:cs typeface="Times New Roman" panose="02020603050405020304" pitchFamily="18" charset="0"/>
              </a:rPr>
              <a:t>ориентированы на анализ значительных объемов разнородной информации, собираемых из различных источников.</a:t>
            </a:r>
          </a:p>
          <a:p>
            <a:pPr eaLnBrk="1" hangingPunct="1">
              <a:lnSpc>
                <a:spcPct val="80000"/>
              </a:lnSpc>
            </a:pPr>
            <a:endParaRPr lang="ru-RU" sz="2400" dirty="0">
              <a:latin typeface="Times New Roman" panose="02020603050405020304" pitchFamily="18" charset="0"/>
              <a:cs typeface="Times New Roman" panose="02020603050405020304" pitchFamily="18" charset="0"/>
            </a:endParaRPr>
          </a:p>
          <a:p>
            <a:pPr eaLnBrk="1" hangingPunct="1"/>
            <a:endParaRPr lang="ru-RU" dirty="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2D5EAA53-46BF-4F59-8E49-93B8C987037C}"/>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24</a:t>
            </a:fld>
            <a:endParaRPr lang="en-US" altLang="ru-RU" sz="7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5041B386-FA34-44DE-A60C-71AF9C243D01}"/>
              </a:ext>
            </a:extLst>
          </p:cNvPr>
          <p:cNvSpPr>
            <a:spLocks noGrp="1" noChangeArrowheads="1"/>
          </p:cNvSpPr>
          <p:nvPr>
            <p:ph type="title"/>
          </p:nvPr>
        </p:nvSpPr>
        <p:spPr>
          <a:xfrm>
            <a:off x="179512" y="31183"/>
            <a:ext cx="5781328" cy="868362"/>
          </a:xfrm>
        </p:spPr>
        <p:txBody>
          <a:bodyPr/>
          <a:lstStyle/>
          <a:p>
            <a:pPr algn="just" eaLnBrk="1" hangingPunct="1"/>
            <a:r>
              <a:rPr lang="ru-RU" sz="1800" b="1" dirty="0">
                <a:solidFill>
                  <a:schemeClr val="bg1"/>
                </a:solidFill>
                <a:latin typeface="Times New Roman" panose="02020603050405020304" pitchFamily="18" charset="0"/>
                <a:cs typeface="Times New Roman" panose="02020603050405020304" pitchFamily="18" charset="0"/>
              </a:rPr>
              <a:t>КЛАССИФИКАЦИИ СППР</a:t>
            </a:r>
            <a:r>
              <a:rPr lang="ru-RU" sz="3200" dirty="0">
                <a:solidFill>
                  <a:schemeClr val="bg1"/>
                </a:solidFill>
                <a:latin typeface="Times New Roman" panose="02020603050405020304" pitchFamily="18" charset="0"/>
                <a:cs typeface="Times New Roman" panose="02020603050405020304" pitchFamily="18" charset="0"/>
              </a:rPr>
              <a:t>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214313" y="476250"/>
            <a:ext cx="8822183" cy="2736726"/>
          </a:xfrm>
        </p:spPr>
        <p:txBody>
          <a:bodyPr/>
          <a:lstStyle/>
          <a:p>
            <a:pPr algn="ctr" eaLnBrk="1" hangingPunct="1">
              <a:lnSpc>
                <a:spcPct val="80000"/>
              </a:lnSpc>
              <a:buFont typeface="Wingdings" pitchFamily="2" charset="2"/>
              <a:buNone/>
            </a:pPr>
            <a:endParaRPr lang="ru-RU" sz="2400" b="1" dirty="0">
              <a:solidFill>
                <a:srgbClr val="CC3300"/>
              </a:solidFill>
              <a:latin typeface="Times New Roman" panose="02020603050405020304" pitchFamily="18" charset="0"/>
              <a:cs typeface="Times New Roman" panose="02020603050405020304" pitchFamily="18" charset="0"/>
            </a:endParaRPr>
          </a:p>
          <a:p>
            <a:pPr algn="just" eaLnBrk="1" hangingPunct="1">
              <a:lnSpc>
                <a:spcPct val="80000"/>
              </a:lnSpc>
            </a:pPr>
            <a:r>
              <a:rPr lang="ru-RU" sz="2000" b="1" dirty="0">
                <a:solidFill>
                  <a:schemeClr val="hlink"/>
                </a:solidFill>
                <a:latin typeface="Times New Roman" panose="02020603050405020304" pitchFamily="18" charset="0"/>
                <a:cs typeface="Times New Roman" panose="02020603050405020304" pitchFamily="18" charset="0"/>
              </a:rPr>
              <a:t>Аналитические задачи</a:t>
            </a:r>
            <a:r>
              <a:rPr lang="ru-RU" sz="2000" b="1" dirty="0">
                <a:solidFill>
                  <a:srgbClr val="000066"/>
                </a:solidFill>
                <a:latin typeface="Times New Roman" panose="02020603050405020304" pitchFamily="18" charset="0"/>
                <a:cs typeface="Times New Roman" panose="02020603050405020304" pitchFamily="18" charset="0"/>
              </a:rPr>
              <a:t>.</a:t>
            </a:r>
            <a:r>
              <a:rPr lang="ru-RU" sz="2000" b="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Разработка собственных аналитических модулей, например, вычисление </a:t>
            </a:r>
            <a:r>
              <a:rPr lang="ru-RU" sz="2000" b="1" dirty="0">
                <a:latin typeface="Times New Roman" panose="02020603050405020304" pitchFamily="18" charset="0"/>
                <a:cs typeface="Times New Roman" panose="02020603050405020304" pitchFamily="18" charset="0"/>
              </a:rPr>
              <a:t>показателей и статистических характеристик бизнес-процессов</a:t>
            </a:r>
            <a:r>
              <a:rPr lang="ru-RU" sz="2000" dirty="0">
                <a:latin typeface="Times New Roman" panose="02020603050405020304" pitchFamily="18" charset="0"/>
                <a:cs typeface="Times New Roman" panose="02020603050405020304" pitchFamily="18" charset="0"/>
              </a:rPr>
              <a:t>.</a:t>
            </a:r>
          </a:p>
          <a:p>
            <a:pPr algn="just" eaLnBrk="1" hangingPunct="1">
              <a:lnSpc>
                <a:spcPct val="80000"/>
              </a:lnSpc>
            </a:pPr>
            <a:r>
              <a:rPr lang="ru-RU" sz="2000" b="1" dirty="0">
                <a:solidFill>
                  <a:schemeClr val="hlink"/>
                </a:solidFill>
                <a:latin typeface="Times New Roman" panose="02020603050405020304" pitchFamily="18" charset="0"/>
                <a:cs typeface="Times New Roman" panose="02020603050405020304" pitchFamily="18" charset="0"/>
              </a:rPr>
              <a:t>Имитационные задачи</a:t>
            </a:r>
            <a:r>
              <a:rPr lang="ru-RU" sz="2000" b="1"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позволяющие экспериментировать с математическими моделями, описывающими поведение сложных систем в течение произвольного периода времени и отвечающими на вопрос «Что будет, если ...?». </a:t>
            </a:r>
          </a:p>
          <a:p>
            <a:pPr algn="just" eaLnBrk="1" hangingPunct="1">
              <a:lnSpc>
                <a:spcPct val="80000"/>
              </a:lnSpc>
            </a:pPr>
            <a:endParaRPr lang="ru-RU" sz="2000" dirty="0">
              <a:latin typeface="Times New Roman" panose="02020603050405020304" pitchFamily="18" charset="0"/>
              <a:cs typeface="Times New Roman" panose="02020603050405020304" pitchFamily="18" charset="0"/>
            </a:endParaRPr>
          </a:p>
          <a:p>
            <a:pPr algn="just" eaLnBrk="1" hangingPunct="1">
              <a:lnSpc>
                <a:spcPct val="80000"/>
              </a:lnSpc>
            </a:pPr>
            <a:endParaRPr lang="ru-RU" sz="2000" b="1" dirty="0">
              <a:latin typeface="Times New Roman" panose="02020603050405020304" pitchFamily="18" charset="0"/>
              <a:cs typeface="Times New Roman" panose="02020603050405020304" pitchFamily="18" charset="0"/>
            </a:endParaRPr>
          </a:p>
          <a:p>
            <a:pPr algn="just" eaLnBrk="1" hangingPunct="1">
              <a:lnSpc>
                <a:spcPct val="80000"/>
              </a:lnSpc>
            </a:pPr>
            <a:endParaRPr lang="ru-RU" sz="2400" b="1" dirty="0">
              <a:latin typeface="Times New Roman" panose="02020603050405020304" pitchFamily="18" charset="0"/>
              <a:cs typeface="Times New Roman" panose="02020603050405020304" pitchFamily="18" charset="0"/>
            </a:endParaRPr>
          </a:p>
          <a:p>
            <a:pPr algn="just" eaLnBrk="1" hangingPunct="1">
              <a:lnSpc>
                <a:spcPct val="80000"/>
              </a:lnSpc>
            </a:pPr>
            <a:endParaRPr lang="ru-RU" sz="2400" b="1" dirty="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C60109D6-B2B0-4AA8-9DAD-CC38B099CE2C}"/>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25</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B93A58-C8F1-456B-A197-747C8104F24F}"/>
              </a:ext>
            </a:extLst>
          </p:cNvPr>
          <p:cNvSpPr txBox="1"/>
          <p:nvPr/>
        </p:nvSpPr>
        <p:spPr>
          <a:xfrm>
            <a:off x="-252536" y="319284"/>
            <a:ext cx="4572000" cy="313932"/>
          </a:xfrm>
          <a:prstGeom prst="rect">
            <a:avLst/>
          </a:prstGeom>
          <a:noFill/>
        </p:spPr>
        <p:txBody>
          <a:bodyPr wrap="square">
            <a:spAutoFit/>
          </a:bodyPr>
          <a:lstStyle/>
          <a:p>
            <a:pPr algn="ctr" eaLnBrk="1" hangingPunct="1">
              <a:lnSpc>
                <a:spcPct val="80000"/>
              </a:lnSpc>
              <a:buFont typeface="Wingdings" pitchFamily="2" charset="2"/>
              <a:buNone/>
            </a:pPr>
            <a:r>
              <a:rPr lang="ru-RU" dirty="0">
                <a:solidFill>
                  <a:schemeClr val="bg1"/>
                </a:solidFill>
                <a:latin typeface="Times New Roman" panose="02020603050405020304" pitchFamily="18" charset="0"/>
                <a:cs typeface="Times New Roman" panose="02020603050405020304" pitchFamily="18" charset="0"/>
              </a:rPr>
              <a:t>ТИПЫ РЕШАЕМЫХ ЗАДАЧ В СППР</a:t>
            </a:r>
          </a:p>
        </p:txBody>
      </p:sp>
      <p:sp>
        <p:nvSpPr>
          <p:cNvPr id="7" name="TextBox 6">
            <a:extLst>
              <a:ext uri="{FF2B5EF4-FFF2-40B4-BE49-F238E27FC236}">
                <a16:creationId xmlns:a16="http://schemas.microsoft.com/office/drawing/2014/main" id="{E5877353-46E4-48F9-9B4A-0F964F1AB398}"/>
              </a:ext>
            </a:extLst>
          </p:cNvPr>
          <p:cNvSpPr txBox="1"/>
          <p:nvPr/>
        </p:nvSpPr>
        <p:spPr>
          <a:xfrm>
            <a:off x="2223083" y="3117165"/>
            <a:ext cx="4697834" cy="2308324"/>
          </a:xfrm>
          <a:prstGeom prst="rect">
            <a:avLst/>
          </a:prstGeom>
          <a:noFill/>
          <a:ln>
            <a:solidFill>
              <a:srgbClr val="990033"/>
            </a:solidFill>
          </a:ln>
        </p:spPr>
        <p:txBody>
          <a:bodyPr wrap="square">
            <a:spAutoFit/>
          </a:bodyPr>
          <a:lstStyle/>
          <a:p>
            <a:pPr algn="ctr" eaLnBrk="1" hangingPunct="1">
              <a:lnSpc>
                <a:spcPct val="80000"/>
              </a:lnSpc>
            </a:pPr>
            <a:r>
              <a:rPr lang="ru-RU" sz="1800" dirty="0">
                <a:latin typeface="Times New Roman" panose="02020603050405020304" pitchFamily="18" charset="0"/>
                <a:cs typeface="Times New Roman" panose="02020603050405020304" pitchFamily="18" charset="0"/>
              </a:rPr>
              <a:t>Они позволяют:</a:t>
            </a:r>
          </a:p>
          <a:p>
            <a:pPr algn="ctr" eaLnBrk="1" hangingPunct="1">
              <a:lnSpc>
                <a:spcPct val="80000"/>
              </a:lnSpc>
              <a:buFont typeface="Wingdings" pitchFamily="2" charset="2"/>
              <a:buChar char="Ø"/>
            </a:pPr>
            <a:r>
              <a:rPr lang="ru-RU" sz="1800" dirty="0">
                <a:latin typeface="Times New Roman" panose="02020603050405020304" pitchFamily="18" charset="0"/>
                <a:cs typeface="Times New Roman" panose="02020603050405020304" pitchFamily="18" charset="0"/>
              </a:rPr>
              <a:t>исследовать эффективность различных вариантов долгосрочных конкурентных стратегий;</a:t>
            </a:r>
          </a:p>
          <a:p>
            <a:pPr algn="ctr" eaLnBrk="1" hangingPunct="1">
              <a:lnSpc>
                <a:spcPct val="80000"/>
              </a:lnSpc>
              <a:buFont typeface="Wingdings" pitchFamily="2" charset="2"/>
              <a:buChar char="Ø"/>
            </a:pPr>
            <a:r>
              <a:rPr lang="ru-RU" sz="1800" dirty="0">
                <a:latin typeface="Times New Roman" panose="02020603050405020304" pitchFamily="18" charset="0"/>
                <a:cs typeface="Times New Roman" panose="02020603050405020304" pitchFamily="18" charset="0"/>
              </a:rPr>
              <a:t>анализировать возможные последствия альтернативных управленческих решений;</a:t>
            </a:r>
          </a:p>
          <a:p>
            <a:pPr algn="ctr" eaLnBrk="1" hangingPunct="1">
              <a:lnSpc>
                <a:spcPct val="80000"/>
              </a:lnSpc>
              <a:buFont typeface="Wingdings" pitchFamily="2" charset="2"/>
              <a:buChar char="Ø"/>
            </a:pPr>
            <a:r>
              <a:rPr lang="ru-RU" sz="1800" dirty="0">
                <a:latin typeface="Times New Roman" panose="02020603050405020304" pitchFamily="18" charset="0"/>
                <a:cs typeface="Times New Roman" panose="02020603050405020304" pitchFamily="18" charset="0"/>
              </a:rPr>
              <a:t>диагностировать неблагоприятные явления и прогнозировать возможные осложнения; </a:t>
            </a:r>
          </a:p>
          <a:p>
            <a:pPr algn="ctr" eaLnBrk="1" hangingPunct="1">
              <a:lnSpc>
                <a:spcPct val="80000"/>
              </a:lnSpc>
              <a:buFont typeface="Wingdings" pitchFamily="2" charset="2"/>
              <a:buChar char="Ø"/>
            </a:pPr>
            <a:r>
              <a:rPr lang="ru-RU" sz="1800" dirty="0">
                <a:latin typeface="Times New Roman" panose="02020603050405020304" pitchFamily="18" charset="0"/>
                <a:cs typeface="Times New Roman" panose="02020603050405020304" pitchFamily="18" charset="0"/>
              </a:rPr>
              <a:t>изучать последствия возможных изменений внешних условий.</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250825" y="476250"/>
            <a:ext cx="8713788" cy="6381750"/>
          </a:xfrm>
        </p:spPr>
        <p:txBody>
          <a:bodyPr/>
          <a:lstStyle/>
          <a:p>
            <a:pPr algn="just" eaLnBrk="1" hangingPunct="1">
              <a:lnSpc>
                <a:spcPct val="80000"/>
              </a:lnSpc>
              <a:buFont typeface="Wingdings" pitchFamily="2" charset="2"/>
              <a:buChar char="Ø"/>
            </a:pPr>
            <a:endParaRPr lang="ru-RU" sz="2400" dirty="0">
              <a:latin typeface="Times New Roman" panose="02020603050405020304" pitchFamily="18" charset="0"/>
              <a:cs typeface="Times New Roman" panose="02020603050405020304" pitchFamily="18" charset="0"/>
            </a:endParaRPr>
          </a:p>
          <a:p>
            <a:pPr algn="just" eaLnBrk="1" hangingPunct="1">
              <a:lnSpc>
                <a:spcPct val="80000"/>
              </a:lnSpc>
            </a:pPr>
            <a:r>
              <a:rPr lang="ru-RU" sz="2400" b="1" dirty="0">
                <a:solidFill>
                  <a:schemeClr val="hlink"/>
                </a:solidFill>
                <a:latin typeface="Times New Roman" panose="02020603050405020304" pitchFamily="18" charset="0"/>
                <a:cs typeface="Times New Roman" panose="02020603050405020304" pitchFamily="18" charset="0"/>
              </a:rPr>
              <a:t>Оптимизационные задачи</a:t>
            </a:r>
            <a:r>
              <a:rPr lang="ru-RU" sz="2400" b="1"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Такие СППР обеспечивает интеграцию имитационных, управленческих, оптимизационных и статистических методов моделирования и прогнозирования.</a:t>
            </a:r>
          </a:p>
          <a:p>
            <a:pPr algn="just" eaLnBrk="1" hangingPunct="1">
              <a:lnSpc>
                <a:spcPct val="80000"/>
              </a:lnSpc>
            </a:pPr>
            <a:endParaRPr lang="ru-RU" sz="2400" dirty="0">
              <a:latin typeface="Times New Roman" panose="02020603050405020304" pitchFamily="18" charset="0"/>
              <a:cs typeface="Times New Roman" panose="02020603050405020304" pitchFamily="18" charset="0"/>
            </a:endParaRPr>
          </a:p>
          <a:p>
            <a:pPr algn="just" eaLnBrk="1" hangingPunct="1">
              <a:lnSpc>
                <a:spcPct val="80000"/>
              </a:lnSpc>
            </a:pPr>
            <a:r>
              <a:rPr lang="ru-RU" sz="2400" b="1" dirty="0">
                <a:solidFill>
                  <a:schemeClr val="hlink"/>
                </a:solidFill>
                <a:latin typeface="Times New Roman" panose="02020603050405020304" pitchFamily="18" charset="0"/>
                <a:cs typeface="Times New Roman" panose="02020603050405020304" pitchFamily="18" charset="0"/>
              </a:rPr>
              <a:t>Получение новых знаний</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СППР позволяет определить </a:t>
            </a:r>
            <a:r>
              <a:rPr lang="ru-RU" sz="2400" b="1" dirty="0">
                <a:latin typeface="Times New Roman" panose="02020603050405020304" pitchFamily="18" charset="0"/>
                <a:cs typeface="Times New Roman" panose="02020603050405020304" pitchFamily="18" charset="0"/>
              </a:rPr>
              <a:t>взаимосвязи и взаимозависимости различных процессов </a:t>
            </a:r>
            <a:r>
              <a:rPr lang="ru-RU" sz="2400" dirty="0">
                <a:latin typeface="Times New Roman" panose="02020603050405020304" pitchFamily="18" charset="0"/>
                <a:cs typeface="Times New Roman" panose="02020603050405020304" pitchFamily="18" charset="0"/>
              </a:rPr>
              <a:t>на основе существующей информации при анализе и прогнозе. </a:t>
            </a:r>
            <a:r>
              <a:rPr lang="ru-RU" sz="2400" i="1" dirty="0">
                <a:latin typeface="Times New Roman" panose="02020603050405020304" pitchFamily="18" charset="0"/>
                <a:cs typeface="Times New Roman" panose="02020603050405020304" pitchFamily="18" charset="0"/>
              </a:rPr>
              <a:t>Если в основе работы СППР лежат методы </a:t>
            </a:r>
            <a:r>
              <a:rPr lang="ru-RU" sz="2400" i="1" dirty="0">
                <a:latin typeface="Times New Roman" panose="02020603050405020304" pitchFamily="18" charset="0"/>
                <a:cs typeface="Times New Roman" panose="02020603050405020304" pitchFamily="18" charset="0"/>
                <a:hlinkClick r:id="rId2" tooltip="Искусственный интеллект"/>
              </a:rPr>
              <a:t>искусственного интеллекта</a:t>
            </a:r>
            <a:r>
              <a:rPr lang="ru-RU" sz="2400" i="1" dirty="0">
                <a:latin typeface="Times New Roman" panose="02020603050405020304" pitchFamily="18" charset="0"/>
                <a:cs typeface="Times New Roman" panose="02020603050405020304" pitchFamily="18" charset="0"/>
              </a:rPr>
              <a:t>, то говорят об </a:t>
            </a:r>
            <a:r>
              <a:rPr lang="ru-RU" sz="2400" b="1" i="1" dirty="0">
                <a:latin typeface="Times New Roman" panose="02020603050405020304" pitchFamily="18" charset="0"/>
                <a:cs typeface="Times New Roman" panose="02020603050405020304" pitchFamily="18" charset="0"/>
              </a:rPr>
              <a:t>интеллектуальной СППР</a:t>
            </a:r>
            <a:r>
              <a:rPr lang="ru-RU" sz="2400" i="1" dirty="0">
                <a:latin typeface="Times New Roman" panose="02020603050405020304" pitchFamily="18" charset="0"/>
                <a:cs typeface="Times New Roman" panose="02020603050405020304" pitchFamily="18" charset="0"/>
              </a:rPr>
              <a:t>.</a:t>
            </a:r>
          </a:p>
          <a:p>
            <a:pPr marL="0" indent="446088" algn="just" eaLnBrk="1" hangingPunct="1">
              <a:lnSpc>
                <a:spcPct val="80000"/>
              </a:lnSpc>
              <a:buNone/>
            </a:pPr>
            <a:r>
              <a:rPr lang="ru-RU" sz="2400" dirty="0">
                <a:latin typeface="Times New Roman" panose="02020603050405020304" pitchFamily="18" charset="0"/>
                <a:cs typeface="Times New Roman" panose="02020603050405020304" pitchFamily="18" charset="0"/>
              </a:rPr>
              <a:t>Не стоит, однако, рассчитывать, что экспертная система будет действительно принимать решения. </a:t>
            </a:r>
            <a:r>
              <a:rPr lang="ru-RU" sz="2400" dirty="0">
                <a:solidFill>
                  <a:srgbClr val="C00000"/>
                </a:solidFill>
                <a:latin typeface="Times New Roman" panose="02020603050405020304" pitchFamily="18" charset="0"/>
                <a:cs typeface="Times New Roman" panose="02020603050405020304" pitchFamily="18" charset="0"/>
              </a:rPr>
              <a:t>Принятие решения всегда остается за человеком, а система лишь предлагает несколько возможных вариантов и указывает на самый "разумный" с ее точки зрения. </a:t>
            </a:r>
          </a:p>
          <a:p>
            <a:pPr algn="just" eaLnBrk="1" hangingPunct="1">
              <a:lnSpc>
                <a:spcPct val="80000"/>
              </a:lnSpc>
            </a:pPr>
            <a:endParaRPr lang="ru-RU" sz="2400" i="1" dirty="0">
              <a:latin typeface="Times New Roman" panose="02020603050405020304" pitchFamily="18" charset="0"/>
              <a:cs typeface="Times New Roman" panose="02020603050405020304" pitchFamily="18" charset="0"/>
            </a:endParaRPr>
          </a:p>
          <a:p>
            <a:pPr algn="just" eaLnBrk="1" hangingPunct="1">
              <a:lnSpc>
                <a:spcPct val="80000"/>
              </a:lnSpc>
            </a:pPr>
            <a:endParaRPr lang="ru-RU" sz="2400" dirty="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8AF3C7CB-27BA-4489-A6DA-C7C90F71FD31}"/>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26</a:t>
            </a:fld>
            <a:endParaRPr lang="en-US" altLang="ru-RU" sz="7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E68195-64DF-429F-BB26-C4C3AB9A386E}"/>
              </a:ext>
            </a:extLst>
          </p:cNvPr>
          <p:cNvSpPr txBox="1"/>
          <p:nvPr/>
        </p:nvSpPr>
        <p:spPr>
          <a:xfrm>
            <a:off x="-252536" y="319284"/>
            <a:ext cx="4572000" cy="313932"/>
          </a:xfrm>
          <a:prstGeom prst="rect">
            <a:avLst/>
          </a:prstGeom>
          <a:noFill/>
        </p:spPr>
        <p:txBody>
          <a:bodyPr wrap="square">
            <a:spAutoFit/>
          </a:bodyPr>
          <a:lstStyle/>
          <a:p>
            <a:pPr algn="ctr" eaLnBrk="1" hangingPunct="1">
              <a:lnSpc>
                <a:spcPct val="80000"/>
              </a:lnSpc>
              <a:buFont typeface="Wingdings" pitchFamily="2" charset="2"/>
              <a:buNone/>
            </a:pPr>
            <a:r>
              <a:rPr lang="ru-RU" dirty="0">
                <a:solidFill>
                  <a:schemeClr val="bg1"/>
                </a:solidFill>
                <a:latin typeface="Times New Roman" panose="02020603050405020304" pitchFamily="18" charset="0"/>
                <a:cs typeface="Times New Roman" panose="02020603050405020304" pitchFamily="18" charset="0"/>
              </a:rPr>
              <a:t>ТИПЫ РЕШАЕМЫХ ЗАДАЧ В СППР</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72008" y="15219"/>
            <a:ext cx="8748464" cy="748481"/>
          </a:xfrm>
        </p:spPr>
        <p:txBody>
          <a:bodyPr/>
          <a:lstStyle/>
          <a:p>
            <a:pPr algn="just" eaLnBrk="1" hangingPunct="1">
              <a:lnSpc>
                <a:spcPct val="100000"/>
              </a:lnSpc>
              <a:buClr>
                <a:srgbClr val="000000"/>
              </a:buClr>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kk-KZ" sz="2000" dirty="0">
                <a:solidFill>
                  <a:schemeClr val="bg1"/>
                </a:solidFill>
                <a:latin typeface="Times New Roman" panose="02020603050405020304" pitchFamily="18" charset="0"/>
                <a:cs typeface="Times New Roman" panose="02020603050405020304" pitchFamily="18" charset="0"/>
              </a:rPr>
              <a:t>АРХИТЕКТУРЫ СППР</a:t>
            </a:r>
            <a:endParaRPr lang="en-GB" sz="2000" dirty="0">
              <a:solidFill>
                <a:schemeClr val="bg1"/>
              </a:solidFill>
              <a:latin typeface="Times New Roman" panose="02020603050405020304" pitchFamily="18" charset="0"/>
              <a:cs typeface="Times New Roman" panose="02020603050405020304" pitchFamily="18" charset="0"/>
            </a:endParaRPr>
          </a:p>
        </p:txBody>
      </p:sp>
      <p:sp>
        <p:nvSpPr>
          <p:cNvPr id="2" name="Объект 1"/>
          <p:cNvSpPr>
            <a:spLocks noGrp="1"/>
          </p:cNvSpPr>
          <p:nvPr>
            <p:ph idx="1"/>
          </p:nvPr>
        </p:nvSpPr>
        <p:spPr>
          <a:xfrm>
            <a:off x="179512" y="1844824"/>
            <a:ext cx="8640960" cy="4267200"/>
          </a:xfrm>
        </p:spPr>
        <p:txBody>
          <a:bodyPr/>
          <a:lstStyle/>
          <a:p>
            <a:r>
              <a:rPr lang="ru-RU" dirty="0">
                <a:latin typeface="Times New Roman" panose="02020603050405020304" pitchFamily="18" charset="0"/>
                <a:cs typeface="Times New Roman" panose="02020603050405020304" pitchFamily="18" charset="0"/>
              </a:rPr>
              <a:t> СППР с физическим  (классическим) ХД;</a:t>
            </a:r>
          </a:p>
          <a:p>
            <a:r>
              <a:rPr lang="ru-RU" dirty="0">
                <a:latin typeface="Times New Roman" panose="02020603050405020304" pitchFamily="18" charset="0"/>
                <a:cs typeface="Times New Roman" panose="02020603050405020304" pitchFamily="18" charset="0"/>
              </a:rPr>
              <a:t> СППР с виртуальным ХД;</a:t>
            </a:r>
          </a:p>
          <a:p>
            <a:r>
              <a:rPr lang="ru-RU" dirty="0">
                <a:latin typeface="Times New Roman" panose="02020603050405020304" pitchFamily="18" charset="0"/>
                <a:cs typeface="Times New Roman" panose="02020603050405020304" pitchFamily="18" charset="0"/>
              </a:rPr>
              <a:t> СППР с ВД ;</a:t>
            </a:r>
          </a:p>
          <a:p>
            <a:r>
              <a:rPr lang="ru-RU" dirty="0">
                <a:latin typeface="Times New Roman" panose="02020603050405020304" pitchFamily="18" charset="0"/>
                <a:cs typeface="Times New Roman" panose="02020603050405020304" pitchFamily="18" charset="0"/>
              </a:rPr>
              <a:t> СППР с физическим ХД и с ВД .</a:t>
            </a:r>
          </a:p>
        </p:txBody>
      </p:sp>
      <p:sp>
        <p:nvSpPr>
          <p:cNvPr id="4" name="Номер слайда 5"/>
          <p:cNvSpPr>
            <a:spLocks noGrp="1"/>
          </p:cNvSpPr>
          <p:nvPr>
            <p:ph type="sldNum" sz="quarter" idx="12"/>
          </p:nvPr>
        </p:nvSpPr>
        <p:spPr>
          <a:xfrm>
            <a:off x="6781800" y="6248400"/>
            <a:ext cx="1903413" cy="455613"/>
          </a:xfrm>
          <a:prstGeom prst="rect">
            <a:avLst/>
          </a:prstGeom>
        </p:spPr>
        <p:txBody>
          <a:bodyPr/>
          <a:lstStyle/>
          <a:p>
            <a:pPr>
              <a:defRPr/>
            </a:pPr>
            <a:fld id="{060041F0-C5BB-4AE6-9974-A326A25FA5B0}" type="slidenum">
              <a:rPr lang="en-GB">
                <a:latin typeface="Times New Roman" panose="02020603050405020304" pitchFamily="18" charset="0"/>
                <a:cs typeface="Times New Roman" panose="02020603050405020304" pitchFamily="18" charset="0"/>
              </a:rPr>
              <a:pPr>
                <a:defRPr/>
              </a:pPr>
              <a:t>27</a:t>
            </a:fld>
            <a:endParaRPr lang="en-GB">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2405A332-03BA-4D49-ABF3-65865755FDE6}"/>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27</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2181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38894" y="11785"/>
            <a:ext cx="7772400" cy="1252537"/>
          </a:xfrm>
        </p:spPr>
        <p:txBody>
          <a:bodyPr/>
          <a:lstStyle/>
          <a:p>
            <a:pPr eaLnBrk="1" hangingPunct="1">
              <a:lnSpc>
                <a:spcPct val="100000"/>
              </a:lnSpc>
              <a:buClr>
                <a:srgbClr val="000000"/>
              </a:buClr>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kk-KZ" sz="2000" dirty="0">
                <a:solidFill>
                  <a:schemeClr val="bg1"/>
                </a:solidFill>
                <a:latin typeface="Times New Roman" panose="02020603050405020304" pitchFamily="18" charset="0"/>
                <a:cs typeface="Times New Roman" panose="02020603050405020304" pitchFamily="18" charset="0"/>
              </a:rPr>
              <a:t>СТРУКТУРА СППР С ФИЗИЧЕСКИМ ХД</a:t>
            </a:r>
            <a:br>
              <a:rPr lang="en-GB" sz="2800"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br>
            <a:endParaRPr lang="en-GB" sz="2800"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 name="Объект 1"/>
          <p:cNvSpPr>
            <a:spLocks noGrp="1"/>
          </p:cNvSpPr>
          <p:nvPr>
            <p:ph idx="1"/>
          </p:nvPr>
        </p:nvSpPr>
        <p:spPr/>
        <p:txBody>
          <a:bodyPr/>
          <a:lstStyle/>
          <a:p>
            <a:endParaRPr lang="ru-RU">
              <a:latin typeface="Times New Roman" panose="02020603050405020304" pitchFamily="18" charset="0"/>
              <a:cs typeface="Times New Roman" panose="02020603050405020304" pitchFamily="18" charset="0"/>
            </a:endParaRPr>
          </a:p>
        </p:txBody>
      </p:sp>
      <p:sp>
        <p:nvSpPr>
          <p:cNvPr id="4" name="Номер слайда 5"/>
          <p:cNvSpPr>
            <a:spLocks noGrp="1"/>
          </p:cNvSpPr>
          <p:nvPr>
            <p:ph type="sldNum" sz="quarter" idx="12"/>
          </p:nvPr>
        </p:nvSpPr>
        <p:spPr>
          <a:xfrm>
            <a:off x="6781800" y="6248400"/>
            <a:ext cx="1903413" cy="455613"/>
          </a:xfrm>
          <a:prstGeom prst="rect">
            <a:avLst/>
          </a:prstGeom>
        </p:spPr>
        <p:txBody>
          <a:bodyPr/>
          <a:lstStyle/>
          <a:p>
            <a:pPr>
              <a:defRPr/>
            </a:pPr>
            <a:fld id="{C587BA5B-6762-43C8-90A8-F0FBD5FE0BAD}" type="slidenum">
              <a:rPr lang="en-GB">
                <a:latin typeface="Times New Roman" panose="02020603050405020304" pitchFamily="18" charset="0"/>
                <a:cs typeface="Times New Roman" panose="02020603050405020304" pitchFamily="18" charset="0"/>
              </a:rPr>
              <a:pPr>
                <a:defRPr/>
              </a:pPr>
              <a:t>28</a:t>
            </a:fld>
            <a:endParaRPr lang="en-GB">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772816"/>
            <a:ext cx="859396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a:extLst>
              <a:ext uri="{FF2B5EF4-FFF2-40B4-BE49-F238E27FC236}">
                <a16:creationId xmlns:a16="http://schemas.microsoft.com/office/drawing/2014/main" id="{F5ECEBF5-2FBB-4DA9-ADF2-660CE8C54ABD}"/>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28</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5463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3167" y="-23637"/>
            <a:ext cx="5315247" cy="1076374"/>
          </a:xfrm>
        </p:spPr>
        <p:txBody>
          <a:bodyPr/>
          <a:lstStyle/>
          <a:p>
            <a:pPr algn="just" eaLnBrk="1" hangingPunct="1">
              <a:lnSpc>
                <a:spcPct val="100000"/>
              </a:lnSpc>
              <a:buClr>
                <a:srgbClr val="000000"/>
              </a:buClr>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kk-KZ" sz="2000" dirty="0">
                <a:solidFill>
                  <a:schemeClr val="bg1"/>
                </a:solidFill>
                <a:latin typeface="Times New Roman" panose="02020603050405020304" pitchFamily="18" charset="0"/>
                <a:cs typeface="Times New Roman" panose="02020603050405020304" pitchFamily="18" charset="0"/>
              </a:rPr>
              <a:t>СТРУКТУРА СППР С ВИРТУАЛЬНЫМ ХД</a:t>
            </a:r>
            <a:br>
              <a:rPr lang="en-GB" sz="2000" dirty="0">
                <a:solidFill>
                  <a:schemeClr val="bg1"/>
                </a:solidFill>
                <a:latin typeface="Times New Roman" panose="02020603050405020304" pitchFamily="18" charset="0"/>
                <a:cs typeface="Times New Roman" panose="02020603050405020304" pitchFamily="18" charset="0"/>
              </a:rPr>
            </a:br>
            <a:endParaRPr lang="en-GB" sz="2000" dirty="0">
              <a:solidFill>
                <a:schemeClr val="bg1"/>
              </a:solidFill>
              <a:latin typeface="Times New Roman" panose="02020603050405020304" pitchFamily="18" charset="0"/>
              <a:cs typeface="Times New Roman" panose="02020603050405020304" pitchFamily="18" charset="0"/>
            </a:endParaRPr>
          </a:p>
        </p:txBody>
      </p:sp>
      <p:sp>
        <p:nvSpPr>
          <p:cNvPr id="2" name="Объект 1"/>
          <p:cNvSpPr>
            <a:spLocks noGrp="1"/>
          </p:cNvSpPr>
          <p:nvPr>
            <p:ph idx="1"/>
          </p:nvPr>
        </p:nvSpPr>
        <p:spPr/>
        <p:txBody>
          <a:bodyPr/>
          <a:lstStyle/>
          <a:p>
            <a:endParaRPr lang="ru-RU" dirty="0">
              <a:latin typeface="Times New Roman" panose="02020603050405020304" pitchFamily="18" charset="0"/>
              <a:cs typeface="Times New Roman" panose="02020603050405020304" pitchFamily="18" charset="0"/>
            </a:endParaRPr>
          </a:p>
        </p:txBody>
      </p:sp>
      <p:sp>
        <p:nvSpPr>
          <p:cNvPr id="4" name="Номер слайда 5"/>
          <p:cNvSpPr>
            <a:spLocks noGrp="1"/>
          </p:cNvSpPr>
          <p:nvPr>
            <p:ph type="sldNum" sz="quarter" idx="12"/>
          </p:nvPr>
        </p:nvSpPr>
        <p:spPr>
          <a:xfrm>
            <a:off x="6781800" y="6248400"/>
            <a:ext cx="1903413" cy="455613"/>
          </a:xfrm>
          <a:prstGeom prst="rect">
            <a:avLst/>
          </a:prstGeom>
        </p:spPr>
        <p:txBody>
          <a:bodyPr/>
          <a:lstStyle/>
          <a:p>
            <a:pPr>
              <a:defRPr/>
            </a:pPr>
            <a:fld id="{C587BA5B-6762-43C8-90A8-F0FBD5FE0BAD}" type="slidenum">
              <a:rPr lang="en-GB">
                <a:latin typeface="Times New Roman" panose="02020603050405020304" pitchFamily="18" charset="0"/>
                <a:cs typeface="Times New Roman" panose="02020603050405020304" pitchFamily="18" charset="0"/>
              </a:rPr>
              <a:pPr>
                <a:defRPr/>
              </a:pPr>
              <a:t>29</a:t>
            </a:fld>
            <a:endParaRPr lang="en-GB">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204864"/>
            <a:ext cx="763905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a:extLst>
              <a:ext uri="{FF2B5EF4-FFF2-40B4-BE49-F238E27FC236}">
                <a16:creationId xmlns:a16="http://schemas.microsoft.com/office/drawing/2014/main" id="{6B15B6C2-E635-42E6-AC8B-9597F6F6D0D0}"/>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29</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0629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611560" y="620688"/>
            <a:ext cx="8281615" cy="6120680"/>
          </a:xfrm>
        </p:spPr>
        <p:txBody>
          <a:bodyPr/>
          <a:lstStyle/>
          <a:p>
            <a:pPr marL="0" indent="0" algn="just" eaLnBrk="1" hangingPunct="1">
              <a:lnSpc>
                <a:spcPct val="80000"/>
              </a:lnSpc>
              <a:buNone/>
            </a:pPr>
            <a:endParaRPr lang="en-US" sz="1800" dirty="0">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ru-RU" sz="1800" dirty="0">
                <a:latin typeface="Times New Roman" panose="02020603050405020304" pitchFamily="18" charset="0"/>
                <a:cs typeface="Times New Roman" panose="02020603050405020304" pitchFamily="18" charset="0"/>
              </a:rPr>
              <a:t>Работа руководителя состоит в </a:t>
            </a:r>
            <a:r>
              <a:rPr lang="ru-RU" sz="1800" dirty="0">
                <a:solidFill>
                  <a:srgbClr val="CC3300"/>
                </a:solidFill>
                <a:latin typeface="Times New Roman" panose="02020603050405020304" pitchFamily="18" charset="0"/>
                <a:cs typeface="Times New Roman" panose="02020603050405020304" pitchFamily="18" charset="0"/>
              </a:rPr>
              <a:t>выдвижении и проверке гипотез, в анализе и сравнении альтернативных вариантов решений</a:t>
            </a:r>
            <a:r>
              <a:rPr lang="ru-RU" sz="1800" dirty="0">
                <a:latin typeface="Times New Roman" panose="02020603050405020304" pitchFamily="18" charset="0"/>
                <a:cs typeface="Times New Roman" panose="02020603050405020304" pitchFamily="18" charset="0"/>
              </a:rPr>
              <a:t>. </a:t>
            </a:r>
          </a:p>
          <a:p>
            <a:pPr marL="0" indent="0" algn="just" eaLnBrk="1" hangingPunct="1">
              <a:lnSpc>
                <a:spcPct val="80000"/>
              </a:lnSpc>
              <a:buNone/>
            </a:pPr>
            <a:r>
              <a:rPr lang="ru-RU" sz="1800" dirty="0">
                <a:latin typeface="Times New Roman" panose="02020603050405020304" pitchFamily="18" charset="0"/>
                <a:cs typeface="Times New Roman" panose="02020603050405020304" pitchFamily="18" charset="0"/>
              </a:rPr>
              <a:t>При анализе путей решения различных по своей природе проблем встречаются одни и те же </a:t>
            </a:r>
            <a:r>
              <a:rPr lang="ru-RU" sz="1800" b="1" dirty="0">
                <a:latin typeface="Times New Roman" panose="02020603050405020304" pitchFamily="18" charset="0"/>
                <a:cs typeface="Times New Roman" panose="02020603050405020304" pitchFamily="18" charset="0"/>
              </a:rPr>
              <a:t>Этапы: </a:t>
            </a:r>
          </a:p>
          <a:p>
            <a:pPr algn="ctr" eaLnBrk="1" hangingPunct="1">
              <a:lnSpc>
                <a:spcPct val="80000"/>
              </a:lnSpc>
            </a:pPr>
            <a:r>
              <a:rPr lang="ru-RU" sz="1800" dirty="0">
                <a:latin typeface="Times New Roman" panose="02020603050405020304" pitchFamily="18" charset="0"/>
                <a:cs typeface="Times New Roman" panose="02020603050405020304" pitchFamily="18" charset="0"/>
              </a:rPr>
              <a:t>сбор информации, </a:t>
            </a:r>
          </a:p>
          <a:p>
            <a:pPr algn="ctr" eaLnBrk="1" hangingPunct="1">
              <a:lnSpc>
                <a:spcPct val="80000"/>
              </a:lnSpc>
            </a:pPr>
            <a:r>
              <a:rPr lang="ru-RU" sz="1800" dirty="0">
                <a:latin typeface="Times New Roman" panose="02020603050405020304" pitchFamily="18" charset="0"/>
                <a:cs typeface="Times New Roman" panose="02020603050405020304" pitchFamily="18" charset="0"/>
              </a:rPr>
              <a:t>выделение основных факторов, </a:t>
            </a:r>
          </a:p>
          <a:p>
            <a:pPr algn="ctr" eaLnBrk="1" hangingPunct="1">
              <a:lnSpc>
                <a:spcPct val="80000"/>
              </a:lnSpc>
            </a:pPr>
            <a:r>
              <a:rPr lang="ru-RU" sz="1800" dirty="0">
                <a:latin typeface="Times New Roman" panose="02020603050405020304" pitchFamily="18" charset="0"/>
                <a:cs typeface="Times New Roman" panose="02020603050405020304" pitchFamily="18" charset="0"/>
              </a:rPr>
              <a:t>поиск альтернативных вариантов,</a:t>
            </a:r>
          </a:p>
          <a:p>
            <a:pPr algn="ctr" eaLnBrk="1" hangingPunct="1">
              <a:lnSpc>
                <a:spcPct val="80000"/>
              </a:lnSpc>
            </a:pPr>
            <a:r>
              <a:rPr lang="ru-RU" sz="1800" dirty="0">
                <a:latin typeface="Times New Roman" panose="02020603050405020304" pitchFamily="18" charset="0"/>
                <a:cs typeface="Times New Roman" panose="02020603050405020304" pitchFamily="18" charset="0"/>
              </a:rPr>
              <a:t> их сравнение, </a:t>
            </a:r>
          </a:p>
          <a:p>
            <a:pPr algn="ctr" eaLnBrk="1" hangingPunct="1">
              <a:lnSpc>
                <a:spcPct val="80000"/>
              </a:lnSpc>
            </a:pPr>
            <a:r>
              <a:rPr lang="ru-RU" sz="1800" dirty="0">
                <a:latin typeface="Times New Roman" panose="02020603050405020304" pitchFamily="18" charset="0"/>
                <a:cs typeface="Times New Roman" panose="02020603050405020304" pitchFamily="18" charset="0"/>
              </a:rPr>
              <a:t>оценка последствий и так далее. </a:t>
            </a:r>
          </a:p>
          <a:p>
            <a:pPr algn="just" eaLnBrk="1" hangingPunct="1">
              <a:lnSpc>
                <a:spcPct val="80000"/>
              </a:lnSpc>
            </a:pPr>
            <a:endParaRPr lang="ru-RU" sz="1800" dirty="0">
              <a:latin typeface="Times New Roman" panose="02020603050405020304" pitchFamily="18" charset="0"/>
              <a:cs typeface="Times New Roman" panose="02020603050405020304" pitchFamily="18" charset="0"/>
            </a:endParaRPr>
          </a:p>
          <a:p>
            <a:pPr marL="0" indent="0" algn="ctr" eaLnBrk="1" hangingPunct="1">
              <a:lnSpc>
                <a:spcPct val="80000"/>
              </a:lnSpc>
              <a:buNone/>
            </a:pPr>
            <a:r>
              <a:rPr lang="ru-RU" sz="1800" dirty="0">
                <a:latin typeface="Times New Roman" panose="02020603050405020304" pitchFamily="18" charset="0"/>
                <a:cs typeface="Times New Roman" panose="02020603050405020304" pitchFamily="18" charset="0"/>
              </a:rPr>
              <a:t>СОВРЕМЕННЫМ СРЕДСТВОМ ПОДГОТОВКИ РЕШЕНИЙ ЯВЛЯЮТСЯ </a:t>
            </a:r>
            <a:r>
              <a:rPr lang="ru-RU" sz="1800" dirty="0">
                <a:solidFill>
                  <a:srgbClr val="CC3300"/>
                </a:solidFill>
                <a:latin typeface="Times New Roman" panose="02020603050405020304" pitchFamily="18" charset="0"/>
                <a:cs typeface="Times New Roman" panose="02020603050405020304" pitchFamily="18" charset="0"/>
              </a:rPr>
              <a:t>СИСТЕМЫ ПОДДЕРЖКИ ПРИНЯТИЯ РЕШЕНИЙ</a:t>
            </a:r>
            <a:r>
              <a:rPr lang="ru-RU" sz="1800" dirty="0">
                <a:latin typeface="Times New Roman" panose="02020603050405020304" pitchFamily="18" charset="0"/>
                <a:cs typeface="Times New Roman" panose="02020603050405020304" pitchFamily="18" charset="0"/>
              </a:rPr>
              <a:t> (СППР) (</a:t>
            </a:r>
            <a:r>
              <a:rPr lang="en-US" sz="1800" dirty="0">
                <a:latin typeface="Times New Roman" panose="02020603050405020304" pitchFamily="18" charset="0"/>
                <a:cs typeface="Times New Roman" panose="02020603050405020304" pitchFamily="18" charset="0"/>
              </a:rPr>
              <a:t>DSS</a:t>
            </a:r>
            <a:r>
              <a:rPr lang="ru-RU"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DECISION SUPPORT SYSTEM</a:t>
            </a:r>
            <a:r>
              <a:rPr lang="ru-RU"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lgn="ctr" eaLnBrk="1" hangingPunct="1">
              <a:lnSpc>
                <a:spcPct val="80000"/>
              </a:lnSpc>
              <a:buNone/>
            </a:pPr>
            <a:endParaRPr lang="ru-RU" sz="1800" dirty="0">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ru-RU" sz="1800" b="1" dirty="0">
                <a:solidFill>
                  <a:srgbClr val="CC3300"/>
                </a:solidFill>
                <a:latin typeface="Times New Roman" panose="02020603050405020304" pitchFamily="18" charset="0"/>
                <a:cs typeface="Times New Roman" panose="02020603050405020304" pitchFamily="18" charset="0"/>
              </a:rPr>
              <a:t>Цель</a:t>
            </a:r>
            <a:r>
              <a:rPr lang="ru-RU" sz="1800" b="1" dirty="0">
                <a:latin typeface="Times New Roman" panose="02020603050405020304" pitchFamily="18" charset="0"/>
                <a:cs typeface="Times New Roman" panose="02020603050405020304" pitchFamily="18" charset="0"/>
              </a:rPr>
              <a:t> разработки и внедрения</a:t>
            </a:r>
            <a:r>
              <a:rPr lang="ru-RU" sz="1800" dirty="0">
                <a:latin typeface="Times New Roman" panose="02020603050405020304" pitchFamily="18" charset="0"/>
                <a:cs typeface="Times New Roman" panose="02020603050405020304" pitchFamily="18" charset="0"/>
              </a:rPr>
              <a:t> </a:t>
            </a:r>
            <a:r>
              <a:rPr lang="ru-RU" sz="1800" dirty="0">
                <a:solidFill>
                  <a:srgbClr val="CC3300"/>
                </a:solidFill>
                <a:latin typeface="Times New Roman" panose="02020603050405020304" pitchFamily="18" charset="0"/>
                <a:cs typeface="Times New Roman" panose="02020603050405020304" pitchFamily="18" charset="0"/>
              </a:rPr>
              <a:t>СППР</a:t>
            </a:r>
            <a:r>
              <a:rPr lang="ru-RU" sz="1800" dirty="0">
                <a:latin typeface="Times New Roman" panose="02020603050405020304" pitchFamily="18" charset="0"/>
                <a:cs typeface="Times New Roman" panose="02020603050405020304" pitchFamily="18" charset="0"/>
              </a:rPr>
              <a:t> - информационная поддержка высшего руководства и ведущих специалистов для принятия обоснованных решений в соответствии со сформированными целями. Они способны играть роль опытного консультанта при подготовке к деловым переговорам, при стратегическом анализе рынка и составлении прогнозов в финансовой сфере и др.. </a:t>
            </a:r>
          </a:p>
        </p:txBody>
      </p:sp>
      <p:sp>
        <p:nvSpPr>
          <p:cNvPr id="3" name="Slide Number Placeholder 3">
            <a:extLst>
              <a:ext uri="{FF2B5EF4-FFF2-40B4-BE49-F238E27FC236}">
                <a16:creationId xmlns:a16="http://schemas.microsoft.com/office/drawing/2014/main" id="{26D7E811-AB53-4B22-B762-BC3FAA1A774F}"/>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B6332F-E65C-43E4-A2A1-0B795B38F448}"/>
              </a:ext>
            </a:extLst>
          </p:cNvPr>
          <p:cNvSpPr txBox="1"/>
          <p:nvPr/>
        </p:nvSpPr>
        <p:spPr>
          <a:xfrm>
            <a:off x="107504" y="208595"/>
            <a:ext cx="6984776" cy="553998"/>
          </a:xfrm>
          <a:prstGeom prst="rect">
            <a:avLst/>
          </a:prstGeom>
          <a:noFill/>
        </p:spPr>
        <p:txBody>
          <a:bodyPr wrap="square">
            <a:spAutoFit/>
          </a:bodyPr>
          <a:lstStyle/>
          <a:p>
            <a:pPr algn="just">
              <a:lnSpc>
                <a:spcPts val="1800"/>
              </a:lnSpc>
            </a:pPr>
            <a:r>
              <a:rPr lang="ru-RU" sz="1800" dirty="0">
                <a:solidFill>
                  <a:schemeClr val="bg1"/>
                </a:solidFill>
                <a:latin typeface="Times New Roman" panose="02020603050405020304" pitchFamily="18" charset="0"/>
                <a:cs typeface="Times New Roman" panose="02020603050405020304" pitchFamily="18" charset="0"/>
              </a:rPr>
              <a:t>СИСТЕМЫ ПОДДЕРЖКИ ПРИНЯТИЯ РЕШЕНИЙ (СППР): ПОНЯТИЕ, ПРИЧИНЫ И ЦЕЛЬ СОЗДАНИЯ.</a:t>
            </a:r>
            <a:endParaRPr lang="en-US" altLang="ru-RU"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idx="1"/>
          </p:nvPr>
        </p:nvSpPr>
        <p:spPr>
          <a:xfrm>
            <a:off x="323528" y="1556792"/>
            <a:ext cx="8420472" cy="5094288"/>
          </a:xfrm>
        </p:spPr>
        <p:txBody>
          <a:bodyPr/>
          <a:lstStyle/>
          <a:p>
            <a:pPr marL="0" indent="0" algn="just">
              <a:buNone/>
            </a:pPr>
            <a:r>
              <a:rPr lang="ru-RU" sz="3200" b="1" dirty="0">
                <a:solidFill>
                  <a:srgbClr val="990033"/>
                </a:solidFill>
                <a:latin typeface="Times New Roman" panose="02020603050405020304" pitchFamily="18" charset="0"/>
                <a:cs typeface="Times New Roman" panose="02020603050405020304" pitchFamily="18" charset="0"/>
              </a:rPr>
              <a:t>Основными достоинствами виртуального ХД являются:</a:t>
            </a:r>
          </a:p>
          <a:p>
            <a:pPr algn="just"/>
            <a:r>
              <a:rPr lang="ru-RU" sz="2000" dirty="0">
                <a:latin typeface="Times New Roman" panose="02020603050405020304" pitchFamily="18" charset="0"/>
                <a:cs typeface="Times New Roman" panose="02020603050405020304" pitchFamily="18" charset="0"/>
              </a:rPr>
              <a:t> минимизация объема памяти, занимаемой на носителе информацией;</a:t>
            </a:r>
          </a:p>
          <a:p>
            <a:pPr algn="just"/>
            <a:r>
              <a:rPr lang="ru-RU" sz="2000" dirty="0">
                <a:latin typeface="Times New Roman" panose="02020603050405020304" pitchFamily="18" charset="0"/>
                <a:cs typeface="Times New Roman" panose="02020603050405020304" pitchFamily="18" charset="0"/>
              </a:rPr>
              <a:t> работа с текущими, детализированными данными.</a:t>
            </a:r>
            <a:endParaRPr lang="en-GB" sz="2000" dirty="0">
              <a:latin typeface="Times New Roman" panose="02020603050405020304" pitchFamily="18" charset="0"/>
              <a:cs typeface="Times New Roman" panose="02020603050405020304" pitchFamily="18" charset="0"/>
            </a:endParaRPr>
          </a:p>
        </p:txBody>
      </p:sp>
      <p:sp>
        <p:nvSpPr>
          <p:cNvPr id="4" name="Номер слайда 5"/>
          <p:cNvSpPr>
            <a:spLocks noGrp="1"/>
          </p:cNvSpPr>
          <p:nvPr>
            <p:ph type="sldNum" sz="quarter" idx="12"/>
          </p:nvPr>
        </p:nvSpPr>
        <p:spPr>
          <a:xfrm>
            <a:off x="6781800" y="6248400"/>
            <a:ext cx="1903413" cy="455613"/>
          </a:xfrm>
          <a:prstGeom prst="rect">
            <a:avLst/>
          </a:prstGeom>
        </p:spPr>
        <p:txBody>
          <a:bodyPr/>
          <a:lstStyle/>
          <a:p>
            <a:pPr>
              <a:defRPr/>
            </a:pPr>
            <a:fld id="{C587BA5B-6762-43C8-90A8-F0FBD5FE0BAD}" type="slidenum">
              <a:rPr lang="en-GB">
                <a:latin typeface="Times New Roman" panose="02020603050405020304" pitchFamily="18" charset="0"/>
                <a:cs typeface="Times New Roman" panose="02020603050405020304" pitchFamily="18" charset="0"/>
              </a:rPr>
              <a:pPr>
                <a:defRPr/>
              </a:pPr>
              <a:t>30</a:t>
            </a:fld>
            <a:endParaRPr lang="en-GB">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3DB98AE7-D0F8-4677-8226-1682AF104506}"/>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30</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9630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99392"/>
            <a:ext cx="8229600" cy="1066800"/>
          </a:xfrm>
        </p:spPr>
        <p:txBody>
          <a:bodyPr/>
          <a:lstStyle/>
          <a:p>
            <a:r>
              <a:rPr lang="kk-KZ" sz="2000" dirty="0">
                <a:solidFill>
                  <a:schemeClr val="bg1"/>
                </a:solidFill>
                <a:latin typeface="Times New Roman" panose="02020603050405020304" pitchFamily="18" charset="0"/>
                <a:cs typeface="Times New Roman" panose="02020603050405020304" pitchFamily="18" charset="0"/>
              </a:rPr>
              <a:t>ПРОБЛЕМЫ СОЗДАНИЯ ХД</a:t>
            </a:r>
            <a:endParaRPr lang="ru-RU" sz="2000" dirty="0">
              <a:solidFill>
                <a:schemeClr val="bg1"/>
              </a:solidFill>
              <a:latin typeface="Times New Roman" panose="02020603050405020304" pitchFamily="18" charset="0"/>
              <a:cs typeface="Times New Roman" panose="02020603050405020304" pitchFamily="18" charset="0"/>
            </a:endParaRPr>
          </a:p>
        </p:txBody>
      </p:sp>
      <p:sp>
        <p:nvSpPr>
          <p:cNvPr id="18436" name="Rectangle 2"/>
          <p:cNvSpPr>
            <a:spLocks noGrp="1" noChangeArrowheads="1"/>
          </p:cNvSpPr>
          <p:nvPr>
            <p:ph idx="1"/>
          </p:nvPr>
        </p:nvSpPr>
        <p:spPr>
          <a:xfrm>
            <a:off x="1835696" y="1916832"/>
            <a:ext cx="5256584" cy="3240360"/>
          </a:xfrm>
          <a:ln>
            <a:solidFill>
              <a:srgbClr val="990033"/>
            </a:solidFill>
          </a:ln>
        </p:spPr>
        <p:txBody>
          <a:bodyPr/>
          <a:lstStyle/>
          <a:p>
            <a:pPr algn="ctr"/>
            <a:r>
              <a:rPr lang="ru-RU" sz="2000" dirty="0">
                <a:solidFill>
                  <a:srgbClr val="002060"/>
                </a:solidFill>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необходимость интеграции данных из неоднородных источников в распределенной среде;</a:t>
            </a:r>
          </a:p>
          <a:p>
            <a:pPr algn="ctr"/>
            <a:r>
              <a:rPr lang="ru-RU" sz="2000" dirty="0">
                <a:latin typeface="Times New Roman" panose="02020603050405020304" pitchFamily="18" charset="0"/>
                <a:cs typeface="Times New Roman" panose="02020603050405020304" pitchFamily="18" charset="0"/>
              </a:rPr>
              <a:t> потребность в эффективном хранении и обработке очень больших объемов информации;</a:t>
            </a:r>
          </a:p>
          <a:p>
            <a:pPr algn="ctr"/>
            <a:r>
              <a:rPr lang="ru-RU" sz="2000" dirty="0">
                <a:latin typeface="Times New Roman" panose="02020603050405020304" pitchFamily="18" charset="0"/>
                <a:cs typeface="Times New Roman" panose="02020603050405020304" pitchFamily="18" charset="0"/>
              </a:rPr>
              <a:t> необходимость наличия многоуровневых справочников метаданных;</a:t>
            </a:r>
          </a:p>
          <a:p>
            <a:pPr algn="ctr"/>
            <a:r>
              <a:rPr lang="ru-RU" sz="2000" dirty="0">
                <a:latin typeface="Times New Roman" panose="02020603050405020304" pitchFamily="18" charset="0"/>
                <a:cs typeface="Times New Roman" panose="02020603050405020304" pitchFamily="18" charset="0"/>
              </a:rPr>
              <a:t> повышенные требования к безопасности данных</a:t>
            </a:r>
            <a:endParaRPr lang="en-GB" sz="2000" dirty="0">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5285B82E-2233-48B5-AEFB-849ABD538CC7}"/>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31</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236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0" y="0"/>
            <a:ext cx="6877272" cy="892497"/>
          </a:xfrm>
        </p:spPr>
        <p:txBody>
          <a:bodyPr/>
          <a:lstStyle/>
          <a:p>
            <a:pPr algn="just" eaLnBrk="1" hangingPunct="1">
              <a:lnSpc>
                <a:spcPct val="100000"/>
              </a:lnSpc>
              <a:buClr>
                <a:srgbClr val="000000"/>
              </a:buClr>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dirty="0">
                <a:solidFill>
                  <a:schemeClr val="bg1"/>
                </a:solidFill>
                <a:latin typeface="Times New Roman" panose="02020603050405020304" pitchFamily="18" charset="0"/>
                <a:cs typeface="Times New Roman" panose="02020603050405020304" pitchFamily="18" charset="0"/>
              </a:rPr>
              <a:t>РАЗНОВИДНОСТИ ХРАНИЛИЩ – ВИТРИНЫ ДАННЫХ:</a:t>
            </a:r>
            <a:r>
              <a:rPr lang="en-GB" sz="1800" dirty="0">
                <a:solidFill>
                  <a:schemeClr val="bg1"/>
                </a:solidFill>
                <a:latin typeface="Times New Roman" panose="02020603050405020304" pitchFamily="18" charset="0"/>
                <a:cs typeface="Times New Roman" panose="02020603050405020304" pitchFamily="18" charset="0"/>
              </a:rPr>
              <a:t> </a:t>
            </a:r>
          </a:p>
        </p:txBody>
      </p:sp>
      <p:sp>
        <p:nvSpPr>
          <p:cNvPr id="19460" name="Rectangle 2"/>
          <p:cNvSpPr>
            <a:spLocks noGrp="1" noChangeArrowheads="1"/>
          </p:cNvSpPr>
          <p:nvPr>
            <p:ph idx="1"/>
          </p:nvPr>
        </p:nvSpPr>
        <p:spPr>
          <a:xfrm>
            <a:off x="251520" y="1385664"/>
            <a:ext cx="8435280" cy="5472336"/>
          </a:xfrm>
        </p:spPr>
        <p:txBody>
          <a:bodyPr/>
          <a:lstStyle/>
          <a:p>
            <a:pPr algn="just"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ru-RU" sz="2000" dirty="0">
                <a:latin typeface="Times New Roman" panose="02020603050405020304" pitchFamily="18" charset="0"/>
                <a:cs typeface="Times New Roman" panose="02020603050405020304" pitchFamily="18" charset="0"/>
              </a:rPr>
              <a:t>Витрина данных (ВД) — это упрощенный вариант ХД, содержащий только тематически объединенные данные.</a:t>
            </a:r>
            <a:endParaRPr lang="en-GB" sz="2000" dirty="0">
              <a:latin typeface="Times New Roman" panose="02020603050405020304" pitchFamily="18" charset="0"/>
              <a:cs typeface="Times New Roman" panose="02020603050405020304" pitchFamily="18" charset="0"/>
            </a:endParaRPr>
          </a:p>
          <a:p>
            <a:pPr algn="just"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latin typeface="Times New Roman" panose="02020603050405020304" pitchFamily="18" charset="0"/>
                <a:cs typeface="Times New Roman" panose="02020603050405020304" pitchFamily="18" charset="0"/>
              </a:rPr>
              <a:t>Поскольку</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конструирование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хранилища</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данных</a:t>
            </a:r>
            <a:r>
              <a:rPr lang="en-GB" sz="2000" dirty="0">
                <a:latin typeface="Times New Roman" panose="02020603050405020304" pitchFamily="18" charset="0"/>
                <a:cs typeface="Times New Roman" panose="02020603050405020304" pitchFamily="18" charset="0"/>
              </a:rPr>
              <a:t> — </a:t>
            </a:r>
            <a:r>
              <a:rPr lang="en-GB" sz="2000" dirty="0" err="1">
                <a:latin typeface="Times New Roman" panose="02020603050405020304" pitchFamily="18" charset="0"/>
                <a:cs typeface="Times New Roman" panose="02020603050405020304" pitchFamily="18" charset="0"/>
              </a:rPr>
              <a:t>сложный</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процесс</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который</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может</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занять</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несколько</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лет</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некоторые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организации</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вместо</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этого</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строят</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витрины</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данных</a:t>
            </a:r>
            <a:r>
              <a:rPr lang="en-GB" sz="2000" dirty="0">
                <a:latin typeface="Times New Roman" panose="02020603050405020304" pitchFamily="18" charset="0"/>
                <a:cs typeface="Times New Roman" panose="02020603050405020304" pitchFamily="18" charset="0"/>
              </a:rPr>
              <a:t> (data mart), </a:t>
            </a:r>
            <a:r>
              <a:rPr lang="en-GB" sz="2000" dirty="0" err="1">
                <a:latin typeface="Times New Roman" panose="02020603050405020304" pitchFamily="18" charset="0"/>
                <a:cs typeface="Times New Roman" panose="02020603050405020304" pitchFamily="18" charset="0"/>
              </a:rPr>
              <a:t>содержащие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информацию</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для</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конкретных</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подразделений</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Например</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маркетинговая</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витрина</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данных</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может</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содержать</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только</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информацию</a:t>
            </a:r>
            <a:r>
              <a:rPr lang="en-GB" sz="2000" dirty="0">
                <a:latin typeface="Times New Roman" panose="02020603050405020304" pitchFamily="18" charset="0"/>
                <a:cs typeface="Times New Roman" panose="02020603050405020304" pitchFamily="18" charset="0"/>
              </a:rPr>
              <a:t> о </a:t>
            </a:r>
            <a:r>
              <a:rPr lang="en-GB" sz="2000" dirty="0" err="1">
                <a:latin typeface="Times New Roman" panose="02020603050405020304" pitchFamily="18" charset="0"/>
                <a:cs typeface="Times New Roman" panose="02020603050405020304" pitchFamily="18" charset="0"/>
              </a:rPr>
              <a:t>клиентах</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продуктах</a:t>
            </a:r>
            <a:r>
              <a:rPr lang="en-GB" sz="2000" dirty="0">
                <a:latin typeface="Times New Roman" panose="02020603050405020304" pitchFamily="18" charset="0"/>
                <a:cs typeface="Times New Roman" panose="02020603050405020304" pitchFamily="18" charset="0"/>
              </a:rPr>
              <a:t> и </a:t>
            </a:r>
            <a:r>
              <a:rPr lang="en-GB" sz="2000" dirty="0" err="1">
                <a:latin typeface="Times New Roman" panose="02020603050405020304" pitchFamily="18" charset="0"/>
                <a:cs typeface="Times New Roman" panose="02020603050405020304" pitchFamily="18" charset="0"/>
              </a:rPr>
              <a:t>продажах</a:t>
            </a:r>
            <a:r>
              <a:rPr lang="en-GB" sz="2000" dirty="0">
                <a:latin typeface="Times New Roman" panose="02020603050405020304" pitchFamily="18" charset="0"/>
                <a:cs typeface="Times New Roman" panose="02020603050405020304" pitchFamily="18" charset="0"/>
              </a:rPr>
              <a:t> и </a:t>
            </a:r>
            <a:r>
              <a:rPr lang="en-GB" sz="2000" dirty="0" err="1">
                <a:latin typeface="Times New Roman" panose="02020603050405020304" pitchFamily="18" charset="0"/>
                <a:cs typeface="Times New Roman" panose="02020603050405020304" pitchFamily="18" charset="0"/>
              </a:rPr>
              <a:t>не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включать</a:t>
            </a:r>
            <a:r>
              <a:rPr lang="en-GB" sz="2000" dirty="0">
                <a:latin typeface="Times New Roman" panose="02020603050405020304" pitchFamily="18" charset="0"/>
                <a:cs typeface="Times New Roman" panose="02020603050405020304" pitchFamily="18" charset="0"/>
              </a:rPr>
              <a:t> в </a:t>
            </a:r>
            <a:r>
              <a:rPr lang="en-GB" sz="2000" dirty="0" err="1">
                <a:latin typeface="Times New Roman" panose="02020603050405020304" pitchFamily="18" charset="0"/>
                <a:cs typeface="Times New Roman" panose="02020603050405020304" pitchFamily="18" charset="0"/>
              </a:rPr>
              <a:t>себя</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планы</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поставок</a:t>
            </a:r>
            <a:r>
              <a:rPr lang="en-GB" sz="2000" dirty="0">
                <a:latin typeface="Times New Roman" panose="02020603050405020304" pitchFamily="18" charset="0"/>
                <a:cs typeface="Times New Roman" panose="02020603050405020304" pitchFamily="18" charset="0"/>
              </a:rPr>
              <a:t>. </a:t>
            </a:r>
          </a:p>
          <a:p>
            <a:pPr algn="just"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latin typeface="Times New Roman" panose="02020603050405020304" pitchFamily="18" charset="0"/>
                <a:cs typeface="Times New Roman" panose="02020603050405020304" pitchFamily="18" charset="0"/>
              </a:rPr>
              <a:t>Несколько</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витрин</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данных</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для</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подразделений</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могут</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сосуществовать</a:t>
            </a:r>
            <a:r>
              <a:rPr lang="en-GB" sz="2000" dirty="0">
                <a:latin typeface="Times New Roman" panose="02020603050405020304" pitchFamily="18" charset="0"/>
                <a:cs typeface="Times New Roman" panose="02020603050405020304" pitchFamily="18" charset="0"/>
              </a:rPr>
              <a:t> с </a:t>
            </a:r>
            <a:r>
              <a:rPr lang="en-GB" sz="2000" dirty="0" err="1">
                <a:latin typeface="Times New Roman" panose="02020603050405020304" pitchFamily="18" charset="0"/>
                <a:cs typeface="Times New Roman" panose="02020603050405020304" pitchFamily="18" charset="0"/>
              </a:rPr>
              <a:t>основным</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хранилищем</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данных</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давая</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частичное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представление</a:t>
            </a:r>
            <a:r>
              <a:rPr lang="en-GB" sz="2000" dirty="0">
                <a:latin typeface="Times New Roman" panose="02020603050405020304" pitchFamily="18" charset="0"/>
                <a:cs typeface="Times New Roman" panose="02020603050405020304" pitchFamily="18" charset="0"/>
              </a:rPr>
              <a:t> о </a:t>
            </a:r>
            <a:r>
              <a:rPr lang="en-GB" sz="2000" dirty="0" err="1">
                <a:latin typeface="Times New Roman" panose="02020603050405020304" pitchFamily="18" charset="0"/>
                <a:cs typeface="Times New Roman" panose="02020603050405020304" pitchFamily="18" charset="0"/>
              </a:rPr>
              <a:t>содержании</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хранилища</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Витрины</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данных</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строятся</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значительно</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быстрее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чем</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хранилище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но</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впоследствии</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могут</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возникнуть</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серьезные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проблемы</a:t>
            </a:r>
            <a:r>
              <a:rPr lang="en-GB" sz="2000" dirty="0">
                <a:latin typeface="Times New Roman" panose="02020603050405020304" pitchFamily="18" charset="0"/>
                <a:cs typeface="Times New Roman" panose="02020603050405020304" pitchFamily="18" charset="0"/>
              </a:rPr>
              <a:t> с </a:t>
            </a:r>
            <a:r>
              <a:rPr lang="en-GB" sz="2000" dirty="0" err="1">
                <a:latin typeface="Times New Roman" panose="02020603050405020304" pitchFamily="18" charset="0"/>
                <a:cs typeface="Times New Roman" panose="02020603050405020304" pitchFamily="18" charset="0"/>
              </a:rPr>
              <a:t>интеграцией</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если</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первоначальное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планирование</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проводилось</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без</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учета</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полной</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бизнес-модели</a:t>
            </a:r>
            <a:r>
              <a:rPr lang="en-GB" sz="2000" dirty="0">
                <a:latin typeface="Times New Roman" panose="02020603050405020304" pitchFamily="18" charset="0"/>
                <a:cs typeface="Times New Roman" panose="02020603050405020304" pitchFamily="18" charset="0"/>
              </a:rPr>
              <a:t>. </a:t>
            </a:r>
            <a:endParaRPr lang="kk-KZ" sz="2000" dirty="0">
              <a:latin typeface="Times New Roman" panose="02020603050405020304" pitchFamily="18" charset="0"/>
              <a:cs typeface="Times New Roman" panose="02020603050405020304" pitchFamily="18" charset="0"/>
            </a:endParaRPr>
          </a:p>
        </p:txBody>
      </p:sp>
      <p:sp>
        <p:nvSpPr>
          <p:cNvPr id="4" name="Номер слайда 5"/>
          <p:cNvSpPr>
            <a:spLocks noGrp="1"/>
          </p:cNvSpPr>
          <p:nvPr>
            <p:ph type="sldNum" sz="quarter" idx="12"/>
          </p:nvPr>
        </p:nvSpPr>
        <p:spPr>
          <a:xfrm>
            <a:off x="6781800" y="6248400"/>
            <a:ext cx="1903413" cy="455613"/>
          </a:xfrm>
          <a:prstGeom prst="rect">
            <a:avLst/>
          </a:prstGeom>
        </p:spPr>
        <p:txBody>
          <a:bodyPr/>
          <a:lstStyle/>
          <a:p>
            <a:pPr>
              <a:defRPr/>
            </a:pPr>
            <a:fld id="{060041F0-C5BB-4AE6-9974-A326A25FA5B0}" type="slidenum">
              <a:rPr lang="en-GB">
                <a:latin typeface="Times New Roman" panose="02020603050405020304" pitchFamily="18" charset="0"/>
                <a:cs typeface="Times New Roman" panose="02020603050405020304" pitchFamily="18" charset="0"/>
              </a:rPr>
              <a:pPr>
                <a:defRPr/>
              </a:pPr>
              <a:t>32</a:t>
            </a:fld>
            <a:endParaRPr lang="en-GB">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0C470FD9-38BC-4528-B9EF-6007A43236E9}"/>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32</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613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128371" y="153987"/>
            <a:ext cx="7772400" cy="604465"/>
          </a:xfrm>
        </p:spPr>
        <p:txBody>
          <a:bodyPr/>
          <a:lstStyle/>
          <a:p>
            <a:pPr eaLnBrk="1" hangingPunct="1">
              <a:lnSpc>
                <a:spcPct val="100000"/>
              </a:lnSpc>
              <a:buClr>
                <a:srgbClr val="000000"/>
              </a:buClr>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kk-KZ" sz="1800" b="1" dirty="0">
                <a:solidFill>
                  <a:schemeClr val="bg1"/>
                </a:solidFill>
                <a:latin typeface="Times New Roman" panose="02020603050405020304" pitchFamily="18" charset="0"/>
                <a:cs typeface="Times New Roman" panose="02020603050405020304" pitchFamily="18" charset="0"/>
              </a:rPr>
              <a:t>СТРУКТУРА СППР С ВД</a:t>
            </a:r>
            <a:endParaRPr lang="en-GB" sz="1800" b="1" dirty="0">
              <a:solidFill>
                <a:schemeClr val="bg1"/>
              </a:solidFill>
              <a:latin typeface="Times New Roman" panose="02020603050405020304" pitchFamily="18" charset="0"/>
              <a:cs typeface="Times New Roman" panose="02020603050405020304" pitchFamily="18" charset="0"/>
            </a:endParaRPr>
          </a:p>
        </p:txBody>
      </p:sp>
      <p:sp>
        <p:nvSpPr>
          <p:cNvPr id="2" name="Объект 1"/>
          <p:cNvSpPr>
            <a:spLocks noGrp="1"/>
          </p:cNvSpPr>
          <p:nvPr>
            <p:ph idx="1"/>
          </p:nvPr>
        </p:nvSpPr>
        <p:spPr/>
        <p:txBody>
          <a:bodyPr/>
          <a:lstStyle/>
          <a:p>
            <a:endParaRPr lang="ru-RU">
              <a:latin typeface="Times New Roman" panose="02020603050405020304" pitchFamily="18" charset="0"/>
              <a:cs typeface="Times New Roman" panose="02020603050405020304" pitchFamily="18" charset="0"/>
            </a:endParaRPr>
          </a:p>
        </p:txBody>
      </p:sp>
      <p:sp>
        <p:nvSpPr>
          <p:cNvPr id="4" name="Номер слайда 5"/>
          <p:cNvSpPr>
            <a:spLocks noGrp="1"/>
          </p:cNvSpPr>
          <p:nvPr>
            <p:ph type="sldNum" sz="quarter" idx="12"/>
          </p:nvPr>
        </p:nvSpPr>
        <p:spPr>
          <a:xfrm>
            <a:off x="6781800" y="6248400"/>
            <a:ext cx="1903413" cy="455613"/>
          </a:xfrm>
          <a:prstGeom prst="rect">
            <a:avLst/>
          </a:prstGeom>
        </p:spPr>
        <p:txBody>
          <a:bodyPr/>
          <a:lstStyle/>
          <a:p>
            <a:pPr>
              <a:defRPr/>
            </a:pPr>
            <a:fld id="{060041F0-C5BB-4AE6-9974-A326A25FA5B0}" type="slidenum">
              <a:rPr lang="en-GB">
                <a:latin typeface="Times New Roman" panose="02020603050405020304" pitchFamily="18" charset="0"/>
                <a:cs typeface="Times New Roman" panose="02020603050405020304" pitchFamily="18" charset="0"/>
              </a:rPr>
              <a:pPr>
                <a:defRPr/>
              </a:pPr>
              <a:t>33</a:t>
            </a:fld>
            <a:endParaRPr lang="en-GB">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08" y="1351894"/>
            <a:ext cx="869356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a:extLst>
              <a:ext uri="{FF2B5EF4-FFF2-40B4-BE49-F238E27FC236}">
                <a16:creationId xmlns:a16="http://schemas.microsoft.com/office/drawing/2014/main" id="{A91AB7B5-6A67-4EF1-81CB-F3345AB1A8B2}"/>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33</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0015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4253" y="-55785"/>
            <a:ext cx="8640960" cy="1252537"/>
          </a:xfrm>
        </p:spPr>
        <p:txBody>
          <a:bodyPr/>
          <a:lstStyle/>
          <a:p>
            <a:pPr eaLnBrk="1" hangingPunct="1">
              <a:lnSpc>
                <a:spcPct val="100000"/>
              </a:lnSpc>
              <a:buClr>
                <a:srgbClr val="000000"/>
              </a:buClr>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kk-KZ" sz="2000" dirty="0">
                <a:solidFill>
                  <a:schemeClr val="bg1"/>
                </a:solidFill>
                <a:latin typeface="Times New Roman" panose="02020603050405020304" pitchFamily="18" charset="0"/>
                <a:cs typeface="Times New Roman" panose="02020603050405020304" pitchFamily="18" charset="0"/>
              </a:rPr>
              <a:t>ДОСТОИНСТВА ПОДХОДА ВД</a:t>
            </a:r>
            <a:endParaRPr lang="en-GB" sz="2000" dirty="0">
              <a:solidFill>
                <a:schemeClr val="bg1"/>
              </a:solidFill>
              <a:latin typeface="Times New Roman" panose="02020603050405020304" pitchFamily="18" charset="0"/>
              <a:cs typeface="Times New Roman" panose="02020603050405020304" pitchFamily="18" charset="0"/>
            </a:endParaRPr>
          </a:p>
        </p:txBody>
      </p:sp>
      <p:sp>
        <p:nvSpPr>
          <p:cNvPr id="19460" name="Rectangle 2"/>
          <p:cNvSpPr>
            <a:spLocks noGrp="1" noChangeArrowheads="1"/>
          </p:cNvSpPr>
          <p:nvPr>
            <p:ph idx="1"/>
          </p:nvPr>
        </p:nvSpPr>
        <p:spPr>
          <a:xfrm>
            <a:off x="251520" y="1196752"/>
            <a:ext cx="8435280" cy="5472336"/>
          </a:xfrm>
        </p:spPr>
        <p:txBody>
          <a:bodyPr/>
          <a:lstStyle/>
          <a:p>
            <a:pPr>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ru-RU" sz="2000" dirty="0">
                <a:latin typeface="Times New Roman" panose="02020603050405020304" pitchFamily="18" charset="0"/>
                <a:cs typeface="Times New Roman" panose="02020603050405020304" pitchFamily="18" charset="0"/>
              </a:rPr>
              <a:t>проектирование ВД для ответов на определенный круг вопросов;</a:t>
            </a:r>
          </a:p>
          <a:p>
            <a:pPr>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ru-RU" sz="2000" dirty="0">
                <a:latin typeface="Times New Roman" panose="02020603050405020304" pitchFamily="18" charset="0"/>
                <a:cs typeface="Times New Roman" panose="02020603050405020304" pitchFamily="18" charset="0"/>
              </a:rPr>
              <a:t>быстрое внедрение автономных ВД и получение отдачи;</a:t>
            </a:r>
          </a:p>
          <a:p>
            <a:pPr>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ru-RU" sz="2000" dirty="0">
                <a:latin typeface="Times New Roman" panose="02020603050405020304" pitchFamily="18" charset="0"/>
                <a:cs typeface="Times New Roman" panose="02020603050405020304" pitchFamily="18" charset="0"/>
              </a:rPr>
              <a:t>упрощение процедур заполнения ВД и повышение их производительности за счет учета потребностей определенного круга пользователей.</a:t>
            </a:r>
          </a:p>
          <a:p>
            <a:pPr>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kk-KZ" sz="2000" dirty="0">
              <a:latin typeface="Times New Roman" panose="02020603050405020304" pitchFamily="18" charset="0"/>
              <a:cs typeface="Times New Roman" panose="02020603050405020304" pitchFamily="18" charset="0"/>
            </a:endParaRPr>
          </a:p>
          <a:p>
            <a:pPr marL="0" indent="0">
              <a:lnSpc>
                <a:spcPct val="90000"/>
              </a:lnSpc>
              <a:spcBef>
                <a:spcPts val="5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kk-KZ" sz="2000" dirty="0">
                <a:latin typeface="Times New Roman" panose="02020603050405020304" pitchFamily="18" charset="0"/>
                <a:cs typeface="Times New Roman" panose="02020603050405020304" pitchFamily="18" charset="0"/>
              </a:rPr>
              <a:t>НЕДОСТАТКИ</a:t>
            </a:r>
          </a:p>
          <a:p>
            <a:r>
              <a:rPr lang="ru-RU" sz="2000" dirty="0">
                <a:latin typeface="Times New Roman" panose="02020603050405020304" pitchFamily="18" charset="0"/>
                <a:cs typeface="Times New Roman" panose="02020603050405020304" pitchFamily="18" charset="0"/>
              </a:rPr>
              <a:t> многократное хранение данных в разных ВД, что приводит к увеличению расходов на их хранение и потенциальным проблемам, связанным с необходимостью поддержания непротиворечивости данных;</a:t>
            </a:r>
          </a:p>
          <a:p>
            <a:r>
              <a:rPr lang="ru-RU" sz="2000" dirty="0">
                <a:latin typeface="Times New Roman" panose="02020603050405020304" pitchFamily="18" charset="0"/>
                <a:cs typeface="Times New Roman" panose="02020603050405020304" pitchFamily="18" charset="0"/>
              </a:rPr>
              <a:t> отсутствие </a:t>
            </a:r>
            <a:r>
              <a:rPr lang="ru-RU" sz="2000" dirty="0" err="1">
                <a:latin typeface="Times New Roman" panose="02020603050405020304" pitchFamily="18" charset="0"/>
                <a:cs typeface="Times New Roman" panose="02020603050405020304" pitchFamily="18" charset="0"/>
              </a:rPr>
              <a:t>консолидированности</a:t>
            </a:r>
            <a:r>
              <a:rPr lang="ru-RU" sz="2000" dirty="0">
                <a:latin typeface="Times New Roman" panose="02020603050405020304" pitchFamily="18" charset="0"/>
                <a:cs typeface="Times New Roman" panose="02020603050405020304" pitchFamily="18" charset="0"/>
              </a:rPr>
              <a:t> данных на уровне предметной области, а следовательно — отсутствие единой картины.</a:t>
            </a:r>
            <a:endParaRPr lang="en-GB" sz="2000" dirty="0">
              <a:latin typeface="Times New Roman" panose="02020603050405020304" pitchFamily="18" charset="0"/>
              <a:cs typeface="Times New Roman" panose="02020603050405020304" pitchFamily="18" charset="0"/>
            </a:endParaRPr>
          </a:p>
        </p:txBody>
      </p:sp>
      <p:sp>
        <p:nvSpPr>
          <p:cNvPr id="4" name="Номер слайда 5"/>
          <p:cNvSpPr>
            <a:spLocks noGrp="1"/>
          </p:cNvSpPr>
          <p:nvPr>
            <p:ph type="sldNum" sz="quarter" idx="12"/>
          </p:nvPr>
        </p:nvSpPr>
        <p:spPr>
          <a:xfrm>
            <a:off x="6781800" y="6248400"/>
            <a:ext cx="1903413" cy="455613"/>
          </a:xfrm>
          <a:prstGeom prst="rect">
            <a:avLst/>
          </a:prstGeom>
        </p:spPr>
        <p:txBody>
          <a:bodyPr/>
          <a:lstStyle/>
          <a:p>
            <a:pPr>
              <a:defRPr/>
            </a:pPr>
            <a:fld id="{060041F0-C5BB-4AE6-9974-A326A25FA5B0}" type="slidenum">
              <a:rPr lang="en-GB">
                <a:latin typeface="Times New Roman" panose="02020603050405020304" pitchFamily="18" charset="0"/>
                <a:cs typeface="Times New Roman" panose="02020603050405020304" pitchFamily="18" charset="0"/>
              </a:rPr>
              <a:pPr>
                <a:defRPr/>
              </a:pPr>
              <a:t>34</a:t>
            </a:fld>
            <a:endParaRPr lang="en-GB">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306E8488-059D-430A-B24C-47E79936D2CD}"/>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34</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7522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471C5A-49E2-4D47-8868-2971470BFD71}"/>
              </a:ext>
            </a:extLst>
          </p:cNvPr>
          <p:cNvSpPr>
            <a:spLocks noGrp="1"/>
          </p:cNvSpPr>
          <p:nvPr>
            <p:ph type="title"/>
          </p:nvPr>
        </p:nvSpPr>
        <p:spPr>
          <a:xfrm>
            <a:off x="0" y="6202"/>
            <a:ext cx="7886700" cy="853976"/>
          </a:xfrm>
        </p:spPr>
        <p:txBody>
          <a:bodyPr/>
          <a:lstStyle/>
          <a:p>
            <a:r>
              <a:rPr lang="ru-RU" sz="1800" dirty="0">
                <a:solidFill>
                  <a:schemeClr val="bg1"/>
                </a:solidFill>
                <a:latin typeface="Times New Roman" panose="02020603050405020304" pitchFamily="18" charset="0"/>
                <a:cs typeface="Times New Roman" panose="02020603050405020304" pitchFamily="18" charset="0"/>
              </a:rPr>
              <a:t>ВИТРИНЫ ДАННЫХ</a:t>
            </a:r>
          </a:p>
        </p:txBody>
      </p:sp>
      <p:sp>
        <p:nvSpPr>
          <p:cNvPr id="3" name="Объект 2">
            <a:extLst>
              <a:ext uri="{FF2B5EF4-FFF2-40B4-BE49-F238E27FC236}">
                <a16:creationId xmlns:a16="http://schemas.microsoft.com/office/drawing/2014/main" id="{18D5329A-24BD-4852-A028-26427C03E583}"/>
              </a:ext>
            </a:extLst>
          </p:cNvPr>
          <p:cNvSpPr>
            <a:spLocks noGrp="1"/>
          </p:cNvSpPr>
          <p:nvPr>
            <p:ph idx="1"/>
          </p:nvPr>
        </p:nvSpPr>
        <p:spPr/>
        <p:txBody>
          <a:bodyPr/>
          <a:lstStyle/>
          <a:p>
            <a:pPr algn="just"/>
            <a:r>
              <a:rPr lang="ru-RU" sz="2000" b="0" i="0" dirty="0">
                <a:solidFill>
                  <a:srgbClr val="212121"/>
                </a:solidFill>
                <a:effectLst/>
                <a:latin typeface="Times New Roman" panose="02020603050405020304" pitchFamily="18" charset="0"/>
                <a:cs typeface="Times New Roman" panose="02020603050405020304" pitchFamily="18" charset="0"/>
              </a:rPr>
              <a:t>Витрина данных представляет собой упрощенную форму хранилища данных, ориентированную на одно конкретное направление деятельности или тему. Это инструмент, который позволяет сотрудникам быстрее и эффективнее получать доступ к нужной информации и статистическим показателям. В отличие от традиционного хранилища данных, где хранится информация всего предприятия, витрина данных предоставляет доступ только к специализированным данным, связанным с конкретной областью.</a:t>
            </a:r>
          </a:p>
          <a:p>
            <a:pPr algn="just"/>
            <a:r>
              <a:rPr lang="ru-RU" sz="1200" b="0" i="0" dirty="0">
                <a:solidFill>
                  <a:srgbClr val="212121"/>
                </a:solidFill>
                <a:effectLst/>
                <a:latin typeface="Times New Roman" panose="02020603050405020304" pitchFamily="18" charset="0"/>
                <a:cs typeface="Times New Roman" panose="02020603050405020304" pitchFamily="18" charset="0"/>
              </a:rPr>
              <a:t>Использование </a:t>
            </a:r>
            <a:r>
              <a:rPr lang="ru-RU" sz="1200" b="0" i="0" u="none" strike="noStrike" dirty="0">
                <a:effectLst/>
                <a:latin typeface="Times New Roman" panose="02020603050405020304" pitchFamily="18" charset="0"/>
                <a:cs typeface="Times New Roman" panose="02020603050405020304" pitchFamily="18" charset="0"/>
                <a:hlinkClick r:id="rId2"/>
              </a:rPr>
              <a:t>витрины данных</a:t>
            </a:r>
            <a:r>
              <a:rPr lang="ru-RU" sz="1200" b="0" i="0" dirty="0">
                <a:solidFill>
                  <a:srgbClr val="212121"/>
                </a:solidFill>
                <a:effectLst/>
                <a:latin typeface="Times New Roman" panose="02020603050405020304" pitchFamily="18" charset="0"/>
                <a:cs typeface="Times New Roman" panose="02020603050405020304" pitchFamily="18" charset="0"/>
              </a:rPr>
              <a:t> значительно ускоряет процессы анализа и принятия решений. Сотрудникам не требуется тратить время на поиск информации в сложных и обширных хранилищах данных или вручную собирать данные из различных источников.</a:t>
            </a:r>
            <a:endParaRPr lang="ru-RU" sz="20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B895456C-6169-47B8-B795-ADACAAD4E28C}"/>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35</a:t>
            </a:fld>
            <a:endParaRPr lang="ru-RU" alt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16376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DF8F6-102B-45EA-92EB-9B8D46DE7E6D}"/>
              </a:ext>
            </a:extLst>
          </p:cNvPr>
          <p:cNvSpPr>
            <a:spLocks noGrp="1"/>
          </p:cNvSpPr>
          <p:nvPr>
            <p:ph type="title"/>
          </p:nvPr>
        </p:nvSpPr>
        <p:spPr>
          <a:xfrm>
            <a:off x="0" y="44624"/>
            <a:ext cx="7886700" cy="925984"/>
          </a:xfrm>
        </p:spPr>
        <p:txBody>
          <a:bodyPr/>
          <a:lstStyle/>
          <a:p>
            <a:r>
              <a:rPr lang="ru-RU" sz="1800" b="1" i="0" dirty="0">
                <a:solidFill>
                  <a:schemeClr val="bg1"/>
                </a:solidFill>
                <a:effectLst/>
                <a:latin typeface="Times New Roman" panose="02020603050405020304" pitchFamily="18" charset="0"/>
                <a:cs typeface="Times New Roman" panose="02020603050405020304" pitchFamily="18" charset="0"/>
              </a:rPr>
              <a:t>ОСНОВНЫЕ КОМПОНЕНТЫ ВИТРИН ДАННЫХ</a:t>
            </a:r>
            <a:endParaRPr lang="ru-RU" sz="1800" dirty="0">
              <a:solidFill>
                <a:schemeClr val="bg1"/>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0A2A3A77-CBEA-47FC-AF9D-4A569E595190}"/>
              </a:ext>
            </a:extLst>
          </p:cNvPr>
          <p:cNvSpPr>
            <a:spLocks noGrp="1"/>
          </p:cNvSpPr>
          <p:nvPr>
            <p:ph idx="1"/>
          </p:nvPr>
        </p:nvSpPr>
        <p:spPr>
          <a:xfrm>
            <a:off x="457200" y="2276475"/>
            <a:ext cx="8229600" cy="3886200"/>
          </a:xfrm>
        </p:spPr>
        <p:txBody>
          <a:bodyPr/>
          <a:lstStyle/>
          <a:p>
            <a:r>
              <a:rPr lang="ru-RU" dirty="0">
                <a:latin typeface="Times New Roman" panose="02020603050405020304" pitchFamily="18" charset="0"/>
                <a:cs typeface="Times New Roman" panose="02020603050405020304" pitchFamily="18" charset="0"/>
              </a:rPr>
              <a:t>Исходные данные</a:t>
            </a:r>
          </a:p>
          <a:p>
            <a:r>
              <a:rPr lang="ru-RU" dirty="0">
                <a:latin typeface="Times New Roman" panose="02020603050405020304" pitchFamily="18" charset="0"/>
                <a:cs typeface="Times New Roman" panose="02020603050405020304" pitchFamily="18" charset="0"/>
              </a:rPr>
              <a:t>Постановка данных</a:t>
            </a:r>
          </a:p>
          <a:p>
            <a:r>
              <a:rPr lang="ru-RU" dirty="0">
                <a:latin typeface="Times New Roman" panose="02020603050405020304" pitchFamily="18" charset="0"/>
                <a:cs typeface="Times New Roman" panose="02020603050405020304" pitchFamily="18" charset="0"/>
              </a:rPr>
              <a:t>Хранение данных</a:t>
            </a:r>
          </a:p>
          <a:p>
            <a:r>
              <a:rPr lang="ru-RU" dirty="0">
                <a:latin typeface="Times New Roman" panose="02020603050405020304" pitchFamily="18" charset="0"/>
                <a:cs typeface="Times New Roman" panose="02020603050405020304" pitchFamily="18" charset="0"/>
              </a:rPr>
              <a:t>Инструменты доступа</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E3B49FA-CE78-4D5C-BAD8-3404FA584E13}"/>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36</a:t>
            </a:fld>
            <a:endParaRPr lang="ru-RU" alt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35605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174F510-6172-4142-A113-ADDE36AE7F03}"/>
              </a:ext>
            </a:extLst>
          </p:cNvPr>
          <p:cNvSpPr>
            <a:spLocks noGrp="1"/>
          </p:cNvSpPr>
          <p:nvPr>
            <p:ph idx="1"/>
          </p:nvPr>
        </p:nvSpPr>
        <p:spPr/>
        <p:txBody>
          <a:bodyPr/>
          <a:lstStyle/>
          <a:p>
            <a:pPr algn="l"/>
            <a:r>
              <a:rPr lang="ru-RU" sz="2400" b="1" i="0" dirty="0">
                <a:solidFill>
                  <a:srgbClr val="212121"/>
                </a:solidFill>
                <a:effectLst/>
                <a:latin typeface="Times New Roman" panose="02020603050405020304" pitchFamily="18" charset="0"/>
                <a:cs typeface="Times New Roman" panose="02020603050405020304" pitchFamily="18" charset="0"/>
              </a:rPr>
              <a:t>Исходные данные</a:t>
            </a:r>
            <a:endParaRPr lang="ru-RU" sz="2400" b="0" i="0" dirty="0">
              <a:solidFill>
                <a:srgbClr val="212121"/>
              </a:solidFill>
              <a:effectLst/>
              <a:latin typeface="Times New Roman" panose="02020603050405020304" pitchFamily="18" charset="0"/>
              <a:cs typeface="Times New Roman" panose="02020603050405020304" pitchFamily="18" charset="0"/>
            </a:endParaRPr>
          </a:p>
          <a:p>
            <a:pPr algn="just"/>
            <a:r>
              <a:rPr lang="ru-RU" sz="2400" b="0" i="0" dirty="0">
                <a:solidFill>
                  <a:srgbClr val="212121"/>
                </a:solidFill>
                <a:effectLst/>
                <a:latin typeface="Times New Roman" panose="02020603050405020304" pitchFamily="18" charset="0"/>
                <a:cs typeface="Times New Roman" panose="02020603050405020304" pitchFamily="18" charset="0"/>
              </a:rPr>
              <a:t>Исходные данные составляют основу витрины данных. Эти данные часто извлекаются из различных источников, например операционных систем, внешних источников данных и корпоративных хранилищ данных. Важность исходных данных заключается в их актуальности и точности, поскольку они напрямую влияют на качество анализа и принимаемых решений.</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7163EE35-8484-440E-BD54-4B2CB48CA2B1}"/>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37</a:t>
            </a:fld>
            <a:endParaRPr lang="ru-RU" altLang="ru-RU">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F0BAD333-E108-4B2F-85B5-E6C1DA090139}"/>
              </a:ext>
            </a:extLst>
          </p:cNvPr>
          <p:cNvSpPr>
            <a:spLocks noGrp="1"/>
          </p:cNvSpPr>
          <p:nvPr>
            <p:ph type="title"/>
          </p:nvPr>
        </p:nvSpPr>
        <p:spPr>
          <a:xfrm>
            <a:off x="0" y="44624"/>
            <a:ext cx="7886700" cy="925984"/>
          </a:xfrm>
        </p:spPr>
        <p:txBody>
          <a:bodyPr/>
          <a:lstStyle/>
          <a:p>
            <a:r>
              <a:rPr lang="ru-RU" sz="1800" b="1" i="0" dirty="0">
                <a:solidFill>
                  <a:schemeClr val="bg1"/>
                </a:solidFill>
                <a:effectLst/>
                <a:latin typeface="Times New Roman" panose="02020603050405020304" pitchFamily="18" charset="0"/>
                <a:cs typeface="Times New Roman" panose="02020603050405020304" pitchFamily="18" charset="0"/>
              </a:rPr>
              <a:t>ОСНОВНЫЕ КОМПОНЕНТЫ ВИТРИН ДАННЫХ</a:t>
            </a:r>
            <a:endParaRPr lang="ru-RU"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35258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3C1AF70-7D78-4A41-BB30-00591648D8C5}"/>
              </a:ext>
            </a:extLst>
          </p:cNvPr>
          <p:cNvSpPr>
            <a:spLocks noGrp="1"/>
          </p:cNvSpPr>
          <p:nvPr>
            <p:ph idx="1"/>
          </p:nvPr>
        </p:nvSpPr>
        <p:spPr/>
        <p:txBody>
          <a:bodyPr/>
          <a:lstStyle/>
          <a:p>
            <a:pPr marL="0" indent="0" algn="l">
              <a:buNone/>
            </a:pPr>
            <a:r>
              <a:rPr lang="ru-RU" sz="2400" b="1" i="0" dirty="0">
                <a:solidFill>
                  <a:srgbClr val="212121"/>
                </a:solidFill>
                <a:effectLst/>
                <a:latin typeface="Times New Roman" panose="02020603050405020304" pitchFamily="18" charset="0"/>
                <a:cs typeface="Times New Roman" panose="02020603050405020304" pitchFamily="18" charset="0"/>
              </a:rPr>
              <a:t>Постановка данных</a:t>
            </a:r>
            <a:endParaRPr lang="ru-RU" sz="2400" b="0" i="0" dirty="0">
              <a:solidFill>
                <a:srgbClr val="212121"/>
              </a:solidFill>
              <a:effectLst/>
              <a:latin typeface="Times New Roman" panose="02020603050405020304" pitchFamily="18" charset="0"/>
              <a:cs typeface="Times New Roman" panose="02020603050405020304" pitchFamily="18" charset="0"/>
            </a:endParaRPr>
          </a:p>
          <a:p>
            <a:pPr marL="0" indent="0" algn="just">
              <a:buNone/>
            </a:pPr>
            <a:r>
              <a:rPr lang="ru-RU" sz="2400" b="0" i="0" dirty="0">
                <a:solidFill>
                  <a:srgbClr val="212121"/>
                </a:solidFill>
                <a:effectLst/>
                <a:latin typeface="Times New Roman" panose="02020603050405020304" pitchFamily="18" charset="0"/>
                <a:cs typeface="Times New Roman" panose="02020603050405020304" pitchFamily="18" charset="0"/>
              </a:rPr>
              <a:t>Постановка данных включает в себя процесс подготовки данных для использования в витринах. Этот этап включает операции извлечения, преобразования и загрузки данных (ETL). В процессе ETL данные извлекаются из исходных источников, преобразуются в удобный для анализа формат и загружаются в витрину данных. Этот процесс обеспечивает </a:t>
            </a:r>
            <a:r>
              <a:rPr lang="ru-RU" sz="2400" b="0" i="0" dirty="0" err="1">
                <a:solidFill>
                  <a:srgbClr val="212121"/>
                </a:solidFill>
                <a:effectLst/>
                <a:latin typeface="Times New Roman" panose="02020603050405020304" pitchFamily="18" charset="0"/>
                <a:cs typeface="Times New Roman" panose="02020603050405020304" pitchFamily="18" charset="0"/>
              </a:rPr>
              <a:t>консистентность</a:t>
            </a:r>
            <a:r>
              <a:rPr lang="ru-RU" sz="2400" b="0" i="0" dirty="0">
                <a:solidFill>
                  <a:srgbClr val="212121"/>
                </a:solidFill>
                <a:effectLst/>
                <a:latin typeface="Times New Roman" panose="02020603050405020304" pitchFamily="18" charset="0"/>
                <a:cs typeface="Times New Roman" panose="02020603050405020304" pitchFamily="18" charset="0"/>
              </a:rPr>
              <a:t> и целостность данных, а также их готовность к использованию.</a:t>
            </a:r>
          </a:p>
          <a:p>
            <a:endParaRPr lang="ru-RU" sz="20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D78792E1-DDFF-4E21-BFA0-0785269E8B6B}"/>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38</a:t>
            </a:fld>
            <a:endParaRPr lang="ru-RU" altLang="ru-RU">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D927B63F-3D50-4E5D-9DC7-DC7C4CB8E013}"/>
              </a:ext>
            </a:extLst>
          </p:cNvPr>
          <p:cNvSpPr txBox="1">
            <a:spLocks/>
          </p:cNvSpPr>
          <p:nvPr/>
        </p:nvSpPr>
        <p:spPr bwMode="auto">
          <a:xfrm>
            <a:off x="0" y="44624"/>
            <a:ext cx="7886700" cy="92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a:lstStyle>
          <a:p>
            <a:pPr defTabSz="914400"/>
            <a:r>
              <a:rPr lang="ru-RU" sz="1800" b="1">
                <a:solidFill>
                  <a:schemeClr val="bg1"/>
                </a:solidFill>
                <a:latin typeface="Times New Roman" panose="02020603050405020304" pitchFamily="18" charset="0"/>
                <a:cs typeface="Times New Roman" panose="02020603050405020304" pitchFamily="18" charset="0"/>
              </a:rPr>
              <a:t>ОСНОВНЫЕ КОМПОНЕНТЫ ВИТРИН ДАННЫХ</a:t>
            </a:r>
            <a:endParaRPr lang="ru-RU"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12669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3C1AF70-7D78-4A41-BB30-00591648D8C5}"/>
              </a:ext>
            </a:extLst>
          </p:cNvPr>
          <p:cNvSpPr>
            <a:spLocks noGrp="1"/>
          </p:cNvSpPr>
          <p:nvPr>
            <p:ph idx="1"/>
          </p:nvPr>
        </p:nvSpPr>
        <p:spPr/>
        <p:txBody>
          <a:bodyPr/>
          <a:lstStyle/>
          <a:p>
            <a:pPr marL="0" indent="0" algn="l">
              <a:buNone/>
            </a:pPr>
            <a:r>
              <a:rPr lang="ru-RU" sz="2400" b="1" i="0" dirty="0">
                <a:solidFill>
                  <a:srgbClr val="212121"/>
                </a:solidFill>
                <a:effectLst/>
                <a:latin typeface="Times New Roman" panose="02020603050405020304" pitchFamily="18" charset="0"/>
                <a:cs typeface="Times New Roman" panose="02020603050405020304" pitchFamily="18" charset="0"/>
              </a:rPr>
              <a:t>Хранение</a:t>
            </a:r>
            <a:endParaRPr lang="ru-RU" sz="2400" b="0" i="0" dirty="0">
              <a:solidFill>
                <a:srgbClr val="212121"/>
              </a:solidFill>
              <a:effectLst/>
              <a:latin typeface="Times New Roman" panose="02020603050405020304" pitchFamily="18" charset="0"/>
              <a:cs typeface="Times New Roman" panose="02020603050405020304" pitchFamily="18" charset="0"/>
            </a:endParaRPr>
          </a:p>
          <a:p>
            <a:pPr marL="0" indent="0" algn="just">
              <a:buNone/>
            </a:pPr>
            <a:r>
              <a:rPr lang="ru-RU" sz="2400" b="0" i="0" dirty="0">
                <a:solidFill>
                  <a:srgbClr val="212121"/>
                </a:solidFill>
                <a:effectLst/>
                <a:latin typeface="Times New Roman" panose="02020603050405020304" pitchFamily="18" charset="0"/>
                <a:cs typeface="Times New Roman" panose="02020603050405020304" pitchFamily="18" charset="0"/>
              </a:rPr>
              <a:t>Компонент хранения представляет собой место, где преобразованные данные сохраняются для дальнейшего использования. Хранение включает в себя модель данных, которая определяет, как данные структурируются и организуются. Эффективное хранение данных позволяет быстро и удобно получать доступ к необходимой информации и проводить ее анализ.</a:t>
            </a:r>
          </a:p>
          <a:p>
            <a:pPr marL="0" indent="0">
              <a:buNone/>
            </a:pPr>
            <a:endParaRPr lang="ru-RU" sz="24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D78792E1-DDFF-4E21-BFA0-0785269E8B6B}"/>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39</a:t>
            </a:fld>
            <a:endParaRPr lang="ru-RU" altLang="ru-RU">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E824FA12-70A3-4F6C-854E-C43F3EBEBB78}"/>
              </a:ext>
            </a:extLst>
          </p:cNvPr>
          <p:cNvSpPr>
            <a:spLocks noGrp="1"/>
          </p:cNvSpPr>
          <p:nvPr>
            <p:ph type="title"/>
          </p:nvPr>
        </p:nvSpPr>
        <p:spPr>
          <a:xfrm>
            <a:off x="0" y="44624"/>
            <a:ext cx="7886700" cy="925984"/>
          </a:xfrm>
        </p:spPr>
        <p:txBody>
          <a:bodyPr/>
          <a:lstStyle/>
          <a:p>
            <a:r>
              <a:rPr lang="ru-RU" sz="1800" b="1" i="0" dirty="0">
                <a:solidFill>
                  <a:schemeClr val="bg1"/>
                </a:solidFill>
                <a:effectLst/>
                <a:latin typeface="Times New Roman" panose="02020603050405020304" pitchFamily="18" charset="0"/>
                <a:cs typeface="Times New Roman" panose="02020603050405020304" pitchFamily="18" charset="0"/>
              </a:rPr>
              <a:t>ОСНОВНЫЕ КОМПОНЕНТЫ ВИТРИН ДАННЫХ</a:t>
            </a:r>
            <a:endParaRPr lang="ru-RU"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386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19351" y="2964830"/>
            <a:ext cx="8399132" cy="1477328"/>
          </a:xfrm>
          <a:prstGeom prst="rect">
            <a:avLst/>
          </a:prstGeom>
          <a:ln>
            <a:solidFill>
              <a:srgbClr val="C00000"/>
            </a:solidFill>
          </a:ln>
        </p:spPr>
        <p:txBody>
          <a:bodyPr wrap="square">
            <a:spAutoFit/>
          </a:bodyPr>
          <a:lstStyle/>
          <a:p>
            <a:pPr algn="ctr">
              <a:spcAft>
                <a:spcPts val="1200"/>
              </a:spcAft>
            </a:pPr>
            <a:r>
              <a:rPr lang="ru-RU" dirty="0">
                <a:latin typeface="Times New Roman" panose="02020603050405020304" pitchFamily="18" charset="0"/>
                <a:ea typeface="Times New Roman" panose="02020603050405020304" pitchFamily="18" charset="0"/>
                <a:cs typeface="Times New Roman" panose="02020603050405020304" pitchFamily="18" charset="0"/>
              </a:rPr>
              <a:t>Историю развития </a:t>
            </a:r>
            <a:r>
              <a:rPr lang="en-US" dirty="0">
                <a:latin typeface="Times New Roman" panose="02020603050405020304" pitchFamily="18" charset="0"/>
                <a:ea typeface="Times New Roman" panose="02020603050405020304" pitchFamily="18" charset="0"/>
                <a:cs typeface="Times New Roman" panose="02020603050405020304" pitchFamily="18" charset="0"/>
              </a:rPr>
              <a:t>DSS</a:t>
            </a:r>
            <a:r>
              <a:rPr lang="ru-RU" dirty="0">
                <a:latin typeface="Times New Roman" panose="02020603050405020304" pitchFamily="18" charset="0"/>
                <a:ea typeface="Times New Roman" panose="02020603050405020304" pitchFamily="18" charset="0"/>
                <a:cs typeface="Times New Roman" panose="02020603050405020304" pitchFamily="18" charset="0"/>
              </a:rPr>
              <a:t> (</a:t>
            </a:r>
            <a:r>
              <a:rPr lang="ru-RU" i="1" dirty="0">
                <a:latin typeface="Times New Roman" panose="02020603050405020304" pitchFamily="18" charset="0"/>
                <a:ea typeface="Times New Roman" panose="02020603050405020304" pitchFamily="18" charset="0"/>
                <a:cs typeface="Times New Roman" panose="02020603050405020304" pitchFamily="18" charset="0"/>
              </a:rPr>
              <a:t>Системы Поддержки Принятия Решений</a:t>
            </a:r>
            <a:r>
              <a:rPr lang="ru-RU" dirty="0">
                <a:latin typeface="Times New Roman" panose="02020603050405020304" pitchFamily="18" charset="0"/>
                <a:ea typeface="Times New Roman" panose="02020603050405020304" pitchFamily="18" charset="0"/>
                <a:cs typeface="Times New Roman" panose="02020603050405020304" pitchFamily="18" charset="0"/>
              </a:rPr>
              <a:t>) можно проследить примерно с </a:t>
            </a:r>
            <a:r>
              <a:rPr lang="ru-RU" b="1" dirty="0">
                <a:latin typeface="Times New Roman" panose="02020603050405020304" pitchFamily="18" charset="0"/>
                <a:ea typeface="Times New Roman" panose="02020603050405020304" pitchFamily="18" charset="0"/>
                <a:cs typeface="Times New Roman" panose="02020603050405020304" pitchFamily="18" charset="0"/>
              </a:rPr>
              <a:t>1965</a:t>
            </a:r>
            <a:r>
              <a:rPr lang="ru-RU" dirty="0">
                <a:latin typeface="Times New Roman" panose="02020603050405020304" pitchFamily="18" charset="0"/>
                <a:ea typeface="Times New Roman" panose="02020603050405020304" pitchFamily="18" charset="0"/>
                <a:cs typeface="Times New Roman" panose="02020603050405020304" pitchFamily="18" charset="0"/>
              </a:rPr>
              <a:t> года. Это ранняя стадия эры распределенных вычислений (</a:t>
            </a:r>
            <a:r>
              <a:rPr lang="en-US" dirty="0">
                <a:latin typeface="Times New Roman" panose="02020603050405020304" pitchFamily="18" charset="0"/>
                <a:ea typeface="Times New Roman" panose="02020603050405020304" pitchFamily="18" charset="0"/>
                <a:cs typeface="Times New Roman" panose="02020603050405020304" pitchFamily="18" charset="0"/>
              </a:rPr>
              <a:t>distributed computing</a:t>
            </a:r>
            <a:r>
              <a:rPr lang="ru-RU" dirty="0">
                <a:latin typeface="Times New Roman" panose="02020603050405020304" pitchFamily="18" charset="0"/>
                <a:ea typeface="Times New Roman" panose="02020603050405020304" pitchFamily="18" charset="0"/>
                <a:cs typeface="Times New Roman" panose="02020603050405020304" pitchFamily="18" charset="0"/>
              </a:rPr>
              <a:t>). Сегодня возможно реконструировать историю </a:t>
            </a:r>
            <a:r>
              <a:rPr lang="en-US" dirty="0">
                <a:latin typeface="Times New Roman" panose="02020603050405020304" pitchFamily="18" charset="0"/>
                <a:ea typeface="Times New Roman" panose="02020603050405020304" pitchFamily="18" charset="0"/>
                <a:cs typeface="Times New Roman" panose="02020603050405020304" pitchFamily="18" charset="0"/>
              </a:rPr>
              <a:t>DSS</a:t>
            </a:r>
            <a:r>
              <a:rPr lang="ru-RU" dirty="0">
                <a:latin typeface="Times New Roman" panose="02020603050405020304" pitchFamily="18" charset="0"/>
                <a:ea typeface="Times New Roman" panose="02020603050405020304" pitchFamily="18" charset="0"/>
                <a:cs typeface="Times New Roman" panose="02020603050405020304" pitchFamily="18" charset="0"/>
              </a:rPr>
              <a:t> из свидетельств первопроходцев, а также из различных материалов по данной тематике. </a:t>
            </a:r>
          </a:p>
        </p:txBody>
      </p:sp>
      <p:sp>
        <p:nvSpPr>
          <p:cNvPr id="4" name="Slide Number Placeholder 3">
            <a:extLst>
              <a:ext uri="{FF2B5EF4-FFF2-40B4-BE49-F238E27FC236}">
                <a16:creationId xmlns:a16="http://schemas.microsoft.com/office/drawing/2014/main" id="{E74280DB-BF25-4E9D-926D-5C75DF724A88}"/>
              </a:ext>
            </a:extLst>
          </p:cNvPr>
          <p:cNvSpPr txBox="1">
            <a:spLocks/>
          </p:cNvSpPr>
          <p:nvPr/>
        </p:nvSpPr>
        <p:spPr>
          <a:xfrm>
            <a:off x="179512" y="6669360"/>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BBD9E4-4073-4C74-8B44-0AD42DD8B9DE}"/>
              </a:ext>
            </a:extLst>
          </p:cNvPr>
          <p:cNvSpPr txBox="1"/>
          <p:nvPr/>
        </p:nvSpPr>
        <p:spPr>
          <a:xfrm>
            <a:off x="107504" y="260648"/>
            <a:ext cx="6984776" cy="553998"/>
          </a:xfrm>
          <a:prstGeom prst="rect">
            <a:avLst/>
          </a:prstGeom>
          <a:noFill/>
        </p:spPr>
        <p:txBody>
          <a:bodyPr wrap="square">
            <a:spAutoFit/>
          </a:bodyPr>
          <a:lstStyle/>
          <a:p>
            <a:pPr algn="just">
              <a:lnSpc>
                <a:spcPts val="1800"/>
              </a:lnSpc>
            </a:pPr>
            <a:r>
              <a:rPr lang="ru-RU" sz="1800" dirty="0">
                <a:solidFill>
                  <a:schemeClr val="bg1"/>
                </a:solidFill>
                <a:latin typeface="Times New Roman" panose="02020603050405020304" pitchFamily="18" charset="0"/>
                <a:cs typeface="Times New Roman" panose="02020603050405020304" pitchFamily="18" charset="0"/>
              </a:rPr>
              <a:t>СИСТЕМЫ ПОДДЕРЖКИ ПРИНЯТИЯ РЕШЕНИЙ (СППР): ПОНЯТИЕ, ПРИЧИНЫ И ЦЕЛЬ СОЗДАНИЯ.</a:t>
            </a:r>
            <a:endParaRPr lang="en-US" altLang="ru-RU" sz="1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0A7AA3A-16FF-45E8-B50D-30A2758AF319}"/>
              </a:ext>
            </a:extLst>
          </p:cNvPr>
          <p:cNvSpPr txBox="1"/>
          <p:nvPr/>
        </p:nvSpPr>
        <p:spPr>
          <a:xfrm>
            <a:off x="0" y="4648849"/>
            <a:ext cx="9144000" cy="1754326"/>
          </a:xfrm>
          <a:prstGeom prst="rect">
            <a:avLst/>
          </a:prstGeom>
          <a:noFill/>
        </p:spPr>
        <p:txBody>
          <a:bodyPr wrap="square">
            <a:spAutoFit/>
          </a:bodyPr>
          <a:lstStyle/>
          <a:p>
            <a:pPr algn="just"/>
            <a:r>
              <a:rPr lang="ru-RU" dirty="0">
                <a:latin typeface="Times New Roman" panose="02020603050405020304" pitchFamily="18" charset="0"/>
                <a:cs typeface="Times New Roman" panose="02020603050405020304" pitchFamily="18" charset="0"/>
              </a:rPr>
              <a:t>История развития </a:t>
            </a:r>
            <a:r>
              <a:rPr lang="en-US" b="1" dirty="0">
                <a:latin typeface="Times New Roman" panose="02020603050405020304" pitchFamily="18" charset="0"/>
                <a:cs typeface="Times New Roman" panose="02020603050405020304" pitchFamily="18" charset="0"/>
              </a:rPr>
              <a:t>DSS</a:t>
            </a:r>
            <a:r>
              <a:rPr lang="ru-RU" dirty="0">
                <a:latin typeface="Times New Roman" panose="02020603050405020304" pitchFamily="18" charset="0"/>
                <a:cs typeface="Times New Roman" panose="02020603050405020304" pitchFamily="18" charset="0"/>
              </a:rPr>
              <a:t> представляет собой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относительно короткий отрезок времени,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понятия и технологии развиваются и поныне. Сегодня еще возможно реконструировать историю создания </a:t>
            </a:r>
            <a:r>
              <a:rPr lang="en-US" b="1" dirty="0">
                <a:latin typeface="Times New Roman" panose="02020603050405020304" pitchFamily="18" charset="0"/>
                <a:cs typeface="Times New Roman" panose="02020603050405020304" pitchFamily="18" charset="0"/>
              </a:rPr>
              <a:t>DSS</a:t>
            </a:r>
            <a:r>
              <a:rPr lang="ru-RU" dirty="0">
                <a:latin typeface="Times New Roman" panose="02020603050405020304" pitchFamily="18" charset="0"/>
                <a:cs typeface="Times New Roman" panose="02020603050405020304" pitchFamily="18" charset="0"/>
              </a:rPr>
              <a:t> из ретроспективных объяснений ключевых участников, а также из опубликованных и неопубликованных данных. Многие из тех новаторов и разработчиков уже на пенсии, но их замыслы и достижения могут быть использованы и в современных разработках. </a:t>
            </a:r>
            <a:endParaRPr lang="ru-RU" dirty="0"/>
          </a:p>
        </p:txBody>
      </p:sp>
      <p:sp>
        <p:nvSpPr>
          <p:cNvPr id="8" name="TextBox 7">
            <a:extLst>
              <a:ext uri="{FF2B5EF4-FFF2-40B4-BE49-F238E27FC236}">
                <a16:creationId xmlns:a16="http://schemas.microsoft.com/office/drawing/2014/main" id="{E3091A3C-2CDA-4876-A9A9-5CA6730344CB}"/>
              </a:ext>
            </a:extLst>
          </p:cNvPr>
          <p:cNvSpPr txBox="1"/>
          <p:nvPr/>
        </p:nvSpPr>
        <p:spPr>
          <a:xfrm>
            <a:off x="0" y="955467"/>
            <a:ext cx="6624736" cy="1815882"/>
          </a:xfrm>
          <a:prstGeom prst="rect">
            <a:avLst/>
          </a:prstGeom>
          <a:noFill/>
        </p:spPr>
        <p:txBody>
          <a:bodyPr wrap="square">
            <a:spAutoFit/>
          </a:bodyPr>
          <a:lstStyle/>
          <a:p>
            <a:pPr algn="just"/>
            <a:r>
              <a:rPr lang="ru-RU" sz="1600" dirty="0">
                <a:latin typeface="Times New Roman" panose="02020603050405020304" pitchFamily="18" charset="0"/>
                <a:cs typeface="Times New Roman" panose="02020603050405020304" pitchFamily="18" charset="0"/>
              </a:rPr>
              <a:t>Интересно отметить создание предтечи СППР коллежским советником С. Н. Корсаковым, опубликовавшим еще в 1832 году описание механических устройств, так называемых «интеллектуальных машин», которые "могли быть использованы при решении различных задач в повседневной жизни, для того, чтобы сделать какой бы то ни было вывод", например помочь принять решение о наиболее подходящих лекарствах по наблюдаемым у пациента симптомам заболевания.</a:t>
            </a:r>
          </a:p>
        </p:txBody>
      </p:sp>
    </p:spTree>
    <p:extLst>
      <p:ext uri="{BB962C8B-B14F-4D97-AF65-F5344CB8AC3E}">
        <p14:creationId xmlns:p14="http://schemas.microsoft.com/office/powerpoint/2010/main" val="398043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3C1AF70-7D78-4A41-BB30-00591648D8C5}"/>
              </a:ext>
            </a:extLst>
          </p:cNvPr>
          <p:cNvSpPr>
            <a:spLocks noGrp="1"/>
          </p:cNvSpPr>
          <p:nvPr>
            <p:ph idx="1"/>
          </p:nvPr>
        </p:nvSpPr>
        <p:spPr/>
        <p:txBody>
          <a:bodyPr/>
          <a:lstStyle/>
          <a:p>
            <a:pPr marL="0" indent="0" algn="l">
              <a:buNone/>
            </a:pPr>
            <a:r>
              <a:rPr lang="ru-RU" sz="2400" b="1" i="0" dirty="0">
                <a:solidFill>
                  <a:srgbClr val="212121"/>
                </a:solidFill>
                <a:effectLst/>
                <a:latin typeface="Times New Roman" panose="02020603050405020304" pitchFamily="18" charset="0"/>
                <a:cs typeface="Times New Roman" panose="02020603050405020304" pitchFamily="18" charset="0"/>
              </a:rPr>
              <a:t>Инструменты доступа</a:t>
            </a:r>
            <a:endParaRPr lang="ru-RU" sz="2400" b="0" i="0" dirty="0">
              <a:solidFill>
                <a:srgbClr val="212121"/>
              </a:solidFill>
              <a:effectLst/>
              <a:latin typeface="Times New Roman" panose="02020603050405020304" pitchFamily="18" charset="0"/>
              <a:cs typeface="Times New Roman" panose="02020603050405020304" pitchFamily="18" charset="0"/>
            </a:endParaRPr>
          </a:p>
          <a:p>
            <a:pPr marL="0" indent="0" algn="just">
              <a:buNone/>
            </a:pPr>
            <a:r>
              <a:rPr lang="ru-RU" sz="2400" b="0" i="0" dirty="0">
                <a:solidFill>
                  <a:srgbClr val="212121"/>
                </a:solidFill>
                <a:effectLst/>
                <a:latin typeface="Times New Roman" panose="02020603050405020304" pitchFamily="18" charset="0"/>
                <a:cs typeface="Times New Roman" panose="02020603050405020304" pitchFamily="18" charset="0"/>
              </a:rPr>
              <a:t>Инструменты доступа — это различные приложения и инструменты, которые конечные пользователи используют для запроса и анализа данных в витринах данных. К ним относятся отчеты, </a:t>
            </a:r>
            <a:r>
              <a:rPr lang="ru-RU" sz="2400" b="0" i="0" u="none" strike="noStrike" dirty="0" err="1">
                <a:solidFill>
                  <a:srgbClr val="212121"/>
                </a:solidFill>
                <a:effectLst/>
                <a:latin typeface="Times New Roman" panose="02020603050405020304" pitchFamily="18" charset="0"/>
                <a:cs typeface="Times New Roman" panose="02020603050405020304" pitchFamily="18" charset="0"/>
                <a:hlinkClick r:id="rId2"/>
              </a:rPr>
              <a:t>дашборды</a:t>
            </a:r>
            <a:r>
              <a:rPr lang="ru-RU" sz="2400" b="0" i="0" dirty="0">
                <a:solidFill>
                  <a:srgbClr val="212121"/>
                </a:solidFill>
                <a:effectLst/>
                <a:latin typeface="Times New Roman" panose="02020603050405020304" pitchFamily="18" charset="0"/>
                <a:cs typeface="Times New Roman" panose="02020603050405020304" pitchFamily="18" charset="0"/>
              </a:rPr>
              <a:t>, аналитические приложения и другие средства </a:t>
            </a:r>
            <a:r>
              <a:rPr lang="ru-RU" sz="2400" b="0" i="0" u="none" strike="noStrike" dirty="0">
                <a:solidFill>
                  <a:srgbClr val="212121"/>
                </a:solidFill>
                <a:effectLst/>
                <a:latin typeface="Times New Roman" panose="02020603050405020304" pitchFamily="18" charset="0"/>
                <a:cs typeface="Times New Roman" panose="02020603050405020304" pitchFamily="18" charset="0"/>
                <a:hlinkClick r:id="rId3"/>
              </a:rPr>
              <a:t>визуализации</a:t>
            </a:r>
            <a:r>
              <a:rPr lang="ru-RU" sz="2400" b="0" i="0" dirty="0">
                <a:solidFill>
                  <a:srgbClr val="212121"/>
                </a:solidFill>
                <a:effectLst/>
                <a:latin typeface="Times New Roman" panose="02020603050405020304" pitchFamily="18" charset="0"/>
                <a:cs typeface="Times New Roman" panose="02020603050405020304" pitchFamily="18" charset="0"/>
              </a:rPr>
              <a:t> данных. Основная задача инструментов доступа — сделать данные доступными и понятными для пользователей, чтобы они могли принимать обоснованные решения на основе представленной информации</a:t>
            </a:r>
          </a:p>
          <a:p>
            <a:pPr marL="0" indent="0">
              <a:buNone/>
            </a:pPr>
            <a:endParaRPr lang="ru-RU" sz="24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D78792E1-DDFF-4E21-BFA0-0785269E8B6B}"/>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40</a:t>
            </a:fld>
            <a:endParaRPr lang="ru-RU" altLang="ru-RU">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1DE07BE4-CFFA-43BE-A5A8-E66C88E616F7}"/>
              </a:ext>
            </a:extLst>
          </p:cNvPr>
          <p:cNvSpPr>
            <a:spLocks noGrp="1"/>
          </p:cNvSpPr>
          <p:nvPr>
            <p:ph type="title"/>
          </p:nvPr>
        </p:nvSpPr>
        <p:spPr>
          <a:xfrm>
            <a:off x="0" y="44624"/>
            <a:ext cx="7886700" cy="925984"/>
          </a:xfrm>
        </p:spPr>
        <p:txBody>
          <a:bodyPr/>
          <a:lstStyle/>
          <a:p>
            <a:r>
              <a:rPr lang="ru-RU" sz="1800" b="1" i="0" dirty="0">
                <a:solidFill>
                  <a:schemeClr val="bg1"/>
                </a:solidFill>
                <a:effectLst/>
                <a:latin typeface="Times New Roman" panose="02020603050405020304" pitchFamily="18" charset="0"/>
                <a:cs typeface="Times New Roman" panose="02020603050405020304" pitchFamily="18" charset="0"/>
              </a:rPr>
              <a:t>ОСНОВНЫЕ КОМПОНЕНТЫ ВИТРИН ДАННЫХ</a:t>
            </a:r>
            <a:endParaRPr lang="ru-RU"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65546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F708E-50C7-42E7-BC79-895BBC3607F9}"/>
              </a:ext>
            </a:extLst>
          </p:cNvPr>
          <p:cNvSpPr>
            <a:spLocks noGrp="1"/>
          </p:cNvSpPr>
          <p:nvPr>
            <p:ph type="title"/>
          </p:nvPr>
        </p:nvSpPr>
        <p:spPr>
          <a:xfrm>
            <a:off x="174625" y="187101"/>
            <a:ext cx="7886700" cy="493936"/>
          </a:xfrm>
        </p:spPr>
        <p:txBody>
          <a:bodyPr/>
          <a:lstStyle/>
          <a:p>
            <a:pPr algn="just"/>
            <a:r>
              <a:rPr lang="ru-RU" sz="1800" b="1" i="0" dirty="0">
                <a:solidFill>
                  <a:schemeClr val="bg1"/>
                </a:solidFill>
                <a:effectLst/>
                <a:latin typeface="Times New Roman" panose="02020603050405020304" pitchFamily="18" charset="0"/>
                <a:cs typeface="Times New Roman" panose="02020603050405020304" pitchFamily="18" charset="0"/>
              </a:rPr>
              <a:t>ТИПЫ ВИТРИН ДАННЫХ</a:t>
            </a:r>
            <a:endParaRPr lang="ru-RU" sz="1800" dirty="0">
              <a:solidFill>
                <a:schemeClr val="bg1"/>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049BDD5-EE95-43BD-8D54-9568A1289520}"/>
              </a:ext>
            </a:extLst>
          </p:cNvPr>
          <p:cNvSpPr>
            <a:spLocks noGrp="1"/>
          </p:cNvSpPr>
          <p:nvPr>
            <p:ph idx="1"/>
          </p:nvPr>
        </p:nvSpPr>
        <p:spPr/>
        <p:txBody>
          <a:bodyPr/>
          <a:lstStyle/>
          <a:p>
            <a:pPr marL="0" indent="0" algn="l">
              <a:buNone/>
            </a:pPr>
            <a:r>
              <a:rPr lang="ru-RU" b="0" i="0" dirty="0">
                <a:solidFill>
                  <a:srgbClr val="212121"/>
                </a:solidFill>
                <a:effectLst/>
                <a:latin typeface="Times New Roman" panose="02020603050405020304" pitchFamily="18" charset="0"/>
                <a:cs typeface="Times New Roman" panose="02020603050405020304" pitchFamily="18" charset="0"/>
              </a:rPr>
              <a:t>Различают три типа </a:t>
            </a:r>
            <a:r>
              <a:rPr lang="ru-RU" b="0" i="0" u="none" strike="noStrike" dirty="0">
                <a:solidFill>
                  <a:srgbClr val="212121"/>
                </a:solidFill>
                <a:effectLst/>
                <a:latin typeface="Times New Roman" panose="02020603050405020304" pitchFamily="18" charset="0"/>
                <a:cs typeface="Times New Roman" panose="02020603050405020304" pitchFamily="18" charset="0"/>
                <a:hlinkClick r:id="rId2"/>
              </a:rPr>
              <a:t>витрин данных</a:t>
            </a:r>
            <a:r>
              <a:rPr lang="ru-RU" b="0" i="0" dirty="0">
                <a:solidFill>
                  <a:srgbClr val="212121"/>
                </a:solidFill>
                <a:effectLst/>
                <a:latin typeface="Times New Roman" panose="02020603050405020304" pitchFamily="18" charset="0"/>
                <a:cs typeface="Times New Roman" panose="02020603050405020304" pitchFamily="18" charset="0"/>
              </a:rPr>
              <a:t>:</a:t>
            </a:r>
          </a:p>
          <a:p>
            <a:pPr algn="l"/>
            <a:r>
              <a:rPr lang="ru-RU" b="0" i="0" dirty="0">
                <a:solidFill>
                  <a:srgbClr val="212121"/>
                </a:solidFill>
                <a:effectLst/>
                <a:latin typeface="Times New Roman" panose="02020603050405020304" pitchFamily="18" charset="0"/>
                <a:cs typeface="Times New Roman" panose="02020603050405020304" pitchFamily="18" charset="0"/>
              </a:rPr>
              <a:t> зависимые, </a:t>
            </a:r>
          </a:p>
          <a:p>
            <a:pPr algn="l"/>
            <a:r>
              <a:rPr lang="ru-RU" dirty="0">
                <a:solidFill>
                  <a:srgbClr val="212121"/>
                </a:solidFill>
                <a:latin typeface="Times New Roman" panose="02020603050405020304" pitchFamily="18" charset="0"/>
                <a:cs typeface="Times New Roman" panose="02020603050405020304" pitchFamily="18" charset="0"/>
              </a:rPr>
              <a:t> н</a:t>
            </a:r>
            <a:r>
              <a:rPr lang="ru-RU" b="0" i="0" dirty="0">
                <a:solidFill>
                  <a:srgbClr val="212121"/>
                </a:solidFill>
                <a:effectLst/>
                <a:latin typeface="Times New Roman" panose="02020603050405020304" pitchFamily="18" charset="0"/>
                <a:cs typeface="Times New Roman" panose="02020603050405020304" pitchFamily="18" charset="0"/>
              </a:rPr>
              <a:t>езависимые,</a:t>
            </a:r>
          </a:p>
          <a:p>
            <a:pPr algn="l"/>
            <a:r>
              <a:rPr lang="ru-RU" b="0" i="0" dirty="0">
                <a:solidFill>
                  <a:srgbClr val="212121"/>
                </a:solidFill>
                <a:effectLst/>
                <a:latin typeface="Times New Roman" panose="02020603050405020304" pitchFamily="18" charset="0"/>
                <a:cs typeface="Times New Roman" panose="02020603050405020304" pitchFamily="18" charset="0"/>
              </a:rPr>
              <a:t> гибридные.</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8A9A896A-331B-4080-89D2-DE115E416BCA}"/>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41</a:t>
            </a:fld>
            <a:endParaRPr lang="ru-RU" alt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00803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049BDD5-EE95-43BD-8D54-9568A1289520}"/>
              </a:ext>
            </a:extLst>
          </p:cNvPr>
          <p:cNvSpPr>
            <a:spLocks noGrp="1"/>
          </p:cNvSpPr>
          <p:nvPr>
            <p:ph idx="1"/>
          </p:nvPr>
        </p:nvSpPr>
        <p:spPr>
          <a:xfrm>
            <a:off x="323528" y="1700808"/>
            <a:ext cx="8229600" cy="3886200"/>
          </a:xfrm>
        </p:spPr>
        <p:txBody>
          <a:bodyPr/>
          <a:lstStyle/>
          <a:p>
            <a:pPr marL="0" indent="0" algn="l">
              <a:buNone/>
            </a:pPr>
            <a:r>
              <a:rPr lang="ru-RU" sz="2400" b="1" i="0" dirty="0">
                <a:solidFill>
                  <a:srgbClr val="000000"/>
                </a:solidFill>
                <a:effectLst/>
                <a:latin typeface="Times New Roman" panose="02020603050405020304" pitchFamily="18" charset="0"/>
                <a:cs typeface="Times New Roman" panose="02020603050405020304" pitchFamily="18" charset="0"/>
              </a:rPr>
              <a:t>Зависимая витрина данных</a:t>
            </a:r>
            <a:endParaRPr lang="ru-RU" sz="2400" b="1" i="0" dirty="0">
              <a:solidFill>
                <a:srgbClr val="00A7B3"/>
              </a:solidFill>
              <a:effectLst/>
              <a:latin typeface="Times New Roman" panose="02020603050405020304" pitchFamily="18" charset="0"/>
              <a:cs typeface="Times New Roman" panose="02020603050405020304" pitchFamily="18" charset="0"/>
            </a:endParaRPr>
          </a:p>
          <a:p>
            <a:pPr marL="0" indent="0" algn="just">
              <a:buNone/>
            </a:pPr>
            <a:r>
              <a:rPr lang="ru-RU" sz="2400" b="0" i="0" dirty="0">
                <a:solidFill>
                  <a:srgbClr val="212121"/>
                </a:solidFill>
                <a:effectLst/>
                <a:latin typeface="Times New Roman" panose="02020603050405020304" pitchFamily="18" charset="0"/>
                <a:cs typeface="Times New Roman" panose="02020603050405020304" pitchFamily="18" charset="0"/>
              </a:rPr>
              <a:t>Зависимая витрина данных представляет собой тип витрины, в которой информационным источником является центральное </a:t>
            </a:r>
            <a:r>
              <a:rPr lang="ru-RU" sz="2400" b="0" i="0" u="none" strike="noStrike" dirty="0">
                <a:solidFill>
                  <a:srgbClr val="212121"/>
                </a:solidFill>
                <a:effectLst/>
                <a:latin typeface="Times New Roman" panose="02020603050405020304" pitchFamily="18" charset="0"/>
                <a:cs typeface="Times New Roman" panose="02020603050405020304" pitchFamily="18" charset="0"/>
                <a:hlinkClick r:id="rId2"/>
              </a:rPr>
              <a:t>хранилище</a:t>
            </a:r>
            <a:r>
              <a:rPr lang="ru-RU" sz="2400" b="0" i="0" dirty="0">
                <a:solidFill>
                  <a:srgbClr val="212121"/>
                </a:solidFill>
                <a:effectLst/>
                <a:latin typeface="Times New Roman" panose="02020603050405020304" pitchFamily="18" charset="0"/>
                <a:cs typeface="Times New Roman" panose="02020603050405020304" pitchFamily="18" charset="0"/>
              </a:rPr>
              <a:t> данных предприятия. Этот подход помогает объединить всю бизнес-информацию в одном месте, обеспечивая согласованность и интеграцию данных в рамках всей организации. При создании одной или нескольких зависимых витрин данные в них будут согласованы и интегрированы с другими системами предприятия.</a:t>
            </a:r>
          </a:p>
          <a:p>
            <a:pPr marL="0" indent="0">
              <a:buNone/>
            </a:pPr>
            <a:endParaRPr lang="ru-RU" sz="24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8A9A896A-331B-4080-89D2-DE115E416BCA}"/>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42</a:t>
            </a:fld>
            <a:endParaRPr lang="ru-RU" altLang="ru-RU">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F5DF94F9-D1A4-40FC-80C2-45B645C98BE0}"/>
              </a:ext>
            </a:extLst>
          </p:cNvPr>
          <p:cNvSpPr txBox="1">
            <a:spLocks/>
          </p:cNvSpPr>
          <p:nvPr/>
        </p:nvSpPr>
        <p:spPr bwMode="auto">
          <a:xfrm>
            <a:off x="0" y="44624"/>
            <a:ext cx="7886700" cy="92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a:lstStyle>
          <a:p>
            <a:pPr defTabSz="914400"/>
            <a:r>
              <a:rPr lang="ru-RU" sz="1800" b="1">
                <a:solidFill>
                  <a:schemeClr val="bg1"/>
                </a:solidFill>
                <a:latin typeface="Times New Roman" panose="02020603050405020304" pitchFamily="18" charset="0"/>
                <a:cs typeface="Times New Roman" panose="02020603050405020304" pitchFamily="18" charset="0"/>
              </a:rPr>
              <a:t>ОСНОВНЫЕ КОМПОНЕНТЫ ВИТРИН ДАННЫХ</a:t>
            </a:r>
            <a:endParaRPr lang="ru-RU"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1805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9D0339-C4EC-4F85-87E4-8E058B7A1F44}"/>
              </a:ext>
            </a:extLst>
          </p:cNvPr>
          <p:cNvSpPr>
            <a:spLocks noGrp="1"/>
          </p:cNvSpPr>
          <p:nvPr>
            <p:ph type="title"/>
          </p:nvPr>
        </p:nvSpPr>
        <p:spPr>
          <a:xfrm>
            <a:off x="628650" y="1124744"/>
            <a:ext cx="7886700" cy="565944"/>
          </a:xfrm>
        </p:spPr>
        <p:txBody>
          <a:bodyPr/>
          <a:lstStyle/>
          <a:p>
            <a:pPr marL="0" indent="0" algn="ctr">
              <a:buNone/>
            </a:pPr>
            <a:r>
              <a:rPr lang="ru-RU" sz="2400" b="1" i="0" dirty="0">
                <a:solidFill>
                  <a:srgbClr val="212121"/>
                </a:solidFill>
                <a:effectLst/>
                <a:latin typeface="Times New Roman" panose="02020603050405020304" pitchFamily="18" charset="0"/>
                <a:cs typeface="Times New Roman" panose="02020603050405020304" pitchFamily="18" charset="0"/>
              </a:rPr>
              <a:t>Зависимые витрины данных могут быть реализованы на основе двух основных подходов:</a:t>
            </a:r>
            <a:endParaRPr lang="ru-RU" sz="2400" b="0" i="0" dirty="0">
              <a:solidFill>
                <a:srgbClr val="212121"/>
              </a:solidFill>
              <a:effectLst/>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EB486761-723F-45DF-B540-E0E57A8F8F9F}"/>
              </a:ext>
            </a:extLst>
          </p:cNvPr>
          <p:cNvSpPr>
            <a:spLocks noGrp="1"/>
          </p:cNvSpPr>
          <p:nvPr>
            <p:ph idx="1"/>
          </p:nvPr>
        </p:nvSpPr>
        <p:spPr/>
        <p:txBody>
          <a:bodyPr/>
          <a:lstStyle/>
          <a:p>
            <a:pPr marL="0" indent="0" algn="just">
              <a:buNone/>
            </a:pPr>
            <a:r>
              <a:rPr lang="ru-RU" sz="2000" b="1" i="0" dirty="0">
                <a:solidFill>
                  <a:srgbClr val="212121"/>
                </a:solidFill>
                <a:effectLst/>
                <a:latin typeface="Times New Roman" panose="02020603050405020304" pitchFamily="18" charset="0"/>
                <a:cs typeface="Times New Roman" panose="02020603050405020304" pitchFamily="18" charset="0"/>
              </a:rPr>
              <a:t>1. Хранение итогов ETL во временной области</a:t>
            </a:r>
            <a:endParaRPr lang="ru-RU" sz="2000" b="0" i="0" dirty="0">
              <a:solidFill>
                <a:srgbClr val="212121"/>
              </a:solidFill>
              <a:effectLst/>
              <a:latin typeface="Times New Roman" panose="02020603050405020304" pitchFamily="18" charset="0"/>
              <a:cs typeface="Times New Roman" panose="02020603050405020304" pitchFamily="18" charset="0"/>
            </a:endParaRPr>
          </a:p>
          <a:p>
            <a:pPr marL="0" indent="0" algn="just">
              <a:buNone/>
            </a:pPr>
            <a:r>
              <a:rPr lang="ru-RU" sz="2000" b="0" i="0" dirty="0">
                <a:solidFill>
                  <a:srgbClr val="212121"/>
                </a:solidFill>
                <a:effectLst/>
                <a:latin typeface="Times New Roman" panose="02020603050405020304" pitchFamily="18" charset="0"/>
                <a:cs typeface="Times New Roman" panose="02020603050405020304" pitchFamily="18" charset="0"/>
              </a:rPr>
              <a:t>В этом варианте результаты процессов извлечения, преобразования и загрузки данных (</a:t>
            </a:r>
            <a:r>
              <a:rPr lang="ru-RU" sz="2000" b="0" i="0" u="none" strike="noStrike" dirty="0">
                <a:solidFill>
                  <a:srgbClr val="212121"/>
                </a:solidFill>
                <a:effectLst/>
                <a:latin typeface="Times New Roman" panose="02020603050405020304" pitchFamily="18" charset="0"/>
                <a:cs typeface="Times New Roman" panose="02020603050405020304" pitchFamily="18" charset="0"/>
                <a:hlinkClick r:id="rId2"/>
              </a:rPr>
              <a:t>ETL</a:t>
            </a:r>
            <a:r>
              <a:rPr lang="ru-RU" sz="2000" b="0" i="0" dirty="0">
                <a:solidFill>
                  <a:srgbClr val="212121"/>
                </a:solidFill>
                <a:effectLst/>
                <a:latin typeface="Times New Roman" panose="02020603050405020304" pitchFamily="18" charset="0"/>
                <a:cs typeface="Times New Roman" panose="02020603050405020304" pitchFamily="18" charset="0"/>
              </a:rPr>
              <a:t>) хранятся во временной области, а физическая информационная база отсутствует. Пользователь получает доступ исключительно к витрине данных, что упрощает доступ и </a:t>
            </a:r>
            <a:r>
              <a:rPr lang="ru-RU" sz="2000" b="0" i="0" u="none" strike="noStrike" dirty="0">
                <a:solidFill>
                  <a:srgbClr val="212121"/>
                </a:solidFill>
                <a:effectLst/>
                <a:latin typeface="Times New Roman" panose="02020603050405020304" pitchFamily="18" charset="0"/>
                <a:cs typeface="Times New Roman" panose="02020603050405020304" pitchFamily="18" charset="0"/>
                <a:hlinkClick r:id="rId3"/>
              </a:rPr>
              <a:t>анализ данных</a:t>
            </a:r>
            <a:r>
              <a:rPr lang="ru-RU" sz="2000" b="0" i="0" dirty="0">
                <a:solidFill>
                  <a:srgbClr val="212121"/>
                </a:solidFill>
                <a:effectLst/>
                <a:latin typeface="Times New Roman" panose="02020603050405020304" pitchFamily="18" charset="0"/>
                <a:cs typeface="Times New Roman" panose="02020603050405020304" pitchFamily="18" charset="0"/>
              </a:rPr>
              <a:t>, не загружая при этом основное хранилище.</a:t>
            </a:r>
          </a:p>
          <a:p>
            <a:pPr marL="0" indent="0" algn="just">
              <a:buNone/>
            </a:pPr>
            <a:r>
              <a:rPr lang="ru-RU" sz="2000" b="1" i="0" dirty="0">
                <a:solidFill>
                  <a:srgbClr val="212121"/>
                </a:solidFill>
                <a:effectLst/>
                <a:latin typeface="Times New Roman" panose="02020603050405020304" pitchFamily="18" charset="0"/>
                <a:cs typeface="Times New Roman" panose="02020603050405020304" pitchFamily="18" charset="0"/>
              </a:rPr>
              <a:t>2. Расширенный пользовательский доступ</a:t>
            </a:r>
            <a:endParaRPr lang="ru-RU" sz="2000" b="0" i="0" dirty="0">
              <a:solidFill>
                <a:srgbClr val="212121"/>
              </a:solidFill>
              <a:effectLst/>
              <a:latin typeface="Times New Roman" panose="02020603050405020304" pitchFamily="18" charset="0"/>
              <a:cs typeface="Times New Roman" panose="02020603050405020304" pitchFamily="18" charset="0"/>
            </a:endParaRPr>
          </a:p>
          <a:p>
            <a:pPr marL="0" indent="0" algn="just">
              <a:buNone/>
            </a:pPr>
            <a:r>
              <a:rPr lang="ru-RU" sz="2000" b="0" i="0" dirty="0">
                <a:solidFill>
                  <a:srgbClr val="212121"/>
                </a:solidFill>
                <a:effectLst/>
                <a:latin typeface="Times New Roman" panose="02020603050405020304" pitchFamily="18" charset="0"/>
                <a:cs typeface="Times New Roman" panose="02020603050405020304" pitchFamily="18" charset="0"/>
              </a:rPr>
              <a:t>Предусматривает расширенный доступ для пользователей, который включает возможность открытия как витрины данных, так и единого информационного хранилища. Позволяет сотрудникам иметь доступ ко всем данным, хранящимся в центральном хранилище, наряду с данными, представленными в витрине.</a:t>
            </a:r>
          </a:p>
          <a:p>
            <a:pPr marL="0" indent="0">
              <a:buNone/>
            </a:pPr>
            <a:endParaRPr lang="ru-RU" sz="20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68F7987C-31BC-4916-A2F2-F43A1B547D5E}"/>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43</a:t>
            </a:fld>
            <a:endParaRPr lang="ru-RU" alt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38808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F708E-50C7-42E7-BC79-895BBC3607F9}"/>
              </a:ext>
            </a:extLst>
          </p:cNvPr>
          <p:cNvSpPr>
            <a:spLocks noGrp="1"/>
          </p:cNvSpPr>
          <p:nvPr>
            <p:ph type="title"/>
          </p:nvPr>
        </p:nvSpPr>
        <p:spPr>
          <a:xfrm>
            <a:off x="174625" y="188640"/>
            <a:ext cx="7886700" cy="565944"/>
          </a:xfrm>
        </p:spPr>
        <p:txBody>
          <a:bodyPr/>
          <a:lstStyle/>
          <a:p>
            <a:pPr algn="just"/>
            <a:r>
              <a:rPr lang="ru-RU" sz="2000" i="0" dirty="0">
                <a:solidFill>
                  <a:schemeClr val="bg1"/>
                </a:solidFill>
                <a:effectLst/>
                <a:latin typeface="Times New Roman" panose="02020603050405020304" pitchFamily="18" charset="0"/>
                <a:cs typeface="Times New Roman" panose="02020603050405020304" pitchFamily="18" charset="0"/>
              </a:rPr>
              <a:t>ТИПЫ ВИТРИН ДАННЫХ</a:t>
            </a:r>
            <a:endParaRPr lang="ru-RU" sz="2000" dirty="0">
              <a:solidFill>
                <a:schemeClr val="bg1"/>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049BDD5-EE95-43BD-8D54-9568A1289520}"/>
              </a:ext>
            </a:extLst>
          </p:cNvPr>
          <p:cNvSpPr>
            <a:spLocks noGrp="1"/>
          </p:cNvSpPr>
          <p:nvPr>
            <p:ph idx="1"/>
          </p:nvPr>
        </p:nvSpPr>
        <p:spPr>
          <a:xfrm>
            <a:off x="323528" y="1485900"/>
            <a:ext cx="8229600" cy="3886200"/>
          </a:xfrm>
        </p:spPr>
        <p:txBody>
          <a:bodyPr/>
          <a:lstStyle/>
          <a:p>
            <a:pPr marL="0" indent="0" algn="ctr">
              <a:buNone/>
            </a:pPr>
            <a:r>
              <a:rPr lang="ru-RU" sz="2000" b="1" i="0" dirty="0">
                <a:solidFill>
                  <a:srgbClr val="000000"/>
                </a:solidFill>
                <a:effectLst/>
                <a:latin typeface="Times New Roman" panose="02020603050405020304" pitchFamily="18" charset="0"/>
                <a:cs typeface="Times New Roman" panose="02020603050405020304" pitchFamily="18" charset="0"/>
              </a:rPr>
              <a:t>Независимый киоск данных</a:t>
            </a:r>
            <a:endParaRPr lang="ru-RU" sz="2000" b="1" i="0" dirty="0">
              <a:solidFill>
                <a:srgbClr val="00A7B3"/>
              </a:solidFill>
              <a:effectLst/>
              <a:latin typeface="Times New Roman" panose="02020603050405020304" pitchFamily="18" charset="0"/>
              <a:cs typeface="Times New Roman" panose="02020603050405020304" pitchFamily="18" charset="0"/>
            </a:endParaRPr>
          </a:p>
          <a:p>
            <a:pPr marL="0" indent="0" algn="just">
              <a:buNone/>
            </a:pPr>
            <a:r>
              <a:rPr lang="ru-RU" sz="2000" b="0" i="0" dirty="0">
                <a:solidFill>
                  <a:srgbClr val="212121"/>
                </a:solidFill>
                <a:effectLst/>
                <a:latin typeface="Times New Roman" panose="02020603050405020304" pitchFamily="18" charset="0"/>
                <a:cs typeface="Times New Roman" panose="02020603050405020304" pitchFamily="18" charset="0"/>
              </a:rPr>
              <a:t>Независимый киоск данных представляет собой тип витрины данных, в которой не предусматривается использование центрального хранилища данных. Этот подход идеально подходит для малых рабочих групп и корпоративных служб предприятия, которые нуждаются в быстром и удобном доступе к информации для выполнения своих задач.</a:t>
            </a:r>
          </a:p>
          <a:p>
            <a:pPr marL="0" indent="0" algn="just">
              <a:buNone/>
            </a:pPr>
            <a:r>
              <a:rPr lang="ru-RU" sz="2000" b="0" i="0" dirty="0">
                <a:solidFill>
                  <a:srgbClr val="212121"/>
                </a:solidFill>
                <a:effectLst/>
                <a:latin typeface="Times New Roman" panose="02020603050405020304" pitchFamily="18" charset="0"/>
                <a:cs typeface="Times New Roman" panose="02020603050405020304" pitchFamily="18" charset="0"/>
              </a:rPr>
              <a:t>Информация в независимые витрины данных поступает напрямую из первоисточника. Этот источник может быть как внешним, так и внутренним. Независимые киоски данных позволяют группам получать необходимые данные без необходимости взаимодействовать с центральным хранилищем, что ускоряет процесс доступа к информации и упрощает ее использование.</a:t>
            </a:r>
          </a:p>
        </p:txBody>
      </p:sp>
      <p:sp>
        <p:nvSpPr>
          <p:cNvPr id="4" name="Номер слайда 3">
            <a:extLst>
              <a:ext uri="{FF2B5EF4-FFF2-40B4-BE49-F238E27FC236}">
                <a16:creationId xmlns:a16="http://schemas.microsoft.com/office/drawing/2014/main" id="{8A9A896A-331B-4080-89D2-DE115E416BCA}"/>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44</a:t>
            </a:fld>
            <a:endParaRPr lang="ru-RU" alt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5454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102DC8-38C5-4361-90B0-69223EB15BE6}"/>
              </a:ext>
            </a:extLst>
          </p:cNvPr>
          <p:cNvSpPr>
            <a:spLocks noGrp="1"/>
          </p:cNvSpPr>
          <p:nvPr>
            <p:ph type="title"/>
          </p:nvPr>
        </p:nvSpPr>
        <p:spPr>
          <a:xfrm>
            <a:off x="628650" y="1052736"/>
            <a:ext cx="7886700" cy="637952"/>
          </a:xfrm>
        </p:spPr>
        <p:txBody>
          <a:bodyPr/>
          <a:lstStyle/>
          <a:p>
            <a:pPr algn="ctr"/>
            <a:r>
              <a:rPr lang="ru-RU" sz="3200" b="1" i="0" dirty="0">
                <a:solidFill>
                  <a:srgbClr val="212121"/>
                </a:solidFill>
                <a:effectLst/>
                <a:latin typeface="Times New Roman" panose="02020603050405020304" pitchFamily="18" charset="0"/>
                <a:cs typeface="Times New Roman" panose="02020603050405020304" pitchFamily="18" charset="0"/>
              </a:rPr>
              <a:t>Однако для этого типа витрин характерны и пару недостатков:</a:t>
            </a:r>
            <a:endParaRPr lang="ru-RU" sz="32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E10CBCF4-8EE9-4114-9746-5EAE8F4310C2}"/>
              </a:ext>
            </a:extLst>
          </p:cNvPr>
          <p:cNvSpPr>
            <a:spLocks noGrp="1"/>
          </p:cNvSpPr>
          <p:nvPr>
            <p:ph idx="1"/>
          </p:nvPr>
        </p:nvSpPr>
        <p:spPr/>
        <p:txBody>
          <a:bodyPr/>
          <a:lstStyle/>
          <a:p>
            <a:pPr algn="just">
              <a:buFont typeface="+mj-lt"/>
              <a:buAutoNum type="arabicPeriod"/>
            </a:pPr>
            <a:r>
              <a:rPr lang="ru-RU" b="0" i="0" dirty="0">
                <a:solidFill>
                  <a:srgbClr val="212121"/>
                </a:solidFill>
                <a:effectLst/>
                <a:latin typeface="Times New Roman" panose="02020603050405020304" pitchFamily="18" charset="0"/>
                <a:cs typeface="Times New Roman" panose="02020603050405020304" pitchFamily="18" charset="0"/>
              </a:rPr>
              <a:t>Из-за отсутствия централизованного хранилища данных существует риск появления </a:t>
            </a:r>
            <a:r>
              <a:rPr lang="ru-RU" b="0" i="0" dirty="0" err="1">
                <a:solidFill>
                  <a:srgbClr val="212121"/>
                </a:solidFill>
                <a:effectLst/>
                <a:latin typeface="Times New Roman" panose="02020603050405020304" pitchFamily="18" charset="0"/>
                <a:cs typeface="Times New Roman" panose="02020603050405020304" pitchFamily="18" charset="0"/>
              </a:rPr>
              <a:t>дублирующейся</a:t>
            </a:r>
            <a:r>
              <a:rPr lang="ru-RU" b="0" i="0" dirty="0">
                <a:solidFill>
                  <a:srgbClr val="212121"/>
                </a:solidFill>
                <a:effectLst/>
                <a:latin typeface="Times New Roman" panose="02020603050405020304" pitchFamily="18" charset="0"/>
                <a:cs typeface="Times New Roman" panose="02020603050405020304" pitchFamily="18" charset="0"/>
              </a:rPr>
              <a:t> информации в разных витринах данных.</a:t>
            </a:r>
          </a:p>
          <a:p>
            <a:pPr algn="just">
              <a:buFont typeface="+mj-lt"/>
              <a:buAutoNum type="arabicPeriod"/>
            </a:pPr>
            <a:r>
              <a:rPr lang="ru-RU" b="0" i="0" dirty="0">
                <a:solidFill>
                  <a:srgbClr val="212121"/>
                </a:solidFill>
                <a:effectLst/>
                <a:latin typeface="Times New Roman" panose="02020603050405020304" pitchFamily="18" charset="0"/>
                <a:cs typeface="Times New Roman" panose="02020603050405020304" pitchFamily="18" charset="0"/>
              </a:rPr>
              <a:t>Невозможность получить полноценную информацию о деятельности всей организации.</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9BD902B0-AA03-4733-9ECF-790F80B1389D}"/>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45</a:t>
            </a:fld>
            <a:endParaRPr lang="ru-RU" alt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239019"/>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049BDD5-EE95-43BD-8D54-9568A1289520}"/>
              </a:ext>
            </a:extLst>
          </p:cNvPr>
          <p:cNvSpPr>
            <a:spLocks noGrp="1"/>
          </p:cNvSpPr>
          <p:nvPr>
            <p:ph idx="1"/>
          </p:nvPr>
        </p:nvSpPr>
        <p:spPr>
          <a:xfrm>
            <a:off x="323528" y="1485900"/>
            <a:ext cx="8229600" cy="3886200"/>
          </a:xfrm>
        </p:spPr>
        <p:txBody>
          <a:bodyPr/>
          <a:lstStyle/>
          <a:p>
            <a:pPr marL="0" indent="0" algn="ctr">
              <a:buNone/>
            </a:pPr>
            <a:r>
              <a:rPr lang="ru-RU" sz="2000" b="1" i="0" dirty="0">
                <a:solidFill>
                  <a:srgbClr val="00A7B3"/>
                </a:solidFill>
                <a:effectLst/>
                <a:latin typeface="Times New Roman" panose="02020603050405020304" pitchFamily="18" charset="0"/>
                <a:cs typeface="Times New Roman" panose="02020603050405020304" pitchFamily="18" charset="0"/>
              </a:rPr>
              <a:t>Гибридный киоск данных</a:t>
            </a:r>
          </a:p>
          <a:p>
            <a:pPr marL="0" indent="0" algn="just">
              <a:buNone/>
            </a:pPr>
            <a:r>
              <a:rPr lang="ru-RU" sz="2000" b="0" i="0" dirty="0">
                <a:solidFill>
                  <a:srgbClr val="212121"/>
                </a:solidFill>
                <a:effectLst/>
                <a:latin typeface="Times New Roman" panose="02020603050405020304" pitchFamily="18" charset="0"/>
                <a:cs typeface="Times New Roman" panose="02020603050405020304" pitchFamily="18" charset="0"/>
              </a:rPr>
              <a:t>Гибридный киоск данных сочетает в себе элементы зависимых и независимых витрин данных, обеспечивая баланс между централизованным управлением и гибкостью. Основные данные поступают из корпоративного хранилища, что гарантирует их согласованность и соответствие общей стратегии данных организации. Дополнительно гибридная витрина может включать данные из внешних или специфических источников, удовлетворяя уникальные требования отдельных отделов.</a:t>
            </a:r>
          </a:p>
          <a:p>
            <a:pPr marL="0" indent="0" algn="just">
              <a:buNone/>
            </a:pPr>
            <a:r>
              <a:rPr lang="ru-RU" sz="2000" b="0" i="0" dirty="0">
                <a:solidFill>
                  <a:srgbClr val="212121"/>
                </a:solidFill>
                <a:effectLst/>
                <a:latin typeface="Times New Roman" panose="02020603050405020304" pitchFamily="18" charset="0"/>
                <a:cs typeface="Times New Roman" panose="02020603050405020304" pitchFamily="18" charset="0"/>
              </a:rPr>
              <a:t>Этот подход позволяет поддерживать единую версию данных на уровне всей организации, одновременно предоставляя возможность адаптироваться к изменяющимся потребностям различных бизнес-функций. Однако управление гибридным киоском может быть сложным, требуя дополнительных ресурсов для обеспечения интеграции и безопасности данных.</a:t>
            </a:r>
          </a:p>
          <a:p>
            <a:pPr marL="0" indent="0" algn="ctr">
              <a:buNone/>
            </a:pPr>
            <a:endParaRPr lang="ru-RU" sz="2000" b="0" i="0" dirty="0">
              <a:solidFill>
                <a:srgbClr val="212121"/>
              </a:solidFill>
              <a:effectLst/>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8A9A896A-331B-4080-89D2-DE115E416BCA}"/>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46</a:t>
            </a:fld>
            <a:endParaRPr lang="ru-RU" altLang="ru-RU">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6C7E1728-DD75-4569-9218-4A04F051FFB8}"/>
              </a:ext>
            </a:extLst>
          </p:cNvPr>
          <p:cNvSpPr txBox="1">
            <a:spLocks/>
          </p:cNvSpPr>
          <p:nvPr/>
        </p:nvSpPr>
        <p:spPr bwMode="auto">
          <a:xfrm>
            <a:off x="174625" y="187101"/>
            <a:ext cx="7886700" cy="493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a:lstStyle>
          <a:p>
            <a:pPr algn="just" defTabSz="914400"/>
            <a:r>
              <a:rPr lang="ru-RU" sz="1800" b="1">
                <a:solidFill>
                  <a:schemeClr val="bg1"/>
                </a:solidFill>
                <a:latin typeface="Times New Roman" panose="02020603050405020304" pitchFamily="18" charset="0"/>
                <a:cs typeface="Times New Roman" panose="02020603050405020304" pitchFamily="18" charset="0"/>
              </a:rPr>
              <a:t>ТИПЫ ВИТРИН ДАННЫХ</a:t>
            </a:r>
            <a:endParaRPr lang="ru-RU"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491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199ACC-BEDA-4F7F-88DD-74F6FE403EF3}"/>
              </a:ext>
            </a:extLst>
          </p:cNvPr>
          <p:cNvSpPr>
            <a:spLocks noGrp="1"/>
          </p:cNvSpPr>
          <p:nvPr>
            <p:ph type="title"/>
          </p:nvPr>
        </p:nvSpPr>
        <p:spPr>
          <a:xfrm>
            <a:off x="0" y="116632"/>
            <a:ext cx="7886700" cy="637952"/>
          </a:xfrm>
        </p:spPr>
        <p:txBody>
          <a:bodyPr/>
          <a:lstStyle/>
          <a:p>
            <a:pPr algn="just"/>
            <a:r>
              <a:rPr lang="ru-RU" sz="2000" i="0" dirty="0">
                <a:solidFill>
                  <a:schemeClr val="bg1"/>
                </a:solidFill>
                <a:effectLst/>
                <a:latin typeface="Times New Roman" panose="02020603050405020304" pitchFamily="18" charset="0"/>
                <a:cs typeface="Times New Roman" panose="02020603050405020304" pitchFamily="18" charset="0"/>
              </a:rPr>
              <a:t>ПРЕИМУЩЕСТВА ИСПОЛЬЗОВАНИЯ ВИТРИНЫ ДАННЫХ</a:t>
            </a:r>
            <a:endParaRPr lang="ru-RU" sz="2000" dirty="0">
              <a:solidFill>
                <a:schemeClr val="bg1"/>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D6A117F-D94A-4120-8C9E-1A762CA8BA33}"/>
              </a:ext>
            </a:extLst>
          </p:cNvPr>
          <p:cNvSpPr>
            <a:spLocks noGrp="1"/>
          </p:cNvSpPr>
          <p:nvPr>
            <p:ph idx="1"/>
          </p:nvPr>
        </p:nvSpPr>
        <p:spPr>
          <a:xfrm>
            <a:off x="447476" y="1828800"/>
            <a:ext cx="8229600" cy="3886200"/>
          </a:xfrm>
        </p:spPr>
        <p:txBody>
          <a:bodyPr/>
          <a:lstStyle/>
          <a:p>
            <a:pPr marL="0" indent="0" algn="just">
              <a:buNone/>
            </a:pPr>
            <a:r>
              <a:rPr lang="ru-RU" sz="2400" b="0" i="0" dirty="0">
                <a:solidFill>
                  <a:srgbClr val="212121"/>
                </a:solidFill>
                <a:effectLst/>
                <a:latin typeface="Times New Roman" panose="02020603050405020304" pitchFamily="18" charset="0"/>
                <a:cs typeface="Times New Roman" panose="02020603050405020304" pitchFamily="18" charset="0"/>
              </a:rPr>
              <a:t>Созданная для конкретного отдела или направления деятельности витрина данных предоставляет пользователям ряд преимуществ:</a:t>
            </a:r>
          </a:p>
          <a:p>
            <a:pPr marL="0" indent="0" algn="just">
              <a:buNone/>
            </a:pPr>
            <a:r>
              <a:rPr lang="ru-RU" sz="2400" b="1" i="0" dirty="0">
                <a:solidFill>
                  <a:srgbClr val="212121"/>
                </a:solidFill>
                <a:effectLst/>
                <a:latin typeface="Times New Roman" panose="02020603050405020304" pitchFamily="18" charset="0"/>
                <a:cs typeface="Times New Roman" panose="02020603050405020304" pitchFamily="18" charset="0"/>
              </a:rPr>
              <a:t>Единый источник достоверных данных</a:t>
            </a:r>
            <a:r>
              <a:rPr lang="ru-RU" sz="2400" b="0" i="0" dirty="0">
                <a:solidFill>
                  <a:srgbClr val="212121"/>
                </a:solidFill>
                <a:effectLst/>
                <a:latin typeface="Times New Roman" panose="02020603050405020304" pitchFamily="18" charset="0"/>
                <a:cs typeface="Times New Roman" panose="02020603050405020304" pitchFamily="18" charset="0"/>
              </a:rPr>
              <a:t>: Централизованный характер витрины данных гарантирует, что все в отделе или организации принимают решения, опираясь на одни и те же данные. Это повышает доверие к данным и прогнозам, позволяя заинтересованным лицам сосредоточиться на принятии решений и действиях, а не на обсуждении данных.</a:t>
            </a:r>
          </a:p>
          <a:p>
            <a:pPr marL="0" indent="0">
              <a:buNone/>
            </a:pPr>
            <a:endParaRPr lang="ru-RU" sz="24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F079FA75-591E-4055-9549-F57936E3CA67}"/>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47</a:t>
            </a:fld>
            <a:endParaRPr lang="ru-RU" alt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74703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3C7A43A-3036-43A4-9EB5-B6B06F40BEF0}"/>
              </a:ext>
            </a:extLst>
          </p:cNvPr>
          <p:cNvSpPr>
            <a:spLocks noGrp="1"/>
          </p:cNvSpPr>
          <p:nvPr>
            <p:ph idx="1"/>
          </p:nvPr>
        </p:nvSpPr>
        <p:spPr>
          <a:xfrm>
            <a:off x="1475656" y="1700808"/>
            <a:ext cx="5904656" cy="3816424"/>
          </a:xfrm>
          <a:ln>
            <a:solidFill>
              <a:srgbClr val="990033"/>
            </a:solidFill>
          </a:ln>
        </p:spPr>
        <p:txBody>
          <a:bodyPr/>
          <a:lstStyle/>
          <a:p>
            <a:pPr marL="0" indent="0" algn="ctr">
              <a:buNone/>
            </a:pPr>
            <a:r>
              <a:rPr lang="ru-RU" sz="2400" b="1" i="0" dirty="0">
                <a:solidFill>
                  <a:srgbClr val="212121"/>
                </a:solidFill>
                <a:effectLst/>
                <a:latin typeface="Times New Roman" panose="02020603050405020304" pitchFamily="18" charset="0"/>
                <a:cs typeface="Times New Roman" panose="02020603050405020304" pitchFamily="18" charset="0"/>
              </a:rPr>
              <a:t>Быстрый </a:t>
            </a:r>
            <a:r>
              <a:rPr lang="ru-RU" sz="2400" b="1" i="0" u="none" strike="noStrike" dirty="0">
                <a:solidFill>
                  <a:srgbClr val="212121"/>
                </a:solidFill>
                <a:effectLst/>
                <a:latin typeface="Times New Roman" panose="02020603050405020304" pitchFamily="18" charset="0"/>
                <a:cs typeface="Times New Roman" panose="02020603050405020304" pitchFamily="18" charset="0"/>
                <a:hlinkClick r:id="rId2"/>
              </a:rPr>
              <a:t>доступ к данным</a:t>
            </a:r>
            <a:r>
              <a:rPr lang="ru-RU" sz="2400" b="0" i="0" dirty="0">
                <a:solidFill>
                  <a:srgbClr val="212121"/>
                </a:solidFill>
                <a:effectLst/>
                <a:latin typeface="Times New Roman" panose="02020603050405020304" pitchFamily="18" charset="0"/>
                <a:cs typeface="Times New Roman" panose="02020603050405020304" pitchFamily="18" charset="0"/>
              </a:rPr>
              <a:t>: Конкретные бизнес-отделы или пользователи могут быстро получать доступ к нужному им подмножеству данных из корпоративного хранилища данных, объединяя эту информацию с данными из других источников. Это повышает производительность как бизнес-отделов, так и ИТ, так как сотрудники могут оперативно получать данные по мере необходимости, а не ждать выполнения запросов.</a:t>
            </a:r>
          </a:p>
          <a:p>
            <a:pPr algn="ctr"/>
            <a:endParaRPr lang="ru-RU" sz="20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409D01DC-2F79-4A83-9A41-5144AC987467}"/>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48</a:t>
            </a:fld>
            <a:endParaRPr lang="ru-RU" alt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20532"/>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666FB30-106A-4144-92D4-C1913D2E55E6}"/>
              </a:ext>
            </a:extLst>
          </p:cNvPr>
          <p:cNvSpPr>
            <a:spLocks noGrp="1"/>
          </p:cNvSpPr>
          <p:nvPr>
            <p:ph idx="1"/>
          </p:nvPr>
        </p:nvSpPr>
        <p:spPr>
          <a:xfrm>
            <a:off x="1691680" y="1916832"/>
            <a:ext cx="6454502" cy="3600400"/>
          </a:xfrm>
          <a:ln>
            <a:solidFill>
              <a:srgbClr val="990033"/>
            </a:solidFill>
          </a:ln>
        </p:spPr>
        <p:txBody>
          <a:bodyPr/>
          <a:lstStyle/>
          <a:p>
            <a:pPr marL="0" indent="0" algn="ctr">
              <a:buNone/>
            </a:pPr>
            <a:r>
              <a:rPr lang="ru-RU" b="1" i="0" dirty="0">
                <a:solidFill>
                  <a:srgbClr val="212121"/>
                </a:solidFill>
                <a:effectLst/>
                <a:latin typeface="Times New Roman" panose="02020603050405020304" pitchFamily="18" charset="0"/>
                <a:cs typeface="Times New Roman" panose="02020603050405020304" pitchFamily="18" charset="0"/>
              </a:rPr>
              <a:t>Ускоренное </a:t>
            </a:r>
            <a:r>
              <a:rPr lang="ru-RU" b="1" i="0" u="none" strike="noStrike" dirty="0">
                <a:solidFill>
                  <a:srgbClr val="212121"/>
                </a:solidFill>
                <a:effectLst/>
                <a:latin typeface="Times New Roman" panose="02020603050405020304" pitchFamily="18" charset="0"/>
                <a:cs typeface="Times New Roman" panose="02020603050405020304" pitchFamily="18" charset="0"/>
                <a:hlinkClick r:id="rId2"/>
              </a:rPr>
              <a:t>принятие решений</a:t>
            </a:r>
            <a:r>
              <a:rPr lang="ru-RU" b="0" i="0" dirty="0">
                <a:solidFill>
                  <a:srgbClr val="212121"/>
                </a:solidFill>
                <a:effectLst/>
                <a:latin typeface="Times New Roman" panose="02020603050405020304" pitchFamily="18" charset="0"/>
                <a:cs typeface="Times New Roman" panose="02020603050405020304" pitchFamily="18" charset="0"/>
              </a:rPr>
              <a:t>: Витрина данных позволяет аналитикам сосредоточиться на конкретных проблемах и возможностях, быстрее переходя от анализа данных к принятию взвешенных решений. Крайне полезное преимущество для отделов финансов и HR, где требуется оперативная аналитика.</a:t>
            </a:r>
          </a:p>
          <a:p>
            <a:pPr algn="ctr"/>
            <a:endParaRPr lang="ru-RU" sz="24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8C067FDE-2415-4AEF-936C-E5D21AA36694}"/>
              </a:ext>
            </a:extLst>
          </p:cNvPr>
          <p:cNvSpPr>
            <a:spLocks noGrp="1"/>
          </p:cNvSpPr>
          <p:nvPr>
            <p:ph type="sldNum" sz="quarter" idx="12"/>
          </p:nvPr>
        </p:nvSpPr>
        <p:spPr/>
        <p:txBody>
          <a:bodyPr/>
          <a:lstStyle/>
          <a:p>
            <a:pPr>
              <a:defRPr/>
            </a:pPr>
            <a:fld id="{E729F89E-D406-45E7-AB6F-72518D4CA695}" type="slidenum">
              <a:rPr lang="ru-RU" altLang="ru-RU" smtClean="0">
                <a:latin typeface="Times New Roman" panose="02020603050405020304" pitchFamily="18" charset="0"/>
                <a:cs typeface="Times New Roman" panose="02020603050405020304" pitchFamily="18" charset="0"/>
              </a:rPr>
              <a:pPr>
                <a:defRPr/>
              </a:pPr>
              <a:t>49</a:t>
            </a:fld>
            <a:endParaRPr lang="ru-RU" alt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10209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23728" y="902327"/>
            <a:ext cx="4968552" cy="740736"/>
          </a:xfrm>
        </p:spPr>
        <p:txBody>
          <a:bodyPr/>
          <a:lstStyle/>
          <a:p>
            <a:r>
              <a:rPr lang="ru-RU" altLang="ru-RU" cap="none" dirty="0">
                <a:latin typeface="Times New Roman" panose="02020603050405020304" pitchFamily="18" charset="0"/>
                <a:ea typeface="Times New Roman" panose="02020603050405020304" pitchFamily="18" charset="0"/>
                <a:cs typeface="Times New Roman" panose="02020603050405020304" pitchFamily="18" charset="0"/>
              </a:rPr>
              <a:t>РАННИЙ ПЕРИОД</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955" y="1481386"/>
            <a:ext cx="9144000" cy="1434467"/>
          </a:xfrm>
          <a:prstGeom prst="rect">
            <a:avLst/>
          </a:prstGeom>
          <a:solidFill>
            <a:schemeClr val="accent6">
              <a:lumMod val="20000"/>
              <a:lumOff val="80000"/>
            </a:schemeClr>
          </a:solidFill>
        </p:spPr>
        <p:txBody>
          <a:bodyPr>
            <a:noAutofit/>
          </a:bodyPr>
          <a:lstStyle/>
          <a:p>
            <a:pPr marL="0" lvl="0" indent="0" algn="just" eaLnBrk="0" fontAlgn="base" hangingPunct="0">
              <a:lnSpc>
                <a:spcPct val="100000"/>
              </a:lnSpc>
              <a:spcBef>
                <a:spcPct val="0"/>
              </a:spcBef>
              <a:spcAft>
                <a:spcPct val="0"/>
              </a:spcAft>
              <a:buClrTx/>
              <a:buNone/>
            </a:pP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Реализовывать крупномасштабные информационные системы до 1965 года было очень дорого. </a:t>
            </a:r>
          </a:p>
          <a:p>
            <a:pPr marL="0" lvl="0" indent="0" algn="just" eaLnBrk="0" fontAlgn="base" hangingPunct="0">
              <a:lnSpc>
                <a:spcPct val="100000"/>
              </a:lnSpc>
              <a:spcBef>
                <a:spcPct val="0"/>
              </a:spcBef>
              <a:spcAft>
                <a:spcPct val="0"/>
              </a:spcAft>
              <a:buClrTx/>
              <a:buNone/>
            </a:pP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Примерно в это время развитие системы “</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IBM system</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-360” и других более мощных универсальных систем </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привело к созданию в больших компаниях </a:t>
            </a:r>
            <a:r>
              <a:rPr lang="ru-RU" altLang="ru-RU" sz="1600" b="1" cap="none" dirty="0">
                <a:latin typeface="Times New Roman" panose="02020603050405020304" pitchFamily="18" charset="0"/>
                <a:ea typeface="Times New Roman" panose="02020603050405020304" pitchFamily="18" charset="0"/>
                <a:cs typeface="Times New Roman" panose="02020603050405020304" pitchFamily="18" charset="0"/>
              </a:rPr>
              <a:t>систем информации для менеджмента </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Management Information Systems</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 </a:t>
            </a:r>
            <a:r>
              <a:rPr lang="en-US" altLang="ru-RU" sz="1600" b="1" cap="none" dirty="0">
                <a:latin typeface="Times New Roman" panose="02020603050405020304" pitchFamily="18" charset="0"/>
                <a:ea typeface="Times New Roman" panose="02020603050405020304" pitchFamily="18" charset="0"/>
                <a:cs typeface="Times New Roman" panose="02020603050405020304" pitchFamily="18" charset="0"/>
              </a:rPr>
              <a:t>MIS</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(см. </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Davis</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1974).</a:t>
            </a:r>
          </a:p>
          <a:p>
            <a:pPr marL="0" lvl="0" indent="0" algn="just" eaLnBrk="0" fontAlgn="base" hangingPunct="0">
              <a:lnSpc>
                <a:spcPct val="100000"/>
              </a:lnSpc>
              <a:spcBef>
                <a:spcPct val="0"/>
              </a:spcBef>
              <a:spcAft>
                <a:spcPct val="0"/>
              </a:spcAft>
              <a:buClrTx/>
              <a:buNone/>
            </a:pP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Они были предназначены для обеспечения менеджеров структурированными регулярными докладами. Большая часть этой информации поступала из систем транзакций и бухгалтерского учета. </a:t>
            </a:r>
          </a:p>
          <a:p>
            <a:pPr marL="0" lvl="0" indent="0" algn="just" eaLnBrk="0" fontAlgn="base" hangingPunct="0">
              <a:lnSpc>
                <a:spcPct val="100000"/>
              </a:lnSpc>
              <a:spcBef>
                <a:spcPct val="0"/>
              </a:spcBef>
              <a:spcAft>
                <a:spcPct val="0"/>
              </a:spcAft>
              <a:buClrTx/>
              <a:buNone/>
            </a:pPr>
            <a:b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b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a:t>
            </a:r>
            <a:b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br>
            <a:endParaRPr lang="ru-RU"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A702156-8E11-4CB2-8CA1-18C513AA63C9}"/>
              </a:ext>
            </a:extLst>
          </p:cNvPr>
          <p:cNvSpPr txBox="1">
            <a:spLocks/>
          </p:cNvSpPr>
          <p:nvPr/>
        </p:nvSpPr>
        <p:spPr>
          <a:xfrm>
            <a:off x="186467" y="6382236"/>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1600" smtClean="0">
                <a:latin typeface="Times New Roman" panose="02020603050405020304" pitchFamily="18" charset="0"/>
                <a:cs typeface="Times New Roman" panose="02020603050405020304" pitchFamily="18" charset="0"/>
              </a:rPr>
              <a:pPr/>
              <a:t>5</a:t>
            </a:fld>
            <a:endParaRPr lang="en-US" altLang="ru-RU"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8D3C9B-F0DA-4B45-B7B7-DB67A6C7F368}"/>
              </a:ext>
            </a:extLst>
          </p:cNvPr>
          <p:cNvSpPr txBox="1"/>
          <p:nvPr/>
        </p:nvSpPr>
        <p:spPr>
          <a:xfrm>
            <a:off x="107504" y="208595"/>
            <a:ext cx="6984776" cy="553998"/>
          </a:xfrm>
          <a:prstGeom prst="rect">
            <a:avLst/>
          </a:prstGeom>
          <a:noFill/>
        </p:spPr>
        <p:txBody>
          <a:bodyPr wrap="square">
            <a:spAutoFit/>
          </a:bodyPr>
          <a:lstStyle/>
          <a:p>
            <a:pPr algn="just">
              <a:lnSpc>
                <a:spcPts val="1800"/>
              </a:lnSpc>
            </a:pPr>
            <a:r>
              <a:rPr lang="ru-RU" sz="1800" dirty="0">
                <a:solidFill>
                  <a:schemeClr val="bg1"/>
                </a:solidFill>
                <a:latin typeface="Times New Roman" panose="02020603050405020304" pitchFamily="18" charset="0"/>
                <a:cs typeface="Times New Roman" panose="02020603050405020304" pitchFamily="18" charset="0"/>
              </a:rPr>
              <a:t>СИСТЕМЫ ПОДДЕРЖКИ ПРИНЯТИЯ РЕШЕНИЙ (СППР): ПОНЯТИЕ, ПРИЧИНЫ И ЦЕЛЬ СОЗДАНИЯ.</a:t>
            </a:r>
            <a:endParaRPr lang="en-US" altLang="ru-RU" sz="18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6F0665-89A6-45ED-A59A-6BC78A3F44DE}"/>
              </a:ext>
            </a:extLst>
          </p:cNvPr>
          <p:cNvSpPr txBox="1"/>
          <p:nvPr/>
        </p:nvSpPr>
        <p:spPr>
          <a:xfrm>
            <a:off x="-7457" y="5780782"/>
            <a:ext cx="9176211" cy="1077218"/>
          </a:xfrm>
          <a:prstGeom prst="rect">
            <a:avLst/>
          </a:prstGeom>
          <a:solidFill>
            <a:schemeClr val="accent6">
              <a:lumMod val="20000"/>
              <a:lumOff val="80000"/>
            </a:schemeClr>
          </a:solidFill>
        </p:spPr>
        <p:txBody>
          <a:bodyPr wrap="square">
            <a:spAutoFit/>
          </a:bodyPr>
          <a:lstStyle/>
          <a:p>
            <a:pPr marL="0" lvl="0" indent="0" algn="just" eaLnBrk="0" fontAlgn="base" hangingPunct="0">
              <a:lnSpc>
                <a:spcPct val="100000"/>
              </a:lnSpc>
              <a:spcBef>
                <a:spcPct val="0"/>
              </a:spcBef>
              <a:spcAft>
                <a:spcPct val="0"/>
              </a:spcAft>
              <a:buClrTx/>
              <a:buNone/>
            </a:pP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В 1974 г. Гордон Дэвис (</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Gordon Davis</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проф. Университета Миннесоты, опубликовал обратившую на себя внимание статью по ИСМ.  Он определил ИСМ как интегрированную систему человек-машина, обеспечивающую информацией, необходимой для операций, менеджмента и принятия решений в организациях.</a:t>
            </a:r>
            <a:endParaRPr lang="ru-RU" altLang="ru-RU" sz="1600" cap="none"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754369A-4FCA-46AB-A671-36C648C4951E}"/>
              </a:ext>
            </a:extLst>
          </p:cNvPr>
          <p:cNvSpPr txBox="1"/>
          <p:nvPr/>
        </p:nvSpPr>
        <p:spPr>
          <a:xfrm>
            <a:off x="-7456" y="5278993"/>
            <a:ext cx="9172818" cy="584775"/>
          </a:xfrm>
          <a:prstGeom prst="rect">
            <a:avLst/>
          </a:prstGeom>
          <a:noFill/>
        </p:spPr>
        <p:txBody>
          <a:bodyPr wrap="square">
            <a:spAutoFit/>
          </a:bodyPr>
          <a:lstStyle/>
          <a:p>
            <a:pPr marL="0" lvl="0" indent="0" algn="just" eaLnBrk="0" fontAlgn="base" hangingPunct="0">
              <a:lnSpc>
                <a:spcPct val="100000"/>
              </a:lnSpc>
              <a:spcBef>
                <a:spcPct val="0"/>
              </a:spcBef>
              <a:spcAft>
                <a:spcPct val="0"/>
              </a:spcAft>
              <a:buClrTx/>
              <a:buNone/>
            </a:pP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В 1969 г. Фергюсон и </a:t>
            </a:r>
            <a:r>
              <a:rPr lang="ru-RU" altLang="ru-RU" sz="1600" cap="none" dirty="0" err="1">
                <a:latin typeface="Times New Roman" panose="02020603050405020304" pitchFamily="18" charset="0"/>
                <a:ea typeface="Times New Roman" panose="02020603050405020304" pitchFamily="18" charset="0"/>
                <a:cs typeface="Times New Roman" panose="02020603050405020304" pitchFamily="18" charset="0"/>
              </a:rPr>
              <a:t>Джоунс</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Ferguson and Jones</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дискутировали в журнале «Наука Менеджмента» (“</a:t>
            </a:r>
            <a:r>
              <a:rPr lang="en-US" altLang="ru-RU" sz="1600" i="1" cap="none" dirty="0">
                <a:latin typeface="Times New Roman" panose="02020603050405020304" pitchFamily="18" charset="0"/>
                <a:ea typeface="Times New Roman" panose="02020603050405020304" pitchFamily="18" charset="0"/>
                <a:cs typeface="Times New Roman" panose="02020603050405020304" pitchFamily="18" charset="0"/>
              </a:rPr>
              <a:t>Management Science</a:t>
            </a:r>
            <a:r>
              <a:rPr lang="ru-RU" altLang="ru-RU" sz="1600" i="1" cap="none" dirty="0">
                <a:latin typeface="Times New Roman" panose="02020603050405020304" pitchFamily="18" charset="0"/>
                <a:ea typeface="Times New Roman" panose="02020603050405020304" pitchFamily="18" charset="0"/>
                <a:cs typeface="Times New Roman" panose="02020603050405020304" pitchFamily="18" charset="0"/>
              </a:rPr>
              <a:t>”</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по поводу компьютеризированной системы принятия решений. </a:t>
            </a:r>
            <a:endParaRPr lang="ru-RU" altLang="ru-RU" sz="1600" b="1" i="1" u="sng" cap="none"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71CCE6C-AEBF-4901-88B1-8CCDFCCE6A52}"/>
              </a:ext>
            </a:extLst>
          </p:cNvPr>
          <p:cNvSpPr txBox="1"/>
          <p:nvPr/>
        </p:nvSpPr>
        <p:spPr>
          <a:xfrm>
            <a:off x="-7455" y="3962950"/>
            <a:ext cx="9172817" cy="1323439"/>
          </a:xfrm>
          <a:prstGeom prst="rect">
            <a:avLst/>
          </a:prstGeom>
          <a:solidFill>
            <a:schemeClr val="accent6">
              <a:lumMod val="20000"/>
              <a:lumOff val="80000"/>
            </a:schemeClr>
          </a:solidFill>
        </p:spPr>
        <p:txBody>
          <a:bodyPr wrap="square">
            <a:spAutoFit/>
          </a:bodyPr>
          <a:lstStyle/>
          <a:p>
            <a:pPr marL="0" lvl="0" indent="0" algn="just" eaLnBrk="0" fontAlgn="base" hangingPunct="0">
              <a:lnSpc>
                <a:spcPct val="100000"/>
              </a:lnSpc>
              <a:spcBef>
                <a:spcPct val="0"/>
              </a:spcBef>
              <a:spcAft>
                <a:spcPct val="0"/>
              </a:spcAft>
              <a:buClrTx/>
              <a:buNone/>
            </a:pP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На рубеже 1970-х годов, основываясь на работе 1979 года</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ru-RU" altLang="ru-RU" sz="1600" cap="none" dirty="0" err="1">
                <a:latin typeface="Times New Roman" panose="02020603050405020304" pitchFamily="18" charset="0"/>
                <a:ea typeface="Times New Roman" panose="02020603050405020304" pitchFamily="18" charset="0"/>
                <a:cs typeface="Times New Roman" panose="02020603050405020304" pitchFamily="18" charset="0"/>
              </a:rPr>
              <a:t>Спрэга</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и Уотсона (</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Sprague and Watson</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различные бизнес издания начали публиковать статьи по системам принятия решений для менеджмента, системам стратегического планирования и </a:t>
            </a:r>
            <a:r>
              <a:rPr lang="en-US" altLang="ru-RU" sz="1600" b="1" cap="none" dirty="0">
                <a:latin typeface="Times New Roman" panose="02020603050405020304" pitchFamily="18" charset="0"/>
                <a:ea typeface="Times New Roman" panose="02020603050405020304" pitchFamily="18" charset="0"/>
                <a:cs typeface="Times New Roman" panose="02020603050405020304" pitchFamily="18" charset="0"/>
              </a:rPr>
              <a:t>DSS</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eaLnBrk="0" fontAlgn="base" hangingPunct="0">
              <a:lnSpc>
                <a:spcPct val="100000"/>
              </a:lnSpc>
              <a:spcBef>
                <a:spcPct val="0"/>
              </a:spcBef>
              <a:spcAft>
                <a:spcPct val="0"/>
              </a:spcAft>
              <a:buClrTx/>
              <a:buNone/>
            </a:pP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Так например, в одном лишь 1968 г. Скат Мортон с коллегами опубликовал ряд статей по поддержке принятия решений.</a:t>
            </a:r>
          </a:p>
        </p:txBody>
      </p:sp>
      <p:sp>
        <p:nvSpPr>
          <p:cNvPr id="13" name="TextBox 12">
            <a:extLst>
              <a:ext uri="{FF2B5EF4-FFF2-40B4-BE49-F238E27FC236}">
                <a16:creationId xmlns:a16="http://schemas.microsoft.com/office/drawing/2014/main" id="{51A79375-9457-48FE-AF01-69BC4F3301C5}"/>
              </a:ext>
            </a:extLst>
          </p:cNvPr>
          <p:cNvSpPr txBox="1"/>
          <p:nvPr/>
        </p:nvSpPr>
        <p:spPr>
          <a:xfrm>
            <a:off x="-21862" y="2722168"/>
            <a:ext cx="9172817" cy="1323439"/>
          </a:xfrm>
          <a:prstGeom prst="rect">
            <a:avLst/>
          </a:prstGeom>
          <a:noFill/>
        </p:spPr>
        <p:txBody>
          <a:bodyPr wrap="square">
            <a:spAutoFit/>
          </a:bodyPr>
          <a:lstStyle/>
          <a:p>
            <a:pPr marL="0" lvl="0" indent="0" algn="just" eaLnBrk="0" fontAlgn="base" hangingPunct="0">
              <a:lnSpc>
                <a:spcPct val="100000"/>
              </a:lnSpc>
              <a:spcBef>
                <a:spcPct val="0"/>
              </a:spcBef>
              <a:spcAft>
                <a:spcPct val="0"/>
              </a:spcAft>
              <a:buClrTx/>
              <a:buNone/>
            </a:pPr>
            <a:b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b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В поздних 60-х на потребительском рынке появились информационные системы нового типа - модель-ориентированные </a:t>
            </a:r>
            <a:r>
              <a:rPr lang="en-US" altLang="ru-RU" sz="1600" b="1" cap="none" dirty="0">
                <a:latin typeface="Times New Roman" panose="02020603050405020304" pitchFamily="18" charset="0"/>
                <a:ea typeface="Times New Roman" panose="02020603050405020304" pitchFamily="18" charset="0"/>
                <a:cs typeface="Times New Roman" panose="02020603050405020304" pitchFamily="18" charset="0"/>
              </a:rPr>
              <a:t>DSS</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или системы принятия решений для менеджмента (</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management decision systems</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Пионеры в разработке </a:t>
            </a:r>
            <a:r>
              <a:rPr lang="en-US" altLang="ru-RU" sz="1600" b="1" cap="none" dirty="0">
                <a:latin typeface="Times New Roman" panose="02020603050405020304" pitchFamily="18" charset="0"/>
                <a:ea typeface="Times New Roman" panose="02020603050405020304" pitchFamily="18" charset="0"/>
                <a:cs typeface="Times New Roman" panose="02020603050405020304" pitchFamily="18" charset="0"/>
              </a:rPr>
              <a:t>DSS</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 Питер Кин и Чарльз </a:t>
            </a:r>
            <a:r>
              <a:rPr lang="ru-RU" altLang="ru-RU" sz="1600" cap="none" dirty="0" err="1">
                <a:latin typeface="Times New Roman" panose="02020603050405020304" pitchFamily="18" charset="0"/>
                <a:ea typeface="Times New Roman" panose="02020603050405020304" pitchFamily="18" charset="0"/>
                <a:cs typeface="Times New Roman" panose="02020603050405020304" pitchFamily="18" charset="0"/>
              </a:rPr>
              <a:t>Стэйбел</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1600" cap="none" dirty="0">
                <a:latin typeface="Times New Roman" panose="02020603050405020304" pitchFamily="18" charset="0"/>
                <a:ea typeface="Times New Roman" panose="02020603050405020304" pitchFamily="18" charset="0"/>
                <a:cs typeface="Times New Roman" panose="02020603050405020304" pitchFamily="18" charset="0"/>
              </a:rPr>
              <a:t>Peter Keen and Charles </a:t>
            </a:r>
            <a:r>
              <a:rPr lang="en-US" altLang="ru-RU" sz="1600" cap="none" dirty="0" err="1">
                <a:latin typeface="Times New Roman" panose="02020603050405020304" pitchFamily="18" charset="0"/>
                <a:ea typeface="Times New Roman" panose="02020603050405020304" pitchFamily="18" charset="0"/>
                <a:cs typeface="Times New Roman" panose="02020603050405020304" pitchFamily="18" charset="0"/>
              </a:rPr>
              <a:t>Stabell</a:t>
            </a:r>
            <a:r>
              <a:rPr lang="ru-RU" altLang="ru-RU" sz="1600" cap="none" dirty="0">
                <a:latin typeface="Times New Roman" panose="02020603050405020304" pitchFamily="18" charset="0"/>
                <a:ea typeface="Times New Roman" panose="02020603050405020304" pitchFamily="18" charset="0"/>
                <a:cs typeface="Times New Roman" panose="02020603050405020304" pitchFamily="18" charset="0"/>
              </a:rPr>
              <a:t>) - сформулировали понятие о поддержке в принятии решений</a:t>
            </a:r>
          </a:p>
        </p:txBody>
      </p:sp>
    </p:spTree>
    <p:extLst>
      <p:ext uri="{BB962C8B-B14F-4D97-AF65-F5344CB8AC3E}">
        <p14:creationId xmlns:p14="http://schemas.microsoft.com/office/powerpoint/2010/main" val="419745912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39E744E3-F5E1-4D0E-A8E0-240500B0B163}"/>
              </a:ext>
            </a:extLst>
          </p:cNvPr>
          <p:cNvSpPr>
            <a:spLocks noGrp="1"/>
          </p:cNvSpPr>
          <p:nvPr>
            <p:ph type="sldNum" sz="quarter" idx="11"/>
          </p:nvPr>
        </p:nvSpPr>
        <p:spPr/>
        <p:txBody>
          <a:bodyPr/>
          <a:lstStyle/>
          <a:p>
            <a:pPr>
              <a:defRPr/>
            </a:pPr>
            <a:fld id="{04FECA1B-A085-4A35-909E-A05A40EB47F5}" type="slidenum">
              <a:rPr lang="ru-RU" altLang="ru-RU" smtClean="0">
                <a:latin typeface="Times New Roman" panose="02020603050405020304" pitchFamily="18" charset="0"/>
                <a:cs typeface="Times New Roman" panose="02020603050405020304" pitchFamily="18" charset="0"/>
              </a:rPr>
              <a:pPr>
                <a:defRPr/>
              </a:pPr>
              <a:t>50</a:t>
            </a:fld>
            <a:endParaRPr lang="ru-RU" altLang="ru-RU">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AAF535B-D86B-4DE1-8656-0B810933280E}"/>
              </a:ext>
            </a:extLst>
          </p:cNvPr>
          <p:cNvSpPr txBox="1"/>
          <p:nvPr/>
        </p:nvSpPr>
        <p:spPr>
          <a:xfrm>
            <a:off x="323528" y="1556792"/>
            <a:ext cx="8229600" cy="4093428"/>
          </a:xfrm>
          <a:prstGeom prst="rect">
            <a:avLst/>
          </a:prstGeom>
          <a:noFill/>
        </p:spPr>
        <p:txBody>
          <a:bodyPr wrap="square">
            <a:spAutoFit/>
          </a:bodyPr>
          <a:lstStyle/>
          <a:p>
            <a:pPr marL="0" indent="0" algn="just">
              <a:buNone/>
            </a:pPr>
            <a:r>
              <a:rPr lang="ru-RU" sz="2000" b="1" i="0" dirty="0">
                <a:solidFill>
                  <a:srgbClr val="212121"/>
                </a:solidFill>
                <a:effectLst/>
                <a:latin typeface="Times New Roman" panose="02020603050405020304" pitchFamily="18" charset="0"/>
                <a:cs typeface="Times New Roman" panose="02020603050405020304" pitchFamily="18" charset="0"/>
              </a:rPr>
              <a:t>Быстрое и простое применение</a:t>
            </a:r>
            <a:r>
              <a:rPr lang="ru-RU" sz="2000" b="0" i="0" dirty="0">
                <a:solidFill>
                  <a:srgbClr val="212121"/>
                </a:solidFill>
                <a:effectLst/>
                <a:latin typeface="Times New Roman" panose="02020603050405020304" pitchFamily="18" charset="0"/>
                <a:cs typeface="Times New Roman" panose="02020603050405020304" pitchFamily="18" charset="0"/>
              </a:rPr>
              <a:t>: Настройка витрины данных для определенного отдела требует меньше времени и усилий, чем создание корпоративного хранилища данных.</a:t>
            </a:r>
          </a:p>
          <a:p>
            <a:pPr marL="0" indent="0" algn="just">
              <a:buNone/>
            </a:pPr>
            <a:r>
              <a:rPr lang="ru-RU" sz="2000" b="1" i="0" dirty="0">
                <a:solidFill>
                  <a:srgbClr val="212121"/>
                </a:solidFill>
                <a:effectLst/>
                <a:latin typeface="Times New Roman" panose="02020603050405020304" pitchFamily="18" charset="0"/>
                <a:cs typeface="Times New Roman" panose="02020603050405020304" pitchFamily="18" charset="0"/>
              </a:rPr>
              <a:t>Гибкость и масштабируемость</a:t>
            </a:r>
            <a:r>
              <a:rPr lang="ru-RU" sz="2000" b="0" i="0" dirty="0">
                <a:solidFill>
                  <a:srgbClr val="212121"/>
                </a:solidFill>
                <a:effectLst/>
                <a:latin typeface="Times New Roman" panose="02020603050405020304" pitchFamily="18" charset="0"/>
                <a:cs typeface="Times New Roman" panose="02020603050405020304" pitchFamily="18" charset="0"/>
              </a:rPr>
              <a:t>: Витрины данных предлагают гибкие системы управления, которые могут использовать информацию из прошлых проектов для решения текущих задач. Отделы могут обновлять и изменять витрины данных в соответствии с новыми аналитическими проектами.</a:t>
            </a:r>
          </a:p>
          <a:p>
            <a:pPr marL="0" indent="0" algn="just">
              <a:buNone/>
            </a:pPr>
            <a:r>
              <a:rPr lang="ru-RU" sz="2000" b="1" i="0" dirty="0">
                <a:solidFill>
                  <a:srgbClr val="212121"/>
                </a:solidFill>
                <a:effectLst/>
                <a:latin typeface="Times New Roman" panose="02020603050405020304" pitchFamily="18" charset="0"/>
                <a:cs typeface="Times New Roman" panose="02020603050405020304" pitchFamily="18" charset="0"/>
              </a:rPr>
              <a:t>Анализ переходных процессов</a:t>
            </a:r>
            <a:r>
              <a:rPr lang="ru-RU" sz="2000" b="0" i="0" dirty="0">
                <a:solidFill>
                  <a:srgbClr val="212121"/>
                </a:solidFill>
                <a:effectLst/>
                <a:latin typeface="Times New Roman" panose="02020603050405020304" pitchFamily="18" charset="0"/>
                <a:cs typeface="Times New Roman" panose="02020603050405020304" pitchFamily="18" charset="0"/>
              </a:rPr>
              <a:t>: Витрина данных позволяет быстро настроить аналитические проекты сжатые сроки, такие как анализ онлайн-продаж по результатам рекламной акции. Это обеспечивает оперативное представление данных для принятия решений на совещаниях и других важных мероприятиях.</a:t>
            </a:r>
          </a:p>
        </p:txBody>
      </p:sp>
    </p:spTree>
    <p:extLst>
      <p:ext uri="{BB962C8B-B14F-4D97-AF65-F5344CB8AC3E}">
        <p14:creationId xmlns:p14="http://schemas.microsoft.com/office/powerpoint/2010/main" val="10518267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A50E191C-87B2-48AD-A0AA-2E8E7F69EBFF}"/>
              </a:ext>
            </a:extLst>
          </p:cNvPr>
          <p:cNvSpPr>
            <a:spLocks noGrp="1"/>
          </p:cNvSpPr>
          <p:nvPr>
            <p:ph type="sldNum" sz="quarter" idx="11"/>
          </p:nvPr>
        </p:nvSpPr>
        <p:spPr/>
        <p:txBody>
          <a:bodyPr/>
          <a:lstStyle/>
          <a:p>
            <a:pPr>
              <a:defRPr/>
            </a:pPr>
            <a:fld id="{04FECA1B-A085-4A35-909E-A05A40EB47F5}" type="slidenum">
              <a:rPr lang="ru-RU" altLang="ru-RU" smtClean="0">
                <a:latin typeface="Times New Roman" panose="02020603050405020304" pitchFamily="18" charset="0"/>
                <a:cs typeface="Times New Roman" panose="02020603050405020304" pitchFamily="18" charset="0"/>
              </a:rPr>
              <a:pPr>
                <a:defRPr/>
              </a:pPr>
              <a:t>51</a:t>
            </a:fld>
            <a:endParaRPr lang="ru-RU" altLang="ru-RU">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ADB2AC-1082-4C4E-B669-11A81F9F4104}"/>
              </a:ext>
            </a:extLst>
          </p:cNvPr>
          <p:cNvSpPr txBox="1"/>
          <p:nvPr/>
        </p:nvSpPr>
        <p:spPr>
          <a:xfrm>
            <a:off x="1331640" y="1916832"/>
            <a:ext cx="6240909" cy="3323987"/>
          </a:xfrm>
          <a:prstGeom prst="rect">
            <a:avLst/>
          </a:prstGeom>
          <a:noFill/>
          <a:ln>
            <a:solidFill>
              <a:srgbClr val="990033"/>
            </a:solidFill>
          </a:ln>
        </p:spPr>
        <p:txBody>
          <a:bodyPr wrap="square">
            <a:spAutoFit/>
          </a:bodyPr>
          <a:lstStyle/>
          <a:p>
            <a:pPr algn="ctr"/>
            <a:r>
              <a:rPr lang="ru-RU" sz="1400" b="0" i="0" dirty="0">
                <a:solidFill>
                  <a:srgbClr val="212121"/>
                </a:solidFill>
                <a:effectLst/>
                <a:latin typeface="Times New Roman" panose="02020603050405020304" pitchFamily="18" charset="0"/>
                <a:cs typeface="Times New Roman" panose="02020603050405020304" pitchFamily="18" charset="0"/>
              </a:rPr>
              <a:t>ВИТРИНЫ ДАННЫХ ПРЕДСТАВЛЯЮТ СОБОЙ МОЩНЫЙ ИНСТРУМЕНТ ДЛЯ ОПТИМИЗАЦИИ РАБОТЫ ОТДЕЛЬНЫХ ОТДЕЛОВ И ПОДРАЗДЕЛЕНИЙ, ОБЕСПЕЧИВАЯ БЫСТРЫЙ ДОСТУП К НЕОБХОДИМОЙ ИНФОРМАЦИИ И УЛУЧШАЯ ПРОЦЕССЫ АНАЛИЗА ДАННЫХ. ИХ ИСПОЛЬЗОВАНИЕ ПОЗВОЛЯЕТ ДОСТИГАТЬ ВЫСОКОЙ СТЕПЕНИ СОГЛАСОВАННОСТИ ДАННЫХ, ГИБКОСТИ И МАСШТАБИРУЕМОСТИ, ЧТО ДЕЛАЕТ ИХ НЕЗАМЕНИМЫМИ В СОВРЕМЕННЫХ УСЛОВИЯХ БЫСТРОГО ИЗМЕНЕНИЯ БИЗНЕС-ТРЕБОВАНИЙ.</a:t>
            </a:r>
          </a:p>
          <a:p>
            <a:pPr algn="ctr"/>
            <a:r>
              <a:rPr lang="ru-RU" sz="1400" b="0" i="0" dirty="0">
                <a:solidFill>
                  <a:srgbClr val="212121"/>
                </a:solidFill>
                <a:effectLst/>
                <a:latin typeface="Times New Roman" panose="02020603050405020304" pitchFamily="18" charset="0"/>
                <a:cs typeface="Times New Roman" panose="02020603050405020304" pitchFamily="18" charset="0"/>
              </a:rPr>
              <a:t>В БУДУЩЕМ КОНЦЕПЦИЯ ВИТРИН ДАННЫХ БУДЕТ ПРОДОЛЖАТЬ РАЗВИВАТЬСЯ, ПРЕДЛАГАЯ ЕЩЕ БОЛЕЕ ИНТЕГРИРОВАННЫЕ И </a:t>
            </a:r>
            <a:r>
              <a:rPr lang="ru-RU" sz="1400" b="0" i="0" u="sng" dirty="0">
                <a:solidFill>
                  <a:srgbClr val="212121"/>
                </a:solidFill>
                <a:effectLst/>
                <a:latin typeface="Times New Roman" panose="02020603050405020304" pitchFamily="18" charset="0"/>
                <a:cs typeface="Times New Roman" panose="02020603050405020304" pitchFamily="18" charset="0"/>
                <a:hlinkClick r:id="rId2"/>
              </a:rPr>
              <a:t>ИНТЕЛЛЕКТУАЛЬНЫЕ РЕШЕНИЯ</a:t>
            </a:r>
            <a:r>
              <a:rPr lang="ru-RU" sz="1400" b="0" i="0" dirty="0">
                <a:solidFill>
                  <a:srgbClr val="212121"/>
                </a:solidFill>
                <a:effectLst/>
                <a:latin typeface="Times New Roman" panose="02020603050405020304" pitchFamily="18" charset="0"/>
                <a:cs typeface="Times New Roman" panose="02020603050405020304" pitchFamily="18" charset="0"/>
              </a:rPr>
              <a:t>. ЭТО ПОЗВОЛИТ КОМПАНИЯМ АДАПТИРОВАТЬСЯ К НОВЫМ ВЫЗОВАМ, ЭФФЕКТИВНО ИСПОЛЬЗОВАТЬ </a:t>
            </a:r>
            <a:r>
              <a:rPr lang="ru-RU" sz="1400" b="0" i="0" u="none" strike="noStrike" dirty="0">
                <a:solidFill>
                  <a:srgbClr val="212121"/>
                </a:solidFill>
                <a:effectLst/>
                <a:latin typeface="Times New Roman" panose="02020603050405020304" pitchFamily="18" charset="0"/>
                <a:cs typeface="Times New Roman" panose="02020603050405020304" pitchFamily="18" charset="0"/>
                <a:hlinkClick r:id="rId3"/>
              </a:rPr>
              <a:t>БОЛЬШИЕ ОБЪЕМЫ ДАННЫХ</a:t>
            </a:r>
            <a:r>
              <a:rPr lang="ru-RU" sz="1400" b="0" i="0" dirty="0">
                <a:solidFill>
                  <a:srgbClr val="212121"/>
                </a:solidFill>
                <a:effectLst/>
                <a:latin typeface="Times New Roman" panose="02020603050405020304" pitchFamily="18" charset="0"/>
                <a:cs typeface="Times New Roman" panose="02020603050405020304" pitchFamily="18" charset="0"/>
              </a:rPr>
              <a:t> И ПРИНИМАТЬ ОБОСНОВАННЫЕ РЕШЕНИЯ БЫСТРЕЕ И ТОЧНЕЕ.</a:t>
            </a:r>
          </a:p>
        </p:txBody>
      </p:sp>
    </p:spTree>
    <p:extLst>
      <p:ext uri="{BB962C8B-B14F-4D97-AF65-F5344CB8AC3E}">
        <p14:creationId xmlns:p14="http://schemas.microsoft.com/office/powerpoint/2010/main" val="3136093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a:extLst>
              <a:ext uri="{FF2B5EF4-FFF2-40B4-BE49-F238E27FC236}">
                <a16:creationId xmlns:a16="http://schemas.microsoft.com/office/drawing/2014/main" id="{1C0F307C-DBA2-49D3-8C51-2E016FA52E9C}"/>
              </a:ext>
            </a:extLst>
          </p:cNvPr>
          <p:cNvSpPr txBox="1">
            <a:spLocks/>
          </p:cNvSpPr>
          <p:nvPr/>
        </p:nvSpPr>
        <p:spPr bwMode="auto">
          <a:xfrm>
            <a:off x="452438" y="1019175"/>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90000"/>
              </a:lnSpc>
              <a:spcBef>
                <a:spcPts val="1000"/>
              </a:spcBef>
              <a:spcAft>
                <a:spcPct val="0"/>
              </a:spcAft>
              <a:buFont typeface="Wingdings" pitchFamily="2" charset="2"/>
              <a:buNone/>
              <a:defRPr sz="3400" kern="1200">
                <a:solidFill>
                  <a:schemeClr val="tx1"/>
                </a:solidFill>
                <a:latin typeface="Calibri" panose="020F0502020204030204" pitchFamily="34" charset="0"/>
                <a:ea typeface="+mn-ea"/>
                <a:cs typeface="Arial" panose="020B0604020202020204"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400">
              <a:buFont typeface="Arial" panose="020B0604020202020204" pitchFamily="34" charset="0"/>
              <a:buNone/>
            </a:pPr>
            <a:r>
              <a:rPr lang="ru-RU" altLang="ru-RU" sz="4000" b="1">
                <a:solidFill>
                  <a:srgbClr val="00BE5A"/>
                </a:solidFill>
              </a:rPr>
              <a:t>Спасибо за внимание!</a:t>
            </a:r>
          </a:p>
        </p:txBody>
      </p:sp>
      <p:pic>
        <p:nvPicPr>
          <p:cNvPr id="4" name="Содержимое 7" descr="здание.jpg">
            <a:extLst>
              <a:ext uri="{FF2B5EF4-FFF2-40B4-BE49-F238E27FC236}">
                <a16:creationId xmlns:a16="http://schemas.microsoft.com/office/drawing/2014/main" id="{A3E491D8-7B49-42DE-9445-CC5499E34471}"/>
              </a:ext>
            </a:extLst>
          </p:cNvPr>
          <p:cNvPicPr>
            <a:picLocks noChangeAspect="1"/>
          </p:cNvPicPr>
          <p:nvPr/>
        </p:nvPicPr>
        <p:blipFill>
          <a:blip r:embed="rId2" cstate="print">
            <a:lum contrast="-13000"/>
          </a:blip>
          <a:srcRect b="12003"/>
          <a:stretch>
            <a:fillRect/>
          </a:stretch>
        </p:blipFill>
        <p:spPr>
          <a:xfrm>
            <a:off x="1767116" y="1745000"/>
            <a:ext cx="5544617" cy="3061860"/>
          </a:xfrm>
          <a:prstGeom prst="roundRect">
            <a:avLst>
              <a:gd name="adj" fmla="val 4167"/>
            </a:avLst>
          </a:prstGeom>
          <a:solidFill>
            <a:srgbClr val="FFFFFF"/>
          </a:solidFill>
          <a:ln w="76200" cap="sq">
            <a:solidFill>
              <a:srgbClr val="EAEAEA"/>
            </a:solidFill>
            <a:miter lim="800000"/>
          </a:ln>
          <a:effectLst>
            <a:reflection blurRad="6350" stA="50000" endA="300" endPos="38500" dist="508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24510" y="648657"/>
            <a:ext cx="6694980" cy="980316"/>
          </a:xfrm>
        </p:spPr>
        <p:txBody>
          <a:bodyPr/>
          <a:lstStyle/>
          <a:p>
            <a:r>
              <a:rPr lang="ru-RU" sz="3200" dirty="0">
                <a:latin typeface="Times New Roman" panose="02020603050405020304" pitchFamily="18" charset="0"/>
                <a:cs typeface="Times New Roman" panose="02020603050405020304" pitchFamily="18" charset="0"/>
              </a:rPr>
              <a:t>ТЕОРЕТИЧЕСКАЯ ПОДДЕРЖКА</a:t>
            </a:r>
          </a:p>
        </p:txBody>
      </p:sp>
      <p:sp>
        <p:nvSpPr>
          <p:cNvPr id="3" name="Объект 2"/>
          <p:cNvSpPr>
            <a:spLocks noGrp="1"/>
          </p:cNvSpPr>
          <p:nvPr>
            <p:ph idx="1"/>
          </p:nvPr>
        </p:nvSpPr>
        <p:spPr>
          <a:xfrm>
            <a:off x="587358" y="1772006"/>
            <a:ext cx="8034127" cy="4190462"/>
          </a:xfrm>
          <a:prstGeom prst="rect">
            <a:avLst/>
          </a:prstGeom>
        </p:spPr>
        <p:txBody>
          <a:bodyPr>
            <a:normAutofit fontScale="70000" lnSpcReduction="20000"/>
          </a:bodyPr>
          <a:lstStyle/>
          <a:p>
            <a:pPr marL="0" indent="0" algn="ctr">
              <a:buNone/>
            </a:pPr>
            <a:endParaRPr lang="ru-RU" dirty="0">
              <a:latin typeface="Times New Roman" panose="02020603050405020304" pitchFamily="18" charset="0"/>
              <a:cs typeface="Times New Roman" panose="02020603050405020304" pitchFamily="18" charset="0"/>
            </a:endParaRPr>
          </a:p>
          <a:p>
            <a:pPr marL="0" indent="0" algn="ctr">
              <a:buNone/>
            </a:pPr>
            <a:r>
              <a:rPr lang="ru-RU" dirty="0">
                <a:latin typeface="Times New Roman" panose="02020603050405020304" pitchFamily="18" charset="0"/>
                <a:cs typeface="Times New Roman" panose="02020603050405020304" pitchFamily="18" charset="0"/>
              </a:rPr>
              <a:t>В конце 1970-х проблемы теории и практики </a:t>
            </a:r>
            <a:r>
              <a:rPr lang="en-US" b="1" dirty="0">
                <a:latin typeface="Times New Roman" panose="02020603050405020304" pitchFamily="18" charset="0"/>
                <a:cs typeface="Times New Roman" panose="02020603050405020304" pitchFamily="18" charset="0"/>
              </a:rPr>
              <a:t>DSS</a:t>
            </a:r>
            <a:r>
              <a:rPr lang="ru-RU" dirty="0">
                <a:latin typeface="Times New Roman" panose="02020603050405020304" pitchFamily="18" charset="0"/>
                <a:cs typeface="Times New Roman" panose="02020603050405020304" pitchFamily="18" charset="0"/>
              </a:rPr>
              <a:t> стали обсуждаться на академическом уровне, включая собрания Американского Научного Института по проблемам принятия решений (</a:t>
            </a:r>
            <a:r>
              <a:rPr lang="en-US" dirty="0">
                <a:latin typeface="Times New Roman" panose="02020603050405020304" pitchFamily="18" charset="0"/>
                <a:cs typeface="Times New Roman" panose="02020603050405020304" pitchFamily="18" charset="0"/>
              </a:rPr>
              <a:t>American Institute for Decision Sciences</a:t>
            </a:r>
            <a:r>
              <a:rPr lang="ru-RU" dirty="0">
                <a:latin typeface="Times New Roman" panose="02020603050405020304" pitchFamily="18" charset="0"/>
                <a:cs typeface="Times New Roman" panose="02020603050405020304" pitchFamily="18" charset="0"/>
              </a:rPr>
              <a:t>) и конференцию </a:t>
            </a:r>
            <a:r>
              <a:rPr lang="en-US" dirty="0">
                <a:latin typeface="Times New Roman" panose="02020603050405020304" pitchFamily="18" charset="0"/>
                <a:cs typeface="Times New Roman" panose="02020603050405020304" pitchFamily="18" charset="0"/>
              </a:rPr>
              <a:t>ACM SIGBDP</a:t>
            </a:r>
            <a:r>
              <a:rPr lang="ru-RU" dirty="0">
                <a:latin typeface="Times New Roman" panose="02020603050405020304" pitchFamily="18" charset="0"/>
                <a:cs typeface="Times New Roman" panose="02020603050405020304" pitchFamily="18" charset="0"/>
              </a:rPr>
              <a:t> по </a:t>
            </a:r>
            <a:r>
              <a:rPr lang="en-US" b="1" dirty="0">
                <a:latin typeface="Times New Roman" panose="02020603050405020304" pitchFamily="18" charset="0"/>
                <a:cs typeface="Times New Roman" panose="02020603050405020304" pitchFamily="18" charset="0"/>
              </a:rPr>
              <a:t>DSS</a:t>
            </a:r>
            <a:r>
              <a:rPr lang="ru-RU" dirty="0">
                <a:latin typeface="Times New Roman" panose="02020603050405020304" pitchFamily="18" charset="0"/>
                <a:cs typeface="Times New Roman" panose="02020603050405020304" pitchFamily="18" charset="0"/>
              </a:rPr>
              <a:t> в Сан Хосе, штат Калифорния, состоявшуюся в январе 1977 г.</a:t>
            </a:r>
          </a:p>
          <a:p>
            <a:pPr marL="0" indent="0" algn="ctr">
              <a:buNone/>
            </a:pP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Первая международная конференция по </a:t>
            </a:r>
            <a:r>
              <a:rPr lang="en-US" b="1" dirty="0">
                <a:latin typeface="Times New Roman" panose="02020603050405020304" pitchFamily="18" charset="0"/>
                <a:cs typeface="Times New Roman" panose="02020603050405020304" pitchFamily="18" charset="0"/>
              </a:rPr>
              <a:t>DSS</a:t>
            </a:r>
            <a:r>
              <a:rPr lang="ru-RU" dirty="0">
                <a:latin typeface="Times New Roman" panose="02020603050405020304" pitchFamily="18" charset="0"/>
                <a:cs typeface="Times New Roman" panose="02020603050405020304" pitchFamily="18" charset="0"/>
              </a:rPr>
              <a:t> была проведена в г. Атланта, штат Джорджия, в 1981 г. Научные конференции дали возможность для обмена информацией и распространения идей. Исследователи из </a:t>
            </a:r>
            <a:r>
              <a:rPr lang="en-US" dirty="0">
                <a:latin typeface="Times New Roman" panose="02020603050405020304" pitchFamily="18" charset="0"/>
                <a:cs typeface="Times New Roman" panose="02020603050405020304" pitchFamily="18" charset="0"/>
              </a:rPr>
              <a:t>MIT</a:t>
            </a:r>
            <a:r>
              <a:rPr lang="ru-RU" dirty="0">
                <a:latin typeface="Times New Roman" panose="02020603050405020304" pitchFamily="18" charset="0"/>
                <a:cs typeface="Times New Roman" panose="02020603050405020304" pitchFamily="18" charset="0"/>
              </a:rPr>
              <a:t>, включая </a:t>
            </a:r>
            <a:r>
              <a:rPr lang="ru-RU" dirty="0" err="1">
                <a:latin typeface="Times New Roman" panose="02020603050405020304" pitchFamily="18" charset="0"/>
                <a:cs typeface="Times New Roman" panose="02020603050405020304" pitchFamily="18" charset="0"/>
              </a:rPr>
              <a:t>П.Кина</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Peter Keen</a:t>
            </a:r>
            <a:r>
              <a:rPr lang="ru-RU" dirty="0">
                <a:latin typeface="Times New Roman" panose="02020603050405020304" pitchFamily="18" charset="0"/>
                <a:cs typeface="Times New Roman" panose="02020603050405020304" pitchFamily="18" charset="0"/>
              </a:rPr>
              <a:t>) и </a:t>
            </a:r>
            <a:r>
              <a:rPr lang="ru-RU" dirty="0" err="1">
                <a:latin typeface="Times New Roman" panose="02020603050405020304" pitchFamily="18" charset="0"/>
                <a:cs typeface="Times New Roman" panose="02020603050405020304" pitchFamily="18" charset="0"/>
              </a:rPr>
              <a:t>М.С.Мортона</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Michael Scott Morton</a:t>
            </a:r>
            <a:r>
              <a:rPr lang="ru-RU" dirty="0">
                <a:latin typeface="Times New Roman" panose="02020603050405020304" pitchFamily="18" charset="0"/>
                <a:cs typeface="Times New Roman" panose="02020603050405020304" pitchFamily="18" charset="0"/>
              </a:rPr>
              <a:t>), приобрели в то время особый вес. Учебник </a:t>
            </a:r>
            <a:r>
              <a:rPr lang="ru-RU" dirty="0" err="1">
                <a:latin typeface="Times New Roman" panose="02020603050405020304" pitchFamily="18" charset="0"/>
                <a:cs typeface="Times New Roman" panose="02020603050405020304" pitchFamily="18" charset="0"/>
              </a:rPr>
              <a:t>Кина</a:t>
            </a:r>
            <a:r>
              <a:rPr lang="ru-RU" dirty="0">
                <a:latin typeface="Times New Roman" panose="02020603050405020304" pitchFamily="18" charset="0"/>
                <a:cs typeface="Times New Roman" panose="02020603050405020304" pitchFamily="18" charset="0"/>
              </a:rPr>
              <a:t> и </a:t>
            </a:r>
            <a:r>
              <a:rPr lang="ru-RU" dirty="0" err="1">
                <a:latin typeface="Times New Roman" panose="02020603050405020304" pitchFamily="18" charset="0"/>
                <a:cs typeface="Times New Roman" panose="02020603050405020304" pitchFamily="18" charset="0"/>
              </a:rPr>
              <a:t>Мортона</a:t>
            </a:r>
            <a:r>
              <a:rPr lang="ru-RU" dirty="0">
                <a:latin typeface="Times New Roman" panose="02020603050405020304" pitchFamily="18" charset="0"/>
                <a:cs typeface="Times New Roman" panose="02020603050405020304" pitchFamily="18" charset="0"/>
              </a:rPr>
              <a:t> по </a:t>
            </a:r>
            <a:r>
              <a:rPr lang="en-US" b="1" dirty="0">
                <a:latin typeface="Times New Roman" panose="02020603050405020304" pitchFamily="18" charset="0"/>
                <a:cs typeface="Times New Roman" panose="02020603050405020304" pitchFamily="18" charset="0"/>
              </a:rPr>
              <a:t>DSS</a:t>
            </a:r>
            <a:r>
              <a:rPr lang="ru-RU" dirty="0">
                <a:latin typeface="Times New Roman" panose="02020603050405020304" pitchFamily="18" charset="0"/>
                <a:cs typeface="Times New Roman" panose="02020603050405020304" pitchFamily="18" charset="0"/>
              </a:rPr>
              <a:t> (1978 г.) вызвал новый интерес к анализу и оценке </a:t>
            </a:r>
            <a:r>
              <a:rPr lang="en-US" b="1" dirty="0">
                <a:latin typeface="Times New Roman" panose="02020603050405020304" pitchFamily="18" charset="0"/>
                <a:cs typeface="Times New Roman" panose="02020603050405020304" pitchFamily="18" charset="0"/>
              </a:rPr>
              <a:t>DSS</a:t>
            </a:r>
            <a:r>
              <a:rPr lang="ru-RU" dirty="0">
                <a:latin typeface="Times New Roman" panose="02020603050405020304" pitchFamily="18" charset="0"/>
                <a:cs typeface="Times New Roman" panose="02020603050405020304" pitchFamily="18" charset="0"/>
              </a:rPr>
              <a:t>, к их структуре, развитию и практической реализации.</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В 1980 г. С. </a:t>
            </a:r>
            <a:r>
              <a:rPr lang="ru-RU" dirty="0" err="1">
                <a:latin typeface="Times New Roman" panose="02020603050405020304" pitchFamily="18" charset="0"/>
                <a:cs typeface="Times New Roman" panose="02020603050405020304" pitchFamily="18" charset="0"/>
              </a:rPr>
              <a:t>Олтер</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Steven Alter</a:t>
            </a:r>
            <a:r>
              <a:rPr lang="ru-RU" dirty="0">
                <a:latin typeface="Times New Roman" panose="02020603050405020304" pitchFamily="18" charset="0"/>
                <a:cs typeface="Times New Roman" panose="02020603050405020304" pitchFamily="18" charset="0"/>
              </a:rPr>
              <a:t>) из МИТ опубликовал результаты своей докторской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691848-9DC2-4572-A516-731C859A5F6A}"/>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6</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EEE808-BA25-4DA1-A024-BB4E1B92BCED}"/>
              </a:ext>
            </a:extLst>
          </p:cNvPr>
          <p:cNvSpPr txBox="1"/>
          <p:nvPr/>
        </p:nvSpPr>
        <p:spPr>
          <a:xfrm>
            <a:off x="107504" y="208595"/>
            <a:ext cx="6984776" cy="553998"/>
          </a:xfrm>
          <a:prstGeom prst="rect">
            <a:avLst/>
          </a:prstGeom>
          <a:noFill/>
        </p:spPr>
        <p:txBody>
          <a:bodyPr wrap="square">
            <a:spAutoFit/>
          </a:bodyPr>
          <a:lstStyle/>
          <a:p>
            <a:pPr algn="just">
              <a:lnSpc>
                <a:spcPts val="1800"/>
              </a:lnSpc>
            </a:pPr>
            <a:r>
              <a:rPr lang="ru-RU" sz="1800" dirty="0">
                <a:solidFill>
                  <a:schemeClr val="bg1"/>
                </a:solidFill>
                <a:latin typeface="Times New Roman" panose="02020603050405020304" pitchFamily="18" charset="0"/>
                <a:cs typeface="Times New Roman" panose="02020603050405020304" pitchFamily="18" charset="0"/>
              </a:rPr>
              <a:t>СИСТЕМЫ ПОДДЕРЖКИ ПРИНЯТИЯ РЕШЕНИЙ (СППР): ПОНЯТИЕ, ПРИЧИНЫ И ЦЕЛЬ СОЗДАНИЯ.</a:t>
            </a:r>
            <a:endParaRPr lang="en-US" altLang="ru-RU"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2974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12594"/>
            <a:ext cx="8424936" cy="988214"/>
          </a:xfrm>
        </p:spPr>
        <p:txBody>
          <a:bodyPr/>
          <a:lstStyle/>
          <a:p>
            <a:r>
              <a:rPr lang="ru-RU" sz="3200" dirty="0">
                <a:latin typeface="Times New Roman" panose="02020603050405020304" pitchFamily="18" charset="0"/>
                <a:cs typeface="Times New Roman" panose="02020603050405020304" pitchFamily="18" charset="0"/>
              </a:rPr>
              <a:t>РАСШИРЕНИЕ КОНСТРУКТИВНОЙ БАЗЫ</a:t>
            </a:r>
          </a:p>
        </p:txBody>
      </p:sp>
      <p:sp>
        <p:nvSpPr>
          <p:cNvPr id="3" name="Объект 2"/>
          <p:cNvSpPr>
            <a:spLocks noGrp="1"/>
          </p:cNvSpPr>
          <p:nvPr>
            <p:ph idx="1"/>
          </p:nvPr>
        </p:nvSpPr>
        <p:spPr>
          <a:xfrm>
            <a:off x="391886" y="1484784"/>
            <a:ext cx="8360228" cy="5512525"/>
          </a:xfrm>
          <a:prstGeom prst="rect">
            <a:avLst/>
          </a:prstGeom>
        </p:spPr>
        <p:txBody>
          <a:bodyPr>
            <a:noAutofit/>
          </a:bodyPr>
          <a:lstStyle/>
          <a:p>
            <a:pPr marL="0" indent="363538" algn="just">
              <a:spcBef>
                <a:spcPts val="600"/>
              </a:spcBef>
              <a:buNone/>
            </a:pPr>
            <a:r>
              <a:rPr lang="ru-RU" sz="1400" dirty="0">
                <a:latin typeface="Times New Roman" panose="02020603050405020304" pitchFamily="18" charset="0"/>
                <a:cs typeface="Times New Roman" panose="02020603050405020304" pitchFamily="18" charset="0"/>
              </a:rPr>
              <a:t>К концу 1970-х ряд компаний и отдельных исследователей разработали интерактивные информационные системы, использующие различные модели и группы данных для помощи менеджерам в анализе слабоструктурированных (</a:t>
            </a:r>
            <a:r>
              <a:rPr lang="en-US" sz="1400" dirty="0">
                <a:latin typeface="Times New Roman" panose="02020603050405020304" pitchFamily="18" charset="0"/>
                <a:cs typeface="Times New Roman" panose="02020603050405020304" pitchFamily="18" charset="0"/>
              </a:rPr>
              <a:t>semi</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structured</a:t>
            </a:r>
            <a:r>
              <a:rPr lang="ru-RU" sz="1400" dirty="0">
                <a:latin typeface="Times New Roman" panose="02020603050405020304" pitchFamily="18" charset="0"/>
                <a:cs typeface="Times New Roman" panose="02020603050405020304" pitchFamily="18" charset="0"/>
              </a:rPr>
              <a:t>) проблем. Все эти разнородные системы были объединены общим понятием </a:t>
            </a:r>
            <a:r>
              <a:rPr lang="en-US" sz="1400" b="1" dirty="0">
                <a:latin typeface="Times New Roman" panose="02020603050405020304" pitchFamily="18" charset="0"/>
                <a:cs typeface="Times New Roman" panose="02020603050405020304" pitchFamily="18" charset="0"/>
              </a:rPr>
              <a:t>DSS</a:t>
            </a:r>
            <a:r>
              <a:rPr lang="ru-RU" sz="1400" dirty="0">
                <a:latin typeface="Times New Roman" panose="02020603050405020304" pitchFamily="18" charset="0"/>
                <a:cs typeface="Times New Roman" panose="02020603050405020304" pitchFamily="18" charset="0"/>
              </a:rPr>
              <a:t>. И с тех самых пор стало понятно, что </a:t>
            </a:r>
            <a:r>
              <a:rPr lang="en-US" sz="1400" b="1" dirty="0">
                <a:latin typeface="Times New Roman" panose="02020603050405020304" pitchFamily="18" charset="0"/>
                <a:cs typeface="Times New Roman" panose="02020603050405020304" pitchFamily="18" charset="0"/>
              </a:rPr>
              <a:t>DSS</a:t>
            </a:r>
            <a:r>
              <a:rPr lang="ru-RU" sz="1400" dirty="0">
                <a:latin typeface="Times New Roman" panose="02020603050405020304" pitchFamily="18" charset="0"/>
                <a:cs typeface="Times New Roman" panose="02020603050405020304" pitchFamily="18" charset="0"/>
              </a:rPr>
              <a:t> могут быть разработаны для поддержки всех тех, кто принимает решения на любом возможном уровне любой организации. </a:t>
            </a:r>
          </a:p>
          <a:p>
            <a:pPr marL="0" indent="363538" algn="ctr">
              <a:spcBef>
                <a:spcPts val="600"/>
              </a:spcBef>
              <a:buNone/>
            </a:pPr>
            <a:r>
              <a:rPr lang="ru-RU" sz="1400" dirty="0">
                <a:latin typeface="Times New Roman" panose="02020603050405020304" pitchFamily="18" charset="0"/>
                <a:cs typeface="Times New Roman" panose="02020603050405020304" pitchFamily="18" charset="0"/>
              </a:rPr>
              <a:t>В начале 80-х электронные таблицы использовались также для построения модельно-управляемых </a:t>
            </a:r>
            <a:r>
              <a:rPr lang="en-US" sz="1400" b="1" dirty="0">
                <a:latin typeface="Times New Roman" panose="02020603050405020304" pitchFamily="18" charset="0"/>
                <a:cs typeface="Times New Roman" panose="02020603050405020304" pitchFamily="18" charset="0"/>
              </a:rPr>
              <a:t>DSS</a:t>
            </a:r>
            <a:r>
              <a:rPr lang="ru-RU" sz="1400" dirty="0">
                <a:latin typeface="Times New Roman" panose="02020603050405020304" pitchFamily="18" charset="0"/>
                <a:cs typeface="Times New Roman" panose="02020603050405020304" pitchFamily="18" charset="0"/>
              </a:rPr>
              <a:t> (см.: </a:t>
            </a:r>
            <a:r>
              <a:rPr lang="en-US" sz="1400" dirty="0">
                <a:latin typeface="Times New Roman" panose="02020603050405020304" pitchFamily="18" charset="0"/>
                <a:cs typeface="Times New Roman" panose="02020603050405020304" pitchFamily="18" charset="0"/>
              </a:rPr>
              <a:t>Power</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Brief History of Spreadsheets</a:t>
            </a:r>
            <a:r>
              <a:rPr lang="ru-RU" sz="1400" dirty="0">
                <a:latin typeface="Times New Roman" panose="02020603050405020304" pitchFamily="18" charset="0"/>
                <a:cs typeface="Times New Roman" panose="02020603050405020304" pitchFamily="18" charset="0"/>
              </a:rPr>
              <a:t>). </a:t>
            </a:r>
          </a:p>
          <a:p>
            <a:pPr marL="0" indent="363538">
              <a:spcBef>
                <a:spcPts val="600"/>
              </a:spcBef>
              <a:buNone/>
            </a:pPr>
            <a:r>
              <a:rPr lang="ru-RU" sz="1400" dirty="0">
                <a:latin typeface="Times New Roman" panose="02020603050405020304" pitchFamily="18" charset="0"/>
                <a:cs typeface="Times New Roman" panose="02020603050405020304" pitchFamily="18" charset="0"/>
              </a:rPr>
              <a:t>В 1988 г. </a:t>
            </a:r>
            <a:r>
              <a:rPr lang="ru-RU" sz="1400" dirty="0" err="1">
                <a:latin typeface="Times New Roman" panose="02020603050405020304" pitchFamily="18" charset="0"/>
                <a:cs typeface="Times New Roman" panose="02020603050405020304" pitchFamily="18" charset="0"/>
              </a:rPr>
              <a:t>Шарда</a:t>
            </a:r>
            <a:r>
              <a:rPr lang="ru-RU" sz="1400" dirty="0">
                <a:latin typeface="Times New Roman" panose="02020603050405020304" pitchFamily="18" charset="0"/>
                <a:cs typeface="Times New Roman" panose="02020603050405020304" pitchFamily="18" charset="0"/>
              </a:rPr>
              <a:t>, </a:t>
            </a:r>
            <a:r>
              <a:rPr lang="ru-RU" sz="1400" dirty="0" err="1">
                <a:latin typeface="Times New Roman" panose="02020603050405020304" pitchFamily="18" charset="0"/>
                <a:cs typeface="Times New Roman" panose="02020603050405020304" pitchFamily="18" charset="0"/>
              </a:rPr>
              <a:t>Барр</a:t>
            </a:r>
            <a:r>
              <a:rPr lang="ru-RU" sz="1400" dirty="0">
                <a:latin typeface="Times New Roman" panose="02020603050405020304" pitchFamily="18" charset="0"/>
                <a:cs typeface="Times New Roman" panose="02020603050405020304" pitchFamily="18" charset="0"/>
              </a:rPr>
              <a:t> и </a:t>
            </a:r>
            <a:r>
              <a:rPr lang="ru-RU" sz="1400" dirty="0" err="1">
                <a:latin typeface="Times New Roman" panose="02020603050405020304" pitchFamily="18" charset="0"/>
                <a:cs typeface="Times New Roman" panose="02020603050405020304" pitchFamily="18" charset="0"/>
              </a:rPr>
              <a:t>Макдонел</a:t>
            </a:r>
            <a:r>
              <a:rPr lang="ru-RU"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Sharda</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Barr</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and McDonnell</a:t>
            </a:r>
            <a:r>
              <a:rPr lang="ru-RU" sz="1400" dirty="0">
                <a:latin typeface="Times New Roman" panose="02020603050405020304" pitchFamily="18" charset="0"/>
                <a:cs typeface="Times New Roman" panose="02020603050405020304" pitchFamily="18" charset="0"/>
              </a:rPr>
              <a:t>) опубликовали обзорную статью по начальному 15-летнему периоду исследований </a:t>
            </a:r>
            <a:r>
              <a:rPr lang="en-US" sz="1400" b="1" dirty="0">
                <a:latin typeface="Times New Roman" panose="02020603050405020304" pitchFamily="18" charset="0"/>
                <a:cs typeface="Times New Roman" panose="02020603050405020304" pitchFamily="18" charset="0"/>
              </a:rPr>
              <a:t>DSS</a:t>
            </a:r>
            <a:r>
              <a:rPr lang="ru-RU" sz="1400" dirty="0">
                <a:latin typeface="Times New Roman" panose="02020603050405020304" pitchFamily="18" charset="0"/>
                <a:cs typeface="Times New Roman" panose="02020603050405020304" pitchFamily="18" charset="0"/>
              </a:rPr>
              <a:t>. Исследования, связанные с использованием моделей и систем финансового планирования для поддержки принятия решений, поощрялись, но оказались, в то же время, определенно не столь однозначно позитивными.</a:t>
            </a:r>
          </a:p>
          <a:p>
            <a:pPr marL="0" indent="363538" algn="ctr">
              <a:spcBef>
                <a:spcPts val="600"/>
              </a:spcBef>
              <a:buNone/>
            </a:pPr>
            <a:r>
              <a:rPr lang="ru-RU" sz="1400" dirty="0" err="1">
                <a:latin typeface="Times New Roman" panose="02020603050405020304" pitchFamily="18" charset="0"/>
                <a:cs typeface="Times New Roman" panose="02020603050405020304" pitchFamily="18" charset="0"/>
              </a:rPr>
              <a:t>Экзекутивные</a:t>
            </a:r>
            <a:r>
              <a:rPr lang="ru-RU" sz="1400" dirty="0">
                <a:latin typeface="Times New Roman" panose="02020603050405020304" pitchFamily="18" charset="0"/>
                <a:cs typeface="Times New Roman" panose="02020603050405020304" pitchFamily="18" charset="0"/>
              </a:rPr>
              <a:t> информационные системы (</a:t>
            </a:r>
            <a:r>
              <a:rPr lang="en-US" sz="1400" b="1" dirty="0">
                <a:latin typeface="Times New Roman" panose="02020603050405020304" pitchFamily="18" charset="0"/>
                <a:cs typeface="Times New Roman" panose="02020603050405020304" pitchFamily="18" charset="0"/>
              </a:rPr>
              <a:t>EIS</a:t>
            </a:r>
            <a:r>
              <a:rPr lang="ru-RU" sz="1400" dirty="0">
                <a:latin typeface="Times New Roman" panose="02020603050405020304" pitchFamily="18" charset="0"/>
                <a:cs typeface="Times New Roman" panose="02020603050405020304" pitchFamily="18" charset="0"/>
              </a:rPr>
              <a:t>) эволюционировали из </a:t>
            </a:r>
            <a:r>
              <a:rPr lang="ru-RU" sz="1400" dirty="0" err="1">
                <a:latin typeface="Times New Roman" panose="02020603050405020304" pitchFamily="18" charset="0"/>
                <a:cs typeface="Times New Roman" panose="02020603050405020304" pitchFamily="18" charset="0"/>
              </a:rPr>
              <a:t>монопользовательских</a:t>
            </a:r>
            <a:r>
              <a:rPr lang="ru-RU" sz="1400" dirty="0">
                <a:latin typeface="Times New Roman" panose="02020603050405020304" pitchFamily="18" charset="0"/>
                <a:cs typeface="Times New Roman" panose="02020603050405020304" pitchFamily="18" charset="0"/>
              </a:rPr>
              <a:t>, управляемых моделью </a:t>
            </a:r>
            <a:r>
              <a:rPr lang="en-US" sz="1400" b="1" dirty="0">
                <a:latin typeface="Times New Roman" panose="02020603050405020304" pitchFamily="18" charset="0"/>
                <a:cs typeface="Times New Roman" panose="02020603050405020304" pitchFamily="18" charset="0"/>
              </a:rPr>
              <a:t>DSS</a:t>
            </a:r>
            <a:r>
              <a:rPr lang="ru-RU" sz="1400" b="1" dirty="0">
                <a:latin typeface="Times New Roman" panose="02020603050405020304" pitchFamily="18" charset="0"/>
                <a:cs typeface="Times New Roman" panose="02020603050405020304" pitchFamily="18" charset="0"/>
              </a:rPr>
              <a:t>,</a:t>
            </a:r>
            <a:r>
              <a:rPr lang="ru-RU" sz="1400" dirty="0">
                <a:latin typeface="Times New Roman" panose="02020603050405020304" pitchFamily="18" charset="0"/>
                <a:cs typeface="Times New Roman" panose="02020603050405020304" pitchFamily="18" charset="0"/>
              </a:rPr>
              <a:t> и усовершенствовали продукцию релятивных баз данных. Самые первые </a:t>
            </a:r>
            <a:r>
              <a:rPr lang="en-US" sz="1400" b="1" dirty="0">
                <a:latin typeface="Times New Roman" panose="02020603050405020304" pitchFamily="18" charset="0"/>
                <a:cs typeface="Times New Roman" panose="02020603050405020304" pitchFamily="18" charset="0"/>
              </a:rPr>
              <a:t>EIS</a:t>
            </a:r>
            <a:r>
              <a:rPr lang="ru-RU" sz="1400" dirty="0">
                <a:latin typeface="Times New Roman" panose="02020603050405020304" pitchFamily="18" charset="0"/>
                <a:cs typeface="Times New Roman" panose="02020603050405020304" pitchFamily="18" charset="0"/>
              </a:rPr>
              <a:t> использовали </a:t>
            </a:r>
            <a:r>
              <a:rPr lang="ru-RU" sz="1400" dirty="0" err="1">
                <a:latin typeface="Times New Roman" panose="02020603050405020304" pitchFamily="18" charset="0"/>
                <a:cs typeface="Times New Roman" panose="02020603050405020304" pitchFamily="18" charset="0"/>
              </a:rPr>
              <a:t>предзаданные</a:t>
            </a:r>
            <a:r>
              <a:rPr lang="ru-RU" sz="1400" dirty="0">
                <a:latin typeface="Times New Roman" panose="02020603050405020304" pitchFamily="18" charset="0"/>
                <a:cs typeface="Times New Roman" panose="02020603050405020304" pitchFamily="18" charset="0"/>
              </a:rPr>
              <a:t> информационные панели и поддерживались аналитиками для старших администраторов-исполнителей. </a:t>
            </a:r>
          </a:p>
          <a:p>
            <a:pPr marL="0" indent="363538">
              <a:spcBef>
                <a:spcPts val="600"/>
              </a:spcBef>
              <a:buNone/>
            </a:pPr>
            <a:r>
              <a:rPr lang="ru-RU" sz="1400" dirty="0">
                <a:latin typeface="Times New Roman" panose="02020603050405020304" pitchFamily="18" charset="0"/>
                <a:cs typeface="Times New Roman" panose="02020603050405020304" pitchFamily="18" charset="0"/>
              </a:rPr>
              <a:t>Начиная приблизительно с 90-х годов, сферы, связанные с долговременными хранилищами данных (</a:t>
            </a:r>
            <a:r>
              <a:rPr lang="en-US" sz="1400" dirty="0">
                <a:latin typeface="Times New Roman" panose="02020603050405020304" pitchFamily="18" charset="0"/>
                <a:cs typeface="Times New Roman" panose="02020603050405020304" pitchFamily="18" charset="0"/>
              </a:rPr>
              <a:t>data warehousing</a:t>
            </a:r>
            <a:r>
              <a:rPr lang="ru-RU" sz="1400" dirty="0">
                <a:latin typeface="Times New Roman" panose="02020603050405020304" pitchFamily="18" charset="0"/>
                <a:cs typeface="Times New Roman" panose="02020603050405020304" pitchFamily="18" charset="0"/>
              </a:rPr>
              <a:t>) и с онлайн анализом (</a:t>
            </a:r>
            <a:r>
              <a:rPr lang="en-US" sz="1400" dirty="0">
                <a:latin typeface="Times New Roman" panose="02020603050405020304" pitchFamily="18" charset="0"/>
                <a:cs typeface="Times New Roman" panose="02020603050405020304" pitchFamily="18" charset="0"/>
              </a:rPr>
              <a:t>On</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Line Analytical Processing</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OLAP</a:t>
            </a:r>
            <a:r>
              <a:rPr lang="ru-RU" sz="1400" dirty="0">
                <a:latin typeface="Times New Roman" panose="02020603050405020304" pitchFamily="18" charset="0"/>
                <a:cs typeface="Times New Roman" panose="02020603050405020304" pitchFamily="18" charset="0"/>
              </a:rPr>
              <a:t>) начали расширять королевство </a:t>
            </a:r>
            <a:r>
              <a:rPr lang="en-US" sz="1400" b="1" dirty="0">
                <a:latin typeface="Times New Roman" panose="02020603050405020304" pitchFamily="18" charset="0"/>
                <a:cs typeface="Times New Roman" panose="02020603050405020304" pitchFamily="18" charset="0"/>
              </a:rPr>
              <a:t>EIS</a:t>
            </a:r>
            <a:r>
              <a:rPr lang="ru-RU" sz="1400" dirty="0">
                <a:latin typeface="Times New Roman" panose="02020603050405020304" pitchFamily="18" charset="0"/>
                <a:cs typeface="Times New Roman" panose="02020603050405020304" pitchFamily="18" charset="0"/>
              </a:rPr>
              <a:t> и определили более широкую категорию Определяемых Данными </a:t>
            </a:r>
            <a:r>
              <a:rPr lang="en-US" sz="1400" b="1" dirty="0">
                <a:latin typeface="Times New Roman" panose="02020603050405020304" pitchFamily="18" charset="0"/>
                <a:cs typeface="Times New Roman" panose="02020603050405020304" pitchFamily="18" charset="0"/>
              </a:rPr>
              <a:t>DSS</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Data</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Driven DSS</a:t>
            </a:r>
            <a:r>
              <a:rPr lang="ru-RU" sz="1400" dirty="0">
                <a:latin typeface="Times New Roman" panose="02020603050405020304" pitchFamily="18" charset="0"/>
                <a:cs typeface="Times New Roman" panose="02020603050405020304" pitchFamily="18" charset="0"/>
              </a:rPr>
              <a:t>) (цит. по: </a:t>
            </a:r>
            <a:r>
              <a:rPr lang="en-US" sz="1400" dirty="0" err="1">
                <a:latin typeface="Times New Roman" panose="02020603050405020304" pitchFamily="18" charset="0"/>
                <a:cs typeface="Times New Roman" panose="02020603050405020304" pitchFamily="18" charset="0"/>
              </a:rPr>
              <a:t>Dhar</a:t>
            </a:r>
            <a:r>
              <a:rPr lang="en-US" sz="1400" dirty="0">
                <a:latin typeface="Times New Roman" panose="02020603050405020304" pitchFamily="18" charset="0"/>
                <a:cs typeface="Times New Roman" panose="02020603050405020304" pitchFamily="18" charset="0"/>
              </a:rPr>
              <a:t> and Stein</a:t>
            </a:r>
            <a:r>
              <a:rPr lang="ru-RU" sz="1400" dirty="0">
                <a:latin typeface="Times New Roman" panose="02020603050405020304" pitchFamily="18" charset="0"/>
                <a:cs typeface="Times New Roman" panose="02020603050405020304" pitchFamily="18" charset="0"/>
              </a:rPr>
              <a:t>, 1997). </a:t>
            </a:r>
            <a:r>
              <a:rPr lang="ru-RU" sz="1400" dirty="0" err="1">
                <a:latin typeface="Times New Roman" panose="02020603050405020304" pitchFamily="18" charset="0"/>
                <a:cs typeface="Times New Roman" panose="02020603050405020304" pitchFamily="18" charset="0"/>
              </a:rPr>
              <a:t>Н.Пендс</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a:t>
            </a:r>
            <a:r>
              <a:rPr lang="ru-RU"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Pendse</a:t>
            </a:r>
            <a:r>
              <a:rPr lang="ru-RU" sz="1400" dirty="0">
                <a:latin typeface="Times New Roman" panose="02020603050405020304" pitchFamily="18" charset="0"/>
                <a:cs typeface="Times New Roman" panose="02020603050405020304" pitchFamily="18" charset="0"/>
              </a:rPr>
              <a:t> ) заявил в 1997 г., что реально воплощенной первой </a:t>
            </a:r>
            <a:r>
              <a:rPr lang="ru-RU" sz="1400" dirty="0" err="1">
                <a:latin typeface="Times New Roman" panose="02020603050405020304" pitchFamily="18" charset="0"/>
                <a:cs typeface="Times New Roman" panose="02020603050405020304" pitchFamily="18" charset="0"/>
              </a:rPr>
              <a:t>экзекутивной</a:t>
            </a:r>
            <a:r>
              <a:rPr lang="ru-RU" sz="1400" dirty="0">
                <a:latin typeface="Times New Roman" panose="02020603050405020304" pitchFamily="18" charset="0"/>
                <a:cs typeface="Times New Roman" panose="02020603050405020304" pitchFamily="18" charset="0"/>
              </a:rPr>
              <a:t> информационной системой был «Пилотный Софтверный Командный Центр» (</a:t>
            </a:r>
            <a:r>
              <a:rPr lang="en-US" sz="1400" dirty="0">
                <a:latin typeface="Times New Roman" panose="02020603050405020304" pitchFamily="18" charset="0"/>
                <a:cs typeface="Times New Roman" panose="02020603050405020304" pitchFamily="18" charset="0"/>
              </a:rPr>
              <a:t>Pilot Software</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s Command Center</a:t>
            </a:r>
            <a:r>
              <a:rPr lang="ru-RU" sz="1400" dirty="0">
                <a:latin typeface="Times New Roman" panose="02020603050405020304" pitchFamily="18" charset="0"/>
                <a:cs typeface="Times New Roman" panose="02020603050405020304" pitchFamily="18" charset="0"/>
              </a:rPr>
              <a:t>). Он отмечает, что как многомерный анализ, так и ОЛАП происходят от языка программирования АПЛ (</a:t>
            </a:r>
            <a:r>
              <a:rPr lang="en-US" sz="1400" dirty="0">
                <a:latin typeface="Times New Roman" panose="02020603050405020304" pitchFamily="18" charset="0"/>
                <a:cs typeface="Times New Roman" panose="02020603050405020304" pitchFamily="18" charset="0"/>
              </a:rPr>
              <a:t>APL</a:t>
            </a:r>
            <a:r>
              <a:rPr lang="ru-RU" sz="1400" dirty="0">
                <a:latin typeface="Times New Roman" panose="02020603050405020304" pitchFamily="18" charset="0"/>
                <a:cs typeface="Times New Roman" panose="02020603050405020304" pitchFamily="18" charset="0"/>
              </a:rPr>
              <a:t>) и из систем типа «</a:t>
            </a:r>
            <a:r>
              <a:rPr lang="en-US" sz="1400" dirty="0">
                <a:latin typeface="Times New Roman" panose="02020603050405020304" pitchFamily="18" charset="0"/>
                <a:cs typeface="Times New Roman" panose="02020603050405020304" pitchFamily="18" charset="0"/>
              </a:rPr>
              <a:t>Express and </a:t>
            </a:r>
            <a:r>
              <a:rPr lang="en-US" sz="1400" dirty="0" err="1">
                <a:latin typeface="Times New Roman" panose="02020603050405020304" pitchFamily="18" charset="0"/>
                <a:cs typeface="Times New Roman" panose="02020603050405020304" pitchFamily="18" charset="0"/>
              </a:rPr>
              <a:t>Comshare</a:t>
            </a:r>
            <a:r>
              <a:rPr lang="en-US" sz="1400" dirty="0">
                <a:latin typeface="Times New Roman" panose="02020603050405020304" pitchFamily="18" charset="0"/>
                <a:cs typeface="Times New Roman" panose="02020603050405020304" pitchFamily="18" charset="0"/>
              </a:rPr>
              <a:t> System W</a:t>
            </a:r>
            <a:r>
              <a:rPr lang="ru-RU" sz="1400" dirty="0">
                <a:latin typeface="Times New Roman" panose="02020603050405020304" pitchFamily="18" charset="0"/>
                <a:cs typeface="Times New Roman" panose="02020603050405020304" pitchFamily="18" charset="0"/>
              </a:rPr>
              <a:t>». </a:t>
            </a:r>
            <a:r>
              <a:rPr lang="ru-RU" sz="1400" dirty="0" err="1">
                <a:latin typeface="Times New Roman" panose="02020603050405020304" pitchFamily="18" charset="0"/>
                <a:cs typeface="Times New Roman" panose="02020603050405020304" pitchFamily="18" charset="0"/>
              </a:rPr>
              <a:t>Н.Пендс</a:t>
            </a:r>
            <a:r>
              <a:rPr lang="ru-RU" sz="1400" dirty="0">
                <a:latin typeface="Times New Roman" panose="02020603050405020304" pitchFamily="18" charset="0"/>
                <a:cs typeface="Times New Roman" panose="02020603050405020304" pitchFamily="18" charset="0"/>
              </a:rPr>
              <a:t> из «</a:t>
            </a:r>
            <a:r>
              <a:rPr lang="en-US" sz="1400" dirty="0" err="1">
                <a:latin typeface="Times New Roman" panose="02020603050405020304" pitchFamily="18" charset="0"/>
                <a:cs typeface="Times New Roman" panose="02020603050405020304" pitchFamily="18" charset="0"/>
              </a:rPr>
              <a:t>OLAPReport</a:t>
            </a:r>
            <a:r>
              <a:rPr lang="ru-RU"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com</a:t>
            </a:r>
            <a:r>
              <a:rPr lang="ru-RU" sz="1400" dirty="0">
                <a:latin typeface="Times New Roman" panose="02020603050405020304" pitchFamily="18" charset="0"/>
                <a:cs typeface="Times New Roman" panose="02020603050405020304" pitchFamily="18" charset="0"/>
              </a:rPr>
              <a:t>» записывает и обновляет более детализированную историю происхождения ОЛАП-продуктов (</a:t>
            </a:r>
            <a:r>
              <a:rPr lang="en-US" sz="1400" u="sng" dirty="0">
                <a:latin typeface="Times New Roman" panose="02020603050405020304" pitchFamily="18" charset="0"/>
                <a:cs typeface="Times New Roman" panose="02020603050405020304" pitchFamily="18" charset="0"/>
                <a:hlinkClick r:id="rId2"/>
              </a:rPr>
              <a:t>http</a:t>
            </a:r>
            <a:r>
              <a:rPr lang="ru-RU" sz="1400" u="sng" dirty="0">
                <a:latin typeface="Times New Roman" panose="02020603050405020304" pitchFamily="18" charset="0"/>
                <a:cs typeface="Times New Roman" panose="02020603050405020304" pitchFamily="18" charset="0"/>
                <a:hlinkClick r:id="rId2"/>
              </a:rPr>
              <a:t>://</a:t>
            </a:r>
            <a:r>
              <a:rPr lang="en-US" sz="1400" u="sng" dirty="0" err="1">
                <a:latin typeface="Times New Roman" panose="02020603050405020304" pitchFamily="18" charset="0"/>
                <a:cs typeface="Times New Roman" panose="02020603050405020304" pitchFamily="18" charset="0"/>
                <a:hlinkClick r:id="rId2"/>
              </a:rPr>
              <a:t>dssresources</a:t>
            </a:r>
            <a:r>
              <a:rPr lang="ru-RU" sz="1400" u="sng" dirty="0">
                <a:latin typeface="Times New Roman" panose="02020603050405020304" pitchFamily="18" charset="0"/>
                <a:cs typeface="Times New Roman" panose="02020603050405020304" pitchFamily="18" charset="0"/>
                <a:hlinkClick r:id="rId2"/>
              </a:rPr>
              <a:t>.</a:t>
            </a:r>
            <a:r>
              <a:rPr lang="en-US" sz="1400" u="sng" dirty="0">
                <a:latin typeface="Times New Roman" panose="02020603050405020304" pitchFamily="18" charset="0"/>
                <a:cs typeface="Times New Roman" panose="02020603050405020304" pitchFamily="18" charset="0"/>
                <a:hlinkClick r:id="rId2"/>
              </a:rPr>
              <a:t>com</a:t>
            </a:r>
            <a:r>
              <a:rPr lang="ru-RU" sz="1400" u="sng" dirty="0">
                <a:latin typeface="Times New Roman" panose="02020603050405020304" pitchFamily="18" charset="0"/>
                <a:cs typeface="Times New Roman" panose="02020603050405020304" pitchFamily="18" charset="0"/>
                <a:hlinkClick r:id="rId2"/>
              </a:rPr>
              <a:t>/</a:t>
            </a:r>
            <a:r>
              <a:rPr lang="en-US" sz="1400" u="sng" dirty="0">
                <a:latin typeface="Times New Roman" panose="02020603050405020304" pitchFamily="18" charset="0"/>
                <a:cs typeface="Times New Roman" panose="02020603050405020304" pitchFamily="18" charset="0"/>
                <a:hlinkClick r:id="rId2"/>
              </a:rPr>
              <a:t>papers</a:t>
            </a:r>
            <a:r>
              <a:rPr lang="ru-RU" sz="1400" u="sng" dirty="0">
                <a:latin typeface="Times New Roman" panose="02020603050405020304" pitchFamily="18" charset="0"/>
                <a:cs typeface="Times New Roman" panose="02020603050405020304" pitchFamily="18" charset="0"/>
                <a:hlinkClick r:id="rId2"/>
              </a:rPr>
              <a:t>/</a:t>
            </a:r>
            <a:r>
              <a:rPr lang="en-US" sz="1400" u="sng" dirty="0" err="1">
                <a:latin typeface="Times New Roman" panose="02020603050405020304" pitchFamily="18" charset="0"/>
                <a:cs typeface="Times New Roman" panose="02020603050405020304" pitchFamily="18" charset="0"/>
                <a:hlinkClick r:id="rId2"/>
              </a:rPr>
              <a:t>dssarticles</a:t>
            </a:r>
            <a:r>
              <a:rPr lang="ru-RU" sz="1400" u="sng" dirty="0">
                <a:latin typeface="Times New Roman" panose="02020603050405020304" pitchFamily="18" charset="0"/>
                <a:cs typeface="Times New Roman" panose="02020603050405020304" pitchFamily="18" charset="0"/>
                <a:hlinkClick r:id="rId2"/>
              </a:rPr>
              <a:t>.</a:t>
            </a:r>
            <a:r>
              <a:rPr lang="en-US" sz="1400" u="sng" dirty="0">
                <a:latin typeface="Times New Roman" panose="02020603050405020304" pitchFamily="18" charset="0"/>
                <a:cs typeface="Times New Roman" panose="02020603050405020304" pitchFamily="18" charset="0"/>
                <a:hlinkClick r:id="rId2"/>
              </a:rPr>
              <a:t>html</a:t>
            </a:r>
            <a:r>
              <a:rPr lang="ru-RU" sz="1400" dirty="0">
                <a:latin typeface="Times New Roman" panose="02020603050405020304" pitchFamily="18" charset="0"/>
                <a:cs typeface="Times New Roman" panose="02020603050405020304" pitchFamily="18" charset="0"/>
              </a:rPr>
              <a:t>). </a:t>
            </a:r>
            <a:br>
              <a:rPr lang="ru-RU" sz="1400" dirty="0">
                <a:latin typeface="Times New Roman" panose="02020603050405020304" pitchFamily="18" charset="0"/>
                <a:cs typeface="Times New Roman" panose="02020603050405020304" pitchFamily="18" charset="0"/>
              </a:rPr>
            </a:br>
            <a:endParaRPr lang="ru-RU" sz="1400" dirty="0">
              <a:latin typeface="Times New Roman" panose="02020603050405020304" pitchFamily="18" charset="0"/>
              <a:cs typeface="Times New Roman" panose="02020603050405020304" pitchFamily="18" charset="0"/>
            </a:endParaRPr>
          </a:p>
          <a:p>
            <a:pPr marL="0" indent="363538">
              <a:spcBef>
                <a:spcPts val="600"/>
              </a:spcBef>
              <a:buNone/>
            </a:pPr>
            <a:endParaRPr lang="ru-RU"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866EB10-564C-4A7E-B590-FB96BEC5E21A}"/>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7</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A1E978-0F53-4989-B28C-98241B05B6AF}"/>
              </a:ext>
            </a:extLst>
          </p:cNvPr>
          <p:cNvSpPr txBox="1"/>
          <p:nvPr/>
        </p:nvSpPr>
        <p:spPr>
          <a:xfrm>
            <a:off x="107504" y="208595"/>
            <a:ext cx="6984776" cy="553998"/>
          </a:xfrm>
          <a:prstGeom prst="rect">
            <a:avLst/>
          </a:prstGeom>
          <a:noFill/>
        </p:spPr>
        <p:txBody>
          <a:bodyPr wrap="square">
            <a:spAutoFit/>
          </a:bodyPr>
          <a:lstStyle/>
          <a:p>
            <a:pPr algn="just">
              <a:lnSpc>
                <a:spcPts val="1800"/>
              </a:lnSpc>
            </a:pPr>
            <a:r>
              <a:rPr lang="ru-RU" sz="1800" dirty="0">
                <a:solidFill>
                  <a:schemeClr val="bg1"/>
                </a:solidFill>
                <a:latin typeface="Times New Roman" panose="02020603050405020304" pitchFamily="18" charset="0"/>
                <a:cs typeface="Times New Roman" panose="02020603050405020304" pitchFamily="18" charset="0"/>
              </a:rPr>
              <a:t>СИСТЕМЫ ПОДДЕРЖКИ ПРИНЯТИЯ РЕШЕНИЙ (СППР): ПОНЯТИЕ, ПРИЧИНЫ И ЦЕЛЬ СОЗДАНИЯ.</a:t>
            </a:r>
            <a:endParaRPr lang="en-US" altLang="ru-RU"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2518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8191" y="712757"/>
            <a:ext cx="7773338" cy="924887"/>
          </a:xfrm>
        </p:spPr>
        <p:txBody>
          <a:bodyPr/>
          <a:lstStyle/>
          <a:p>
            <a:pPr algn="ctr"/>
            <a:r>
              <a:rPr lang="ru-RU" sz="2800" dirty="0">
                <a:latin typeface="Times New Roman" panose="02020603050405020304" pitchFamily="18" charset="0"/>
                <a:cs typeface="Times New Roman" panose="02020603050405020304" pitchFamily="18" charset="0"/>
              </a:rPr>
              <a:t>ТЕХНОЛОГИЧЕСКИЙ ПРОРЫВ</a:t>
            </a:r>
          </a:p>
        </p:txBody>
      </p:sp>
      <p:sp>
        <p:nvSpPr>
          <p:cNvPr id="3" name="Объект 2"/>
          <p:cNvSpPr>
            <a:spLocks noGrp="1"/>
          </p:cNvSpPr>
          <p:nvPr>
            <p:ph idx="1"/>
          </p:nvPr>
        </p:nvSpPr>
        <p:spPr>
          <a:xfrm>
            <a:off x="0" y="1384261"/>
            <a:ext cx="9152950" cy="830557"/>
          </a:xfrm>
          <a:prstGeom prst="rect">
            <a:avLst/>
          </a:prstGeom>
          <a:solidFill>
            <a:schemeClr val="accent6">
              <a:lumMod val="20000"/>
              <a:lumOff val="80000"/>
            </a:schemeClr>
          </a:solidFill>
        </p:spPr>
        <p:txBody>
          <a:bodyPr>
            <a:normAutofit fontScale="92500" lnSpcReduction="10000"/>
          </a:bodyPr>
          <a:lstStyle/>
          <a:p>
            <a:pPr marL="0" indent="0" algn="just">
              <a:buNone/>
            </a:pPr>
            <a:r>
              <a:rPr lang="ru-RU" sz="1600" dirty="0">
                <a:latin typeface="Times New Roman" panose="02020603050405020304" pitchFamily="18" charset="0"/>
                <a:cs typeface="Times New Roman" panose="02020603050405020304" pitchFamily="18" charset="0"/>
              </a:rPr>
              <a:t>Начиная примерно с 1990-го года </a:t>
            </a:r>
            <a:r>
              <a:rPr lang="ru-RU" sz="1600" dirty="0" err="1">
                <a:latin typeface="Times New Roman" panose="02020603050405020304" pitchFamily="18" charset="0"/>
                <a:cs typeface="Times New Roman" panose="02020603050405020304" pitchFamily="18" charset="0"/>
              </a:rPr>
              <a:t>Б.Инмон</a:t>
            </a:r>
            <a:r>
              <a:rPr lang="ru-RU"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Bill </a:t>
            </a:r>
            <a:r>
              <a:rPr lang="en-US" sz="1600" dirty="0" err="1">
                <a:latin typeface="Times New Roman" panose="02020603050405020304" pitchFamily="18" charset="0"/>
                <a:cs typeface="Times New Roman" panose="02020603050405020304" pitchFamily="18" charset="0"/>
              </a:rPr>
              <a:t>Inmon</a:t>
            </a:r>
            <a:r>
              <a:rPr lang="ru-RU" sz="1600" dirty="0">
                <a:latin typeface="Times New Roman" panose="02020603050405020304" pitchFamily="18" charset="0"/>
                <a:cs typeface="Times New Roman" panose="02020603050405020304" pitchFamily="18" charset="0"/>
              </a:rPr>
              <a:t>) и </a:t>
            </a:r>
            <a:r>
              <a:rPr lang="ru-RU" sz="1600" dirty="0" err="1">
                <a:latin typeface="Times New Roman" panose="02020603050405020304" pitchFamily="18" charset="0"/>
                <a:cs typeface="Times New Roman" panose="02020603050405020304" pitchFamily="18" charset="0"/>
              </a:rPr>
              <a:t>Р.Кимбел</a:t>
            </a:r>
            <a:r>
              <a:rPr lang="ru-RU"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Ralph Kimball</a:t>
            </a:r>
            <a:r>
              <a:rPr lang="ru-RU" sz="1600" dirty="0">
                <a:latin typeface="Times New Roman" panose="02020603050405020304" pitchFamily="18" charset="0"/>
                <a:cs typeface="Times New Roman" panose="02020603050405020304" pitchFamily="18" charset="0"/>
              </a:rPr>
              <a:t>) стали активно продвигать </a:t>
            </a:r>
            <a:r>
              <a:rPr lang="en-US" sz="1600" b="1" dirty="0">
                <a:latin typeface="Times New Roman" panose="02020603050405020304" pitchFamily="18" charset="0"/>
                <a:cs typeface="Times New Roman" panose="02020603050405020304" pitchFamily="18" charset="0"/>
              </a:rPr>
              <a:t>DSS</a:t>
            </a:r>
            <a:r>
              <a:rPr lang="ru-RU" sz="1600" dirty="0">
                <a:latin typeface="Times New Roman" panose="02020603050405020304" pitchFamily="18" charset="0"/>
                <a:cs typeface="Times New Roman" panose="02020603050405020304" pitchFamily="18" charset="0"/>
              </a:rPr>
              <a:t>, построенные с помощью технологий реляционных баз данных. Для многих пользователей </a:t>
            </a:r>
            <a:r>
              <a:rPr lang="en-US" sz="1600" b="1" dirty="0">
                <a:latin typeface="Times New Roman" panose="02020603050405020304" pitchFamily="18" charset="0"/>
                <a:cs typeface="Times New Roman" panose="02020603050405020304" pitchFamily="18" charset="0"/>
              </a:rPr>
              <a:t>MIS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DSS</a:t>
            </a:r>
            <a:r>
              <a:rPr lang="ru-RU" sz="1600" dirty="0">
                <a:latin typeface="Times New Roman" panose="02020603050405020304" pitchFamily="18" charset="0"/>
                <a:cs typeface="Times New Roman" panose="02020603050405020304" pitchFamily="18" charset="0"/>
              </a:rPr>
              <a:t>, построенные с помощью </a:t>
            </a:r>
            <a:r>
              <a:rPr lang="en-US" sz="1600" dirty="0">
                <a:latin typeface="Times New Roman" panose="02020603050405020304" pitchFamily="18" charset="0"/>
                <a:cs typeface="Times New Roman" panose="02020603050405020304" pitchFamily="18" charset="0"/>
              </a:rPr>
              <a:t>Oracle</a:t>
            </a:r>
            <a:r>
              <a:rPr lang="ru-RU" sz="1600" dirty="0">
                <a:latin typeface="Times New Roman" panose="02020603050405020304" pitchFamily="18" charset="0"/>
                <a:cs typeface="Times New Roman" panose="02020603050405020304" pitchFamily="18" charset="0"/>
              </a:rPr>
              <a:t> или </a:t>
            </a:r>
            <a:r>
              <a:rPr lang="en-US" sz="1600" dirty="0">
                <a:latin typeface="Times New Roman" panose="02020603050405020304" pitchFamily="18" charset="0"/>
                <a:cs typeface="Times New Roman" panose="02020603050405020304" pitchFamily="18" charset="0"/>
              </a:rPr>
              <a:t>DB</a:t>
            </a:r>
            <a:r>
              <a:rPr lang="ru-RU" sz="1600" dirty="0">
                <a:latin typeface="Times New Roman" panose="02020603050405020304" pitchFamily="18" charset="0"/>
                <a:cs typeface="Times New Roman" panose="02020603050405020304" pitchFamily="18" charset="0"/>
              </a:rPr>
              <a:t>2, были системами, описанными лишь в популярной компьютерной литературе. </a:t>
            </a:r>
          </a:p>
        </p:txBody>
      </p:sp>
      <p:sp>
        <p:nvSpPr>
          <p:cNvPr id="4" name="Slide Number Placeholder 3">
            <a:extLst>
              <a:ext uri="{FF2B5EF4-FFF2-40B4-BE49-F238E27FC236}">
                <a16:creationId xmlns:a16="http://schemas.microsoft.com/office/drawing/2014/main" id="{95D85C1F-9CEC-44A3-BA52-E6ABC079E9F4}"/>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pPr algn="just"/>
            <a:fld id="{B450F107-9FEE-4AC6-91D1-EC7170A7871F}" type="slidenum">
              <a:rPr lang="en-US" altLang="ru-RU" sz="1600" smtClean="0">
                <a:latin typeface="Times New Roman" panose="02020603050405020304" pitchFamily="18" charset="0"/>
                <a:cs typeface="Times New Roman" panose="02020603050405020304" pitchFamily="18" charset="0"/>
              </a:rPr>
              <a:pPr algn="just"/>
              <a:t>8</a:t>
            </a:fld>
            <a:endParaRPr lang="en-US" altLang="ru-RU"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2532CD-C424-4FC9-A35F-4573E1A46AB0}"/>
              </a:ext>
            </a:extLst>
          </p:cNvPr>
          <p:cNvSpPr txBox="1"/>
          <p:nvPr/>
        </p:nvSpPr>
        <p:spPr>
          <a:xfrm>
            <a:off x="107504" y="208595"/>
            <a:ext cx="6984776" cy="553998"/>
          </a:xfrm>
          <a:prstGeom prst="rect">
            <a:avLst/>
          </a:prstGeom>
          <a:noFill/>
        </p:spPr>
        <p:txBody>
          <a:bodyPr wrap="square">
            <a:spAutoFit/>
          </a:bodyPr>
          <a:lstStyle/>
          <a:p>
            <a:pPr algn="just">
              <a:lnSpc>
                <a:spcPts val="1800"/>
              </a:lnSpc>
            </a:pPr>
            <a:r>
              <a:rPr lang="ru-RU" sz="1800" dirty="0">
                <a:solidFill>
                  <a:schemeClr val="bg1"/>
                </a:solidFill>
                <a:latin typeface="Times New Roman" panose="02020603050405020304" pitchFamily="18" charset="0"/>
                <a:cs typeface="Times New Roman" panose="02020603050405020304" pitchFamily="18" charset="0"/>
              </a:rPr>
              <a:t>СИСТЕМЫ ПОДДЕРЖКИ ПРИНЯТИЯ РЕШЕНИЙ (СППР): ПОНЯТИЕ, ПРИЧИНЫ И ЦЕЛЬ СОЗДАНИЯ.</a:t>
            </a:r>
            <a:endParaRPr lang="en-US" altLang="ru-RU" sz="18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A41C28-5A76-47A6-B9F0-30417DF92804}"/>
              </a:ext>
            </a:extLst>
          </p:cNvPr>
          <p:cNvSpPr txBox="1"/>
          <p:nvPr/>
        </p:nvSpPr>
        <p:spPr>
          <a:xfrm>
            <a:off x="-8953" y="5172036"/>
            <a:ext cx="9141666" cy="1574701"/>
          </a:xfrm>
          <a:prstGeom prst="rect">
            <a:avLst/>
          </a:prstGeom>
          <a:solidFill>
            <a:schemeClr val="accent6">
              <a:lumMod val="20000"/>
              <a:lumOff val="80000"/>
            </a:schemeClr>
          </a:solidFill>
        </p:spPr>
        <p:txBody>
          <a:bodyPr wrap="square">
            <a:spAutoFit/>
          </a:bodyPr>
          <a:lstStyle/>
          <a:p>
            <a:pPr marL="0" indent="0" algn="just">
              <a:buNone/>
            </a:pPr>
            <a:r>
              <a:rPr lang="ru-RU" sz="1600" dirty="0">
                <a:latin typeface="Times New Roman" panose="02020603050405020304" pitchFamily="18" charset="0"/>
                <a:cs typeface="Times New Roman" panose="02020603050405020304" pitchFamily="18" charset="0"/>
              </a:rPr>
              <a:t>27 октября 2005 года в Москве на Международной конференции «Информационные и телемедицинские технологии в охране здоровья» (ITTHC 2005), А. Пастухов (Россия) представил СППР нового класса - PSTM (</a:t>
            </a:r>
            <a:r>
              <a:rPr lang="ru-RU" sz="1600" dirty="0" err="1">
                <a:latin typeface="Times New Roman" panose="02020603050405020304" pitchFamily="18" charset="0"/>
                <a:cs typeface="Times New Roman" panose="02020603050405020304" pitchFamily="18" charset="0"/>
              </a:rPr>
              <a:t>PersonalInformationSystemsofTopManagers</a:t>
            </a:r>
            <a:r>
              <a:rPr lang="ru-RU" sz="1600" dirty="0">
                <a:latin typeface="Times New Roman" panose="02020603050405020304" pitchFamily="18" charset="0"/>
                <a:cs typeface="Times New Roman" panose="02020603050405020304" pitchFamily="18" charset="0"/>
              </a:rPr>
              <a:t>). Основным отличием PSTM от существующих СППР является построение системы для конкретного лица, принимающее решение, с предварительной логико-аналитической обработкой информации в автоматическом режиме и выводом информации на один экран.</a:t>
            </a:r>
          </a:p>
        </p:txBody>
      </p:sp>
      <p:sp>
        <p:nvSpPr>
          <p:cNvPr id="9" name="TextBox 8">
            <a:extLst>
              <a:ext uri="{FF2B5EF4-FFF2-40B4-BE49-F238E27FC236}">
                <a16:creationId xmlns:a16="http://schemas.microsoft.com/office/drawing/2014/main" id="{72A21115-C490-4B52-85FF-85226C9FB573}"/>
              </a:ext>
            </a:extLst>
          </p:cNvPr>
          <p:cNvSpPr txBox="1"/>
          <p:nvPr/>
        </p:nvSpPr>
        <p:spPr>
          <a:xfrm>
            <a:off x="-22226" y="4269009"/>
            <a:ext cx="9141665" cy="830997"/>
          </a:xfrm>
          <a:prstGeom prst="rect">
            <a:avLst/>
          </a:prstGeom>
          <a:noFill/>
        </p:spPr>
        <p:txBody>
          <a:bodyPr wrap="square">
            <a:spAutoFit/>
          </a:bodyPr>
          <a:lstStyle/>
          <a:p>
            <a:pPr marL="0" indent="0" algn="just">
              <a:buNone/>
            </a:pPr>
            <a:r>
              <a:rPr lang="ru-RU" sz="1600" dirty="0">
                <a:latin typeface="Times New Roman" panose="02020603050405020304" pitchFamily="18" charset="0"/>
                <a:cs typeface="Times New Roman" panose="02020603050405020304" pitchFamily="18" charset="0"/>
              </a:rPr>
              <a:t>В 1995 г. долговременные хранилища и </a:t>
            </a:r>
            <a:r>
              <a:rPr lang="en-US" sz="1600" dirty="0">
                <a:latin typeface="Times New Roman" panose="02020603050405020304" pitchFamily="18" charset="0"/>
                <a:cs typeface="Times New Roman" panose="02020603050405020304" pitchFamily="18" charset="0"/>
              </a:rPr>
              <a:t>WWW</a:t>
            </a:r>
            <a:r>
              <a:rPr lang="ru-RU" sz="1600" dirty="0">
                <a:latin typeface="Times New Roman" panose="02020603050405020304" pitchFamily="18" charset="0"/>
                <a:cs typeface="Times New Roman" panose="02020603050405020304" pitchFamily="18" charset="0"/>
              </a:rPr>
              <a:t> начали воздействовать на практиков и теоретиков, интересующихся </a:t>
            </a:r>
            <a:r>
              <a:rPr lang="en-US" sz="1600" b="1" dirty="0">
                <a:latin typeface="Times New Roman" panose="02020603050405020304" pitchFamily="18" charset="0"/>
                <a:cs typeface="Times New Roman" panose="02020603050405020304" pitchFamily="18" charset="0"/>
              </a:rPr>
              <a:t>DSS</a:t>
            </a:r>
            <a:r>
              <a:rPr lang="ru-RU" sz="1600" dirty="0">
                <a:latin typeface="Times New Roman" panose="02020603050405020304" pitchFamily="18" charset="0"/>
                <a:cs typeface="Times New Roman" panose="02020603050405020304" pitchFamily="18" charset="0"/>
              </a:rPr>
              <a:t>-технологиями. Основанные на возможностях Интернета и доступные по Интернету </a:t>
            </a:r>
            <a:r>
              <a:rPr lang="en-US" sz="1600" b="1" dirty="0">
                <a:latin typeface="Times New Roman" panose="02020603050405020304" pitchFamily="18" charset="0"/>
                <a:cs typeface="Times New Roman" panose="02020603050405020304" pitchFamily="18" charset="0"/>
              </a:rPr>
              <a:t>DSS</a:t>
            </a:r>
            <a:r>
              <a:rPr lang="ru-RU" sz="1600" dirty="0">
                <a:latin typeface="Times New Roman" panose="02020603050405020304" pitchFamily="18" charset="0"/>
                <a:cs typeface="Times New Roman" panose="02020603050405020304" pitchFamily="18" charset="0"/>
              </a:rPr>
              <a:t> стали реальностью около 1995 г. (цит. по: </a:t>
            </a:r>
            <a:r>
              <a:rPr lang="en-US" sz="1600" dirty="0">
                <a:latin typeface="Times New Roman" panose="02020603050405020304" pitchFamily="18" charset="0"/>
                <a:cs typeface="Times New Roman" panose="02020603050405020304" pitchFamily="18" charset="0"/>
              </a:rPr>
              <a:t>Power</a:t>
            </a:r>
            <a:r>
              <a:rPr lang="ru-RU" sz="1600" dirty="0">
                <a:latin typeface="Times New Roman" panose="02020603050405020304" pitchFamily="18" charset="0"/>
                <a:cs typeface="Times New Roman" panose="02020603050405020304" pitchFamily="18" charset="0"/>
              </a:rPr>
              <a:t>, 2000; </a:t>
            </a:r>
            <a:r>
              <a:rPr lang="en-US" sz="1600" dirty="0">
                <a:latin typeface="Times New Roman" panose="02020603050405020304" pitchFamily="18" charset="0"/>
                <a:cs typeface="Times New Roman" panose="02020603050405020304" pitchFamily="18" charset="0"/>
              </a:rPr>
              <a:t>Bhargava and Power</a:t>
            </a:r>
            <a:r>
              <a:rPr lang="ru-RU" sz="1600" dirty="0">
                <a:latin typeface="Times New Roman" panose="02020603050405020304" pitchFamily="18" charset="0"/>
                <a:cs typeface="Times New Roman" panose="02020603050405020304" pitchFamily="18" charset="0"/>
              </a:rPr>
              <a:t>, 2001).</a:t>
            </a:r>
          </a:p>
        </p:txBody>
      </p:sp>
      <p:sp>
        <p:nvSpPr>
          <p:cNvPr id="11" name="TextBox 10">
            <a:extLst>
              <a:ext uri="{FF2B5EF4-FFF2-40B4-BE49-F238E27FC236}">
                <a16:creationId xmlns:a16="http://schemas.microsoft.com/office/drawing/2014/main" id="{577E5464-AB33-43B0-A024-3459CE4025CA}"/>
              </a:ext>
            </a:extLst>
          </p:cNvPr>
          <p:cNvSpPr txBox="1"/>
          <p:nvPr/>
        </p:nvSpPr>
        <p:spPr>
          <a:xfrm>
            <a:off x="-8952" y="3928316"/>
            <a:ext cx="9141665" cy="338554"/>
          </a:xfrm>
          <a:prstGeom prst="rect">
            <a:avLst/>
          </a:prstGeom>
          <a:solidFill>
            <a:schemeClr val="accent6">
              <a:lumMod val="20000"/>
              <a:lumOff val="80000"/>
            </a:schemeClr>
          </a:solidFill>
        </p:spPr>
        <p:txBody>
          <a:bodyPr wrap="square">
            <a:spAutoFit/>
          </a:bodyPr>
          <a:lstStyle/>
          <a:p>
            <a:pPr marL="0" indent="0" algn="just">
              <a:buNone/>
            </a:pPr>
            <a:r>
              <a:rPr lang="ru-RU" sz="1600" dirty="0">
                <a:latin typeface="Times New Roman" panose="02020603050405020304" pitchFamily="18" charset="0"/>
                <a:cs typeface="Times New Roman" panose="02020603050405020304" pitchFamily="18" charset="0"/>
              </a:rPr>
              <a:t>В 1994 г. многие компании начали обновлять свою сетевую инфраструктуру</a:t>
            </a:r>
          </a:p>
        </p:txBody>
      </p:sp>
      <p:sp>
        <p:nvSpPr>
          <p:cNvPr id="13" name="TextBox 12">
            <a:extLst>
              <a:ext uri="{FF2B5EF4-FFF2-40B4-BE49-F238E27FC236}">
                <a16:creationId xmlns:a16="http://schemas.microsoft.com/office/drawing/2014/main" id="{A28AF002-405B-4F49-8C99-878C1AD428F6}"/>
              </a:ext>
            </a:extLst>
          </p:cNvPr>
          <p:cNvSpPr txBox="1"/>
          <p:nvPr/>
        </p:nvSpPr>
        <p:spPr>
          <a:xfrm>
            <a:off x="-8950" y="3315158"/>
            <a:ext cx="9152950" cy="584775"/>
          </a:xfrm>
          <a:prstGeom prst="rect">
            <a:avLst/>
          </a:prstGeom>
          <a:noFill/>
        </p:spPr>
        <p:txBody>
          <a:bodyPr wrap="square">
            <a:spAutoFit/>
          </a:bodyPr>
          <a:lstStyle/>
          <a:p>
            <a:pPr marL="0" indent="0" algn="just">
              <a:buNone/>
            </a:pPr>
            <a:r>
              <a:rPr lang="ru-RU" sz="1600" dirty="0">
                <a:latin typeface="Times New Roman" panose="02020603050405020304" pitchFamily="18" charset="0"/>
                <a:cs typeface="Times New Roman" panose="02020603050405020304" pitchFamily="18" charset="0"/>
              </a:rPr>
              <a:t>В 1992-93 гг. некоторые продавцы стали рекомендовать объектно-ориентированные технологии для построения возможностей последующей (</a:t>
            </a:r>
            <a:r>
              <a:rPr lang="en-US" sz="1600" dirty="0">
                <a:latin typeface="Times New Roman" panose="02020603050405020304" pitchFamily="18" charset="0"/>
                <a:cs typeface="Times New Roman" panose="02020603050405020304" pitchFamily="18" charset="0"/>
              </a:rPr>
              <a:t>re</a:t>
            </a:r>
            <a:r>
              <a:rPr lang="ru-RU"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usable</a:t>
            </a:r>
            <a:r>
              <a:rPr lang="ru-RU" sz="1600" dirty="0">
                <a:latin typeface="Times New Roman" panose="02020603050405020304" pitchFamily="18" charset="0"/>
                <a:cs typeface="Times New Roman" panose="02020603050405020304" pitchFamily="18" charset="0"/>
              </a:rPr>
              <a:t>) поддержки принятия решений. </a:t>
            </a:r>
          </a:p>
        </p:txBody>
      </p:sp>
      <p:sp>
        <p:nvSpPr>
          <p:cNvPr id="15" name="TextBox 14">
            <a:extLst>
              <a:ext uri="{FF2B5EF4-FFF2-40B4-BE49-F238E27FC236}">
                <a16:creationId xmlns:a16="http://schemas.microsoft.com/office/drawing/2014/main" id="{5D857C13-5573-4BF1-9427-9153F191159D}"/>
              </a:ext>
            </a:extLst>
          </p:cNvPr>
          <p:cNvSpPr txBox="1"/>
          <p:nvPr/>
        </p:nvSpPr>
        <p:spPr>
          <a:xfrm>
            <a:off x="-8950" y="2467180"/>
            <a:ext cx="9152950" cy="830997"/>
          </a:xfrm>
          <a:prstGeom prst="rect">
            <a:avLst/>
          </a:prstGeom>
          <a:solidFill>
            <a:schemeClr val="accent6">
              <a:lumMod val="20000"/>
              <a:lumOff val="80000"/>
            </a:schemeClr>
          </a:solidFill>
        </p:spPr>
        <p:txBody>
          <a:bodyPr wrap="square">
            <a:spAutoFit/>
          </a:bodyPr>
          <a:lstStyle/>
          <a:p>
            <a:pPr marL="0" indent="0" algn="just">
              <a:buNone/>
            </a:pPr>
            <a:r>
              <a:rPr lang="ru-RU" sz="1600" dirty="0">
                <a:latin typeface="Times New Roman" panose="02020603050405020304" pitchFamily="18" charset="0"/>
                <a:cs typeface="Times New Roman" panose="02020603050405020304" pitchFamily="18" charset="0"/>
              </a:rPr>
              <a:t>произошел от </a:t>
            </a:r>
            <a:r>
              <a:rPr lang="en-US" sz="1600" b="1" dirty="0">
                <a:latin typeface="Times New Roman" panose="02020603050405020304" pitchFamily="18" charset="0"/>
                <a:cs typeface="Times New Roman" panose="02020603050405020304" pitchFamily="18" charset="0"/>
              </a:rPr>
              <a:t>DSS</a:t>
            </a:r>
            <a:r>
              <a:rPr lang="ru-RU" sz="1600" dirty="0">
                <a:latin typeface="Times New Roman" panose="02020603050405020304" pitchFamily="18" charset="0"/>
                <a:cs typeface="Times New Roman" panose="02020603050405020304" pitchFamily="18" charset="0"/>
              </a:rPr>
              <a:t>, базирующихся на большом компьютере (</a:t>
            </a:r>
            <a:r>
              <a:rPr lang="en-US" sz="1600" dirty="0">
                <a:latin typeface="Times New Roman" panose="02020603050405020304" pitchFamily="18" charset="0"/>
                <a:cs typeface="Times New Roman" panose="02020603050405020304" pitchFamily="18" charset="0"/>
              </a:rPr>
              <a:t>mainframe</a:t>
            </a:r>
            <a:r>
              <a:rPr lang="ru-RU"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based</a:t>
            </a:r>
            <a:r>
              <a:rPr lang="ru-RU" sz="1600" dirty="0">
                <a:latin typeface="Times New Roman" panose="02020603050405020304" pitchFamily="18" charset="0"/>
                <a:cs typeface="Times New Roman" panose="02020603050405020304" pitchFamily="18" charset="0"/>
              </a:rPr>
              <a:t>), к </a:t>
            </a:r>
            <a:r>
              <a:rPr lang="en-US" sz="1600" b="1" dirty="0">
                <a:latin typeface="Times New Roman" panose="02020603050405020304" pitchFamily="18" charset="0"/>
                <a:cs typeface="Times New Roman" panose="02020603050405020304" pitchFamily="18" charset="0"/>
              </a:rPr>
              <a:t>DSS</a:t>
            </a:r>
            <a:r>
              <a:rPr lang="ru-RU" sz="1600" dirty="0">
                <a:latin typeface="Times New Roman" panose="02020603050405020304" pitchFamily="18" charset="0"/>
                <a:cs typeface="Times New Roman" panose="02020603050405020304" pitchFamily="18" charset="0"/>
              </a:rPr>
              <a:t>, основанным на компьютерных системах типа клиент-сервер. Некоторые настольные ОЛАП средства входили в практику как раз в это же время. </a:t>
            </a:r>
          </a:p>
        </p:txBody>
      </p:sp>
      <p:sp>
        <p:nvSpPr>
          <p:cNvPr id="17" name="TextBox 16">
            <a:extLst>
              <a:ext uri="{FF2B5EF4-FFF2-40B4-BE49-F238E27FC236}">
                <a16:creationId xmlns:a16="http://schemas.microsoft.com/office/drawing/2014/main" id="{0DD3FE0C-8BE4-4399-A17B-4C823302D636}"/>
              </a:ext>
            </a:extLst>
          </p:cNvPr>
          <p:cNvSpPr txBox="1"/>
          <p:nvPr/>
        </p:nvSpPr>
        <p:spPr>
          <a:xfrm>
            <a:off x="0" y="2161890"/>
            <a:ext cx="6279614" cy="338554"/>
          </a:xfrm>
          <a:prstGeom prst="rect">
            <a:avLst/>
          </a:prstGeom>
          <a:noFill/>
        </p:spPr>
        <p:txBody>
          <a:bodyPr wrap="square">
            <a:spAutoFit/>
          </a:bodyPr>
          <a:lstStyle/>
          <a:p>
            <a:pPr marL="0" indent="0" algn="just">
              <a:buNone/>
            </a:pPr>
            <a:r>
              <a:rPr lang="ru-RU" sz="1600" dirty="0">
                <a:latin typeface="Times New Roman" panose="02020603050405020304" pitchFamily="18" charset="0"/>
                <a:cs typeface="Times New Roman" panose="02020603050405020304" pitchFamily="18" charset="0"/>
              </a:rPr>
              <a:t>В начале 90-х главный технологический сдвиг</a:t>
            </a:r>
          </a:p>
        </p:txBody>
      </p:sp>
    </p:spTree>
    <p:extLst>
      <p:ext uri="{BB962C8B-B14F-4D97-AF65-F5344CB8AC3E}">
        <p14:creationId xmlns:p14="http://schemas.microsoft.com/office/powerpoint/2010/main" val="122179144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0" y="3212976"/>
            <a:ext cx="9144000" cy="3096344"/>
          </a:xfrm>
        </p:spPr>
        <p:txBody>
          <a:bodyPr/>
          <a:lstStyle/>
          <a:p>
            <a:pPr eaLnBrk="1" hangingPunct="1">
              <a:lnSpc>
                <a:spcPct val="80000"/>
              </a:lnSpc>
              <a:buFont typeface="Wingdings" pitchFamily="2" charset="2"/>
              <a:buNone/>
            </a:pPr>
            <a:endParaRPr lang="ru-RU" sz="1800" dirty="0">
              <a:latin typeface="Times New Roman" panose="02020603050405020304" pitchFamily="18" charset="0"/>
              <a:cs typeface="Times New Roman" panose="02020603050405020304" pitchFamily="18" charset="0"/>
            </a:endParaRPr>
          </a:p>
          <a:p>
            <a:pPr algn="just" eaLnBrk="1" hangingPunct="1">
              <a:lnSpc>
                <a:spcPct val="80000"/>
              </a:lnSpc>
              <a:buFont typeface="Wingdings" pitchFamily="2" charset="2"/>
              <a:buNone/>
            </a:pPr>
            <a:r>
              <a:rPr lang="ru-RU" sz="2000" b="1" dirty="0">
                <a:solidFill>
                  <a:schemeClr val="bg2"/>
                </a:solidFill>
                <a:latin typeface="Times New Roman" panose="02020603050405020304" pitchFamily="18" charset="0"/>
                <a:cs typeface="Times New Roman" panose="02020603050405020304" pitchFamily="18" charset="0"/>
              </a:rPr>
              <a:t>Основные требован</a:t>
            </a:r>
            <a:r>
              <a:rPr lang="en-US" sz="2000" b="1" dirty="0">
                <a:solidFill>
                  <a:schemeClr val="bg2"/>
                </a:solidFill>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к СППР включают в себя:</a:t>
            </a:r>
          </a:p>
          <a:p>
            <a:pPr algn="just" eaLnBrk="1" hangingPunct="1">
              <a:lnSpc>
                <a:spcPct val="80000"/>
              </a:lnSpc>
            </a:pPr>
            <a:r>
              <a:rPr lang="ru-RU" sz="2000" dirty="0">
                <a:latin typeface="Times New Roman" panose="02020603050405020304" pitchFamily="18" charset="0"/>
                <a:cs typeface="Times New Roman" panose="02020603050405020304" pitchFamily="18" charset="0"/>
              </a:rPr>
              <a:t>использование при решении неформализованных и многокритериальных задач;</a:t>
            </a:r>
          </a:p>
          <a:p>
            <a:pPr algn="just" eaLnBrk="1" hangingPunct="1">
              <a:lnSpc>
                <a:spcPct val="80000"/>
              </a:lnSpc>
            </a:pPr>
            <a:r>
              <a:rPr lang="ru-RU" sz="2000" dirty="0">
                <a:latin typeface="Times New Roman" panose="02020603050405020304" pitchFamily="18" charset="0"/>
                <a:cs typeface="Times New Roman" panose="02020603050405020304" pitchFamily="18" charset="0"/>
              </a:rPr>
              <a:t>возможность объединения современных методов сбора, обработки и хранения данных и применяемых математических моделей.</a:t>
            </a:r>
          </a:p>
          <a:p>
            <a:pPr algn="just" eaLnBrk="1" hangingPunct="1">
              <a:lnSpc>
                <a:spcPct val="80000"/>
              </a:lnSpc>
            </a:pPr>
            <a:r>
              <a:rPr lang="ru-RU" sz="2000" dirty="0">
                <a:latin typeface="Times New Roman" panose="02020603050405020304" pitchFamily="18" charset="0"/>
                <a:cs typeface="Times New Roman" panose="02020603050405020304" pitchFamily="18" charset="0"/>
              </a:rPr>
              <a:t>ориентированность на конечного пользователя, что означает дружественный и интуитивно понятный интерфейс;</a:t>
            </a:r>
          </a:p>
          <a:p>
            <a:pPr algn="just" eaLnBrk="1" hangingPunct="1">
              <a:lnSpc>
                <a:spcPct val="80000"/>
              </a:lnSpc>
            </a:pPr>
            <a:r>
              <a:rPr lang="ru-RU" sz="2000" dirty="0">
                <a:latin typeface="Times New Roman" panose="02020603050405020304" pitchFamily="18" charset="0"/>
                <a:cs typeface="Times New Roman" panose="02020603050405020304" pitchFamily="18" charset="0"/>
              </a:rPr>
              <a:t>простая и логичная методология получения экспертных оценок. </a:t>
            </a:r>
          </a:p>
          <a:p>
            <a:pPr eaLnBrk="1" hangingPunct="1">
              <a:lnSpc>
                <a:spcPct val="80000"/>
              </a:lnSpc>
            </a:pPr>
            <a:endParaRPr lang="ru-RU" sz="1800" dirty="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66566A8F-3CCF-45DD-BB4B-9DEA388C415C}"/>
              </a:ext>
            </a:extLst>
          </p:cNvPr>
          <p:cNvSpPr txBox="1">
            <a:spLocks/>
          </p:cNvSpPr>
          <p:nvPr/>
        </p:nvSpPr>
        <p:spPr>
          <a:xfrm>
            <a:off x="179512" y="6650694"/>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9</a:t>
            </a:fld>
            <a:endParaRPr lang="en-US" altLang="ru-RU" sz="7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428093D-EFBD-4CFC-AA8E-B50163E4D522}"/>
              </a:ext>
            </a:extLst>
          </p:cNvPr>
          <p:cNvSpPr txBox="1"/>
          <p:nvPr/>
        </p:nvSpPr>
        <p:spPr>
          <a:xfrm>
            <a:off x="107504" y="208595"/>
            <a:ext cx="6984776" cy="553998"/>
          </a:xfrm>
          <a:prstGeom prst="rect">
            <a:avLst/>
          </a:prstGeom>
          <a:noFill/>
        </p:spPr>
        <p:txBody>
          <a:bodyPr wrap="square">
            <a:spAutoFit/>
          </a:bodyPr>
          <a:lstStyle/>
          <a:p>
            <a:pPr algn="just">
              <a:lnSpc>
                <a:spcPts val="1800"/>
              </a:lnSpc>
            </a:pPr>
            <a:r>
              <a:rPr lang="ru-RU" sz="1800" dirty="0">
                <a:solidFill>
                  <a:schemeClr val="bg1"/>
                </a:solidFill>
                <a:latin typeface="Times New Roman" panose="02020603050405020304" pitchFamily="18" charset="0"/>
                <a:cs typeface="Times New Roman" panose="02020603050405020304" pitchFamily="18" charset="0"/>
              </a:rPr>
              <a:t>СИСТЕМЫ ПОДДЕРЖКИ ПРИНЯТИЯ РЕШЕНИЙ (СППР): ПОНЯТИЕ, ПРИЧИНЫ И ЦЕЛЬ СОЗДАНИЯ.</a:t>
            </a:r>
            <a:endParaRPr lang="en-US" altLang="ru-RU" sz="1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0561D3-8D62-463F-930E-C430B825B02B}"/>
              </a:ext>
            </a:extLst>
          </p:cNvPr>
          <p:cNvSpPr txBox="1"/>
          <p:nvPr/>
        </p:nvSpPr>
        <p:spPr>
          <a:xfrm>
            <a:off x="1115616" y="1700808"/>
            <a:ext cx="6552728" cy="978729"/>
          </a:xfrm>
          <a:prstGeom prst="rect">
            <a:avLst/>
          </a:prstGeom>
          <a:noFill/>
          <a:ln w="38100">
            <a:solidFill>
              <a:srgbClr val="C00000"/>
            </a:solidFill>
          </a:ln>
        </p:spPr>
        <p:txBody>
          <a:bodyPr wrap="square">
            <a:spAutoFit/>
          </a:bodyPr>
          <a:lstStyle/>
          <a:p>
            <a:pPr marL="0" indent="446088" algn="ctr" eaLnBrk="1" hangingPunct="1">
              <a:lnSpc>
                <a:spcPct val="80000"/>
              </a:lnSpc>
              <a:buFont typeface="Wingdings" pitchFamily="2" charset="2"/>
              <a:buNone/>
            </a:pPr>
            <a:r>
              <a:rPr lang="ru-RU" sz="1800" b="1" dirty="0">
                <a:latin typeface="Times New Roman" panose="02020603050405020304" pitchFamily="18" charset="0"/>
                <a:cs typeface="Times New Roman" panose="02020603050405020304" pitchFamily="18" charset="0"/>
              </a:rPr>
              <a:t>СППР образуют класс компьютерных информационных систем, которые облегчают процесс принятия решения в случае слабо структурированных задач, используя для этого системы баз данных и знаний и математические модели. </a:t>
            </a:r>
          </a:p>
        </p:txBody>
      </p:sp>
    </p:spTree>
  </p:cSld>
  <p:clrMapOvr>
    <a:masterClrMapping/>
  </p:clrMapOvr>
  <p:transition spd="med"/>
</p:sld>
</file>

<file path=ppt/theme/theme1.xml><?xml version="1.0" encoding="utf-8"?>
<a:theme xmlns:a="http://schemas.openxmlformats.org/drawingml/2006/main" name="Тема1">
  <a:themeElements>
    <a:clrScheme name="фтс 3">
      <a:dk1>
        <a:srgbClr val="000000"/>
      </a:dk1>
      <a:lt1>
        <a:srgbClr val="FFFFFF"/>
      </a:lt1>
      <a:dk2>
        <a:srgbClr val="000000"/>
      </a:dk2>
      <a:lt2>
        <a:srgbClr val="FFFFFF"/>
      </a:lt2>
      <a:accent1>
        <a:srgbClr val="FFCB19"/>
      </a:accent1>
      <a:accent2>
        <a:srgbClr val="FAA61A"/>
      </a:accent2>
      <a:accent3>
        <a:srgbClr val="00A651"/>
      </a:accent3>
      <a:accent4>
        <a:srgbClr val="007B41"/>
      </a:accent4>
      <a:accent5>
        <a:srgbClr val="005826"/>
      </a:accent5>
      <a:accent6>
        <a:srgbClr val="8E8E8E"/>
      </a:accent6>
      <a:hlink>
        <a:srgbClr val="00A651"/>
      </a:hlink>
      <a:folHlink>
        <a:srgbClr val="005826"/>
      </a:folHlink>
    </a:clrScheme>
    <a:fontScheme name="Другая 4">
      <a:majorFont>
        <a:latin typeface="Arial"/>
        <a:ea typeface=""/>
        <a:cs typeface=""/>
      </a:majorFont>
      <a:minorFont>
        <a:latin typeface="Arial"/>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Тема1" id="{F094AF51-F28E-4BCF-8A0D-D709F5685E76}" vid="{8E57BC37-0449-4CB6-9604-F2148B592FA0}"/>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Тема1</Template>
  <TotalTime>11047</TotalTime>
  <Words>4501</Words>
  <Application>Microsoft Office PowerPoint</Application>
  <PresentationFormat>Экран (4:3)</PresentationFormat>
  <Paragraphs>331</Paragraphs>
  <Slides>52</Slides>
  <Notes>10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52</vt:i4>
      </vt:variant>
    </vt:vector>
  </HeadingPairs>
  <TitlesOfParts>
    <vt:vector size="58" baseType="lpstr">
      <vt:lpstr>Arial</vt:lpstr>
      <vt:lpstr>Calibri</vt:lpstr>
      <vt:lpstr>Times New Roman</vt:lpstr>
      <vt:lpstr>Wingdings</vt:lpstr>
      <vt:lpstr>Тема1</vt:lpstr>
      <vt:lpstr>Visio</vt:lpstr>
      <vt:lpstr>Презентация PowerPoint</vt:lpstr>
      <vt:lpstr>Презентация PowerPoint</vt:lpstr>
      <vt:lpstr>Презентация PowerPoint</vt:lpstr>
      <vt:lpstr>Презентация PowerPoint</vt:lpstr>
      <vt:lpstr>РАННИЙ ПЕРИОД</vt:lpstr>
      <vt:lpstr>ТЕОРЕТИЧЕСКАЯ ПОДДЕРЖКА</vt:lpstr>
      <vt:lpstr>РАСШИРЕНИЕ КОНСТРУКТИВНОЙ БАЗЫ</vt:lpstr>
      <vt:lpstr>ТЕХНОЛОГИЧЕСКИЙ ПРОРЫВ</vt:lpstr>
      <vt:lpstr>Презентация PowerPoint</vt:lpstr>
      <vt:lpstr>ИНФОРМАЦИОННАЯ ТЕХНОЛОГИЯ ПОДДЕРЖКИ ПРИНЯТИЯ РЕШЕНИЙ</vt:lpstr>
      <vt:lpstr>Презентация PowerPoint</vt:lpstr>
      <vt:lpstr>Презентация PowerPoint</vt:lpstr>
      <vt:lpstr>Презентация PowerPoint</vt:lpstr>
      <vt:lpstr>МОДЕЛЬ ДАННЫХ </vt:lpstr>
      <vt:lpstr>БАЗА МОДЕЛЕЙ</vt:lpstr>
      <vt:lpstr>СИСТЕМА УПРАВЛЕНИЯ ИНТЕРФЕЙСОМ</vt:lpstr>
      <vt:lpstr>ЯЗЫК СООБЩЕНИЙ</vt:lpstr>
      <vt:lpstr>ЯЗЫК СООБЩЕНИЙ</vt:lpstr>
      <vt:lpstr>ЯЗЫК СООБЩЕНИЙ</vt:lpstr>
      <vt:lpstr>ОБОБЩЕННАЯ АРХИТЕКТУРА СИСТЕМЫ ПОДДЕРЖКИ ПРИНЯТИЯ РЕШЕНИЙ </vt:lpstr>
      <vt:lpstr>Презентация PowerPoint</vt:lpstr>
      <vt:lpstr>КЛАССИФИКАЦИИ СППР </vt:lpstr>
      <vt:lpstr>КЛАССИФИКАЦИИ СППР </vt:lpstr>
      <vt:lpstr>КЛАССИФИКАЦИИ СППР </vt:lpstr>
      <vt:lpstr>Презентация PowerPoint</vt:lpstr>
      <vt:lpstr>Презентация PowerPoint</vt:lpstr>
      <vt:lpstr>АРХИТЕКТУРЫ СППР</vt:lpstr>
      <vt:lpstr>СТРУКТУРА СППР С ФИЗИЧЕСКИМ ХД </vt:lpstr>
      <vt:lpstr>СТРУКТУРА СППР С ВИРТУАЛЬНЫМ ХД </vt:lpstr>
      <vt:lpstr>Презентация PowerPoint</vt:lpstr>
      <vt:lpstr>ПРОБЛЕМЫ СОЗДАНИЯ ХД</vt:lpstr>
      <vt:lpstr>РАЗНОВИДНОСТИ ХРАНИЛИЩ – ВИТРИНЫ ДАННЫХ: </vt:lpstr>
      <vt:lpstr>СТРУКТУРА СППР С ВД</vt:lpstr>
      <vt:lpstr>ДОСТОИНСТВА ПОДХОДА ВД</vt:lpstr>
      <vt:lpstr>ВИТРИНЫ ДАННЫХ</vt:lpstr>
      <vt:lpstr>ОСНОВНЫЕ КОМПОНЕНТЫ ВИТРИН ДАННЫХ</vt:lpstr>
      <vt:lpstr>ОСНОВНЫЕ КОМПОНЕНТЫ ВИТРИН ДАННЫХ</vt:lpstr>
      <vt:lpstr>Презентация PowerPoint</vt:lpstr>
      <vt:lpstr>ОСНОВНЫЕ КОМПОНЕНТЫ ВИТРИН ДАННЫХ</vt:lpstr>
      <vt:lpstr>ОСНОВНЫЕ КОМПОНЕНТЫ ВИТРИН ДАННЫХ</vt:lpstr>
      <vt:lpstr>ТИПЫ ВИТРИН ДАННЫХ</vt:lpstr>
      <vt:lpstr>Презентация PowerPoint</vt:lpstr>
      <vt:lpstr>Зависимые витрины данных могут быть реализованы на основе двух основных подходов:</vt:lpstr>
      <vt:lpstr>ТИПЫ ВИТРИН ДАННЫХ</vt:lpstr>
      <vt:lpstr>Однако для этого типа витрин характерны и пару недостатков:</vt:lpstr>
      <vt:lpstr>Презентация PowerPoint</vt:lpstr>
      <vt:lpstr>ПРЕИМУЩЕСТВА ИСПОЛЬЗОВАНИЯ ВИТРИНЫ ДАННЫХ</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ТЕОРИЯ ЭЛЕКТРИЧЕСКОЙ СВЯЗИ</dc:title>
  <dc:creator>ВН</dc:creator>
  <cp:lastModifiedBy>Maria Burtseva</cp:lastModifiedBy>
  <cp:revision>322</cp:revision>
  <dcterms:created xsi:type="dcterms:W3CDTF">2008-01-08T06:46:21Z</dcterms:created>
  <dcterms:modified xsi:type="dcterms:W3CDTF">2025-04-16T10:57:19Z</dcterms:modified>
</cp:coreProperties>
</file>