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70" r:id="rId1"/>
  </p:sldMasterIdLst>
  <p:notesMasterIdLst>
    <p:notesMasterId r:id="rId61"/>
  </p:notesMasterIdLst>
  <p:sldIdLst>
    <p:sldId id="256" r:id="rId2"/>
    <p:sldId id="329" r:id="rId3"/>
    <p:sldId id="567" r:id="rId4"/>
    <p:sldId id="568" r:id="rId5"/>
    <p:sldId id="569" r:id="rId6"/>
    <p:sldId id="570" r:id="rId7"/>
    <p:sldId id="571" r:id="rId8"/>
    <p:sldId id="572" r:id="rId9"/>
    <p:sldId id="573" r:id="rId10"/>
    <p:sldId id="574" r:id="rId11"/>
    <p:sldId id="575" r:id="rId12"/>
    <p:sldId id="576" r:id="rId13"/>
    <p:sldId id="577" r:id="rId14"/>
    <p:sldId id="578" r:id="rId15"/>
    <p:sldId id="579" r:id="rId16"/>
    <p:sldId id="580" r:id="rId17"/>
    <p:sldId id="581" r:id="rId18"/>
    <p:sldId id="582" r:id="rId19"/>
    <p:sldId id="583" r:id="rId20"/>
    <p:sldId id="584" r:id="rId21"/>
    <p:sldId id="585" r:id="rId22"/>
    <p:sldId id="586" r:id="rId23"/>
    <p:sldId id="587" r:id="rId24"/>
    <p:sldId id="588" r:id="rId25"/>
    <p:sldId id="590" r:id="rId26"/>
    <p:sldId id="592" r:id="rId27"/>
    <p:sldId id="593" r:id="rId28"/>
    <p:sldId id="594" r:id="rId29"/>
    <p:sldId id="595" r:id="rId30"/>
    <p:sldId id="596" r:id="rId31"/>
    <p:sldId id="597" r:id="rId32"/>
    <p:sldId id="598" r:id="rId33"/>
    <p:sldId id="599" r:id="rId34"/>
    <p:sldId id="600" r:id="rId35"/>
    <p:sldId id="602" r:id="rId36"/>
    <p:sldId id="603" r:id="rId37"/>
    <p:sldId id="605" r:id="rId38"/>
    <p:sldId id="606" r:id="rId39"/>
    <p:sldId id="609" r:id="rId40"/>
    <p:sldId id="610" r:id="rId41"/>
    <p:sldId id="612" r:id="rId42"/>
    <p:sldId id="613" r:id="rId43"/>
    <p:sldId id="617" r:id="rId44"/>
    <p:sldId id="618" r:id="rId45"/>
    <p:sldId id="619" r:id="rId46"/>
    <p:sldId id="620" r:id="rId47"/>
    <p:sldId id="621" r:id="rId48"/>
    <p:sldId id="622" r:id="rId49"/>
    <p:sldId id="623" r:id="rId50"/>
    <p:sldId id="624" r:id="rId51"/>
    <p:sldId id="625" r:id="rId52"/>
    <p:sldId id="627" r:id="rId53"/>
    <p:sldId id="628" r:id="rId54"/>
    <p:sldId id="629" r:id="rId55"/>
    <p:sldId id="634" r:id="rId56"/>
    <p:sldId id="635" r:id="rId57"/>
    <p:sldId id="640" r:id="rId58"/>
    <p:sldId id="641" r:id="rId59"/>
    <p:sldId id="282" r:id="rId60"/>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33"/>
    <a:srgbClr val="FF0066"/>
    <a:srgbClr val="003399"/>
    <a:srgbClr val="0066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83" autoAdjust="0"/>
    <p:restoredTop sz="94660"/>
  </p:normalViewPr>
  <p:slideViewPr>
    <p:cSldViewPr>
      <p:cViewPr varScale="1">
        <p:scale>
          <a:sx n="55" d="100"/>
          <a:sy n="55" d="100"/>
        </p:scale>
        <p:origin x="48" y="1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mn-cs"/>
              </a:defRPr>
            </a:lvl1pPr>
          </a:lstStyle>
          <a:p>
            <a:pPr>
              <a:defRPr/>
            </a:pPr>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mn-cs"/>
              </a:defRPr>
            </a:lvl1pPr>
          </a:lstStyle>
          <a:p>
            <a:pPr>
              <a:defRPr/>
            </a:pPr>
            <a:fld id="{C5D8FB5F-3FDB-4F41-90FE-283D2034DA42}" type="datetimeFigureOut">
              <a:rPr lang="ru-RU"/>
              <a:pPr>
                <a:defRPr/>
              </a:pPr>
              <a:t>10.04.2025</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ru-RU" noProof="0"/>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noProof="0"/>
              <a:t>Образец текста</a:t>
            </a:r>
          </a:p>
          <a:p>
            <a:pPr lvl="1"/>
            <a:r>
              <a:rPr lang="ru-RU" noProof="0"/>
              <a:t>Второй уровень</a:t>
            </a:r>
          </a:p>
          <a:p>
            <a:pPr lvl="2"/>
            <a:r>
              <a:rPr lang="ru-RU" noProof="0"/>
              <a:t>Третий уровень</a:t>
            </a:r>
          </a:p>
          <a:p>
            <a:pPr lvl="3"/>
            <a:r>
              <a:rPr lang="ru-RU" noProof="0"/>
              <a:t>Четвертый уровень</a:t>
            </a:r>
          </a:p>
          <a:p>
            <a:pPr lvl="4"/>
            <a:r>
              <a:rPr lang="ru-RU" noProof="0"/>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mn-cs"/>
              </a:defRPr>
            </a:lvl1pPr>
          </a:lstStyle>
          <a:p>
            <a:pPr>
              <a:defRPr/>
            </a:pPr>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7EF967C9-3964-4FAD-83F8-AE69225585E1}" type="slidenum">
              <a:rPr lang="ru-RU" altLang="ru-RU"/>
              <a:pPr>
                <a:defRPr/>
              </a:pPr>
              <a:t>‹#›</a:t>
            </a:fld>
            <a:endParaRPr lang="ru-RU" altLang="ru-RU"/>
          </a:p>
        </p:txBody>
      </p:sp>
    </p:spTree>
    <p:extLst>
      <p:ext uri="{BB962C8B-B14F-4D97-AF65-F5344CB8AC3E}">
        <p14:creationId xmlns:p14="http://schemas.microsoft.com/office/powerpoint/2010/main" val="38355785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17412"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27861600-9268-4B14-919F-57758E8DFE66}" type="slidenum">
              <a:rPr lang="ru-RU" altLang="ru-RU"/>
              <a:pPr/>
              <a:t>1</a:t>
            </a:fld>
            <a:endParaRPr lang="ru-RU" alt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Образ слайда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Заметки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ru-RU"/>
          </a:p>
        </p:txBody>
      </p:sp>
      <p:sp>
        <p:nvSpPr>
          <p:cNvPr id="18436" name="Номер слайда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F4458255-9751-4C8E-8CEE-A754E3D22407}" type="slidenum">
              <a:rPr lang="ru-RU" altLang="ru-RU"/>
              <a:pPr/>
              <a:t>2</a:t>
            </a:fld>
            <a:endParaRPr lang="ru-RU" alt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EF890748-B459-4AFE-A4F5-9291377F976A}" type="slidenum">
              <a:rPr lang="ru-RU" smtClean="0"/>
              <a:pPr/>
              <a:t>25</a:t>
            </a:fld>
            <a:endParaRPr lang="ru-RU"/>
          </a:p>
        </p:txBody>
      </p:sp>
    </p:spTree>
    <p:extLst>
      <p:ext uri="{BB962C8B-B14F-4D97-AF65-F5344CB8AC3E}">
        <p14:creationId xmlns:p14="http://schemas.microsoft.com/office/powerpoint/2010/main" val="26550823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Обложка зеленая с цветным гербом">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51209" y="3785100"/>
            <a:ext cx="8772212" cy="987400"/>
          </a:xfrm>
          <a:prstGeom prst="rect">
            <a:avLst/>
          </a:prstGeom>
          <a:noFill/>
        </p:spPr>
        <p:txBody>
          <a:bodyPr anchor="t"/>
          <a:lstStyle>
            <a:lvl1pPr algn="l">
              <a:lnSpc>
                <a:spcPct val="110000"/>
              </a:lnSpc>
              <a:defRPr sz="3300" b="0" cap="all" spc="50" baseline="0">
                <a:solidFill>
                  <a:schemeClr val="bg2"/>
                </a:solidFill>
                <a:latin typeface="Calibri" panose="020F0502020204030204" pitchFamily="34" charset="0"/>
                <a:ea typeface="Calibri" panose="020F0502020204030204" pitchFamily="34" charset="0"/>
                <a:cs typeface="Arial" charset="0"/>
              </a:defRPr>
            </a:lvl1pPr>
          </a:lstStyle>
          <a:p>
            <a:r>
              <a:rPr lang="ru-RU"/>
              <a:t>Образец заголовка</a:t>
            </a:r>
            <a:endParaRPr lang="en-US" dirty="0"/>
          </a:p>
        </p:txBody>
      </p:sp>
    </p:spTree>
    <p:extLst>
      <p:ext uri="{BB962C8B-B14F-4D97-AF65-F5344CB8AC3E}">
        <p14:creationId xmlns:p14="http://schemas.microsoft.com/office/powerpoint/2010/main" val="63544347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cSld name="Шаблон обычной страницы">
    <p:spTree>
      <p:nvGrpSpPr>
        <p:cNvPr id="1" name=""/>
        <p:cNvGrpSpPr/>
        <p:nvPr/>
      </p:nvGrpSpPr>
      <p:grpSpPr>
        <a:xfrm>
          <a:off x="0" y="0"/>
          <a:ext cx="0" cy="0"/>
          <a:chOff x="0" y="0"/>
          <a:chExt cx="0" cy="0"/>
        </a:xfrm>
      </p:grpSpPr>
      <p:sp>
        <p:nvSpPr>
          <p:cNvPr id="4" name="Title 1"/>
          <p:cNvSpPr>
            <a:spLocks noGrp="1"/>
          </p:cNvSpPr>
          <p:nvPr>
            <p:ph type="title"/>
          </p:nvPr>
        </p:nvSpPr>
        <p:spPr>
          <a:xfrm>
            <a:off x="200660" y="1"/>
            <a:ext cx="6902269" cy="872061"/>
          </a:xfrm>
          <a:prstGeom prst="rect">
            <a:avLst/>
          </a:prstGeom>
        </p:spPr>
        <p:txBody>
          <a:bodyPr>
            <a:normAutofit/>
          </a:bodyPr>
          <a:lstStyle>
            <a:lvl1pPr>
              <a:defRPr sz="1800" cap="all" baseline="0">
                <a:solidFill>
                  <a:schemeClr val="bg1"/>
                </a:solidFill>
                <a:latin typeface="Calibri" panose="020F0502020204030204" pitchFamily="34" charset="0"/>
                <a:ea typeface="Calibri" panose="020F0502020204030204" pitchFamily="34" charset="0"/>
                <a:cs typeface="Arial" charset="0"/>
              </a:defRPr>
            </a:lvl1pPr>
          </a:lstStyle>
          <a:p>
            <a:r>
              <a:rPr lang="ru-RU"/>
              <a:t>Образец заголовка</a:t>
            </a:r>
            <a:endParaRPr lang="en-US" dirty="0"/>
          </a:p>
        </p:txBody>
      </p:sp>
      <p:sp>
        <p:nvSpPr>
          <p:cNvPr id="3" name="Нижний колонтитул 2">
            <a:extLst>
              <a:ext uri="{FF2B5EF4-FFF2-40B4-BE49-F238E27FC236}">
                <a16:creationId xmlns:a16="http://schemas.microsoft.com/office/drawing/2014/main" id="{2FC367C8-8CE5-4053-9DF1-24C3DE2C4081}"/>
              </a:ext>
            </a:extLst>
          </p:cNvPr>
          <p:cNvSpPr>
            <a:spLocks noGrp="1"/>
          </p:cNvSpPr>
          <p:nvPr>
            <p:ph type="ftr" sz="quarter" idx="10"/>
          </p:nvPr>
        </p:nvSpPr>
        <p:spPr/>
        <p:txBody>
          <a:bodyPr/>
          <a:lstStyle>
            <a:lvl1pPr>
              <a:defRPr dirty="0"/>
            </a:lvl1pPr>
          </a:lstStyle>
          <a:p>
            <a:pPr>
              <a:defRPr/>
            </a:pPr>
            <a:endParaRPr lang="ru-RU"/>
          </a:p>
        </p:txBody>
      </p:sp>
      <p:sp>
        <p:nvSpPr>
          <p:cNvPr id="5" name="Номер слайда 4">
            <a:extLst>
              <a:ext uri="{FF2B5EF4-FFF2-40B4-BE49-F238E27FC236}">
                <a16:creationId xmlns:a16="http://schemas.microsoft.com/office/drawing/2014/main" id="{C67C0AFA-2E1B-4FCB-9BAD-BB03DA7F9B1F}"/>
              </a:ext>
            </a:extLst>
          </p:cNvPr>
          <p:cNvSpPr>
            <a:spLocks noGrp="1"/>
          </p:cNvSpPr>
          <p:nvPr>
            <p:ph type="sldNum" sz="quarter" idx="11"/>
          </p:nvPr>
        </p:nvSpPr>
        <p:spPr/>
        <p:txBody>
          <a:bodyPr/>
          <a:lstStyle>
            <a:lvl1pPr>
              <a:defRPr/>
            </a:lvl1pPr>
          </a:lstStyle>
          <a:p>
            <a:pPr>
              <a:defRPr/>
            </a:pPr>
            <a:fld id="{A0E3B958-A592-489C-B96E-90A472CEDE64}" type="slidenum">
              <a:rPr lang="ru-RU" altLang="ru-RU" smtClean="0"/>
              <a:pPr>
                <a:defRPr/>
              </a:pPr>
              <a:t>‹#›</a:t>
            </a:fld>
            <a:endParaRPr lang="ru-RU" altLang="ru-RU"/>
          </a:p>
        </p:txBody>
      </p:sp>
    </p:spTree>
    <p:extLst>
      <p:ext uri="{BB962C8B-B14F-4D97-AF65-F5344CB8AC3E}">
        <p14:creationId xmlns:p14="http://schemas.microsoft.com/office/powerpoint/2010/main" val="349475847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Фото на весь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 name="Picture Placeholder 2"/>
          <p:cNvSpPr>
            <a:spLocks noGrp="1"/>
          </p:cNvSpPr>
          <p:nvPr>
            <p:ph type="pic" sz="quarter" idx="10"/>
          </p:nvPr>
        </p:nvSpPr>
        <p:spPr>
          <a:xfrm>
            <a:off x="0" y="0"/>
            <a:ext cx="9144000" cy="6858000"/>
          </a:xfrm>
          <a:prstGeom prst="rect">
            <a:avLst/>
          </a:prstGeom>
          <a:pattFill prst="wdUpDiag">
            <a:fgClr>
              <a:schemeClr val="accent6">
                <a:lumMod val="20000"/>
                <a:lumOff val="80000"/>
              </a:schemeClr>
            </a:fgClr>
            <a:bgClr>
              <a:srgbClr val="FFFFFF"/>
            </a:bgClr>
          </a:pattFill>
          <a:ln>
            <a:noFill/>
          </a:ln>
          <a:effectLst/>
        </p:spPr>
        <p:txBody>
          <a:bodyPr rtlCol="0">
            <a:normAutofit/>
          </a:bodyPr>
          <a:lstStyle>
            <a:lvl1pPr>
              <a:defRPr lang="en-US" sz="100"/>
            </a:lvl1pPr>
          </a:lstStyle>
          <a:p>
            <a:pPr lvl="0"/>
            <a:r>
              <a:rPr lang="ru-RU" noProof="0"/>
              <a:t>Вставка рисунка</a:t>
            </a:r>
            <a:endParaRPr lang="en-US" noProof="0" dirty="0"/>
          </a:p>
        </p:txBody>
      </p:sp>
    </p:spTree>
    <p:extLst>
      <p:ext uri="{BB962C8B-B14F-4D97-AF65-F5344CB8AC3E}">
        <p14:creationId xmlns:p14="http://schemas.microsoft.com/office/powerpoint/2010/main" val="171282903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F03F52D-A99A-4E3C-AC52-3A5085A3B994}"/>
              </a:ext>
            </a:extLst>
          </p:cNvPr>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ru-RU"/>
          </a:p>
        </p:txBody>
      </p:sp>
      <p:sp>
        <p:nvSpPr>
          <p:cNvPr id="5" name="Нижний колонтитул 4">
            <a:extLst>
              <a:ext uri="{FF2B5EF4-FFF2-40B4-BE49-F238E27FC236}">
                <a16:creationId xmlns:a16="http://schemas.microsoft.com/office/drawing/2014/main" id="{C6460DE2-A830-4D98-BE50-F7D80718323A}"/>
              </a:ext>
            </a:extLst>
          </p:cNvPr>
          <p:cNvSpPr>
            <a:spLocks noGrp="1"/>
          </p:cNvSpPr>
          <p:nvPr>
            <p:ph type="ftr" sz="quarter" idx="11"/>
          </p:nvPr>
        </p:nvSpPr>
        <p:spPr/>
        <p:txBody>
          <a:bodyPr/>
          <a:lstStyle>
            <a:lvl1pPr>
              <a:defRPr/>
            </a:lvl1pPr>
          </a:lstStyle>
          <a:p>
            <a:pPr>
              <a:defRPr/>
            </a:pPr>
            <a:endParaRPr lang="ru-RU"/>
          </a:p>
        </p:txBody>
      </p:sp>
      <p:sp>
        <p:nvSpPr>
          <p:cNvPr id="6" name="Номер слайда 5">
            <a:extLst>
              <a:ext uri="{FF2B5EF4-FFF2-40B4-BE49-F238E27FC236}">
                <a16:creationId xmlns:a16="http://schemas.microsoft.com/office/drawing/2014/main" id="{B3F54207-4747-4C92-8894-D01152C766DA}"/>
              </a:ext>
            </a:extLst>
          </p:cNvPr>
          <p:cNvSpPr>
            <a:spLocks noGrp="1"/>
          </p:cNvSpPr>
          <p:nvPr>
            <p:ph type="sldNum" sz="quarter" idx="12"/>
          </p:nvPr>
        </p:nvSpPr>
        <p:spPr/>
        <p:txBody>
          <a:bodyPr/>
          <a:lstStyle>
            <a:lvl1pPr>
              <a:defRPr/>
            </a:lvl1pPr>
          </a:lstStyle>
          <a:p>
            <a:pPr>
              <a:defRPr/>
            </a:pPr>
            <a:fld id="{E729F89E-D406-45E7-AB6F-72518D4CA695}" type="slidenum">
              <a:rPr lang="ru-RU" altLang="ru-RU" smtClean="0"/>
              <a:pPr>
                <a:defRPr/>
              </a:pPr>
              <a:t>‹#›</a:t>
            </a:fld>
            <a:endParaRPr lang="ru-RU" altLang="ru-RU"/>
          </a:p>
        </p:txBody>
      </p:sp>
    </p:spTree>
    <p:extLst>
      <p:ext uri="{BB962C8B-B14F-4D97-AF65-F5344CB8AC3E}">
        <p14:creationId xmlns:p14="http://schemas.microsoft.com/office/powerpoint/2010/main" val="1950863382"/>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cSld name="Титульный слайд">
    <p:spTree>
      <p:nvGrpSpPr>
        <p:cNvPr id="1" name=""/>
        <p:cNvGrpSpPr/>
        <p:nvPr/>
      </p:nvGrpSpPr>
      <p:grpSpPr>
        <a:xfrm>
          <a:off x="0" y="0"/>
          <a:ext cx="0" cy="0"/>
          <a:chOff x="0" y="0"/>
          <a:chExt cx="0" cy="0"/>
        </a:xfrm>
      </p:grpSpPr>
      <p:sp>
        <p:nvSpPr>
          <p:cNvPr id="54291"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ru-RU"/>
              <a:t>Образец заголовка</a:t>
            </a:r>
          </a:p>
        </p:txBody>
      </p:sp>
      <p:sp>
        <p:nvSpPr>
          <p:cNvPr id="54292"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ru-RU"/>
              <a:t>Образец подзаголовка</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ru-RU"/>
          </a:p>
        </p:txBody>
      </p:sp>
      <p:sp>
        <p:nvSpPr>
          <p:cNvPr id="19" name="Rectangle 17"/>
          <p:cNvSpPr>
            <a:spLocks noGrp="1" noChangeArrowheads="1"/>
          </p:cNvSpPr>
          <p:nvPr>
            <p:ph type="ftr" sz="quarter" idx="11"/>
          </p:nvPr>
        </p:nvSpPr>
        <p:spPr/>
        <p:txBody>
          <a:bodyPr/>
          <a:lstStyle>
            <a:lvl1pPr>
              <a:defRPr/>
            </a:lvl1pPr>
          </a:lstStyle>
          <a:p>
            <a:pPr>
              <a:defRPr/>
            </a:pPr>
            <a:endParaRPr lang="ru-RU"/>
          </a:p>
        </p:txBody>
      </p:sp>
      <p:sp>
        <p:nvSpPr>
          <p:cNvPr id="20" name="Rectangle 18"/>
          <p:cNvSpPr>
            <a:spLocks noGrp="1" noChangeArrowheads="1"/>
          </p:cNvSpPr>
          <p:nvPr>
            <p:ph type="sldNum" sz="quarter" idx="12"/>
          </p:nvPr>
        </p:nvSpPr>
        <p:spPr/>
        <p:txBody>
          <a:bodyPr/>
          <a:lstStyle>
            <a:lvl1pPr>
              <a:defRPr smtClean="0"/>
            </a:lvl1pPr>
          </a:lstStyle>
          <a:p>
            <a:pPr>
              <a:defRPr/>
            </a:pPr>
            <a:fld id="{B69C3A66-5A50-455A-BDB8-E59C5A739DB8}" type="slidenum">
              <a:rPr lang="ru-RU" altLang="ru-RU"/>
              <a:pPr>
                <a:defRPr/>
              </a:pPr>
              <a:t>‹#›</a:t>
            </a:fld>
            <a:endParaRPr lang="ru-RU" altLang="ru-RU"/>
          </a:p>
        </p:txBody>
      </p:sp>
    </p:spTree>
    <p:extLst>
      <p:ext uri="{BB962C8B-B14F-4D97-AF65-F5344CB8AC3E}">
        <p14:creationId xmlns:p14="http://schemas.microsoft.com/office/powerpoint/2010/main" val="832536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Rectangle 2"/>
          <p:cNvSpPr>
            <a:spLocks noGrp="1" noChangeArrowheads="1"/>
          </p:cNvSpPr>
          <p:nvPr>
            <p:ph type="ftr" sz="quarter" idx="10"/>
          </p:nvPr>
        </p:nvSpPr>
        <p:spPr>
          <a:ln/>
        </p:spPr>
        <p:txBody>
          <a:bodyPr/>
          <a:lstStyle>
            <a:lvl1pPr>
              <a:defRPr/>
            </a:lvl1pPr>
          </a:lstStyle>
          <a:p>
            <a:pPr>
              <a:defRPr/>
            </a:pPr>
            <a:endParaRPr lang="ru-RU"/>
          </a:p>
        </p:txBody>
      </p:sp>
      <p:sp>
        <p:nvSpPr>
          <p:cNvPr id="6" name="Rectangle 3"/>
          <p:cNvSpPr>
            <a:spLocks noGrp="1" noChangeArrowheads="1"/>
          </p:cNvSpPr>
          <p:nvPr>
            <p:ph type="sldNum" sz="quarter" idx="11"/>
          </p:nvPr>
        </p:nvSpPr>
        <p:spPr>
          <a:ln/>
        </p:spPr>
        <p:txBody>
          <a:bodyPr/>
          <a:lstStyle>
            <a:lvl1pPr>
              <a:defRPr/>
            </a:lvl1pPr>
          </a:lstStyle>
          <a:p>
            <a:pPr>
              <a:defRPr/>
            </a:pPr>
            <a:fld id="{8FC4DC06-B47B-4DB6-A493-E70A118D749D}" type="slidenum">
              <a:rPr lang="ru-RU" altLang="ru-RU"/>
              <a:pPr>
                <a:defRPr/>
              </a:pPr>
              <a:t>‹#›</a:t>
            </a:fld>
            <a:endParaRPr lang="ru-RU" altLang="ru-RU"/>
          </a:p>
        </p:txBody>
      </p:sp>
      <p:sp>
        <p:nvSpPr>
          <p:cNvPr id="7" name="Rectangle 16"/>
          <p:cNvSpPr>
            <a:spLocks noGrp="1" noChangeArrowheads="1"/>
          </p:cNvSpPr>
          <p:nvPr>
            <p:ph type="dt" sz="half" idx="12"/>
          </p:nvPr>
        </p:nvSpPr>
        <p:spPr>
          <a:ln/>
        </p:spPr>
        <p:txBody>
          <a:bodyPr/>
          <a:lstStyle>
            <a:lvl1pPr>
              <a:defRPr/>
            </a:lvl1pPr>
          </a:lstStyle>
          <a:p>
            <a:pPr>
              <a:defRPr/>
            </a:pPr>
            <a:endParaRPr lang="ru-RU"/>
          </a:p>
        </p:txBody>
      </p:sp>
    </p:spTree>
    <p:extLst>
      <p:ext uri="{BB962C8B-B14F-4D97-AF65-F5344CB8AC3E}">
        <p14:creationId xmlns:p14="http://schemas.microsoft.com/office/powerpoint/2010/main" val="2093217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Пустой слайд">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ru-RU"/>
          </a:p>
        </p:txBody>
      </p:sp>
      <p:sp>
        <p:nvSpPr>
          <p:cNvPr id="3" name="Rectangle 3"/>
          <p:cNvSpPr>
            <a:spLocks noGrp="1" noChangeArrowheads="1"/>
          </p:cNvSpPr>
          <p:nvPr>
            <p:ph type="sldNum" sz="quarter" idx="11"/>
          </p:nvPr>
        </p:nvSpPr>
        <p:spPr>
          <a:ln/>
        </p:spPr>
        <p:txBody>
          <a:bodyPr/>
          <a:lstStyle>
            <a:lvl1pPr>
              <a:defRPr/>
            </a:lvl1pPr>
          </a:lstStyle>
          <a:p>
            <a:pPr>
              <a:defRPr/>
            </a:pPr>
            <a:fld id="{79E95600-7820-4A86-B5B6-199757F98445}" type="slidenum">
              <a:rPr lang="ru-RU" altLang="ru-RU"/>
              <a:pPr>
                <a:defRPr/>
              </a:pPr>
              <a:t>‹#›</a:t>
            </a:fld>
            <a:endParaRPr lang="ru-RU" altLang="ru-RU"/>
          </a:p>
        </p:txBody>
      </p:sp>
      <p:sp>
        <p:nvSpPr>
          <p:cNvPr id="4" name="Rectangle 16"/>
          <p:cNvSpPr>
            <a:spLocks noGrp="1" noChangeArrowheads="1"/>
          </p:cNvSpPr>
          <p:nvPr>
            <p:ph type="dt" sz="half" idx="12"/>
          </p:nvPr>
        </p:nvSpPr>
        <p:spPr>
          <a:ln/>
        </p:spPr>
        <p:txBody>
          <a:bodyPr/>
          <a:lstStyle>
            <a:lvl1pPr>
              <a:defRPr/>
            </a:lvl1pPr>
          </a:lstStyle>
          <a:p>
            <a:pPr>
              <a:defRPr/>
            </a:pPr>
            <a:endParaRPr lang="ru-RU"/>
          </a:p>
        </p:txBody>
      </p:sp>
    </p:spTree>
    <p:extLst>
      <p:ext uri="{BB962C8B-B14F-4D97-AF65-F5344CB8AC3E}">
        <p14:creationId xmlns:p14="http://schemas.microsoft.com/office/powerpoint/2010/main" val="1568517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BD13C0A3-D295-4720-A705-B0BB072970EE}"/>
              </a:ext>
            </a:extLst>
          </p:cNvPr>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altLang="ru-RU"/>
              <a:t>Образец заголовка</a:t>
            </a:r>
            <a:endParaRPr lang="en-US" altLang="ru-RU"/>
          </a:p>
        </p:txBody>
      </p:sp>
      <p:sp>
        <p:nvSpPr>
          <p:cNvPr id="1027" name="Text Placeholder 2">
            <a:extLst>
              <a:ext uri="{FF2B5EF4-FFF2-40B4-BE49-F238E27FC236}">
                <a16:creationId xmlns:a16="http://schemas.microsoft.com/office/drawing/2014/main" id="{F144550A-D8F1-42EB-ACC4-992139B4AA98}"/>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a:t>Образец текста</a:t>
            </a:r>
          </a:p>
          <a:p>
            <a:pPr lvl="1"/>
            <a:r>
              <a:rPr lang="ru-RU" altLang="ru-RU"/>
              <a:t>Второй уровень</a:t>
            </a:r>
          </a:p>
          <a:p>
            <a:pPr lvl="2"/>
            <a:r>
              <a:rPr lang="ru-RU" altLang="ru-RU"/>
              <a:t>Третий уровень</a:t>
            </a:r>
          </a:p>
          <a:p>
            <a:pPr lvl="3"/>
            <a:r>
              <a:rPr lang="ru-RU" altLang="ru-RU"/>
              <a:t>Четвертый уровень</a:t>
            </a:r>
          </a:p>
          <a:p>
            <a:pPr lvl="4"/>
            <a:r>
              <a:rPr lang="ru-RU" altLang="ru-RU"/>
              <a:t>Пятый уровень</a:t>
            </a:r>
            <a:endParaRPr lang="en-US" altLang="ru-RU"/>
          </a:p>
        </p:txBody>
      </p:sp>
      <p:sp>
        <p:nvSpPr>
          <p:cNvPr id="5" name="Footer Placeholder 4">
            <a:extLst>
              <a:ext uri="{FF2B5EF4-FFF2-40B4-BE49-F238E27FC236}">
                <a16:creationId xmlns:a16="http://schemas.microsoft.com/office/drawing/2014/main" id="{92F2650F-83D3-47C1-8887-C159F7D5B133}"/>
              </a:ext>
            </a:extLst>
          </p:cNvPr>
          <p:cNvSpPr>
            <a:spLocks noGrp="1"/>
          </p:cNvSpPr>
          <p:nvPr>
            <p:ph type="ftr" sz="quarter" idx="3"/>
          </p:nvPr>
        </p:nvSpPr>
        <p:spPr>
          <a:xfrm>
            <a:off x="579438" y="6602413"/>
            <a:ext cx="4638675" cy="255587"/>
          </a:xfrm>
          <a:prstGeom prst="rect">
            <a:avLst/>
          </a:prstGeom>
        </p:spPr>
        <p:txBody>
          <a:bodyPr vert="horz" lIns="91440" tIns="45720" rIns="91440" bIns="45720" rtlCol="0" anchor="ctr"/>
          <a:lstStyle>
            <a:lvl1pPr algn="l" fontAlgn="auto">
              <a:spcBef>
                <a:spcPts val="0"/>
              </a:spcBef>
              <a:spcAft>
                <a:spcPts val="0"/>
              </a:spcAft>
              <a:defRPr sz="800" cap="all" baseline="0" dirty="0">
                <a:solidFill>
                  <a:schemeClr val="tx1">
                    <a:tint val="75000"/>
                  </a:schemeClr>
                </a:solidFill>
                <a:latin typeface="Calibri" panose="020F0502020204030204" pitchFamily="34" charset="0"/>
                <a:cs typeface="Arial" panose="020B0604020202020204" pitchFamily="34" charset="0"/>
              </a:defRPr>
            </a:lvl1pPr>
          </a:lstStyle>
          <a:p>
            <a:pPr>
              <a:defRPr/>
            </a:pPr>
            <a:endParaRPr lang="ru-RU"/>
          </a:p>
        </p:txBody>
      </p:sp>
      <p:sp>
        <p:nvSpPr>
          <p:cNvPr id="6" name="Slide Number Placeholder 5">
            <a:extLst>
              <a:ext uri="{FF2B5EF4-FFF2-40B4-BE49-F238E27FC236}">
                <a16:creationId xmlns:a16="http://schemas.microsoft.com/office/drawing/2014/main" id="{28E1F27D-D14E-4CA4-8A3C-EFB16FDA47B0}"/>
              </a:ext>
            </a:extLst>
          </p:cNvPr>
          <p:cNvSpPr>
            <a:spLocks noGrp="1"/>
          </p:cNvSpPr>
          <p:nvPr>
            <p:ph type="sldNum" sz="quarter" idx="4"/>
          </p:nvPr>
        </p:nvSpPr>
        <p:spPr>
          <a:xfrm>
            <a:off x="174625" y="6602413"/>
            <a:ext cx="633413" cy="255587"/>
          </a:xfrm>
          <a:prstGeom prst="rect">
            <a:avLst/>
          </a:prstGeom>
        </p:spPr>
        <p:txBody>
          <a:bodyPr vert="horz" wrap="square" lIns="91440" tIns="45720" rIns="91440" bIns="45720" numCol="1" anchor="ctr" anchorCtr="0" compatLnSpc="1">
            <a:prstTxWarp prst="textNoShape">
              <a:avLst/>
            </a:prstTxWarp>
          </a:bodyPr>
          <a:lstStyle>
            <a:lvl1pPr>
              <a:defRPr sz="800">
                <a:solidFill>
                  <a:srgbClr val="898989"/>
                </a:solidFill>
                <a:latin typeface="Calibri" panose="020F0502020204030204" pitchFamily="34" charset="0"/>
              </a:defRPr>
            </a:lvl1pPr>
          </a:lstStyle>
          <a:p>
            <a:pPr>
              <a:defRPr/>
            </a:pPr>
            <a:fld id="{A0E3B958-A592-489C-B96E-90A472CEDE64}" type="slidenum">
              <a:rPr lang="ru-RU" altLang="ru-RU" smtClean="0"/>
              <a:pPr>
                <a:defRPr/>
              </a:pPr>
              <a:t>‹#›</a:t>
            </a:fld>
            <a:endParaRPr lang="ru-RU" altLang="ru-RU"/>
          </a:p>
        </p:txBody>
      </p:sp>
    </p:spTree>
    <p:extLst>
      <p:ext uri="{BB962C8B-B14F-4D97-AF65-F5344CB8AC3E}">
        <p14:creationId xmlns:p14="http://schemas.microsoft.com/office/powerpoint/2010/main" val="2306367616"/>
      </p:ext>
    </p:extLst>
  </p:cSld>
  <p:clrMap bg1="lt1" tx1="dk1" bg2="lt2" tx2="dk2" accent1="accent1" accent2="accent2" accent3="accent3" accent4="accent4" accent5="accent5" accent6="accent6" hlink="hlink" folHlink="folHlink"/>
  <p:sldLayoutIdLst>
    <p:sldLayoutId id="2147484171" r:id="rId1"/>
    <p:sldLayoutId id="2147484172" r:id="rId2"/>
    <p:sldLayoutId id="2147484173" r:id="rId3"/>
    <p:sldLayoutId id="2147484174" r:id="rId4"/>
    <p:sldLayoutId id="2147484175" r:id="rId5"/>
    <p:sldLayoutId id="2147484176" r:id="rId6"/>
    <p:sldLayoutId id="2147484177" r:id="rId7"/>
  </p:sldLayoutIdLst>
  <p:hf hdr="0" ftr="0" dt="0"/>
  <p:txStyles>
    <p:titleStyle>
      <a:lvl1pPr algn="l" rtl="0" eaLnBrk="1" fontAlgn="base" hangingPunct="1">
        <a:lnSpc>
          <a:spcPct val="90000"/>
        </a:lnSpc>
        <a:spcBef>
          <a:spcPct val="0"/>
        </a:spcBef>
        <a:spcAft>
          <a:spcPct val="0"/>
        </a:spcAft>
        <a:defRPr sz="4400" kern="1200">
          <a:solidFill>
            <a:schemeClr val="tx1"/>
          </a:solidFill>
          <a:latin typeface="Calibri" panose="020F050202020403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Calibri" panose="020F0502020204030204" pitchFamily="34" charset="0"/>
          <a:ea typeface="+mn-ea"/>
          <a:cs typeface="Arial" panose="020B0604020202020204" pitchFamily="34" charset="0"/>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Arial" panose="020B0604020202020204" pitchFamily="34" charset="0"/>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Arial" panose="020B0604020202020204" pitchFamily="34" charset="0"/>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Calibri" panose="020F0502020204030204" pitchFamily="34" charset="0"/>
          <a:ea typeface="+mn-ea"/>
          <a:cs typeface="Arial" panose="020B0604020202020204" pitchFamily="34" charset="0"/>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Calibri" panose="020F050202020403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gif"/><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 Id="rId5" Type="http://schemas.openxmlformats.org/officeDocument/2006/relationships/image" Target="../media/image34.png"/><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 Id="rId4" Type="http://schemas.openxmlformats.org/officeDocument/2006/relationships/image" Target="../media/image4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4.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4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4.xml"/><Relationship Id="rId4" Type="http://schemas.openxmlformats.org/officeDocument/2006/relationships/image" Target="../media/image57.png"/></Relationships>
</file>

<file path=ppt/slides/_rels/slide4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6.xml"/><Relationship Id="rId4" Type="http://schemas.openxmlformats.org/officeDocument/2006/relationships/image" Target="../media/image61.png"/></Relationships>
</file>

<file path=ppt/slides/_rels/slide5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image" Target="../media/image64.emf"/><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67.emf"/><Relationship Id="rId2" Type="http://schemas.openxmlformats.org/officeDocument/2006/relationships/image" Target="../media/image66.emf"/><Relationship Id="rId1" Type="http://schemas.openxmlformats.org/officeDocument/2006/relationships/slideLayout" Target="../slideLayouts/slideLayout4.xml"/><Relationship Id="rId5" Type="http://schemas.openxmlformats.org/officeDocument/2006/relationships/image" Target="../media/image69.emf"/><Relationship Id="rId4" Type="http://schemas.openxmlformats.org/officeDocument/2006/relationships/image" Target="../media/image68.emf"/></Relationships>
</file>

<file path=ppt/slides/_rels/slide54.x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image" Target="../media/image70.emf"/><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73.emf"/><Relationship Id="rId2" Type="http://schemas.openxmlformats.org/officeDocument/2006/relationships/image" Target="../media/image72.emf"/><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75.jpeg"/><Relationship Id="rId2" Type="http://schemas.openxmlformats.org/officeDocument/2006/relationships/image" Target="../media/image74.emf"/><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76.emf"/><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F6E67C-0CDE-4BDF-810B-D0BAD2B9A17F}"/>
              </a:ext>
            </a:extLst>
          </p:cNvPr>
          <p:cNvSpPr txBox="1">
            <a:spLocks noChangeArrowheads="1"/>
          </p:cNvSpPr>
          <p:nvPr/>
        </p:nvSpPr>
        <p:spPr bwMode="auto">
          <a:xfrm>
            <a:off x="0" y="1490663"/>
            <a:ext cx="9144000" cy="841375"/>
          </a:xfrm>
          <a:prstGeom prst="rect">
            <a:avLst/>
          </a:prstGeom>
          <a:noFill/>
          <a:ln>
            <a:noFill/>
          </a:ln>
        </p:spPr>
        <p:txBody>
          <a:bodyPr lIns="163294" tIns="81647" rIns="163294" bIns="81647">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fontAlgn="auto" hangingPunct="1">
              <a:spcBef>
                <a:spcPts val="0"/>
              </a:spcBef>
              <a:spcAft>
                <a:spcPts val="0"/>
              </a:spcAft>
              <a:defRPr/>
            </a:pPr>
            <a:r>
              <a:rPr lang="ru-RU" altLang="ru-RU" sz="2400" cap="all" spc="50" dirty="0">
                <a:solidFill>
                  <a:schemeClr val="bg2"/>
                </a:solidFill>
                <a:ea typeface="Calibri" panose="020F0502020204030204" pitchFamily="34" charset="0"/>
                <a:cs typeface="Arial" charset="0"/>
              </a:rPr>
              <a:t>РОССИЙСКАЯ ТАМОЖЕННАЯ АКАДЕМИЯ</a:t>
            </a:r>
            <a:r>
              <a:rPr lang="en-US" altLang="ru-RU" sz="2400" cap="all" spc="50" dirty="0">
                <a:solidFill>
                  <a:schemeClr val="bg2"/>
                </a:solidFill>
                <a:ea typeface="Calibri" panose="020F0502020204030204" pitchFamily="34" charset="0"/>
                <a:cs typeface="Arial" charset="0"/>
              </a:rPr>
              <a:t> </a:t>
            </a:r>
            <a:endParaRPr lang="ru-RU" altLang="ru-RU" sz="2400" cap="all" spc="50" dirty="0">
              <a:solidFill>
                <a:schemeClr val="bg2"/>
              </a:solidFill>
              <a:ea typeface="Calibri" panose="020F0502020204030204" pitchFamily="34" charset="0"/>
              <a:cs typeface="Arial" charset="0"/>
            </a:endParaRPr>
          </a:p>
          <a:p>
            <a:pPr algn="ctr" eaLnBrk="1" fontAlgn="auto" hangingPunct="1">
              <a:spcBef>
                <a:spcPts val="0"/>
              </a:spcBef>
              <a:spcAft>
                <a:spcPts val="0"/>
              </a:spcAft>
              <a:defRPr/>
            </a:pPr>
            <a:r>
              <a:rPr lang="ru-RU" altLang="ru-RU" sz="2000" cap="all" spc="50" dirty="0">
                <a:solidFill>
                  <a:schemeClr val="bg2"/>
                </a:solidFill>
                <a:ea typeface="Calibri" panose="020F0502020204030204" pitchFamily="34" charset="0"/>
                <a:cs typeface="Arial" charset="0"/>
              </a:rPr>
              <a:t>Ростовский филиал</a:t>
            </a:r>
          </a:p>
        </p:txBody>
      </p:sp>
      <p:sp>
        <p:nvSpPr>
          <p:cNvPr id="7" name="TextBox 6">
            <a:extLst>
              <a:ext uri="{FF2B5EF4-FFF2-40B4-BE49-F238E27FC236}">
                <a16:creationId xmlns:a16="http://schemas.microsoft.com/office/drawing/2014/main" id="{2A1D6246-DD8F-4A3C-A380-60ACDC544889}"/>
              </a:ext>
            </a:extLst>
          </p:cNvPr>
          <p:cNvSpPr txBox="1">
            <a:spLocks noChangeArrowheads="1"/>
          </p:cNvSpPr>
          <p:nvPr/>
        </p:nvSpPr>
        <p:spPr bwMode="auto">
          <a:xfrm>
            <a:off x="0" y="2630488"/>
            <a:ext cx="9144000" cy="903552"/>
          </a:xfrm>
          <a:prstGeom prst="rect">
            <a:avLst/>
          </a:prstGeom>
          <a:noFill/>
          <a:ln>
            <a:noFill/>
          </a:ln>
        </p:spPr>
        <p:txBody>
          <a:bodyPr lIns="163294" tIns="81647" rIns="163294" bIns="81647">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fontAlgn="auto">
              <a:spcBef>
                <a:spcPts val="0"/>
              </a:spcBef>
              <a:spcAft>
                <a:spcPts val="0"/>
              </a:spcAft>
              <a:defRPr/>
            </a:pPr>
            <a:r>
              <a:rPr lang="ru-RU" altLang="ru-RU" sz="2400" cap="all" spc="50" dirty="0">
                <a:solidFill>
                  <a:schemeClr val="bg2"/>
                </a:solidFill>
                <a:ea typeface="Calibri" panose="020F0502020204030204" pitchFamily="34" charset="0"/>
                <a:cs typeface="Arial" charset="0"/>
              </a:rPr>
              <a:t>Системы поддержки принятия решений в государственных информационных системах</a:t>
            </a:r>
          </a:p>
        </p:txBody>
      </p:sp>
      <p:sp>
        <p:nvSpPr>
          <p:cNvPr id="8" name="TextBox 7">
            <a:extLst>
              <a:ext uri="{FF2B5EF4-FFF2-40B4-BE49-F238E27FC236}">
                <a16:creationId xmlns:a16="http://schemas.microsoft.com/office/drawing/2014/main" id="{AB8BE236-6CB4-4D04-BA42-8495AB1F5F34}"/>
              </a:ext>
            </a:extLst>
          </p:cNvPr>
          <p:cNvSpPr txBox="1">
            <a:spLocks noChangeArrowheads="1"/>
          </p:cNvSpPr>
          <p:nvPr/>
        </p:nvSpPr>
        <p:spPr bwMode="auto">
          <a:xfrm>
            <a:off x="0" y="3933056"/>
            <a:ext cx="9144000" cy="903552"/>
          </a:xfrm>
          <a:prstGeom prst="rect">
            <a:avLst/>
          </a:prstGeom>
          <a:noFill/>
          <a:ln>
            <a:noFill/>
          </a:ln>
        </p:spPr>
        <p:txBody>
          <a:bodyPr lIns="163294" tIns="81647" rIns="163294" bIns="81647">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fontAlgn="auto">
              <a:spcBef>
                <a:spcPts val="0"/>
              </a:spcBef>
              <a:spcAft>
                <a:spcPts val="0"/>
              </a:spcAft>
              <a:defRPr/>
            </a:pPr>
            <a:r>
              <a:rPr lang="ru-RU" altLang="ru-RU" sz="2400" cap="all" spc="50" dirty="0">
                <a:solidFill>
                  <a:srgbClr val="FFFF00"/>
                </a:solidFill>
                <a:ea typeface="Calibri" panose="020F0502020204030204" pitchFamily="34" charset="0"/>
                <a:cs typeface="Arial" charset="0"/>
              </a:rPr>
              <a:t>Лекция №3</a:t>
            </a:r>
          </a:p>
          <a:p>
            <a:pPr algn="ctr" fontAlgn="auto">
              <a:spcBef>
                <a:spcPts val="0"/>
              </a:spcBef>
              <a:spcAft>
                <a:spcPts val="0"/>
              </a:spcAft>
              <a:defRPr/>
            </a:pPr>
            <a:r>
              <a:rPr lang="ru-RU" altLang="ru-RU" sz="2400" cap="all" spc="50" dirty="0">
                <a:solidFill>
                  <a:srgbClr val="FFFF00"/>
                </a:solidFill>
                <a:ea typeface="Calibri" panose="020F0502020204030204" pitchFamily="34" charset="0"/>
                <a:cs typeface="Arial" charset="0"/>
              </a:rPr>
              <a:t>Моделирование и информатизация принятия решений</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07704" y="1012694"/>
            <a:ext cx="5449135" cy="608953"/>
          </a:xfrm>
          <a:ln>
            <a:solidFill>
              <a:srgbClr val="990033"/>
            </a:solidFill>
          </a:ln>
        </p:spPr>
        <p:txBody>
          <a:bodyPr>
            <a:noAutofit/>
          </a:bodyPr>
          <a:lstStyle/>
          <a:p>
            <a:r>
              <a:rPr lang="ru-RU" sz="2400" dirty="0">
                <a:latin typeface="Times New Roman" panose="02020603050405020304" pitchFamily="18" charset="0"/>
                <a:cs typeface="Times New Roman" panose="02020603050405020304" pitchFamily="18" charset="0"/>
              </a:rPr>
              <a:t>НОРМИРОВАНИЕ ХАРАКТЕРИСТИК</a:t>
            </a:r>
          </a:p>
        </p:txBody>
      </p:sp>
      <p:sp>
        <p:nvSpPr>
          <p:cNvPr id="3" name="Объект 2"/>
          <p:cNvSpPr>
            <a:spLocks noGrp="1"/>
          </p:cNvSpPr>
          <p:nvPr>
            <p:ph idx="1"/>
          </p:nvPr>
        </p:nvSpPr>
        <p:spPr>
          <a:xfrm>
            <a:off x="971600" y="2132856"/>
            <a:ext cx="7272808" cy="3289927"/>
          </a:xfrm>
          <a:prstGeom prst="rect">
            <a:avLst/>
          </a:prstGeom>
        </p:spPr>
        <p:txBody>
          <a:bodyPr>
            <a:normAutofit fontScale="92500" lnSpcReduction="10000"/>
          </a:bodyPr>
          <a:lstStyle/>
          <a:p>
            <a:pPr marL="0" indent="0" algn="just">
              <a:buNone/>
            </a:pPr>
            <a:r>
              <a:rPr lang="ru-RU" dirty="0">
                <a:latin typeface="Times New Roman" panose="02020603050405020304" pitchFamily="18" charset="0"/>
                <a:cs typeface="Times New Roman" panose="02020603050405020304" pitchFamily="18" charset="0"/>
              </a:rPr>
              <a:t>При измерении характеристик, описывающих варианты, и последующей обработке результатов измерения большое значение имеют вопросы сопоставимости разнородных характеристик, поскольку восприятие разнородной информации сопряжено с определенными трудностями. Поэтому во многих методах принятия решений такую информацию тем или иным образом трансформируют, приводя ее к более удобному и нормализованному виду.</a:t>
            </a:r>
          </a:p>
        </p:txBody>
      </p:sp>
      <p:sp>
        <p:nvSpPr>
          <p:cNvPr id="4" name="Slide Number Placeholder 3">
            <a:extLst>
              <a:ext uri="{FF2B5EF4-FFF2-40B4-BE49-F238E27FC236}">
                <a16:creationId xmlns:a16="http://schemas.microsoft.com/office/drawing/2014/main" id="{4B95D969-6EBF-4074-B0A2-EB160D5E0519}"/>
              </a:ext>
            </a:extLst>
          </p:cNvPr>
          <p:cNvSpPr txBox="1">
            <a:spLocks/>
          </p:cNvSpPr>
          <p:nvPr/>
        </p:nvSpPr>
        <p:spPr>
          <a:xfrm>
            <a:off x="144016" y="6643625"/>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10</a:t>
            </a:fld>
            <a:endParaRPr lang="en-US" altLang="ru-RU" sz="7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83BCFD3-CA61-404F-9313-42D9C5F01906}"/>
              </a:ext>
            </a:extLst>
          </p:cNvPr>
          <p:cNvSpPr txBox="1"/>
          <p:nvPr/>
        </p:nvSpPr>
        <p:spPr>
          <a:xfrm>
            <a:off x="0" y="234988"/>
            <a:ext cx="4572000" cy="369332"/>
          </a:xfrm>
          <a:prstGeom prst="rect">
            <a:avLst/>
          </a:prstGeom>
          <a:noFill/>
        </p:spPr>
        <p:txBody>
          <a:bodyPr wrap="square">
            <a:spAutoFit/>
          </a:bodyPr>
          <a:lstStyle/>
          <a:p>
            <a:r>
              <a:rPr lang="ru-RU" sz="1800" b="1" dirty="0">
                <a:solidFill>
                  <a:schemeClr val="bg1"/>
                </a:solidFill>
                <a:latin typeface="Times New Roman" panose="02020603050405020304" pitchFamily="18" charset="0"/>
                <a:cs typeface="Times New Roman" panose="02020603050405020304" pitchFamily="18" charset="0"/>
              </a:rPr>
              <a:t>НОРМИРОВАНИЕ ХАРАКТЕРИСТИК</a:t>
            </a:r>
            <a:endParaRPr lang="ru-RU" dirty="0">
              <a:solidFill>
                <a:schemeClr val="bg1"/>
              </a:solidFill>
            </a:endParaRPr>
          </a:p>
        </p:txBody>
      </p:sp>
    </p:spTree>
    <p:extLst>
      <p:ext uri="{BB962C8B-B14F-4D97-AF65-F5344CB8AC3E}">
        <p14:creationId xmlns:p14="http://schemas.microsoft.com/office/powerpoint/2010/main" val="369961721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00283" y="1124744"/>
            <a:ext cx="6480720" cy="517952"/>
          </a:xfrm>
          <a:ln>
            <a:solidFill>
              <a:srgbClr val="990033"/>
            </a:solidFill>
          </a:ln>
        </p:spPr>
        <p:txBody>
          <a:bodyPr>
            <a:noAutofit/>
          </a:bodyPr>
          <a:lstStyle/>
          <a:p>
            <a:r>
              <a:rPr lang="ru-RU" sz="3200" dirty="0">
                <a:latin typeface="Times New Roman" panose="02020603050405020304" pitchFamily="18" charset="0"/>
                <a:cs typeface="Times New Roman" panose="02020603050405020304" pitchFamily="18" charset="0"/>
              </a:rPr>
              <a:t>УСРЕДНЕНИЕ ХАРАКТЕРИСТИК</a:t>
            </a:r>
          </a:p>
        </p:txBody>
      </p:sp>
      <p:pic>
        <p:nvPicPr>
          <p:cNvPr id="4" name="Рисунок 3"/>
          <p:cNvPicPr>
            <a:picLocks noChangeAspect="1"/>
          </p:cNvPicPr>
          <p:nvPr/>
        </p:nvPicPr>
        <p:blipFill>
          <a:blip r:embed="rId2" cstate="print"/>
          <a:stretch>
            <a:fillRect/>
          </a:stretch>
        </p:blipFill>
        <p:spPr>
          <a:xfrm>
            <a:off x="1218434" y="1988179"/>
            <a:ext cx="6480720" cy="3945015"/>
          </a:xfrm>
          <a:prstGeom prst="rect">
            <a:avLst/>
          </a:prstGeom>
        </p:spPr>
      </p:pic>
      <p:sp>
        <p:nvSpPr>
          <p:cNvPr id="6" name="Slide Number Placeholder 3">
            <a:extLst>
              <a:ext uri="{FF2B5EF4-FFF2-40B4-BE49-F238E27FC236}">
                <a16:creationId xmlns:a16="http://schemas.microsoft.com/office/drawing/2014/main" id="{C94549FA-DCBB-4853-96EB-F92CF499B20E}"/>
              </a:ext>
            </a:extLst>
          </p:cNvPr>
          <p:cNvSpPr txBox="1">
            <a:spLocks/>
          </p:cNvSpPr>
          <p:nvPr/>
        </p:nvSpPr>
        <p:spPr>
          <a:xfrm>
            <a:off x="144016" y="6643625"/>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11</a:t>
            </a:fld>
            <a:endParaRPr lang="en-US" altLang="ru-RU" sz="7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A2AFCD8-D514-405F-A3C6-1875D1BEB335}"/>
              </a:ext>
            </a:extLst>
          </p:cNvPr>
          <p:cNvSpPr txBox="1"/>
          <p:nvPr/>
        </p:nvSpPr>
        <p:spPr>
          <a:xfrm>
            <a:off x="0" y="234988"/>
            <a:ext cx="4572000" cy="369332"/>
          </a:xfrm>
          <a:prstGeom prst="rect">
            <a:avLst/>
          </a:prstGeom>
          <a:noFill/>
        </p:spPr>
        <p:txBody>
          <a:bodyPr wrap="square">
            <a:spAutoFit/>
          </a:bodyPr>
          <a:lstStyle/>
          <a:p>
            <a:r>
              <a:rPr lang="ru-RU" sz="1800" b="1" dirty="0">
                <a:solidFill>
                  <a:schemeClr val="bg1"/>
                </a:solidFill>
                <a:latin typeface="Times New Roman" panose="02020603050405020304" pitchFamily="18" charset="0"/>
                <a:cs typeface="Times New Roman" panose="02020603050405020304" pitchFamily="18" charset="0"/>
              </a:rPr>
              <a:t>НОРМИРОВАНИЕ ХАРАКТЕРИСТИК</a:t>
            </a:r>
            <a:endParaRPr lang="ru-RU" dirty="0">
              <a:solidFill>
                <a:schemeClr val="bg1"/>
              </a:solidFill>
            </a:endParaRPr>
          </a:p>
        </p:txBody>
      </p:sp>
    </p:spTree>
    <p:extLst>
      <p:ext uri="{BB962C8B-B14F-4D97-AF65-F5344CB8AC3E}">
        <p14:creationId xmlns:p14="http://schemas.microsoft.com/office/powerpoint/2010/main" val="368636341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93943" y="1089130"/>
            <a:ext cx="7106939" cy="576064"/>
          </a:xfrm>
          <a:ln>
            <a:solidFill>
              <a:srgbClr val="990033"/>
            </a:solidFill>
          </a:ln>
        </p:spPr>
        <p:txBody>
          <a:bodyPr/>
          <a:lstStyle/>
          <a:p>
            <a:r>
              <a:rPr lang="ru-RU" sz="2400" dirty="0">
                <a:latin typeface="Times New Roman" panose="02020603050405020304" pitchFamily="18" charset="0"/>
                <a:cs typeface="Times New Roman" panose="02020603050405020304" pitchFamily="18" charset="0"/>
              </a:rPr>
              <a:t>НОРМИРОВАНИЕ КОЛИЧЕСТВЕННЫХ ОЦЕНОК</a:t>
            </a:r>
          </a:p>
        </p:txBody>
      </p:sp>
      <p:pic>
        <p:nvPicPr>
          <p:cNvPr id="3" name="Рисунок 2"/>
          <p:cNvPicPr>
            <a:picLocks noChangeAspect="1"/>
          </p:cNvPicPr>
          <p:nvPr/>
        </p:nvPicPr>
        <p:blipFill>
          <a:blip r:embed="rId2" cstate="print"/>
          <a:stretch>
            <a:fillRect/>
          </a:stretch>
        </p:blipFill>
        <p:spPr>
          <a:xfrm>
            <a:off x="1043609" y="2150004"/>
            <a:ext cx="6480720" cy="4001261"/>
          </a:xfrm>
          <a:prstGeom prst="rect">
            <a:avLst/>
          </a:prstGeom>
        </p:spPr>
      </p:pic>
      <p:sp>
        <p:nvSpPr>
          <p:cNvPr id="6" name="Slide Number Placeholder 3">
            <a:extLst>
              <a:ext uri="{FF2B5EF4-FFF2-40B4-BE49-F238E27FC236}">
                <a16:creationId xmlns:a16="http://schemas.microsoft.com/office/drawing/2014/main" id="{FBF1A7DB-0109-4ABD-A7D1-2D1516A87AA3}"/>
              </a:ext>
            </a:extLst>
          </p:cNvPr>
          <p:cNvSpPr txBox="1">
            <a:spLocks/>
          </p:cNvSpPr>
          <p:nvPr/>
        </p:nvSpPr>
        <p:spPr>
          <a:xfrm>
            <a:off x="144016" y="6643625"/>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12</a:t>
            </a:fld>
            <a:endParaRPr lang="en-US" altLang="ru-RU" sz="7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E6D655A-64D1-4764-80FE-6346CB864173}"/>
              </a:ext>
            </a:extLst>
          </p:cNvPr>
          <p:cNvSpPr txBox="1"/>
          <p:nvPr/>
        </p:nvSpPr>
        <p:spPr>
          <a:xfrm>
            <a:off x="0" y="234988"/>
            <a:ext cx="4572000" cy="369332"/>
          </a:xfrm>
          <a:prstGeom prst="rect">
            <a:avLst/>
          </a:prstGeom>
          <a:noFill/>
        </p:spPr>
        <p:txBody>
          <a:bodyPr wrap="square">
            <a:spAutoFit/>
          </a:bodyPr>
          <a:lstStyle/>
          <a:p>
            <a:r>
              <a:rPr lang="ru-RU" sz="1800" b="1" dirty="0">
                <a:solidFill>
                  <a:schemeClr val="bg1"/>
                </a:solidFill>
                <a:latin typeface="Times New Roman" panose="02020603050405020304" pitchFamily="18" charset="0"/>
                <a:cs typeface="Times New Roman" panose="02020603050405020304" pitchFamily="18" charset="0"/>
              </a:rPr>
              <a:t>НОРМИРОВАНИЕ ХАРАКТЕРИСТИК</a:t>
            </a:r>
            <a:endParaRPr lang="ru-RU" dirty="0">
              <a:solidFill>
                <a:schemeClr val="bg1"/>
              </a:solidFill>
            </a:endParaRPr>
          </a:p>
        </p:txBody>
      </p:sp>
    </p:spTree>
    <p:extLst>
      <p:ext uri="{BB962C8B-B14F-4D97-AF65-F5344CB8AC3E}">
        <p14:creationId xmlns:p14="http://schemas.microsoft.com/office/powerpoint/2010/main" val="212223702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3568" y="926617"/>
            <a:ext cx="7796538" cy="804089"/>
          </a:xfrm>
          <a:ln>
            <a:solidFill>
              <a:srgbClr val="990033"/>
            </a:solidFill>
          </a:ln>
        </p:spPr>
        <p:txBody>
          <a:bodyPr>
            <a:normAutofit/>
          </a:bodyPr>
          <a:lstStyle/>
          <a:p>
            <a:pPr algn="r"/>
            <a:r>
              <a:rPr lang="ru-RU" sz="2800" dirty="0">
                <a:latin typeface="Times New Roman" panose="02020603050405020304" pitchFamily="18" charset="0"/>
                <a:cs typeface="Times New Roman" panose="02020603050405020304" pitchFamily="18" charset="0"/>
              </a:rPr>
              <a:t>НОРМИРОВАНИЕ КАЧЕСТВЕННЫХ ОЦЕНОК</a:t>
            </a:r>
          </a:p>
        </p:txBody>
      </p:sp>
      <p:pic>
        <p:nvPicPr>
          <p:cNvPr id="8" name="Объект 7"/>
          <p:cNvPicPr>
            <a:picLocks noGrp="1" noChangeAspect="1"/>
          </p:cNvPicPr>
          <p:nvPr>
            <p:ph idx="1"/>
          </p:nvPr>
        </p:nvPicPr>
        <p:blipFill>
          <a:blip r:embed="rId2" cstate="print"/>
          <a:stretch>
            <a:fillRect/>
          </a:stretch>
        </p:blipFill>
        <p:spPr>
          <a:xfrm>
            <a:off x="433465" y="2001454"/>
            <a:ext cx="5443970" cy="2118651"/>
          </a:xfrm>
          <a:prstGeom prst="rect">
            <a:avLst/>
          </a:prstGeom>
        </p:spPr>
      </p:pic>
      <p:pic>
        <p:nvPicPr>
          <p:cNvPr id="9" name="Рисунок 8"/>
          <p:cNvPicPr>
            <a:picLocks noChangeAspect="1"/>
          </p:cNvPicPr>
          <p:nvPr/>
        </p:nvPicPr>
        <p:blipFill>
          <a:blip r:embed="rId3" cstate="print"/>
          <a:stretch>
            <a:fillRect/>
          </a:stretch>
        </p:blipFill>
        <p:spPr>
          <a:xfrm>
            <a:off x="4860032" y="4390853"/>
            <a:ext cx="3075016" cy="1314861"/>
          </a:xfrm>
          <a:prstGeom prst="rect">
            <a:avLst/>
          </a:prstGeom>
          <a:ln>
            <a:solidFill>
              <a:srgbClr val="990033"/>
            </a:solidFill>
          </a:ln>
        </p:spPr>
      </p:pic>
      <p:sp>
        <p:nvSpPr>
          <p:cNvPr id="5" name="Slide Number Placeholder 3">
            <a:extLst>
              <a:ext uri="{FF2B5EF4-FFF2-40B4-BE49-F238E27FC236}">
                <a16:creationId xmlns:a16="http://schemas.microsoft.com/office/drawing/2014/main" id="{2C8A58DA-6EE7-43EF-B156-B84870676E1E}"/>
              </a:ext>
            </a:extLst>
          </p:cNvPr>
          <p:cNvSpPr txBox="1">
            <a:spLocks/>
          </p:cNvSpPr>
          <p:nvPr/>
        </p:nvSpPr>
        <p:spPr>
          <a:xfrm>
            <a:off x="144016" y="6643625"/>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13</a:t>
            </a:fld>
            <a:endParaRPr lang="en-US" altLang="ru-RU" sz="7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93B8A4C-7E4B-4560-8DD6-3EF2CBF8DAEA}"/>
              </a:ext>
            </a:extLst>
          </p:cNvPr>
          <p:cNvSpPr txBox="1"/>
          <p:nvPr/>
        </p:nvSpPr>
        <p:spPr>
          <a:xfrm>
            <a:off x="0" y="234988"/>
            <a:ext cx="4572000" cy="369332"/>
          </a:xfrm>
          <a:prstGeom prst="rect">
            <a:avLst/>
          </a:prstGeom>
          <a:noFill/>
        </p:spPr>
        <p:txBody>
          <a:bodyPr wrap="square">
            <a:spAutoFit/>
          </a:bodyPr>
          <a:lstStyle/>
          <a:p>
            <a:r>
              <a:rPr lang="ru-RU" sz="1800" b="1" dirty="0">
                <a:solidFill>
                  <a:schemeClr val="bg1"/>
                </a:solidFill>
                <a:latin typeface="Times New Roman" panose="02020603050405020304" pitchFamily="18" charset="0"/>
                <a:cs typeface="Times New Roman" panose="02020603050405020304" pitchFamily="18" charset="0"/>
              </a:rPr>
              <a:t>НОРМИРОВАНИЕ ХАРАКТЕРИСТИК</a:t>
            </a:r>
            <a:endParaRPr lang="ru-RU" dirty="0">
              <a:solidFill>
                <a:schemeClr val="bg1"/>
              </a:solidFill>
            </a:endParaRPr>
          </a:p>
        </p:txBody>
      </p:sp>
    </p:spTree>
    <p:extLst>
      <p:ext uri="{BB962C8B-B14F-4D97-AF65-F5344CB8AC3E}">
        <p14:creationId xmlns:p14="http://schemas.microsoft.com/office/powerpoint/2010/main" val="319079241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1520" y="988106"/>
            <a:ext cx="8748464" cy="481049"/>
          </a:xfrm>
          <a:ln>
            <a:solidFill>
              <a:srgbClr val="990033"/>
            </a:solidFill>
          </a:ln>
        </p:spPr>
        <p:txBody>
          <a:bodyPr/>
          <a:lstStyle/>
          <a:p>
            <a:pPr algn="ctr"/>
            <a:r>
              <a:rPr lang="ru-RU" sz="2400" dirty="0">
                <a:latin typeface="Times New Roman" panose="02020603050405020304" pitchFamily="18" charset="0"/>
                <a:cs typeface="Times New Roman" panose="02020603050405020304" pitchFamily="18" charset="0"/>
              </a:rPr>
              <a:t>ВЫДЕЛЕНИЕ ПРЕДПОЧТИТЕЛЬНЫХ ВАРИАНТОВ</a:t>
            </a:r>
          </a:p>
        </p:txBody>
      </p:sp>
      <p:sp>
        <p:nvSpPr>
          <p:cNvPr id="3" name="Объект 2"/>
          <p:cNvSpPr>
            <a:spLocks noGrp="1"/>
          </p:cNvSpPr>
          <p:nvPr>
            <p:ph idx="1"/>
          </p:nvPr>
        </p:nvSpPr>
        <p:spPr>
          <a:xfrm>
            <a:off x="685330" y="1648692"/>
            <a:ext cx="7772870" cy="4779818"/>
          </a:xfrm>
          <a:prstGeom prst="rect">
            <a:avLst/>
          </a:prstGeom>
        </p:spPr>
        <p:txBody>
          <a:bodyPr>
            <a:normAutofit fontScale="70000" lnSpcReduction="20000"/>
          </a:bodyPr>
          <a:lstStyle/>
          <a:p>
            <a:pPr>
              <a:buNone/>
            </a:pPr>
            <a:r>
              <a:rPr lang="ru-RU" dirty="0">
                <a:latin typeface="Times New Roman" panose="02020603050405020304" pitchFamily="18" charset="0"/>
                <a:cs typeface="Times New Roman" panose="02020603050405020304" pitchFamily="18" charset="0"/>
              </a:rPr>
              <a:t>Лицо, принимающее решение, выражает свои предпочтения на разных этапах процесса выбора: формируя перечни критериев для оценки вариантов и/или их качества, задавая шкалы оценок по критериям, оценивая и сравнивая варианты по критериям, определяя решающее правило для выбора предпочтительного варианта. При этом ЛПР может руководствоваться разными стратегиями выбора..</a:t>
            </a:r>
          </a:p>
          <a:p>
            <a:pPr>
              <a:buNone/>
            </a:pPr>
            <a:r>
              <a:rPr lang="ru-RU" dirty="0">
                <a:latin typeface="Times New Roman" panose="02020603050405020304" pitchFamily="18" charset="0"/>
                <a:cs typeface="Times New Roman" panose="02020603050405020304" pitchFamily="18" charset="0"/>
              </a:rPr>
              <a:t>Выделение одного или нескольких предпочтительных вариантов сводится, по сути, к сокращению исходного множества возможных вариантов. Для этого разрабатываются специальные процедуры, позволяющие находить лучшие варианты, основываясь на различных способах их сравнения (как правило, по характеристикам рассматриваемых вариантов). Решающее правило выбора выглядит так:</a:t>
            </a:r>
          </a:p>
          <a:p>
            <a:pPr algn="ctr">
              <a:buNone/>
            </a:pPr>
            <a:r>
              <a:rPr lang="ru-RU" sz="2600" b="1" dirty="0">
                <a:solidFill>
                  <a:schemeClr val="bg1"/>
                </a:solidFill>
                <a:highlight>
                  <a:srgbClr val="990033"/>
                </a:highlight>
                <a:latin typeface="Times New Roman" panose="02020603050405020304" pitchFamily="18" charset="0"/>
                <a:cs typeface="Times New Roman" panose="02020603050405020304" pitchFamily="18" charset="0"/>
              </a:rPr>
              <a:t>ЕСЛИ (условие), ТО (решение).</a:t>
            </a:r>
            <a:r>
              <a:rPr lang="ru-RU" sz="2600" b="1" dirty="0">
                <a:latin typeface="Times New Roman" panose="02020603050405020304" pitchFamily="18" charset="0"/>
                <a:cs typeface="Times New Roman" panose="02020603050405020304" pitchFamily="18" charset="0"/>
              </a:rPr>
              <a:t>	</a:t>
            </a:r>
          </a:p>
          <a:p>
            <a:pPr>
              <a:buNone/>
            </a:pPr>
            <a:r>
              <a:rPr lang="ru-RU" dirty="0">
                <a:latin typeface="Times New Roman" panose="02020603050405020304" pitchFamily="18" charset="0"/>
                <a:cs typeface="Times New Roman" panose="02020603050405020304" pitchFamily="18" charset="0"/>
              </a:rPr>
              <a:t>Здесь терм (условия) представляет собой требования, которым должны удовлетворять выбираемые варианты. Например, это могут быть значения признаков, описывающих варианты, или вид отношения между вариантами. Терм (решение) указывает имена выбираемых вариантов.</a:t>
            </a:r>
          </a:p>
          <a:p>
            <a:endParaRPr lang="ru-RU" dirty="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7BFC5DF-8DF5-422E-8C5F-BCF1AC74C805}"/>
              </a:ext>
            </a:extLst>
          </p:cNvPr>
          <p:cNvSpPr txBox="1">
            <a:spLocks/>
          </p:cNvSpPr>
          <p:nvPr/>
        </p:nvSpPr>
        <p:spPr>
          <a:xfrm>
            <a:off x="144016" y="6643625"/>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14</a:t>
            </a:fld>
            <a:endParaRPr lang="en-US" altLang="ru-RU" sz="7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0C2B965-21B7-4BD7-A0BB-95F19D5ED8DA}"/>
              </a:ext>
            </a:extLst>
          </p:cNvPr>
          <p:cNvSpPr txBox="1"/>
          <p:nvPr/>
        </p:nvSpPr>
        <p:spPr>
          <a:xfrm>
            <a:off x="0" y="256493"/>
            <a:ext cx="4572000" cy="369332"/>
          </a:xfrm>
          <a:prstGeom prst="rect">
            <a:avLst/>
          </a:prstGeom>
          <a:noFill/>
        </p:spPr>
        <p:txBody>
          <a:bodyPr wrap="square">
            <a:spAutoFit/>
          </a:bodyPr>
          <a:lstStyle/>
          <a:p>
            <a:r>
              <a:rPr lang="ru-RU" dirty="0">
                <a:solidFill>
                  <a:schemeClr val="bg1"/>
                </a:solidFill>
                <a:latin typeface="Times New Roman" panose="02020603050405020304" pitchFamily="18" charset="0"/>
                <a:cs typeface="Times New Roman" panose="02020603050405020304" pitchFamily="18" charset="0"/>
              </a:rPr>
              <a:t>ВЫБОР ВАРИАНТА </a:t>
            </a:r>
            <a:endParaRPr lang="ru-RU" dirty="0">
              <a:solidFill>
                <a:schemeClr val="bg1"/>
              </a:solidFill>
            </a:endParaRPr>
          </a:p>
        </p:txBody>
      </p:sp>
    </p:spTree>
    <p:extLst>
      <p:ext uri="{BB962C8B-B14F-4D97-AF65-F5344CB8AC3E}">
        <p14:creationId xmlns:p14="http://schemas.microsoft.com/office/powerpoint/2010/main" val="274592791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71600" y="1052737"/>
            <a:ext cx="7416824" cy="504056"/>
          </a:xfrm>
          <a:ln>
            <a:solidFill>
              <a:srgbClr val="990033"/>
            </a:solidFill>
          </a:ln>
        </p:spPr>
        <p:txBody>
          <a:bodyPr/>
          <a:lstStyle/>
          <a:p>
            <a:r>
              <a:rPr lang="ru-RU" sz="3200" dirty="0">
                <a:latin typeface="Times New Roman" panose="02020603050405020304" pitchFamily="18" charset="0"/>
                <a:cs typeface="Times New Roman" panose="02020603050405020304" pitchFamily="18" charset="0"/>
              </a:rPr>
              <a:t>ПО ЕДИНСТВЕННОМУ КРИТЕРИЮ</a:t>
            </a:r>
          </a:p>
        </p:txBody>
      </p:sp>
      <p:pic>
        <p:nvPicPr>
          <p:cNvPr id="4" name="Рисунок 3"/>
          <p:cNvPicPr>
            <a:picLocks noChangeAspect="1"/>
          </p:cNvPicPr>
          <p:nvPr/>
        </p:nvPicPr>
        <p:blipFill>
          <a:blip r:embed="rId2" cstate="print"/>
          <a:stretch>
            <a:fillRect/>
          </a:stretch>
        </p:blipFill>
        <p:spPr>
          <a:xfrm>
            <a:off x="1544917" y="1988840"/>
            <a:ext cx="6270190" cy="3937645"/>
          </a:xfrm>
          <a:prstGeom prst="rect">
            <a:avLst/>
          </a:prstGeom>
        </p:spPr>
      </p:pic>
      <p:sp>
        <p:nvSpPr>
          <p:cNvPr id="5" name="Slide Number Placeholder 3">
            <a:extLst>
              <a:ext uri="{FF2B5EF4-FFF2-40B4-BE49-F238E27FC236}">
                <a16:creationId xmlns:a16="http://schemas.microsoft.com/office/drawing/2014/main" id="{9B522A21-EE42-43F9-A8DA-C0C8BAFD0397}"/>
              </a:ext>
            </a:extLst>
          </p:cNvPr>
          <p:cNvSpPr txBox="1">
            <a:spLocks/>
          </p:cNvSpPr>
          <p:nvPr/>
        </p:nvSpPr>
        <p:spPr>
          <a:xfrm>
            <a:off x="144016" y="6643625"/>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15</a:t>
            </a:fld>
            <a:endParaRPr lang="en-US" altLang="ru-RU" sz="7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3C769D6-FA99-4CEC-A128-3013A4DE11BA}"/>
              </a:ext>
            </a:extLst>
          </p:cNvPr>
          <p:cNvSpPr txBox="1"/>
          <p:nvPr/>
        </p:nvSpPr>
        <p:spPr>
          <a:xfrm>
            <a:off x="0" y="256493"/>
            <a:ext cx="4572000" cy="369332"/>
          </a:xfrm>
          <a:prstGeom prst="rect">
            <a:avLst/>
          </a:prstGeom>
          <a:noFill/>
        </p:spPr>
        <p:txBody>
          <a:bodyPr wrap="square">
            <a:spAutoFit/>
          </a:bodyPr>
          <a:lstStyle/>
          <a:p>
            <a:r>
              <a:rPr lang="ru-RU" dirty="0">
                <a:solidFill>
                  <a:schemeClr val="bg1"/>
                </a:solidFill>
                <a:latin typeface="Times New Roman" panose="02020603050405020304" pitchFamily="18" charset="0"/>
                <a:cs typeface="Times New Roman" panose="02020603050405020304" pitchFamily="18" charset="0"/>
              </a:rPr>
              <a:t>ВЫБОР ВАРИАНТА </a:t>
            </a:r>
            <a:endParaRPr lang="ru-RU" dirty="0">
              <a:solidFill>
                <a:schemeClr val="bg1"/>
              </a:solidFill>
            </a:endParaRPr>
          </a:p>
        </p:txBody>
      </p:sp>
    </p:spTree>
    <p:extLst>
      <p:ext uri="{BB962C8B-B14F-4D97-AF65-F5344CB8AC3E}">
        <p14:creationId xmlns:p14="http://schemas.microsoft.com/office/powerpoint/2010/main" val="423319112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32522" y="1162401"/>
            <a:ext cx="6478956" cy="519417"/>
          </a:xfrm>
          <a:ln>
            <a:solidFill>
              <a:srgbClr val="990033"/>
            </a:solidFill>
          </a:ln>
        </p:spPr>
        <p:txBody>
          <a:bodyPr/>
          <a:lstStyle/>
          <a:p>
            <a:r>
              <a:rPr lang="ru-RU" sz="2800" dirty="0">
                <a:latin typeface="Times New Roman" panose="02020603050405020304" pitchFamily="18" charset="0"/>
                <a:cs typeface="Times New Roman" panose="02020603050405020304" pitchFamily="18" charset="0"/>
              </a:rPr>
              <a:t>ПО НЕСКОЛЬКИМ ПОКАЗАТЕЛЯМ</a:t>
            </a:r>
          </a:p>
        </p:txBody>
      </p:sp>
      <p:sp>
        <p:nvSpPr>
          <p:cNvPr id="3" name="Объект 2"/>
          <p:cNvSpPr>
            <a:spLocks noGrp="1"/>
          </p:cNvSpPr>
          <p:nvPr>
            <p:ph idx="1"/>
          </p:nvPr>
        </p:nvSpPr>
        <p:spPr>
          <a:xfrm>
            <a:off x="4716016" y="2132856"/>
            <a:ext cx="4320480" cy="3744416"/>
          </a:xfrm>
          <a:prstGeom prst="rect">
            <a:avLst/>
          </a:prstGeom>
        </p:spPr>
        <p:txBody>
          <a:bodyPr>
            <a:normAutofit fontScale="55000" lnSpcReduction="20000"/>
          </a:bodyPr>
          <a:lstStyle/>
          <a:p>
            <a:pPr algn="just"/>
            <a:r>
              <a:rPr lang="ru-RU" dirty="0">
                <a:latin typeface="Times New Roman" panose="02020603050405020304" pitchFamily="18" charset="0"/>
                <a:cs typeface="Times New Roman" panose="02020603050405020304" pitchFamily="18" charset="0"/>
              </a:rPr>
              <a:t>Для выделения вариантов, лучших по многим критериям, используются разные процедуры построения одного или нескольких решающих правил выбора. Основные трудности связаны здесь с получением информации о предпочтениях ЛПР, согласованием предпочтений и их проверкой на непротиворечивость.</a:t>
            </a:r>
          </a:p>
          <a:p>
            <a:pPr algn="just"/>
            <a:r>
              <a:rPr lang="ru-RU" dirty="0">
                <a:latin typeface="Times New Roman" panose="02020603050405020304" pitchFamily="18" charset="0"/>
                <a:cs typeface="Times New Roman" panose="02020603050405020304" pitchFamily="18" charset="0"/>
              </a:rPr>
              <a:t>В ряде случаев показатели эффективности характеризуют «разнонаправленное» качество решения, условно подразделяясь на «положительные» и «отрицательные». Тогда при выборе оптимального решения «положительные» критерии стремятся максимизировать, при этом большие значения оценок по этим критериям являются лучшими. «Отрицательные» критерии стремятся минимизировать, для них лучшими будут меньшие значения оценок.</a:t>
            </a:r>
          </a:p>
          <a:p>
            <a:pPr algn="just"/>
            <a:endParaRPr lang="ru-RU" dirty="0">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2" cstate="print"/>
          <a:stretch>
            <a:fillRect/>
          </a:stretch>
        </p:blipFill>
        <p:spPr>
          <a:xfrm>
            <a:off x="251520" y="3164722"/>
            <a:ext cx="4464496" cy="1119981"/>
          </a:xfrm>
          <a:prstGeom prst="rect">
            <a:avLst/>
          </a:prstGeom>
          <a:ln>
            <a:solidFill>
              <a:srgbClr val="990033"/>
            </a:solidFill>
          </a:ln>
        </p:spPr>
      </p:pic>
      <p:sp>
        <p:nvSpPr>
          <p:cNvPr id="5" name="Slide Number Placeholder 3">
            <a:extLst>
              <a:ext uri="{FF2B5EF4-FFF2-40B4-BE49-F238E27FC236}">
                <a16:creationId xmlns:a16="http://schemas.microsoft.com/office/drawing/2014/main" id="{141CBB47-DE97-4B50-B2B5-E6AAA350DF5C}"/>
              </a:ext>
            </a:extLst>
          </p:cNvPr>
          <p:cNvSpPr txBox="1">
            <a:spLocks/>
          </p:cNvSpPr>
          <p:nvPr/>
        </p:nvSpPr>
        <p:spPr>
          <a:xfrm>
            <a:off x="144016" y="6643625"/>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16</a:t>
            </a:fld>
            <a:endParaRPr lang="en-US" altLang="ru-RU" sz="7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29A9CCD-0100-4197-B1B3-9E082AAF7510}"/>
              </a:ext>
            </a:extLst>
          </p:cNvPr>
          <p:cNvSpPr txBox="1"/>
          <p:nvPr/>
        </p:nvSpPr>
        <p:spPr>
          <a:xfrm>
            <a:off x="0" y="256493"/>
            <a:ext cx="4572000" cy="369332"/>
          </a:xfrm>
          <a:prstGeom prst="rect">
            <a:avLst/>
          </a:prstGeom>
          <a:noFill/>
        </p:spPr>
        <p:txBody>
          <a:bodyPr wrap="square">
            <a:spAutoFit/>
          </a:bodyPr>
          <a:lstStyle/>
          <a:p>
            <a:r>
              <a:rPr lang="ru-RU" dirty="0">
                <a:solidFill>
                  <a:schemeClr val="bg1"/>
                </a:solidFill>
                <a:latin typeface="Times New Roman" panose="02020603050405020304" pitchFamily="18" charset="0"/>
                <a:cs typeface="Times New Roman" panose="02020603050405020304" pitchFamily="18" charset="0"/>
              </a:rPr>
              <a:t>ВЫБОР ВАРИАНТА </a:t>
            </a:r>
            <a:endParaRPr lang="ru-RU" dirty="0">
              <a:solidFill>
                <a:schemeClr val="bg1"/>
              </a:solidFill>
            </a:endParaRPr>
          </a:p>
        </p:txBody>
      </p:sp>
    </p:spTree>
    <p:extLst>
      <p:ext uri="{BB962C8B-B14F-4D97-AF65-F5344CB8AC3E}">
        <p14:creationId xmlns:p14="http://schemas.microsoft.com/office/powerpoint/2010/main" val="199120150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688" y="22288"/>
            <a:ext cx="8435280" cy="783900"/>
          </a:xfrm>
        </p:spPr>
        <p:txBody>
          <a:bodyPr/>
          <a:lstStyle/>
          <a:p>
            <a:r>
              <a:rPr lang="ru-RU" sz="2400" dirty="0">
                <a:solidFill>
                  <a:schemeClr val="bg1"/>
                </a:solidFill>
                <a:latin typeface="Times New Roman" panose="02020603050405020304" pitchFamily="18" charset="0"/>
                <a:cs typeface="Times New Roman" panose="02020603050405020304" pitchFamily="18" charset="0"/>
              </a:rPr>
              <a:t>УПОРЯДОЧЕНИЕ ВАРИАНТОВ</a:t>
            </a:r>
          </a:p>
        </p:txBody>
      </p:sp>
      <p:sp>
        <p:nvSpPr>
          <p:cNvPr id="3" name="Объект 2"/>
          <p:cNvSpPr>
            <a:spLocks noGrp="1"/>
          </p:cNvSpPr>
          <p:nvPr>
            <p:ph idx="1"/>
          </p:nvPr>
        </p:nvSpPr>
        <p:spPr>
          <a:xfrm>
            <a:off x="144016" y="1196752"/>
            <a:ext cx="7916464" cy="4003963"/>
          </a:xfrm>
          <a:prstGeom prst="rect">
            <a:avLst/>
          </a:prstGeom>
        </p:spPr>
        <p:txBody>
          <a:bodyPr>
            <a:normAutofit fontScale="62500" lnSpcReduction="20000"/>
          </a:bodyPr>
          <a:lstStyle/>
          <a:p>
            <a:pPr marL="0" indent="0">
              <a:buNone/>
            </a:pPr>
            <a:r>
              <a:rPr lang="ru-RU" dirty="0">
                <a:latin typeface="Times New Roman" panose="02020603050405020304" pitchFamily="18" charset="0"/>
                <a:cs typeface="Times New Roman" panose="02020603050405020304" pitchFamily="18" charset="0"/>
              </a:rPr>
              <a:t>Упорядочение вариантов является одним из наиболее распространенных видов итогового выбора и представляет собой установление между вариантами бинарных отношений строгого или нестрогого порядка, эквивалентности или несравнимости. Сравнение вариантов по признакам производится на основе их характеристик. Итоговый порядок строится либо на основе объективных свойств объектов, либо исходя из субъективных предпочтений ЛПР, либо на сочетании того и другого.</a:t>
            </a:r>
          </a:p>
          <a:p>
            <a:pPr marL="0" indent="0">
              <a:buNone/>
            </a:pPr>
            <a:r>
              <a:rPr lang="ru-RU" dirty="0">
                <a:latin typeface="Times New Roman" panose="02020603050405020304" pitchFamily="18" charset="0"/>
                <a:cs typeface="Times New Roman" panose="02020603050405020304" pitchFamily="18" charset="0"/>
              </a:rPr>
              <a:t>Многие задачи упорядочения вариантов часто сводятся к их </a:t>
            </a:r>
            <a:r>
              <a:rPr lang="ru-RU" i="1" dirty="0">
                <a:latin typeface="Times New Roman" panose="02020603050405020304" pitchFamily="18" charset="0"/>
                <a:cs typeface="Times New Roman" panose="02020603050405020304" pitchFamily="18" charset="0"/>
              </a:rPr>
              <a:t>ранжированию.</a:t>
            </a:r>
            <a:r>
              <a:rPr lang="ru-RU" dirty="0">
                <a:latin typeface="Times New Roman" panose="02020603050405020304" pitchFamily="18" charset="0"/>
                <a:cs typeface="Times New Roman" panose="02020603050405020304" pitchFamily="18" charset="0"/>
              </a:rPr>
              <a:t> Упорядочение вариантов с помощью ранжирования осуществляется по значениям рангов вариантов, измеренным в порядковой шкале. Упорядочению вариантов соответствует упорядочение их рангов</a:t>
            </a:r>
          </a:p>
          <a:p>
            <a:pPr marL="0" indent="0">
              <a:buNone/>
            </a:pPr>
            <a:r>
              <a:rPr lang="ru-RU" dirty="0">
                <a:latin typeface="Times New Roman" panose="02020603050405020304" pitchFamily="18" charset="0"/>
                <a:cs typeface="Times New Roman" panose="02020603050405020304" pitchFamily="18" charset="0"/>
              </a:rPr>
              <a:t> Получаемая </a:t>
            </a:r>
            <a:r>
              <a:rPr lang="ru-RU" dirty="0" err="1">
                <a:latin typeface="Times New Roman" panose="02020603050405020304" pitchFamily="18" charset="0"/>
                <a:cs typeface="Times New Roman" panose="02020603050405020304" pitchFamily="18" charset="0"/>
              </a:rPr>
              <a:t>ранжировка</a:t>
            </a:r>
            <a:r>
              <a:rPr lang="ru-RU" dirty="0">
                <a:latin typeface="Times New Roman" panose="02020603050405020304" pitchFamily="18" charset="0"/>
                <a:cs typeface="Times New Roman" panose="02020603050405020304" pitchFamily="18" charset="0"/>
              </a:rPr>
              <a:t> </a:t>
            </a:r>
          </a:p>
          <a:p>
            <a:pPr marL="0" indent="0">
              <a:buNone/>
            </a:pPr>
            <a:r>
              <a:rPr lang="ru-RU" dirty="0">
                <a:latin typeface="Times New Roman" panose="02020603050405020304" pitchFamily="18" charset="0"/>
                <a:cs typeface="Times New Roman" panose="02020603050405020304" pitchFamily="18" charset="0"/>
              </a:rPr>
              <a:t>вариантов может быть</a:t>
            </a:r>
          </a:p>
          <a:p>
            <a:pPr marL="0" indent="0">
              <a:buNone/>
            </a:pPr>
            <a:r>
              <a:rPr lang="ru-RU" dirty="0">
                <a:latin typeface="Times New Roman" panose="02020603050405020304" pitchFamily="18" charset="0"/>
                <a:cs typeface="Times New Roman" panose="02020603050405020304" pitchFamily="18" charset="0"/>
              </a:rPr>
              <a:t> строгой и нестрогой</a:t>
            </a:r>
          </a:p>
          <a:p>
            <a:pPr marL="0" indent="0">
              <a:buNone/>
            </a:pPr>
            <a:endParaRPr lang="ru-RU" dirty="0">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2" cstate="print"/>
          <a:stretch>
            <a:fillRect/>
          </a:stretch>
        </p:blipFill>
        <p:spPr>
          <a:xfrm>
            <a:off x="3275856" y="4122203"/>
            <a:ext cx="5250565" cy="1799967"/>
          </a:xfrm>
          <a:prstGeom prst="rect">
            <a:avLst/>
          </a:prstGeom>
          <a:ln>
            <a:solidFill>
              <a:srgbClr val="990033"/>
            </a:solidFill>
          </a:ln>
        </p:spPr>
      </p:pic>
      <p:sp>
        <p:nvSpPr>
          <p:cNvPr id="5" name="Slide Number Placeholder 3">
            <a:extLst>
              <a:ext uri="{FF2B5EF4-FFF2-40B4-BE49-F238E27FC236}">
                <a16:creationId xmlns:a16="http://schemas.microsoft.com/office/drawing/2014/main" id="{16E6AFBE-992E-4D95-A50C-42EE79033B38}"/>
              </a:ext>
            </a:extLst>
          </p:cNvPr>
          <p:cNvSpPr txBox="1">
            <a:spLocks/>
          </p:cNvSpPr>
          <p:nvPr/>
        </p:nvSpPr>
        <p:spPr>
          <a:xfrm>
            <a:off x="144016" y="6643625"/>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17</a:t>
            </a:fld>
            <a:endParaRPr lang="en-US" altLang="ru-RU" sz="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345972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3408" y="1268760"/>
            <a:ext cx="7016944" cy="504056"/>
          </a:xfrm>
          <a:ln>
            <a:solidFill>
              <a:srgbClr val="990033"/>
            </a:solidFill>
          </a:ln>
        </p:spPr>
        <p:txBody>
          <a:bodyPr/>
          <a:lstStyle/>
          <a:p>
            <a:r>
              <a:rPr lang="ru-RU" sz="2400" dirty="0">
                <a:latin typeface="Times New Roman" panose="02020603050405020304" pitchFamily="18" charset="0"/>
                <a:cs typeface="Times New Roman" panose="02020603050405020304" pitchFamily="18" charset="0"/>
              </a:rPr>
              <a:t>СЛОЖНОСТИ ПРОЦЕССА РАНЖИРОВАНИЯ</a:t>
            </a:r>
          </a:p>
        </p:txBody>
      </p:sp>
      <p:sp>
        <p:nvSpPr>
          <p:cNvPr id="3" name="Объект 2"/>
          <p:cNvSpPr>
            <a:spLocks noGrp="1"/>
          </p:cNvSpPr>
          <p:nvPr>
            <p:ph idx="1"/>
          </p:nvPr>
        </p:nvSpPr>
        <p:spPr>
          <a:xfrm>
            <a:off x="-14688" y="3918227"/>
            <a:ext cx="9158687" cy="2016224"/>
          </a:xfrm>
          <a:prstGeom prst="rect">
            <a:avLst/>
          </a:prstGeom>
        </p:spPr>
        <p:txBody>
          <a:bodyPr>
            <a:normAutofit/>
          </a:bodyPr>
          <a:lstStyle/>
          <a:p>
            <a:pPr marL="0" indent="0">
              <a:buNone/>
            </a:pPr>
            <a:r>
              <a:rPr lang="ru-RU" sz="1800" dirty="0">
                <a:latin typeface="Times New Roman" panose="02020603050405020304" pitchFamily="18" charset="0"/>
                <a:cs typeface="Times New Roman" panose="02020603050405020304" pitchFamily="18" charset="0"/>
              </a:rPr>
              <a:t>Значительные трудности может вызвать построение итогового упорядочения объектов, которые имеют много признаков и должны рассматриваться и анализироваться как единое целое, например объекты, оцененные несколькими ЛПР. Когда имеется несколько разных индивидуумов и много критериев оценки объектов, объекты сравниваются каждым человеком отдельно по каждому критерию. В результате появляется целый набор разнообразных матриц парных сравнений объектов друг с другом, обработка которых с целью окончательного выбора требует создания специальных вычислительных алгоритмов.</a:t>
            </a:r>
          </a:p>
          <a:p>
            <a:endParaRPr lang="ru-RU"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15F6391-8E3F-4ED4-BD44-58D8429FE9DE}"/>
              </a:ext>
            </a:extLst>
          </p:cNvPr>
          <p:cNvSpPr txBox="1">
            <a:spLocks/>
          </p:cNvSpPr>
          <p:nvPr/>
        </p:nvSpPr>
        <p:spPr>
          <a:xfrm>
            <a:off x="144016" y="6643625"/>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18</a:t>
            </a:fld>
            <a:endParaRPr lang="en-US" altLang="ru-RU" sz="700" dirty="0">
              <a:latin typeface="Times New Roman" panose="02020603050405020304" pitchFamily="18" charset="0"/>
              <a:cs typeface="Times New Roman" panose="02020603050405020304" pitchFamily="18" charset="0"/>
            </a:endParaRPr>
          </a:p>
        </p:txBody>
      </p:sp>
      <p:sp>
        <p:nvSpPr>
          <p:cNvPr id="7" name="Заголовок 1">
            <a:extLst>
              <a:ext uri="{FF2B5EF4-FFF2-40B4-BE49-F238E27FC236}">
                <a16:creationId xmlns:a16="http://schemas.microsoft.com/office/drawing/2014/main" id="{33F06C90-5F7D-4DC2-9386-E1E47EFD44D3}"/>
              </a:ext>
            </a:extLst>
          </p:cNvPr>
          <p:cNvSpPr txBox="1">
            <a:spLocks/>
          </p:cNvSpPr>
          <p:nvPr/>
        </p:nvSpPr>
        <p:spPr bwMode="auto">
          <a:xfrm>
            <a:off x="-14688" y="22288"/>
            <a:ext cx="8435280" cy="78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lnSpc>
                <a:spcPct val="90000"/>
              </a:lnSpc>
              <a:spcBef>
                <a:spcPct val="0"/>
              </a:spcBef>
              <a:spcAft>
                <a:spcPct val="0"/>
              </a:spcAft>
              <a:defRPr sz="4400" kern="1200">
                <a:solidFill>
                  <a:schemeClr val="tx1"/>
                </a:solidFill>
                <a:latin typeface="Calibri" panose="020F050202020403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9pPr>
          </a:lstStyle>
          <a:p>
            <a:pPr defTabSz="914400"/>
            <a:r>
              <a:rPr lang="ru-RU" sz="2400">
                <a:solidFill>
                  <a:schemeClr val="bg1"/>
                </a:solidFill>
                <a:latin typeface="Times New Roman" panose="02020603050405020304" pitchFamily="18" charset="0"/>
                <a:cs typeface="Times New Roman" panose="02020603050405020304" pitchFamily="18" charset="0"/>
              </a:rPr>
              <a:t>УПОРЯДОЧЕНИЕ ВАРИАНТОВ</a:t>
            </a:r>
            <a:endParaRPr lang="ru-RU" sz="2400" dirty="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4C1051D-EACD-4A39-9F48-1AADE3216C46}"/>
              </a:ext>
            </a:extLst>
          </p:cNvPr>
          <p:cNvSpPr txBox="1"/>
          <p:nvPr/>
        </p:nvSpPr>
        <p:spPr>
          <a:xfrm>
            <a:off x="-14689" y="2050580"/>
            <a:ext cx="9158687" cy="1754326"/>
          </a:xfrm>
          <a:prstGeom prst="rect">
            <a:avLst/>
          </a:prstGeom>
          <a:solidFill>
            <a:schemeClr val="accent6">
              <a:lumMod val="20000"/>
              <a:lumOff val="80000"/>
            </a:schemeClr>
          </a:solidFill>
        </p:spPr>
        <p:txBody>
          <a:bodyPr wrap="square">
            <a:spAutoFit/>
          </a:bodyPr>
          <a:lstStyle/>
          <a:p>
            <a:pPr marL="0" indent="0">
              <a:buNone/>
            </a:pPr>
            <a:r>
              <a:rPr lang="ru-RU" dirty="0">
                <a:latin typeface="Times New Roman" panose="02020603050405020304" pitchFamily="18" charset="0"/>
                <a:cs typeface="Times New Roman" panose="02020603050405020304" pitchFamily="18" charset="0"/>
              </a:rPr>
              <a:t>В методах ранжирования, основанных на парных сравнениях, сделанных единственным ЛПР, итоговое упорядочение вариантов строится на основе сравнения всех пар вариантов. В случае сравнимости всех пар вариантов и транзитивности предпочтений ЛПР получается полное упорядочение объектов. Если некоторые из вариантов окажутся несравнимыми, то упорядочение будет частичным. Если же все варианты несравнимы, то упорядочить их не удается.</a:t>
            </a:r>
          </a:p>
        </p:txBody>
      </p:sp>
    </p:spTree>
    <p:extLst>
      <p:ext uri="{BB962C8B-B14F-4D97-AF65-F5344CB8AC3E}">
        <p14:creationId xmlns:p14="http://schemas.microsoft.com/office/powerpoint/2010/main" val="2737313567"/>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47664" y="725111"/>
            <a:ext cx="6480721" cy="1102212"/>
          </a:xfrm>
        </p:spPr>
        <p:txBody>
          <a:bodyPr/>
          <a:lstStyle/>
          <a:p>
            <a:r>
              <a:rPr lang="ru-RU" sz="2400" dirty="0">
                <a:latin typeface="Times New Roman" panose="02020603050405020304" pitchFamily="18" charset="0"/>
                <a:cs typeface="Times New Roman" panose="02020603050405020304" pitchFamily="18" charset="0"/>
              </a:rPr>
              <a:t>КЛАССИФИКАЦИЯ ВАРИАНТОВ</a:t>
            </a:r>
          </a:p>
        </p:txBody>
      </p:sp>
      <p:sp>
        <p:nvSpPr>
          <p:cNvPr id="3" name="Объект 2"/>
          <p:cNvSpPr>
            <a:spLocks noGrp="1"/>
          </p:cNvSpPr>
          <p:nvPr>
            <p:ph idx="1"/>
          </p:nvPr>
        </p:nvSpPr>
        <p:spPr>
          <a:xfrm>
            <a:off x="144016" y="5080682"/>
            <a:ext cx="7740351" cy="1433298"/>
          </a:xfrm>
          <a:prstGeom prst="rect">
            <a:avLst/>
          </a:prstGeom>
          <a:ln>
            <a:solidFill>
              <a:srgbClr val="990033"/>
            </a:solidFill>
          </a:ln>
        </p:spPr>
        <p:txBody>
          <a:bodyPr>
            <a:normAutofit/>
          </a:bodyPr>
          <a:lstStyle/>
          <a:p>
            <a:pPr marL="0" indent="0" algn="just">
              <a:buNone/>
            </a:pPr>
            <a:r>
              <a:rPr lang="ru-RU" sz="1800" dirty="0">
                <a:latin typeface="Times New Roman" panose="02020603050405020304" pitchFamily="18" charset="0"/>
                <a:cs typeface="Times New Roman" panose="02020603050405020304" pitchFamily="18" charset="0"/>
              </a:rPr>
              <a:t>Прямая классификация осуществляется путем непосредственного отнесения объекта в один из заданных классов с помощью измерения свойства объекта по порядковой шкале. При непрямой классификации классы выделяются по некоторым признакам или их сочетаниям, которые определяют особенности, общие для каждого класса, и отличают классы друг от друга.</a:t>
            </a:r>
          </a:p>
        </p:txBody>
      </p:sp>
      <p:sp>
        <p:nvSpPr>
          <p:cNvPr id="4" name="Slide Number Placeholder 3">
            <a:extLst>
              <a:ext uri="{FF2B5EF4-FFF2-40B4-BE49-F238E27FC236}">
                <a16:creationId xmlns:a16="http://schemas.microsoft.com/office/drawing/2014/main" id="{A6F49BB1-EBE5-474D-BBC8-B5BA4F9432B9}"/>
              </a:ext>
            </a:extLst>
          </p:cNvPr>
          <p:cNvSpPr txBox="1">
            <a:spLocks/>
          </p:cNvSpPr>
          <p:nvPr/>
        </p:nvSpPr>
        <p:spPr>
          <a:xfrm>
            <a:off x="144016" y="6643625"/>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19</a:t>
            </a:fld>
            <a:endParaRPr lang="en-US" altLang="ru-RU" sz="7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04A0FC0-A814-42BD-AE44-CB0D3759648D}"/>
              </a:ext>
            </a:extLst>
          </p:cNvPr>
          <p:cNvSpPr txBox="1"/>
          <p:nvPr/>
        </p:nvSpPr>
        <p:spPr>
          <a:xfrm>
            <a:off x="112911" y="292006"/>
            <a:ext cx="4572000" cy="369332"/>
          </a:xfrm>
          <a:prstGeom prst="rect">
            <a:avLst/>
          </a:prstGeom>
          <a:noFill/>
        </p:spPr>
        <p:txBody>
          <a:bodyPr wrap="square">
            <a:spAutoFit/>
          </a:bodyPr>
          <a:lstStyle/>
          <a:p>
            <a:r>
              <a:rPr lang="ru-RU" dirty="0">
                <a:solidFill>
                  <a:schemeClr val="bg1"/>
                </a:solidFill>
                <a:latin typeface="Times New Roman" panose="02020603050405020304" pitchFamily="18" charset="0"/>
                <a:cs typeface="Times New Roman" panose="02020603050405020304" pitchFamily="18" charset="0"/>
              </a:rPr>
              <a:t>КЛАССИФИКАЦИЯ</a:t>
            </a:r>
            <a:endParaRPr lang="ru-RU" dirty="0">
              <a:solidFill>
                <a:schemeClr val="bg1"/>
              </a:solidFill>
            </a:endParaRPr>
          </a:p>
        </p:txBody>
      </p:sp>
      <p:sp>
        <p:nvSpPr>
          <p:cNvPr id="8" name="TextBox 7">
            <a:extLst>
              <a:ext uri="{FF2B5EF4-FFF2-40B4-BE49-F238E27FC236}">
                <a16:creationId xmlns:a16="http://schemas.microsoft.com/office/drawing/2014/main" id="{C885AB6F-E6FA-4CA8-92E8-5A6487A89249}"/>
              </a:ext>
            </a:extLst>
          </p:cNvPr>
          <p:cNvSpPr txBox="1"/>
          <p:nvPr/>
        </p:nvSpPr>
        <p:spPr>
          <a:xfrm>
            <a:off x="216848" y="1610202"/>
            <a:ext cx="7307479" cy="1754326"/>
          </a:xfrm>
          <a:prstGeom prst="rect">
            <a:avLst/>
          </a:prstGeom>
          <a:noFill/>
          <a:ln>
            <a:solidFill>
              <a:srgbClr val="990033"/>
            </a:solidFill>
          </a:ln>
        </p:spPr>
        <p:txBody>
          <a:bodyPr wrap="square">
            <a:spAutoFit/>
          </a:bodyPr>
          <a:lstStyle/>
          <a:p>
            <a:pPr marL="0" indent="0" algn="just">
              <a:buNone/>
            </a:pPr>
            <a:r>
              <a:rPr lang="ru-RU" dirty="0">
                <a:latin typeface="Times New Roman" panose="02020603050405020304" pitchFamily="18" charset="0"/>
                <a:cs typeface="Times New Roman" panose="02020603050405020304" pitchFamily="18" charset="0"/>
              </a:rPr>
              <a:t>Понятие </a:t>
            </a:r>
            <a:r>
              <a:rPr lang="ru-RU" b="1" dirty="0">
                <a:latin typeface="Times New Roman" panose="02020603050405020304" pitchFamily="18" charset="0"/>
                <a:cs typeface="Times New Roman" panose="02020603050405020304" pitchFamily="18" charset="0"/>
              </a:rPr>
              <a:t>«класс» </a:t>
            </a:r>
            <a:r>
              <a:rPr lang="ru-RU" dirty="0">
                <a:latin typeface="Times New Roman" panose="02020603050405020304" pitchFamily="18" charset="0"/>
                <a:cs typeface="Times New Roman" panose="02020603050405020304" pitchFamily="18" charset="0"/>
              </a:rPr>
              <a:t>определяется следующим образом: </a:t>
            </a:r>
            <a:r>
              <a:rPr lang="ru-RU" b="1" i="1" dirty="0">
                <a:latin typeface="Times New Roman" panose="02020603050405020304" pitchFamily="18" charset="0"/>
                <a:cs typeface="Times New Roman" panose="02020603050405020304" pitchFamily="18" charset="0"/>
              </a:rPr>
              <a:t>класс</a:t>
            </a:r>
            <a:r>
              <a:rPr lang="ru-RU" dirty="0">
                <a:latin typeface="Times New Roman" panose="02020603050405020304" pitchFamily="18" charset="0"/>
                <a:cs typeface="Times New Roman" panose="02020603050405020304" pitchFamily="18" charset="0"/>
              </a:rPr>
              <a:t> — совокупность объектов, обладающих общими свойствами. Информация о свойствах объекта может быть получена путем наблюдений, измерений, оценок и представлена совокупностью признаков, имеющих числовые, символьные и/или вербальные (словесные) шкальные значения.</a:t>
            </a:r>
          </a:p>
        </p:txBody>
      </p:sp>
      <p:sp>
        <p:nvSpPr>
          <p:cNvPr id="10" name="TextBox 9">
            <a:extLst>
              <a:ext uri="{FF2B5EF4-FFF2-40B4-BE49-F238E27FC236}">
                <a16:creationId xmlns:a16="http://schemas.microsoft.com/office/drawing/2014/main" id="{48271B43-8E67-4AF5-A046-C04C04A04384}"/>
              </a:ext>
            </a:extLst>
          </p:cNvPr>
          <p:cNvSpPr txBox="1"/>
          <p:nvPr/>
        </p:nvSpPr>
        <p:spPr>
          <a:xfrm>
            <a:off x="2398911" y="3622440"/>
            <a:ext cx="6696744" cy="1200329"/>
          </a:xfrm>
          <a:prstGeom prst="rect">
            <a:avLst/>
          </a:prstGeom>
          <a:noFill/>
          <a:ln>
            <a:solidFill>
              <a:srgbClr val="990033"/>
            </a:solidFill>
          </a:ln>
        </p:spPr>
        <p:txBody>
          <a:bodyPr wrap="square">
            <a:spAutoFit/>
          </a:bodyPr>
          <a:lstStyle/>
          <a:p>
            <a:pPr marL="0" indent="0" algn="just">
              <a:buNone/>
            </a:pPr>
            <a:r>
              <a:rPr lang="ru-RU" dirty="0">
                <a:latin typeface="Times New Roman" panose="02020603050405020304" pitchFamily="18" charset="0"/>
                <a:cs typeface="Times New Roman" panose="02020603050405020304" pitchFamily="18" charset="0"/>
              </a:rPr>
              <a:t>Применяется два основных подхода к классификации объектов: </a:t>
            </a:r>
            <a:r>
              <a:rPr lang="ru-RU" b="1" i="1" dirty="0">
                <a:latin typeface="Times New Roman" panose="02020603050405020304" pitchFamily="18" charset="0"/>
                <a:cs typeface="Times New Roman" panose="02020603050405020304" pitchFamily="18" charset="0"/>
              </a:rPr>
              <a:t>прямая классификация</a:t>
            </a:r>
            <a:r>
              <a:rPr lang="ru-RU" b="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состоит в перечислении объектов, составляющих класс; </a:t>
            </a:r>
            <a:r>
              <a:rPr lang="ru-RU" b="1" i="1" dirty="0">
                <a:latin typeface="Times New Roman" panose="02020603050405020304" pitchFamily="18" charset="0"/>
                <a:cs typeface="Times New Roman" panose="02020603050405020304" pitchFamily="18" charset="0"/>
              </a:rPr>
              <a:t>непрямая классификация</a:t>
            </a:r>
            <a:r>
              <a:rPr lang="ru-RU" b="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производится на основе перечисления свойств, характеризующих класс.</a:t>
            </a:r>
          </a:p>
        </p:txBody>
      </p:sp>
    </p:spTree>
    <p:extLst>
      <p:ext uri="{BB962C8B-B14F-4D97-AF65-F5344CB8AC3E}">
        <p14:creationId xmlns:p14="http://schemas.microsoft.com/office/powerpoint/2010/main" val="116283487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2">
            <a:extLst>
              <a:ext uri="{FF2B5EF4-FFF2-40B4-BE49-F238E27FC236}">
                <a16:creationId xmlns:a16="http://schemas.microsoft.com/office/drawing/2014/main" id="{C62A3E38-F6B0-423C-A257-BFE989C1AE07}"/>
              </a:ext>
            </a:extLst>
          </p:cNvPr>
          <p:cNvSpPr txBox="1">
            <a:spLocks/>
          </p:cNvSpPr>
          <p:nvPr/>
        </p:nvSpPr>
        <p:spPr>
          <a:xfrm>
            <a:off x="144016" y="214375"/>
            <a:ext cx="7221538" cy="473075"/>
          </a:xfrm>
          <a:prstGeom prst="rect">
            <a:avLst/>
          </a:prstGeom>
        </p:spPr>
        <p:txBody>
          <a:bodyPr anchor="ctr"/>
          <a:lstStyle>
            <a:lvl1pPr algn="l" defTabSz="914400" rtl="0" eaLnBrk="1" latinLnBrk="0" hangingPunct="1">
              <a:lnSpc>
                <a:spcPct val="90000"/>
              </a:lnSpc>
              <a:spcBef>
                <a:spcPct val="0"/>
              </a:spcBef>
              <a:buNone/>
              <a:defRPr sz="1800" kern="1200" cap="all" baseline="0">
                <a:solidFill>
                  <a:schemeClr val="bg1"/>
                </a:solidFill>
                <a:latin typeface="Calibri" panose="020F0502020204030204" pitchFamily="34" charset="0"/>
                <a:ea typeface="Calibri" panose="020F0502020204030204" pitchFamily="34" charset="0"/>
                <a:cs typeface="Arial" charset="0"/>
              </a:defRPr>
            </a:lvl1pPr>
          </a:lstStyle>
          <a:p>
            <a:pPr fontAlgn="auto">
              <a:lnSpc>
                <a:spcPct val="110000"/>
              </a:lnSpc>
              <a:spcAft>
                <a:spcPts val="0"/>
              </a:spcAft>
              <a:defRPr/>
            </a:pPr>
            <a:r>
              <a:rPr lang="ru-RU" sz="2000" b="1" dirty="0">
                <a:latin typeface="Times New Roman" panose="02020603050405020304" pitchFamily="18" charset="0"/>
                <a:cs typeface="Times New Roman" pitchFamily="18" charset="0"/>
              </a:rPr>
              <a:t>Вводная часть</a:t>
            </a:r>
            <a:endParaRPr lang="ru-RU" altLang="ru-RU" sz="20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5FB2B0F-D2DF-44FA-AB88-A0654E864632}"/>
              </a:ext>
            </a:extLst>
          </p:cNvPr>
          <p:cNvSpPr txBox="1"/>
          <p:nvPr/>
        </p:nvSpPr>
        <p:spPr>
          <a:xfrm>
            <a:off x="195498" y="1124744"/>
            <a:ext cx="9144000" cy="356829"/>
          </a:xfrm>
          <a:prstGeom prst="rect">
            <a:avLst/>
          </a:prstGeom>
          <a:noFill/>
        </p:spPr>
        <p:txBody>
          <a:bodyPr>
            <a:spAutoFit/>
          </a:bodyPr>
          <a:lstStyle/>
          <a:p>
            <a:pPr marL="1973263" indent="-1973263" defTabSz="228554" eaLnBrk="0" fontAlgn="auto" hangingPunct="0">
              <a:lnSpc>
                <a:spcPts val="2000"/>
              </a:lnSpc>
              <a:spcBef>
                <a:spcPts val="0"/>
              </a:spcBef>
              <a:spcAft>
                <a:spcPts val="0"/>
              </a:spcAft>
              <a:defRPr/>
            </a:pPr>
            <a:r>
              <a:rPr lang="ru-RU" altLang="ru-RU" sz="2400" b="1" dirty="0">
                <a:latin typeface="Times New Roman" panose="02020603050405020304" pitchFamily="18" charset="0"/>
                <a:cs typeface="Times New Roman" pitchFamily="18" charset="0"/>
              </a:rPr>
              <a:t>Тема лекции. </a:t>
            </a:r>
            <a:r>
              <a:rPr lang="ru-RU" altLang="ru-RU" sz="1800" spc="50" dirty="0">
                <a:latin typeface="Times New Roman" pitchFamily="18" charset="0"/>
                <a:ea typeface="Calibri" panose="020F0502020204030204" pitchFamily="34" charset="0"/>
                <a:cs typeface="Times New Roman" pitchFamily="18" charset="0"/>
              </a:rPr>
              <a:t>Моделирование и информатизация принятия решений</a:t>
            </a:r>
          </a:p>
        </p:txBody>
      </p:sp>
      <p:sp>
        <p:nvSpPr>
          <p:cNvPr id="9" name="Slide Number Placeholder 3">
            <a:extLst>
              <a:ext uri="{FF2B5EF4-FFF2-40B4-BE49-F238E27FC236}">
                <a16:creationId xmlns:a16="http://schemas.microsoft.com/office/drawing/2014/main" id="{CCFA0187-8AD0-4276-BB88-F60FA1533688}"/>
              </a:ext>
            </a:extLst>
          </p:cNvPr>
          <p:cNvSpPr txBox="1">
            <a:spLocks/>
          </p:cNvSpPr>
          <p:nvPr/>
        </p:nvSpPr>
        <p:spPr>
          <a:xfrm>
            <a:off x="144016" y="6643625"/>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2</a:t>
            </a:fld>
            <a:endParaRPr lang="en-US" altLang="ru-RU" sz="700" dirty="0">
              <a:latin typeface="Times New Roman" panose="02020603050405020304" pitchFamily="18" charset="0"/>
              <a:cs typeface="Times New Roman" panose="02020603050405020304" pitchFamily="18" charset="0"/>
            </a:endParaRPr>
          </a:p>
        </p:txBody>
      </p:sp>
      <p:sp>
        <p:nvSpPr>
          <p:cNvPr id="10" name="Прямоугольник 178">
            <a:extLst>
              <a:ext uri="{FF2B5EF4-FFF2-40B4-BE49-F238E27FC236}">
                <a16:creationId xmlns:a16="http://schemas.microsoft.com/office/drawing/2014/main" id="{FEC3A36B-06E7-4926-B545-9BFAA2BBDC30}"/>
              </a:ext>
            </a:extLst>
          </p:cNvPr>
          <p:cNvSpPr>
            <a:spLocks noChangeArrowheads="1"/>
          </p:cNvSpPr>
          <p:nvPr/>
        </p:nvSpPr>
        <p:spPr bwMode="auto">
          <a:xfrm>
            <a:off x="195498" y="2700477"/>
            <a:ext cx="2047875" cy="369888"/>
          </a:xfrm>
          <a:prstGeom prst="rect">
            <a:avLst/>
          </a:prstGeom>
          <a:noFill/>
          <a:ln w="9525">
            <a:noFill/>
            <a:miter lim="800000"/>
            <a:headEnd/>
            <a:tailEnd/>
          </a:ln>
        </p:spPr>
        <p:txBody>
          <a:bodyPr wrap="none">
            <a:spAutoFit/>
          </a:bodyPr>
          <a:lstStyle/>
          <a:p>
            <a:pPr defTabSz="228554" fontAlgn="auto">
              <a:spcBef>
                <a:spcPts val="0"/>
              </a:spcBef>
              <a:spcAft>
                <a:spcPts val="0"/>
              </a:spcAft>
              <a:defRPr/>
            </a:pPr>
            <a:r>
              <a:rPr lang="ru-RU" altLang="ru-RU" sz="1800" spc="50" dirty="0">
                <a:latin typeface="Times New Roman" panose="02020603050405020304" pitchFamily="18" charset="0"/>
                <a:ea typeface="Calibri" panose="020F0502020204030204" pitchFamily="34" charset="0"/>
                <a:cs typeface="Times New Roman" pitchFamily="18" charset="0"/>
              </a:rPr>
              <a:t>Вопросы лекции: </a:t>
            </a:r>
          </a:p>
        </p:txBody>
      </p:sp>
      <p:grpSp>
        <p:nvGrpSpPr>
          <p:cNvPr id="11" name="Группа 2">
            <a:extLst>
              <a:ext uri="{FF2B5EF4-FFF2-40B4-BE49-F238E27FC236}">
                <a16:creationId xmlns:a16="http://schemas.microsoft.com/office/drawing/2014/main" id="{F6D6464C-8776-4ABC-B52D-47D90BE981EE}"/>
              </a:ext>
            </a:extLst>
          </p:cNvPr>
          <p:cNvGrpSpPr>
            <a:grpSpLocks/>
          </p:cNvGrpSpPr>
          <p:nvPr/>
        </p:nvGrpSpPr>
        <p:grpSpPr bwMode="auto">
          <a:xfrm>
            <a:off x="2255274" y="2924839"/>
            <a:ext cx="6017631" cy="540485"/>
            <a:chOff x="2215732" y="2966914"/>
            <a:chExt cx="5795212" cy="1446926"/>
          </a:xfrm>
        </p:grpSpPr>
        <p:sp>
          <p:nvSpPr>
            <p:cNvPr id="12" name="TextBox 180">
              <a:extLst>
                <a:ext uri="{FF2B5EF4-FFF2-40B4-BE49-F238E27FC236}">
                  <a16:creationId xmlns:a16="http://schemas.microsoft.com/office/drawing/2014/main" id="{F8E3E66D-405C-4624-9DBD-EEA3914C129A}"/>
                </a:ext>
              </a:extLst>
            </p:cNvPr>
            <p:cNvSpPr txBox="1">
              <a:spLocks noChangeArrowheads="1"/>
            </p:cNvSpPr>
            <p:nvPr/>
          </p:nvSpPr>
          <p:spPr bwMode="auto">
            <a:xfrm>
              <a:off x="2215732" y="3590408"/>
              <a:ext cx="5795212" cy="823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900">
                  <a:solidFill>
                    <a:schemeClr val="tx1"/>
                  </a:solidFill>
                  <a:latin typeface="Calibri" panose="020F0502020204030204" pitchFamily="34"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900">
                  <a:solidFill>
                    <a:schemeClr val="tx1"/>
                  </a:solidFill>
                  <a:latin typeface="Calibri" panose="020F0502020204030204" pitchFamily="34"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900">
                  <a:solidFill>
                    <a:schemeClr val="tx1"/>
                  </a:solidFill>
                  <a:latin typeface="Calibri" panose="020F0502020204030204" pitchFamily="34"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900">
                  <a:solidFill>
                    <a:schemeClr val="tx1"/>
                  </a:solidFill>
                  <a:latin typeface="Calibri" panose="020F0502020204030204" pitchFamily="34"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900">
                  <a:solidFill>
                    <a:schemeClr val="tx1"/>
                  </a:solidFill>
                  <a:latin typeface="Calibri" panose="020F0502020204030204" pitchFamily="34" charset="0"/>
                </a:defRPr>
              </a:lvl5pPr>
              <a:lvl6pPr marL="2514600" indent="-228600" defTabSz="227013" fontAlgn="base">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900">
                  <a:solidFill>
                    <a:schemeClr val="tx1"/>
                  </a:solidFill>
                  <a:latin typeface="Calibri" panose="020F0502020204030204" pitchFamily="34" charset="0"/>
                </a:defRPr>
              </a:lvl6pPr>
              <a:lvl7pPr marL="2971800" indent="-228600" defTabSz="227013" fontAlgn="base">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900">
                  <a:solidFill>
                    <a:schemeClr val="tx1"/>
                  </a:solidFill>
                  <a:latin typeface="Calibri" panose="020F0502020204030204" pitchFamily="34" charset="0"/>
                </a:defRPr>
              </a:lvl7pPr>
              <a:lvl8pPr marL="3429000" indent="-228600" defTabSz="227013" fontAlgn="base">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900">
                  <a:solidFill>
                    <a:schemeClr val="tx1"/>
                  </a:solidFill>
                  <a:latin typeface="Calibri" panose="020F0502020204030204" pitchFamily="34" charset="0"/>
                </a:defRPr>
              </a:lvl8pPr>
              <a:lvl9pPr marL="3886200" indent="-228600" defTabSz="227013" fontAlgn="base">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900">
                  <a:solidFill>
                    <a:schemeClr val="tx1"/>
                  </a:solidFill>
                  <a:latin typeface="Calibri" panose="020F0502020204030204" pitchFamily="34" charset="0"/>
                </a:defRPr>
              </a:lvl9pPr>
            </a:lstStyle>
            <a:p>
              <a:pPr algn="just">
                <a:lnSpc>
                  <a:spcPts val="1800"/>
                </a:lnSpc>
              </a:pPr>
              <a:r>
                <a:rPr lang="ru-RU" sz="1400" dirty="0">
                  <a:solidFill>
                    <a:schemeClr val="tx1"/>
                  </a:solidFill>
                  <a:latin typeface="Times New Roman" panose="02020603050405020304" pitchFamily="18" charset="0"/>
                  <a:cs typeface="Times New Roman" panose="02020603050405020304" pitchFamily="18" charset="0"/>
                </a:rPr>
                <a:t>Модель процесса принятия решений (ППР) – технологическая схема ППР.</a:t>
              </a:r>
              <a:endParaRPr lang="en-US" altLang="ru-RU" sz="1400" dirty="0">
                <a:latin typeface="Times New Roman" panose="02020603050405020304" pitchFamily="18" charset="0"/>
                <a:cs typeface="Times New Roman" panose="02020603050405020304" pitchFamily="18" charset="0"/>
              </a:endParaRPr>
            </a:p>
          </p:txBody>
        </p:sp>
        <p:sp>
          <p:nvSpPr>
            <p:cNvPr id="13" name="TextBox 181">
              <a:extLst>
                <a:ext uri="{FF2B5EF4-FFF2-40B4-BE49-F238E27FC236}">
                  <a16:creationId xmlns:a16="http://schemas.microsoft.com/office/drawing/2014/main" id="{D766B877-7763-4BD1-A80A-22598F21469C}"/>
                </a:ext>
              </a:extLst>
            </p:cNvPr>
            <p:cNvSpPr txBox="1">
              <a:spLocks noChangeArrowheads="1"/>
            </p:cNvSpPr>
            <p:nvPr/>
          </p:nvSpPr>
          <p:spPr bwMode="auto">
            <a:xfrm>
              <a:off x="2222153" y="2966914"/>
              <a:ext cx="3031314" cy="933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00">
                  <a:solidFill>
                    <a:schemeClr val="tx1"/>
                  </a:solidFill>
                  <a:latin typeface="Calibri" panose="020F0502020204030204" pitchFamily="34" charset="0"/>
                </a:defRPr>
              </a:lvl1pPr>
              <a:lvl2pPr marL="742950" indent="-285750">
                <a:defRPr sz="900">
                  <a:solidFill>
                    <a:schemeClr val="tx1"/>
                  </a:solidFill>
                  <a:latin typeface="Calibri" panose="020F0502020204030204" pitchFamily="34" charset="0"/>
                </a:defRPr>
              </a:lvl2pPr>
              <a:lvl3pPr marL="1143000" indent="-228600">
                <a:defRPr sz="900">
                  <a:solidFill>
                    <a:schemeClr val="tx1"/>
                  </a:solidFill>
                  <a:latin typeface="Calibri" panose="020F0502020204030204" pitchFamily="34" charset="0"/>
                </a:defRPr>
              </a:lvl3pPr>
              <a:lvl4pPr marL="1600200" indent="-228600">
                <a:defRPr sz="900">
                  <a:solidFill>
                    <a:schemeClr val="tx1"/>
                  </a:solidFill>
                  <a:latin typeface="Calibri" panose="020F0502020204030204" pitchFamily="34" charset="0"/>
                </a:defRPr>
              </a:lvl4pPr>
              <a:lvl5pPr marL="2057400" indent="-228600">
                <a:defRPr sz="900">
                  <a:solidFill>
                    <a:schemeClr val="tx1"/>
                  </a:solidFill>
                  <a:latin typeface="Calibri" panose="020F0502020204030204" pitchFamily="34" charset="0"/>
                </a:defRPr>
              </a:lvl5pPr>
              <a:lvl6pPr marL="2514600" indent="-228600" defTabSz="227013" fontAlgn="base">
                <a:spcBef>
                  <a:spcPct val="0"/>
                </a:spcBef>
                <a:spcAft>
                  <a:spcPct val="0"/>
                </a:spcAft>
                <a:defRPr sz="900">
                  <a:solidFill>
                    <a:schemeClr val="tx1"/>
                  </a:solidFill>
                  <a:latin typeface="Calibri" panose="020F0502020204030204" pitchFamily="34" charset="0"/>
                </a:defRPr>
              </a:lvl6pPr>
              <a:lvl7pPr marL="2971800" indent="-228600" defTabSz="227013" fontAlgn="base">
                <a:spcBef>
                  <a:spcPct val="0"/>
                </a:spcBef>
                <a:spcAft>
                  <a:spcPct val="0"/>
                </a:spcAft>
                <a:defRPr sz="900">
                  <a:solidFill>
                    <a:schemeClr val="tx1"/>
                  </a:solidFill>
                  <a:latin typeface="Calibri" panose="020F0502020204030204" pitchFamily="34" charset="0"/>
                </a:defRPr>
              </a:lvl7pPr>
              <a:lvl8pPr marL="3429000" indent="-228600" defTabSz="227013" fontAlgn="base">
                <a:spcBef>
                  <a:spcPct val="0"/>
                </a:spcBef>
                <a:spcAft>
                  <a:spcPct val="0"/>
                </a:spcAft>
                <a:defRPr sz="900">
                  <a:solidFill>
                    <a:schemeClr val="tx1"/>
                  </a:solidFill>
                  <a:latin typeface="Calibri" panose="020F0502020204030204" pitchFamily="34" charset="0"/>
                </a:defRPr>
              </a:lvl8pPr>
              <a:lvl9pPr marL="3886200" indent="-228600" defTabSz="227013" fontAlgn="base">
                <a:spcBef>
                  <a:spcPct val="0"/>
                </a:spcBef>
                <a:spcAft>
                  <a:spcPct val="0"/>
                </a:spcAft>
                <a:defRPr sz="900">
                  <a:solidFill>
                    <a:schemeClr val="tx1"/>
                  </a:solidFill>
                  <a:latin typeface="Calibri" panose="020F0502020204030204" pitchFamily="34" charset="0"/>
                </a:defRPr>
              </a:lvl9pPr>
            </a:lstStyle>
            <a:p>
              <a:pPr>
                <a:lnSpc>
                  <a:spcPts val="2000"/>
                </a:lnSpc>
              </a:pPr>
              <a:r>
                <a:rPr lang="ru-RU" altLang="ru-RU" sz="2000" b="1" dirty="0">
                  <a:latin typeface="Times New Roman" panose="02020603050405020304" pitchFamily="18" charset="0"/>
                  <a:ea typeface="Arial" panose="020B0604020202020204" pitchFamily="34" charset="0"/>
                  <a:cs typeface="Times New Roman" panose="02020603050405020304" pitchFamily="18" charset="0"/>
                </a:rPr>
                <a:t>1 вопрос</a:t>
              </a:r>
            </a:p>
          </p:txBody>
        </p:sp>
      </p:grpSp>
      <p:grpSp>
        <p:nvGrpSpPr>
          <p:cNvPr id="14" name="Группа 2">
            <a:extLst>
              <a:ext uri="{FF2B5EF4-FFF2-40B4-BE49-F238E27FC236}">
                <a16:creationId xmlns:a16="http://schemas.microsoft.com/office/drawing/2014/main" id="{CEEA5D7A-9482-4D59-A7B8-709B260E6D30}"/>
              </a:ext>
            </a:extLst>
          </p:cNvPr>
          <p:cNvGrpSpPr>
            <a:grpSpLocks/>
          </p:cNvGrpSpPr>
          <p:nvPr/>
        </p:nvGrpSpPr>
        <p:grpSpPr bwMode="auto">
          <a:xfrm>
            <a:off x="2269890" y="3783338"/>
            <a:ext cx="6694599" cy="1291466"/>
            <a:chOff x="2177140" y="2738703"/>
            <a:chExt cx="6447158" cy="3444748"/>
          </a:xfrm>
        </p:grpSpPr>
        <p:sp>
          <p:nvSpPr>
            <p:cNvPr id="15" name="TextBox 183">
              <a:extLst>
                <a:ext uri="{FF2B5EF4-FFF2-40B4-BE49-F238E27FC236}">
                  <a16:creationId xmlns:a16="http://schemas.microsoft.com/office/drawing/2014/main" id="{0496080D-A1E0-4016-9BA8-369B8A66828D}"/>
                </a:ext>
              </a:extLst>
            </p:cNvPr>
            <p:cNvSpPr txBox="1">
              <a:spLocks noChangeArrowheads="1"/>
            </p:cNvSpPr>
            <p:nvPr/>
          </p:nvSpPr>
          <p:spPr bwMode="auto">
            <a:xfrm>
              <a:off x="2188289" y="3638546"/>
              <a:ext cx="6436009" cy="2544905"/>
            </a:xfrm>
            <a:prstGeom prst="rect">
              <a:avLst/>
            </a:prstGeom>
            <a:noFill/>
            <a:ln w="9525">
              <a:noFill/>
              <a:miter lim="800000"/>
              <a:headEnd/>
              <a:tailEnd/>
            </a:ln>
          </p:spPr>
          <p:txBody>
            <a:bodyPr wrap="square">
              <a:spAutoFit/>
            </a:bodyPr>
            <a:lstStyle/>
            <a:p>
              <a:pPr algn="just" defTabSz="228554" fontAlgn="auto">
                <a:spcBef>
                  <a:spcPts val="0"/>
                </a:spcBef>
                <a:spcAft>
                  <a:spcPts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pPr>
              <a:r>
                <a:rPr lang="ru-RU" sz="1400" dirty="0">
                  <a:solidFill>
                    <a:schemeClr val="tx1"/>
                  </a:solidFill>
                  <a:latin typeface="Times New Roman" panose="02020603050405020304" pitchFamily="18" charset="0"/>
                  <a:cs typeface="Times New Roman" panose="02020603050405020304" pitchFamily="18" charset="0"/>
                </a:rPr>
                <a:t>Элементы задачи принятия решения: лицо, принимающее решение (ЛПР); проблемные ситуации; цель; альтернативы; последствия выбора альтернатив; признаки; критерии; предпочтения; принципы согласования оценок альтернатив; решение. </a:t>
              </a:r>
              <a:endParaRPr lang="ru-RU" altLang="ru-RU" sz="1400" dirty="0">
                <a:latin typeface="Times New Roman" pitchFamily="18" charset="0"/>
                <a:cs typeface="Times New Roman" pitchFamily="18" charset="0"/>
              </a:endParaRPr>
            </a:p>
          </p:txBody>
        </p:sp>
        <p:sp>
          <p:nvSpPr>
            <p:cNvPr id="16" name="TextBox 184">
              <a:extLst>
                <a:ext uri="{FF2B5EF4-FFF2-40B4-BE49-F238E27FC236}">
                  <a16:creationId xmlns:a16="http://schemas.microsoft.com/office/drawing/2014/main" id="{272F6ED4-F3C2-4A2D-ABA1-4356A130A03D}"/>
                </a:ext>
              </a:extLst>
            </p:cNvPr>
            <p:cNvSpPr txBox="1">
              <a:spLocks noChangeArrowheads="1"/>
            </p:cNvSpPr>
            <p:nvPr/>
          </p:nvSpPr>
          <p:spPr bwMode="auto">
            <a:xfrm>
              <a:off x="2177140" y="2738703"/>
              <a:ext cx="3031314" cy="931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00">
                  <a:solidFill>
                    <a:schemeClr val="tx1"/>
                  </a:solidFill>
                  <a:latin typeface="Calibri" panose="020F0502020204030204" pitchFamily="34" charset="0"/>
                </a:defRPr>
              </a:lvl1pPr>
              <a:lvl2pPr marL="742950" indent="-285750">
                <a:defRPr sz="900">
                  <a:solidFill>
                    <a:schemeClr val="tx1"/>
                  </a:solidFill>
                  <a:latin typeface="Calibri" panose="020F0502020204030204" pitchFamily="34" charset="0"/>
                </a:defRPr>
              </a:lvl2pPr>
              <a:lvl3pPr marL="1143000" indent="-228600">
                <a:defRPr sz="900">
                  <a:solidFill>
                    <a:schemeClr val="tx1"/>
                  </a:solidFill>
                  <a:latin typeface="Calibri" panose="020F0502020204030204" pitchFamily="34" charset="0"/>
                </a:defRPr>
              </a:lvl3pPr>
              <a:lvl4pPr marL="1600200" indent="-228600">
                <a:defRPr sz="900">
                  <a:solidFill>
                    <a:schemeClr val="tx1"/>
                  </a:solidFill>
                  <a:latin typeface="Calibri" panose="020F0502020204030204" pitchFamily="34" charset="0"/>
                </a:defRPr>
              </a:lvl4pPr>
              <a:lvl5pPr marL="2057400" indent="-228600">
                <a:defRPr sz="900">
                  <a:solidFill>
                    <a:schemeClr val="tx1"/>
                  </a:solidFill>
                  <a:latin typeface="Calibri" panose="020F0502020204030204" pitchFamily="34" charset="0"/>
                </a:defRPr>
              </a:lvl5pPr>
              <a:lvl6pPr marL="2514600" indent="-228600" defTabSz="227013" fontAlgn="base">
                <a:spcBef>
                  <a:spcPct val="0"/>
                </a:spcBef>
                <a:spcAft>
                  <a:spcPct val="0"/>
                </a:spcAft>
                <a:defRPr sz="900">
                  <a:solidFill>
                    <a:schemeClr val="tx1"/>
                  </a:solidFill>
                  <a:latin typeface="Calibri" panose="020F0502020204030204" pitchFamily="34" charset="0"/>
                </a:defRPr>
              </a:lvl6pPr>
              <a:lvl7pPr marL="2971800" indent="-228600" defTabSz="227013" fontAlgn="base">
                <a:spcBef>
                  <a:spcPct val="0"/>
                </a:spcBef>
                <a:spcAft>
                  <a:spcPct val="0"/>
                </a:spcAft>
                <a:defRPr sz="900">
                  <a:solidFill>
                    <a:schemeClr val="tx1"/>
                  </a:solidFill>
                  <a:latin typeface="Calibri" panose="020F0502020204030204" pitchFamily="34" charset="0"/>
                </a:defRPr>
              </a:lvl7pPr>
              <a:lvl8pPr marL="3429000" indent="-228600" defTabSz="227013" fontAlgn="base">
                <a:spcBef>
                  <a:spcPct val="0"/>
                </a:spcBef>
                <a:spcAft>
                  <a:spcPct val="0"/>
                </a:spcAft>
                <a:defRPr sz="900">
                  <a:solidFill>
                    <a:schemeClr val="tx1"/>
                  </a:solidFill>
                  <a:latin typeface="Calibri" panose="020F0502020204030204" pitchFamily="34" charset="0"/>
                </a:defRPr>
              </a:lvl8pPr>
              <a:lvl9pPr marL="3886200" indent="-228600" defTabSz="227013" fontAlgn="base">
                <a:spcBef>
                  <a:spcPct val="0"/>
                </a:spcBef>
                <a:spcAft>
                  <a:spcPct val="0"/>
                </a:spcAft>
                <a:defRPr sz="900">
                  <a:solidFill>
                    <a:schemeClr val="tx1"/>
                  </a:solidFill>
                  <a:latin typeface="Calibri" panose="020F0502020204030204" pitchFamily="34" charset="0"/>
                </a:defRPr>
              </a:lvl9pPr>
            </a:lstStyle>
            <a:p>
              <a:pPr>
                <a:lnSpc>
                  <a:spcPts val="2000"/>
                </a:lnSpc>
              </a:pPr>
              <a:r>
                <a:rPr lang="ru-RU" altLang="ru-RU" sz="2000" b="1" dirty="0">
                  <a:latin typeface="Times New Roman" panose="02020603050405020304" pitchFamily="18" charset="0"/>
                  <a:ea typeface="Arial" panose="020B0604020202020204" pitchFamily="34" charset="0"/>
                  <a:cs typeface="Times New Roman" panose="02020603050405020304" pitchFamily="18" charset="0"/>
                </a:rPr>
                <a:t>2 вопрос</a:t>
              </a:r>
            </a:p>
          </p:txBody>
        </p:sp>
      </p:grpSp>
      <p:grpSp>
        <p:nvGrpSpPr>
          <p:cNvPr id="17" name="Группа 2">
            <a:extLst>
              <a:ext uri="{FF2B5EF4-FFF2-40B4-BE49-F238E27FC236}">
                <a16:creationId xmlns:a16="http://schemas.microsoft.com/office/drawing/2014/main" id="{893471E3-748B-4C02-98D0-E3B50C323BC1}"/>
              </a:ext>
            </a:extLst>
          </p:cNvPr>
          <p:cNvGrpSpPr>
            <a:grpSpLocks/>
          </p:cNvGrpSpPr>
          <p:nvPr/>
        </p:nvGrpSpPr>
        <p:grpSpPr bwMode="auto">
          <a:xfrm>
            <a:off x="2269890" y="5076906"/>
            <a:ext cx="6683022" cy="848261"/>
            <a:chOff x="2200872" y="2538174"/>
            <a:chExt cx="6436009" cy="2260680"/>
          </a:xfrm>
        </p:grpSpPr>
        <p:sp>
          <p:nvSpPr>
            <p:cNvPr id="18" name="TextBox 183">
              <a:extLst>
                <a:ext uri="{FF2B5EF4-FFF2-40B4-BE49-F238E27FC236}">
                  <a16:creationId xmlns:a16="http://schemas.microsoft.com/office/drawing/2014/main" id="{149A6700-F122-4B6B-8D04-D98DB520351A}"/>
                </a:ext>
              </a:extLst>
            </p:cNvPr>
            <p:cNvSpPr txBox="1">
              <a:spLocks noChangeArrowheads="1"/>
            </p:cNvSpPr>
            <p:nvPr/>
          </p:nvSpPr>
          <p:spPr bwMode="auto">
            <a:xfrm>
              <a:off x="2200872" y="3404433"/>
              <a:ext cx="6436009" cy="1394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900">
                  <a:solidFill>
                    <a:schemeClr val="tx1"/>
                  </a:solidFill>
                  <a:latin typeface="Calibri" panose="020F0502020204030204" pitchFamily="34" charset="0"/>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900">
                  <a:solidFill>
                    <a:schemeClr val="tx1"/>
                  </a:solidFill>
                  <a:latin typeface="Calibri" panose="020F0502020204030204" pitchFamily="34" charset="0"/>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900">
                  <a:solidFill>
                    <a:schemeClr val="tx1"/>
                  </a:solidFill>
                  <a:latin typeface="Calibri" panose="020F0502020204030204" pitchFamily="34" charset="0"/>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900">
                  <a:solidFill>
                    <a:schemeClr val="tx1"/>
                  </a:solidFill>
                  <a:latin typeface="Calibri" panose="020F0502020204030204" pitchFamily="34" charset="0"/>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900">
                  <a:solidFill>
                    <a:schemeClr val="tx1"/>
                  </a:solidFill>
                  <a:latin typeface="Calibri" panose="020F0502020204030204" pitchFamily="34" charset="0"/>
                </a:defRPr>
              </a:lvl5pPr>
              <a:lvl6pPr marL="2514600" indent="-228600" defTabSz="227013" fontAlgn="base">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900">
                  <a:solidFill>
                    <a:schemeClr val="tx1"/>
                  </a:solidFill>
                  <a:latin typeface="Calibri" panose="020F0502020204030204" pitchFamily="34" charset="0"/>
                </a:defRPr>
              </a:lvl6pPr>
              <a:lvl7pPr marL="2971800" indent="-228600" defTabSz="227013" fontAlgn="base">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900">
                  <a:solidFill>
                    <a:schemeClr val="tx1"/>
                  </a:solidFill>
                  <a:latin typeface="Calibri" panose="020F0502020204030204" pitchFamily="34" charset="0"/>
                </a:defRPr>
              </a:lvl7pPr>
              <a:lvl8pPr marL="3429000" indent="-228600" defTabSz="227013" fontAlgn="base">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900">
                  <a:solidFill>
                    <a:schemeClr val="tx1"/>
                  </a:solidFill>
                  <a:latin typeface="Calibri" panose="020F0502020204030204" pitchFamily="34" charset="0"/>
                </a:defRPr>
              </a:lvl8pPr>
              <a:lvl9pPr marL="3886200" indent="-228600" defTabSz="227013" fontAlgn="base">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900">
                  <a:solidFill>
                    <a:schemeClr val="tx1"/>
                  </a:solidFill>
                  <a:latin typeface="Calibri" panose="020F0502020204030204" pitchFamily="34" charset="0"/>
                </a:defRPr>
              </a:lvl9pPr>
            </a:lstStyle>
            <a:p>
              <a:r>
                <a:rPr lang="ru-RU" sz="1400" dirty="0">
                  <a:solidFill>
                    <a:schemeClr val="tx1"/>
                  </a:solidFill>
                  <a:latin typeface="Times New Roman" panose="02020603050405020304" pitchFamily="18" charset="0"/>
                  <a:cs typeface="Times New Roman" panose="02020603050405020304" pitchFamily="18" charset="0"/>
                </a:rPr>
                <a:t>Постановка задачи принятия решения. Функциональная модель ППР – таблица решений.</a:t>
              </a:r>
              <a:endParaRPr lang="en-US" altLang="ru-RU" sz="1400" dirty="0">
                <a:latin typeface="Times New Roman" panose="02020603050405020304" pitchFamily="18" charset="0"/>
                <a:cs typeface="Times New Roman" panose="02020603050405020304" pitchFamily="18" charset="0"/>
              </a:endParaRPr>
            </a:p>
          </p:txBody>
        </p:sp>
        <p:sp>
          <p:nvSpPr>
            <p:cNvPr id="19" name="TextBox 184">
              <a:extLst>
                <a:ext uri="{FF2B5EF4-FFF2-40B4-BE49-F238E27FC236}">
                  <a16:creationId xmlns:a16="http://schemas.microsoft.com/office/drawing/2014/main" id="{A0AA7AD5-5221-43D7-A985-745D41ED3A41}"/>
                </a:ext>
              </a:extLst>
            </p:cNvPr>
            <p:cNvSpPr txBox="1">
              <a:spLocks noChangeArrowheads="1"/>
            </p:cNvSpPr>
            <p:nvPr/>
          </p:nvSpPr>
          <p:spPr bwMode="auto">
            <a:xfrm>
              <a:off x="2233819" y="2538174"/>
              <a:ext cx="3031314" cy="930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900">
                  <a:solidFill>
                    <a:schemeClr val="tx1"/>
                  </a:solidFill>
                  <a:latin typeface="Calibri" panose="020F0502020204030204" pitchFamily="34" charset="0"/>
                </a:defRPr>
              </a:lvl1pPr>
              <a:lvl2pPr marL="742950" indent="-285750">
                <a:defRPr sz="900">
                  <a:solidFill>
                    <a:schemeClr val="tx1"/>
                  </a:solidFill>
                  <a:latin typeface="Calibri" panose="020F0502020204030204" pitchFamily="34" charset="0"/>
                </a:defRPr>
              </a:lvl2pPr>
              <a:lvl3pPr marL="1143000" indent="-228600">
                <a:defRPr sz="900">
                  <a:solidFill>
                    <a:schemeClr val="tx1"/>
                  </a:solidFill>
                  <a:latin typeface="Calibri" panose="020F0502020204030204" pitchFamily="34" charset="0"/>
                </a:defRPr>
              </a:lvl3pPr>
              <a:lvl4pPr marL="1600200" indent="-228600">
                <a:defRPr sz="900">
                  <a:solidFill>
                    <a:schemeClr val="tx1"/>
                  </a:solidFill>
                  <a:latin typeface="Calibri" panose="020F0502020204030204" pitchFamily="34" charset="0"/>
                </a:defRPr>
              </a:lvl4pPr>
              <a:lvl5pPr marL="2057400" indent="-228600">
                <a:defRPr sz="900">
                  <a:solidFill>
                    <a:schemeClr val="tx1"/>
                  </a:solidFill>
                  <a:latin typeface="Calibri" panose="020F0502020204030204" pitchFamily="34" charset="0"/>
                </a:defRPr>
              </a:lvl5pPr>
              <a:lvl6pPr marL="2514600" indent="-228600" defTabSz="227013" fontAlgn="base">
                <a:spcBef>
                  <a:spcPct val="0"/>
                </a:spcBef>
                <a:spcAft>
                  <a:spcPct val="0"/>
                </a:spcAft>
                <a:defRPr sz="900">
                  <a:solidFill>
                    <a:schemeClr val="tx1"/>
                  </a:solidFill>
                  <a:latin typeface="Calibri" panose="020F0502020204030204" pitchFamily="34" charset="0"/>
                </a:defRPr>
              </a:lvl6pPr>
              <a:lvl7pPr marL="2971800" indent="-228600" defTabSz="227013" fontAlgn="base">
                <a:spcBef>
                  <a:spcPct val="0"/>
                </a:spcBef>
                <a:spcAft>
                  <a:spcPct val="0"/>
                </a:spcAft>
                <a:defRPr sz="900">
                  <a:solidFill>
                    <a:schemeClr val="tx1"/>
                  </a:solidFill>
                  <a:latin typeface="Calibri" panose="020F0502020204030204" pitchFamily="34" charset="0"/>
                </a:defRPr>
              </a:lvl7pPr>
              <a:lvl8pPr marL="3429000" indent="-228600" defTabSz="227013" fontAlgn="base">
                <a:spcBef>
                  <a:spcPct val="0"/>
                </a:spcBef>
                <a:spcAft>
                  <a:spcPct val="0"/>
                </a:spcAft>
                <a:defRPr sz="900">
                  <a:solidFill>
                    <a:schemeClr val="tx1"/>
                  </a:solidFill>
                  <a:latin typeface="Calibri" panose="020F0502020204030204" pitchFamily="34" charset="0"/>
                </a:defRPr>
              </a:lvl8pPr>
              <a:lvl9pPr marL="3886200" indent="-228600" defTabSz="227013" fontAlgn="base">
                <a:spcBef>
                  <a:spcPct val="0"/>
                </a:spcBef>
                <a:spcAft>
                  <a:spcPct val="0"/>
                </a:spcAft>
                <a:defRPr sz="900">
                  <a:solidFill>
                    <a:schemeClr val="tx1"/>
                  </a:solidFill>
                  <a:latin typeface="Calibri" panose="020F0502020204030204" pitchFamily="34" charset="0"/>
                </a:defRPr>
              </a:lvl9pPr>
            </a:lstStyle>
            <a:p>
              <a:pPr>
                <a:lnSpc>
                  <a:spcPts val="2000"/>
                </a:lnSpc>
              </a:pPr>
              <a:r>
                <a:rPr lang="ru-RU" altLang="ru-RU" sz="2000" b="1" dirty="0">
                  <a:latin typeface="Times New Roman" panose="02020603050405020304" pitchFamily="18" charset="0"/>
                  <a:ea typeface="Arial" panose="020B0604020202020204" pitchFamily="34" charset="0"/>
                  <a:cs typeface="Times New Roman" panose="02020603050405020304" pitchFamily="18" charset="0"/>
                </a:rPr>
                <a:t>3 вопрос</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75856" y="1503385"/>
            <a:ext cx="5256584" cy="369332"/>
          </a:xfrm>
          <a:ln>
            <a:solidFill>
              <a:srgbClr val="990033"/>
            </a:solidFill>
          </a:ln>
        </p:spPr>
        <p:txBody>
          <a:bodyPr/>
          <a:lstStyle/>
          <a:p>
            <a:pPr algn="just"/>
            <a:r>
              <a:rPr lang="ru-RU" sz="2400" dirty="0">
                <a:latin typeface="Times New Roman" panose="02020603050405020304" pitchFamily="18" charset="0"/>
                <a:cs typeface="Times New Roman" panose="02020603050405020304" pitchFamily="18" charset="0"/>
              </a:rPr>
              <a:t>ПРОЦЕДУРА КЛАССИФИКАЦИИ</a:t>
            </a:r>
          </a:p>
        </p:txBody>
      </p:sp>
      <p:sp>
        <p:nvSpPr>
          <p:cNvPr id="3" name="Объект 2"/>
          <p:cNvSpPr>
            <a:spLocks noGrp="1"/>
          </p:cNvSpPr>
          <p:nvPr>
            <p:ph idx="1"/>
          </p:nvPr>
        </p:nvSpPr>
        <p:spPr>
          <a:xfrm>
            <a:off x="292423" y="4574301"/>
            <a:ext cx="8784976" cy="1560627"/>
          </a:xfrm>
          <a:prstGeom prst="rect">
            <a:avLst/>
          </a:prstGeom>
        </p:spPr>
        <p:txBody>
          <a:bodyPr>
            <a:normAutofit fontScale="55000" lnSpcReduction="20000"/>
          </a:bodyPr>
          <a:lstStyle/>
          <a:p>
            <a:pPr marL="0" indent="0" algn="just">
              <a:buNone/>
            </a:pPr>
            <a:r>
              <a:rPr lang="ru-RU" dirty="0">
                <a:latin typeface="Times New Roman" panose="02020603050405020304" pitchFamily="18" charset="0"/>
                <a:cs typeface="Times New Roman" panose="02020603050405020304" pitchFamily="18" charset="0"/>
              </a:rPr>
              <a:t>Процедура классификации объектов в рамках формальной логики может быть описана как совокупность или последовательность решающих правил, схожих с правилом (5.1).</a:t>
            </a:r>
          </a:p>
          <a:p>
            <a:pPr marL="0" indent="0" algn="just">
              <a:buNone/>
            </a:pPr>
            <a:r>
              <a:rPr lang="ru-RU" dirty="0">
                <a:latin typeface="Times New Roman" panose="02020603050405020304" pitchFamily="18" charset="0"/>
                <a:cs typeface="Times New Roman" panose="02020603050405020304" pitchFamily="18" charset="0"/>
              </a:rPr>
              <a:t>При прямой классификации терм (условия) включает названия объектов. При непрямой классификации один или несколько термов (условия) конструируются как отношения между различными признаками и/или их значениями, описывающими объекты класса. Терм (решение) в обоих случаях указывает имя определенного класса, к которому относятся объекты.</a:t>
            </a:r>
          </a:p>
          <a:p>
            <a:pPr algn="just"/>
            <a:endParaRPr lang="ru-RU" dirty="0">
              <a:latin typeface="Times New Roman" panose="02020603050405020304" pitchFamily="18" charset="0"/>
              <a:cs typeface="Times New Roman" panose="02020603050405020304" pitchFamily="18" charset="0"/>
            </a:endParaRPr>
          </a:p>
        </p:txBody>
      </p:sp>
      <p:pic>
        <p:nvPicPr>
          <p:cNvPr id="4098" name="Picture 2" descr="http://ack1.ru/uploads/images/tseny_na_nedvizhimost.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7589" y="1350327"/>
            <a:ext cx="1944216" cy="2592288"/>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3">
            <a:extLst>
              <a:ext uri="{FF2B5EF4-FFF2-40B4-BE49-F238E27FC236}">
                <a16:creationId xmlns:a16="http://schemas.microsoft.com/office/drawing/2014/main" id="{D9143A29-92A3-4C60-A2DB-8E7FE10F1B4D}"/>
              </a:ext>
            </a:extLst>
          </p:cNvPr>
          <p:cNvSpPr txBox="1">
            <a:spLocks/>
          </p:cNvSpPr>
          <p:nvPr/>
        </p:nvSpPr>
        <p:spPr>
          <a:xfrm>
            <a:off x="144016" y="6643625"/>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20</a:t>
            </a:fld>
            <a:endParaRPr lang="en-US" altLang="ru-RU" sz="7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6CD7AF3-CB75-4999-A44C-A6EAEC57020E}"/>
              </a:ext>
            </a:extLst>
          </p:cNvPr>
          <p:cNvSpPr txBox="1"/>
          <p:nvPr/>
        </p:nvSpPr>
        <p:spPr>
          <a:xfrm>
            <a:off x="112911" y="292006"/>
            <a:ext cx="4572000" cy="369332"/>
          </a:xfrm>
          <a:prstGeom prst="rect">
            <a:avLst/>
          </a:prstGeom>
          <a:noFill/>
        </p:spPr>
        <p:txBody>
          <a:bodyPr wrap="square">
            <a:spAutoFit/>
          </a:bodyPr>
          <a:lstStyle/>
          <a:p>
            <a:r>
              <a:rPr lang="ru-RU" dirty="0">
                <a:solidFill>
                  <a:schemeClr val="bg1"/>
                </a:solidFill>
                <a:latin typeface="Times New Roman" panose="02020603050405020304" pitchFamily="18" charset="0"/>
                <a:cs typeface="Times New Roman" panose="02020603050405020304" pitchFamily="18" charset="0"/>
              </a:rPr>
              <a:t>КЛАССИФИКАЦИЯ</a:t>
            </a:r>
            <a:endParaRPr lang="ru-RU" dirty="0">
              <a:solidFill>
                <a:schemeClr val="bg1"/>
              </a:solidFill>
            </a:endParaRPr>
          </a:p>
        </p:txBody>
      </p:sp>
    </p:spTree>
    <p:extLst>
      <p:ext uri="{BB962C8B-B14F-4D97-AF65-F5344CB8AC3E}">
        <p14:creationId xmlns:p14="http://schemas.microsoft.com/office/powerpoint/2010/main" val="3287373230"/>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77429" y="1350331"/>
            <a:ext cx="6962923" cy="637952"/>
          </a:xfrm>
        </p:spPr>
        <p:txBody>
          <a:bodyPr/>
          <a:lstStyle/>
          <a:p>
            <a:r>
              <a:rPr lang="ru-RU" sz="2000" dirty="0">
                <a:latin typeface="Times New Roman" panose="02020603050405020304" pitchFamily="18" charset="0"/>
                <a:cs typeface="Times New Roman" panose="02020603050405020304" pitchFamily="18" charset="0"/>
              </a:rPr>
              <a:t>СЛОЖНОСТИ ПРОЦЕССА КЛАССИФИКАЦИИ</a:t>
            </a:r>
          </a:p>
        </p:txBody>
      </p:sp>
      <p:sp>
        <p:nvSpPr>
          <p:cNvPr id="4" name="Slide Number Placeholder 3">
            <a:extLst>
              <a:ext uri="{FF2B5EF4-FFF2-40B4-BE49-F238E27FC236}">
                <a16:creationId xmlns:a16="http://schemas.microsoft.com/office/drawing/2014/main" id="{0F369E8F-CBFD-47EB-AC78-7118E0BDEF0B}"/>
              </a:ext>
            </a:extLst>
          </p:cNvPr>
          <p:cNvSpPr txBox="1">
            <a:spLocks/>
          </p:cNvSpPr>
          <p:nvPr/>
        </p:nvSpPr>
        <p:spPr>
          <a:xfrm>
            <a:off x="144016" y="6643625"/>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21</a:t>
            </a:fld>
            <a:endParaRPr lang="en-US" altLang="ru-RU" sz="7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0221F89-FA05-44EC-B6D3-4645FE224F92}"/>
              </a:ext>
            </a:extLst>
          </p:cNvPr>
          <p:cNvSpPr txBox="1"/>
          <p:nvPr/>
        </p:nvSpPr>
        <p:spPr>
          <a:xfrm>
            <a:off x="35496" y="260648"/>
            <a:ext cx="4572000" cy="369332"/>
          </a:xfrm>
          <a:prstGeom prst="rect">
            <a:avLst/>
          </a:prstGeom>
          <a:noFill/>
        </p:spPr>
        <p:txBody>
          <a:bodyPr wrap="square">
            <a:spAutoFit/>
          </a:bodyPr>
          <a:lstStyle/>
          <a:p>
            <a:r>
              <a:rPr lang="ru-RU" dirty="0">
                <a:solidFill>
                  <a:schemeClr val="bg1"/>
                </a:solidFill>
                <a:latin typeface="Times New Roman" panose="02020603050405020304" pitchFamily="18" charset="0"/>
                <a:cs typeface="Times New Roman" panose="02020603050405020304" pitchFamily="18" charset="0"/>
              </a:rPr>
              <a:t>КЛАССИФИКАЦИЯ</a:t>
            </a:r>
            <a:endParaRPr lang="ru-RU" dirty="0">
              <a:solidFill>
                <a:schemeClr val="bg1"/>
              </a:solidFill>
            </a:endParaRPr>
          </a:p>
        </p:txBody>
      </p:sp>
      <p:sp>
        <p:nvSpPr>
          <p:cNvPr id="7" name="TextBox 6">
            <a:extLst>
              <a:ext uri="{FF2B5EF4-FFF2-40B4-BE49-F238E27FC236}">
                <a16:creationId xmlns:a16="http://schemas.microsoft.com/office/drawing/2014/main" id="{778D8713-76B2-43BD-9D1E-D36CE175C35F}"/>
              </a:ext>
            </a:extLst>
          </p:cNvPr>
          <p:cNvSpPr txBox="1"/>
          <p:nvPr/>
        </p:nvSpPr>
        <p:spPr>
          <a:xfrm>
            <a:off x="0" y="3307146"/>
            <a:ext cx="9144000" cy="646331"/>
          </a:xfrm>
          <a:prstGeom prst="rect">
            <a:avLst/>
          </a:prstGeom>
          <a:noFill/>
        </p:spPr>
        <p:txBody>
          <a:bodyPr wrap="square">
            <a:spAutoFit/>
          </a:bodyPr>
          <a:lstStyle/>
          <a:p>
            <a:pPr algn="just"/>
            <a:r>
              <a:rPr lang="ru-RU" sz="1800" dirty="0">
                <a:latin typeface="Times New Roman" panose="02020603050405020304" pitchFamily="18" charset="0"/>
                <a:cs typeface="Times New Roman" panose="02020603050405020304" pitchFamily="18" charset="0"/>
              </a:rPr>
              <a:t>Когда число признаков и/или их значений достаточно велико, число потенциально возможных классов может существенно превысить число реально имеющихся объектов.</a:t>
            </a:r>
          </a:p>
        </p:txBody>
      </p:sp>
      <p:sp>
        <p:nvSpPr>
          <p:cNvPr id="9" name="TextBox 8">
            <a:extLst>
              <a:ext uri="{FF2B5EF4-FFF2-40B4-BE49-F238E27FC236}">
                <a16:creationId xmlns:a16="http://schemas.microsoft.com/office/drawing/2014/main" id="{891765DA-DE00-4F38-97E7-C453A95763C5}"/>
              </a:ext>
            </a:extLst>
          </p:cNvPr>
          <p:cNvSpPr txBox="1"/>
          <p:nvPr/>
        </p:nvSpPr>
        <p:spPr>
          <a:xfrm>
            <a:off x="16628" y="2553971"/>
            <a:ext cx="9144000" cy="646331"/>
          </a:xfrm>
          <a:prstGeom prst="rect">
            <a:avLst/>
          </a:prstGeom>
          <a:solidFill>
            <a:schemeClr val="accent6">
              <a:lumMod val="20000"/>
              <a:lumOff val="80000"/>
            </a:schemeClr>
          </a:solidFill>
        </p:spPr>
        <p:txBody>
          <a:bodyPr wrap="square">
            <a:spAutoFit/>
          </a:bodyPr>
          <a:lstStyle/>
          <a:p>
            <a:pPr algn="just"/>
            <a:r>
              <a:rPr lang="ru-RU" sz="1800" dirty="0">
                <a:latin typeface="Times New Roman" panose="02020603050405020304" pitchFamily="18" charset="0"/>
                <a:cs typeface="Times New Roman" panose="02020603050405020304" pitchFamily="18" charset="0"/>
              </a:rPr>
              <a:t>Чем больше рассматриваемых вариантов и разнообразнее решающие правила их классификации, тем труднее анализ этих правил.</a:t>
            </a:r>
          </a:p>
        </p:txBody>
      </p:sp>
      <p:sp>
        <p:nvSpPr>
          <p:cNvPr id="11" name="TextBox 10">
            <a:extLst>
              <a:ext uri="{FF2B5EF4-FFF2-40B4-BE49-F238E27FC236}">
                <a16:creationId xmlns:a16="http://schemas.microsoft.com/office/drawing/2014/main" id="{AB63E34B-5EFE-4384-8794-FC97807EFFD2}"/>
              </a:ext>
            </a:extLst>
          </p:cNvPr>
          <p:cNvSpPr txBox="1"/>
          <p:nvPr/>
        </p:nvSpPr>
        <p:spPr>
          <a:xfrm>
            <a:off x="0" y="4222210"/>
            <a:ext cx="9144000" cy="646331"/>
          </a:xfrm>
          <a:prstGeom prst="rect">
            <a:avLst/>
          </a:prstGeom>
          <a:solidFill>
            <a:schemeClr val="accent6">
              <a:lumMod val="20000"/>
              <a:lumOff val="80000"/>
            </a:schemeClr>
          </a:solidFill>
        </p:spPr>
        <p:txBody>
          <a:bodyPr wrap="square">
            <a:spAutoFit/>
          </a:bodyPr>
          <a:lstStyle/>
          <a:p>
            <a:pPr algn="just"/>
            <a:r>
              <a:rPr lang="ru-RU" sz="1800" dirty="0">
                <a:latin typeface="Times New Roman" panose="02020603050405020304" pitchFamily="18" charset="0"/>
                <a:cs typeface="Times New Roman" panose="02020603050405020304" pitchFamily="18" charset="0"/>
              </a:rPr>
              <a:t>Неоднозначность классификации </a:t>
            </a:r>
            <a:r>
              <a:rPr lang="en-US" sz="1800" dirty="0">
                <a:latin typeface="Times New Roman" panose="02020603050405020304" pitchFamily="18" charset="0"/>
                <a:cs typeface="Times New Roman" panose="02020603050405020304" pitchFamily="18" charset="0"/>
              </a:rPr>
              <a:t> </a:t>
            </a:r>
            <a:r>
              <a:rPr lang="ru-RU" sz="1800" dirty="0">
                <a:latin typeface="Times New Roman" panose="02020603050405020304" pitchFamily="18" charset="0"/>
                <a:cs typeface="Times New Roman" panose="02020603050405020304" pitchFamily="18" charset="0"/>
              </a:rPr>
              <a:t>при</a:t>
            </a:r>
            <a:r>
              <a:rPr lang="en-US" sz="1800" dirty="0">
                <a:latin typeface="Times New Roman" panose="02020603050405020304" pitchFamily="18" charset="0"/>
                <a:cs typeface="Times New Roman" panose="02020603050405020304" pitchFamily="18" charset="0"/>
              </a:rPr>
              <a:t> </a:t>
            </a:r>
            <a:r>
              <a:rPr lang="ru-RU" sz="1800" dirty="0">
                <a:latin typeface="Times New Roman" panose="02020603050405020304" pitchFamily="18" charset="0"/>
                <a:cs typeface="Times New Roman" panose="02020603050405020304" pitchFamily="18" charset="0"/>
              </a:rPr>
              <a:t> классификации вариантов, которые оцениваются несколькими ЛПР. </a:t>
            </a:r>
          </a:p>
        </p:txBody>
      </p:sp>
    </p:spTree>
    <p:extLst>
      <p:ext uri="{BB962C8B-B14F-4D97-AF65-F5344CB8AC3E}">
        <p14:creationId xmlns:p14="http://schemas.microsoft.com/office/powerpoint/2010/main" val="1418772013"/>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332" y="1124744"/>
            <a:ext cx="6550964" cy="493043"/>
          </a:xfrm>
          <a:ln>
            <a:solidFill>
              <a:srgbClr val="990033"/>
            </a:solidFill>
          </a:ln>
        </p:spPr>
        <p:txBody>
          <a:bodyPr>
            <a:noAutofit/>
          </a:bodyPr>
          <a:lstStyle/>
          <a:p>
            <a:r>
              <a:rPr lang="ru-RU" altLang="ru-RU" sz="2800" dirty="0">
                <a:latin typeface="Times New Roman" panose="02020603050405020304" pitchFamily="18" charset="0"/>
                <a:cs typeface="Times New Roman" panose="02020603050405020304" pitchFamily="18" charset="0"/>
              </a:rPr>
              <a:t>ПОНЯТИЕ ОПТИМАЛЬНОГО ВЫБОРА</a:t>
            </a:r>
          </a:p>
        </p:txBody>
      </p:sp>
      <p:sp>
        <p:nvSpPr>
          <p:cNvPr id="3" name="Объект 2"/>
          <p:cNvSpPr>
            <a:spLocks noGrp="1"/>
          </p:cNvSpPr>
          <p:nvPr>
            <p:ph idx="1"/>
          </p:nvPr>
        </p:nvSpPr>
        <p:spPr>
          <a:xfrm>
            <a:off x="181531" y="1772816"/>
            <a:ext cx="5364088" cy="4018384"/>
          </a:xfrm>
          <a:prstGeom prst="rect">
            <a:avLst/>
          </a:prstGeom>
        </p:spPr>
        <p:txBody>
          <a:bodyPr>
            <a:normAutofit fontScale="55000" lnSpcReduction="20000"/>
          </a:bodyPr>
          <a:lstStyle/>
          <a:p>
            <a:pPr marL="0" indent="0" algn="ctr">
              <a:buNone/>
            </a:pPr>
            <a:r>
              <a:rPr lang="ru-RU" dirty="0">
                <a:latin typeface="Times New Roman" panose="02020603050405020304" pitchFamily="18" charset="0"/>
                <a:cs typeface="Times New Roman" panose="02020603050405020304" pitchFamily="18" charset="0"/>
              </a:rPr>
              <a:t>Большое число встречающихся на практике задач выбора сводится к нахождению лучших или наиболее предпочтительных для человека вариантов, а нередко — к поиску единственно лучшего варианта. При этом у каждого ЛПР есть собственные субъективные представления о том, что для него является предпочтительным в конкретной ситуации выбора.</a:t>
            </a:r>
          </a:p>
          <a:p>
            <a:pPr marL="0" indent="0" algn="ctr">
              <a:buNone/>
            </a:pPr>
            <a:endParaRPr lang="ru-RU" dirty="0">
              <a:latin typeface="Times New Roman" panose="02020603050405020304" pitchFamily="18" charset="0"/>
              <a:cs typeface="Times New Roman" panose="02020603050405020304" pitchFamily="18" charset="0"/>
            </a:endParaRPr>
          </a:p>
          <a:p>
            <a:pPr marL="0" indent="0" algn="ctr">
              <a:buNone/>
            </a:pPr>
            <a:endParaRPr lang="ru-RU" dirty="0">
              <a:latin typeface="Times New Roman" panose="02020603050405020304" pitchFamily="18" charset="0"/>
              <a:cs typeface="Times New Roman" panose="02020603050405020304" pitchFamily="18" charset="0"/>
            </a:endParaRPr>
          </a:p>
          <a:p>
            <a:pPr marL="0" indent="0" algn="ctr">
              <a:buNone/>
            </a:pPr>
            <a:r>
              <a:rPr lang="ru-RU" dirty="0">
                <a:latin typeface="Times New Roman" panose="02020603050405020304" pitchFamily="18" charset="0"/>
                <a:cs typeface="Times New Roman" panose="02020603050405020304" pitchFamily="18" charset="0"/>
              </a:rPr>
              <a:t>Вместе с тем имеется достаточно много задач, для которых можно построить математическую модель выбора, где понятие лучшего варианта формализуется путем задания одного или нескольких числовых показателей эффективности или критериев качества решения. Эти показатели, хотя и задаются ЛПР, носят объективный характер, определяемый содержанием решаемой задачи, и выражаются какими-либо функциями, зависящими от переменных, которыми измеряются свойства вариантов. </a:t>
            </a:r>
          </a:p>
          <a:p>
            <a:endParaRPr lang="ru-RU" altLang="ru-RU" sz="2800" dirty="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p:txBody>
      </p:sp>
      <p:pic>
        <p:nvPicPr>
          <p:cNvPr id="1028" name="Picture 4" descr="http://galyautdinov.ru/articles/logos/transportnaya-zadacha-reshebnik.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0152" y="2276872"/>
            <a:ext cx="2736304" cy="201291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3">
            <a:extLst>
              <a:ext uri="{FF2B5EF4-FFF2-40B4-BE49-F238E27FC236}">
                <a16:creationId xmlns:a16="http://schemas.microsoft.com/office/drawing/2014/main" id="{B867F1F8-D947-4253-ACC7-BBABCA5AD640}"/>
              </a:ext>
            </a:extLst>
          </p:cNvPr>
          <p:cNvSpPr txBox="1">
            <a:spLocks/>
          </p:cNvSpPr>
          <p:nvPr/>
        </p:nvSpPr>
        <p:spPr>
          <a:xfrm>
            <a:off x="144016" y="6643625"/>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22</a:t>
            </a:fld>
            <a:endParaRPr lang="en-US" altLang="ru-RU" sz="7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AD9EDF3-EF93-4808-96B1-B6225C0FE58F}"/>
              </a:ext>
            </a:extLst>
          </p:cNvPr>
          <p:cNvSpPr txBox="1"/>
          <p:nvPr/>
        </p:nvSpPr>
        <p:spPr>
          <a:xfrm>
            <a:off x="-235" y="249185"/>
            <a:ext cx="4572000" cy="369332"/>
          </a:xfrm>
          <a:prstGeom prst="rect">
            <a:avLst/>
          </a:prstGeom>
          <a:noFill/>
        </p:spPr>
        <p:txBody>
          <a:bodyPr wrap="square">
            <a:spAutoFit/>
          </a:bodyPr>
          <a:lstStyle/>
          <a:p>
            <a:r>
              <a:rPr lang="ru-RU" altLang="ru-RU" sz="1800" dirty="0">
                <a:solidFill>
                  <a:schemeClr val="bg1"/>
                </a:solidFill>
                <a:latin typeface="Times New Roman" panose="02020603050405020304" pitchFamily="18" charset="0"/>
                <a:cs typeface="Times New Roman" panose="02020603050405020304" pitchFamily="18" charset="0"/>
              </a:rPr>
              <a:t>ОПТИМАЛЬНЫЙ ВЫБОР</a:t>
            </a:r>
            <a:endParaRPr lang="ru-RU" dirty="0">
              <a:solidFill>
                <a:schemeClr val="bg1"/>
              </a:solidFill>
            </a:endParaRPr>
          </a:p>
        </p:txBody>
      </p:sp>
    </p:spTree>
    <p:extLst>
      <p:ext uri="{BB962C8B-B14F-4D97-AF65-F5344CB8AC3E}">
        <p14:creationId xmlns:p14="http://schemas.microsoft.com/office/powerpoint/2010/main" val="1145261546"/>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51521" y="1196752"/>
            <a:ext cx="8424936" cy="1445669"/>
          </a:xfrm>
          <a:prstGeom prst="rect">
            <a:avLst/>
          </a:prstGeom>
        </p:spPr>
        <p:txBody>
          <a:bodyPr>
            <a:normAutofit lnSpcReduction="10000"/>
          </a:bodyPr>
          <a:lstStyle/>
          <a:p>
            <a:pPr marL="0" indent="0" algn="just">
              <a:buNone/>
            </a:pPr>
            <a:r>
              <a:rPr lang="ru-RU" sz="1800" dirty="0">
                <a:latin typeface="Times New Roman" panose="02020603050405020304" pitchFamily="18" charset="0"/>
                <a:cs typeface="Times New Roman" panose="02020603050405020304" pitchFamily="18" charset="0"/>
              </a:rPr>
              <a:t>Весьма часто оказывается, что предпочтительный вариант не единственен, а имеется несколько различных, но, по сути, равноценных вариантов, например множество </a:t>
            </a:r>
            <a:r>
              <a:rPr lang="ru-RU" sz="1800" dirty="0" err="1">
                <a:latin typeface="Times New Roman" panose="02020603050405020304" pitchFamily="18" charset="0"/>
                <a:cs typeface="Times New Roman" panose="02020603050405020304" pitchFamily="18" charset="0"/>
              </a:rPr>
              <a:t>парето-оптимальных</a:t>
            </a:r>
            <a:r>
              <a:rPr lang="ru-RU" sz="1800" dirty="0">
                <a:latin typeface="Times New Roman" panose="02020603050405020304" pitchFamily="18" charset="0"/>
                <a:cs typeface="Times New Roman" panose="02020603050405020304" pitchFamily="18" charset="0"/>
              </a:rPr>
              <a:t> вариантов. Чтобы выделить среди них один наилучший («самый лучший») вариант, нужна какая-то дополнительная информация о предпочтениях ЛПР. Таким образом, поиск оптимального варианта не означает полного исключения ЛПР из процесса выбора.</a:t>
            </a:r>
          </a:p>
          <a:p>
            <a:pPr algn="just"/>
            <a:endParaRPr lang="ru-RU" sz="1800" dirty="0">
              <a:latin typeface="Times New Roman" panose="02020603050405020304" pitchFamily="18" charset="0"/>
              <a:cs typeface="Times New Roman" panose="02020603050405020304" pitchFamily="18" charset="0"/>
            </a:endParaRPr>
          </a:p>
        </p:txBody>
      </p:sp>
      <p:pic>
        <p:nvPicPr>
          <p:cNvPr id="2050" name="Picture 2" descr="http://nggpc.ru/pic57/image00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32040" y="2733458"/>
            <a:ext cx="2043113" cy="177165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www.kazedu.kz/images/referats/a44/133238/1.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7704" y="2780119"/>
            <a:ext cx="2050493" cy="1758524"/>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3">
            <a:extLst>
              <a:ext uri="{FF2B5EF4-FFF2-40B4-BE49-F238E27FC236}">
                <a16:creationId xmlns:a16="http://schemas.microsoft.com/office/drawing/2014/main" id="{E88CB80D-10DA-4E87-A1F6-BB5C7399A924}"/>
              </a:ext>
            </a:extLst>
          </p:cNvPr>
          <p:cNvSpPr txBox="1">
            <a:spLocks/>
          </p:cNvSpPr>
          <p:nvPr/>
        </p:nvSpPr>
        <p:spPr>
          <a:xfrm>
            <a:off x="144016" y="6643625"/>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23</a:t>
            </a:fld>
            <a:endParaRPr lang="en-US" altLang="ru-RU" sz="7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3547425-EC4F-4C68-976A-A58D349D2736}"/>
              </a:ext>
            </a:extLst>
          </p:cNvPr>
          <p:cNvSpPr txBox="1"/>
          <p:nvPr/>
        </p:nvSpPr>
        <p:spPr>
          <a:xfrm>
            <a:off x="-235" y="249185"/>
            <a:ext cx="4572000" cy="369332"/>
          </a:xfrm>
          <a:prstGeom prst="rect">
            <a:avLst/>
          </a:prstGeom>
          <a:noFill/>
        </p:spPr>
        <p:txBody>
          <a:bodyPr wrap="square">
            <a:spAutoFit/>
          </a:bodyPr>
          <a:lstStyle/>
          <a:p>
            <a:r>
              <a:rPr lang="ru-RU" altLang="ru-RU" sz="1800" dirty="0">
                <a:solidFill>
                  <a:schemeClr val="bg1"/>
                </a:solidFill>
                <a:latin typeface="Times New Roman" panose="02020603050405020304" pitchFamily="18" charset="0"/>
                <a:cs typeface="Times New Roman" panose="02020603050405020304" pitchFamily="18" charset="0"/>
              </a:rPr>
              <a:t>ОПТИМАЛЬНЫЙ ВЫБОР</a:t>
            </a:r>
            <a:endParaRPr lang="ru-RU" dirty="0">
              <a:solidFill>
                <a:schemeClr val="bg1"/>
              </a:solidFill>
            </a:endParaRPr>
          </a:p>
        </p:txBody>
      </p:sp>
      <p:sp>
        <p:nvSpPr>
          <p:cNvPr id="9" name="TextBox 8">
            <a:extLst>
              <a:ext uri="{FF2B5EF4-FFF2-40B4-BE49-F238E27FC236}">
                <a16:creationId xmlns:a16="http://schemas.microsoft.com/office/drawing/2014/main" id="{EDDC8B86-77F1-474E-A171-3768C94549B5}"/>
              </a:ext>
            </a:extLst>
          </p:cNvPr>
          <p:cNvSpPr txBox="1"/>
          <p:nvPr/>
        </p:nvSpPr>
        <p:spPr>
          <a:xfrm>
            <a:off x="-353" y="4852470"/>
            <a:ext cx="9144235" cy="1477328"/>
          </a:xfrm>
          <a:prstGeom prst="rect">
            <a:avLst/>
          </a:prstGeom>
          <a:noFill/>
        </p:spPr>
        <p:txBody>
          <a:bodyPr wrap="square">
            <a:spAutoFit/>
          </a:bodyPr>
          <a:lstStyle/>
          <a:p>
            <a:pPr algn="just"/>
            <a:r>
              <a:rPr lang="ru-RU" dirty="0">
                <a:latin typeface="Times New Roman" panose="02020603050405020304" pitchFamily="18" charset="0"/>
                <a:cs typeface="Times New Roman" panose="02020603050405020304" pitchFamily="18" charset="0"/>
              </a:rPr>
              <a:t>Оптимальный вариант решения и возможности его нахождения во многом зависят от содержательной интерпретации критериев оптимальности. А это определяется интересами ЛПР и может быть указано только им. Итак, даже оптимальный (экстремальный в математическом смысле) выбор в той или иной степени опирается на субъективные предпочтения человека.</a:t>
            </a:r>
          </a:p>
        </p:txBody>
      </p:sp>
    </p:spTree>
    <p:extLst>
      <p:ext uri="{BB962C8B-B14F-4D97-AF65-F5344CB8AC3E}">
        <p14:creationId xmlns:p14="http://schemas.microsoft.com/office/powerpoint/2010/main" val="498296112"/>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685332" y="980728"/>
            <a:ext cx="6838996" cy="720080"/>
          </a:xfrm>
          <a:ln>
            <a:solidFill>
              <a:srgbClr val="990033"/>
            </a:solidFill>
          </a:ln>
        </p:spPr>
        <p:txBody>
          <a:bodyPr>
            <a:normAutofit/>
          </a:bodyPr>
          <a:lstStyle/>
          <a:p>
            <a:pPr algn="ctr"/>
            <a:r>
              <a:rPr lang="ru-RU" sz="2800" dirty="0">
                <a:latin typeface="Times New Roman" panose="02020603050405020304" pitchFamily="18" charset="0"/>
                <a:cs typeface="Times New Roman" panose="02020603050405020304" pitchFamily="18" charset="0"/>
              </a:rPr>
              <a:t>ЗАДАЧА ОПТИМАЛЬНОГО ВЫБОРА</a:t>
            </a:r>
            <a:endParaRPr lang="ru-RU" sz="2400" dirty="0">
              <a:latin typeface="Times New Roman" panose="02020603050405020304" pitchFamily="18" charset="0"/>
              <a:cs typeface="Times New Roman" panose="02020603050405020304" pitchFamily="18" charset="0"/>
            </a:endParaRPr>
          </a:p>
        </p:txBody>
      </p:sp>
      <p:sp>
        <p:nvSpPr>
          <p:cNvPr id="5" name="Объект 4"/>
          <p:cNvSpPr>
            <a:spLocks noGrp="1"/>
          </p:cNvSpPr>
          <p:nvPr>
            <p:ph idx="1"/>
          </p:nvPr>
        </p:nvSpPr>
        <p:spPr>
          <a:xfrm>
            <a:off x="1485900" y="1600202"/>
            <a:ext cx="6172200" cy="4637111"/>
          </a:xfrm>
        </p:spPr>
        <p:txBody>
          <a:bodyPr>
            <a:normAutofit/>
          </a:bodyPr>
          <a:lstStyle/>
          <a:p>
            <a:pPr marL="0" indent="0" algn="just">
              <a:buNone/>
            </a:pPr>
            <a:endParaRPr lang="ru-RU" dirty="0">
              <a:latin typeface="Times New Roman" panose="02020603050405020304" pitchFamily="18" charset="0"/>
              <a:cs typeface="Times New Roman" panose="02020603050405020304" pitchFamily="18" charset="0"/>
            </a:endParaRPr>
          </a:p>
          <a:p>
            <a:pPr algn="just"/>
            <a:endParaRPr lang="ru-RU" dirty="0">
              <a:latin typeface="Times New Roman" panose="02020603050405020304" pitchFamily="18" charset="0"/>
              <a:cs typeface="Times New Roman" panose="02020603050405020304" pitchFamily="18" charset="0"/>
            </a:endParaRPr>
          </a:p>
        </p:txBody>
      </p:sp>
      <p:sp>
        <p:nvSpPr>
          <p:cNvPr id="7" name="Номер слайда 6"/>
          <p:cNvSpPr>
            <a:spLocks noGrp="1"/>
          </p:cNvSpPr>
          <p:nvPr>
            <p:ph type="sldNum" sz="quarter" idx="12"/>
          </p:nvPr>
        </p:nvSpPr>
        <p:spPr/>
        <p:txBody>
          <a:bodyPr/>
          <a:lstStyle/>
          <a:p>
            <a:fld id="{103161EA-3838-4585-991A-9FE3F83376D8}" type="slidenum">
              <a:rPr lang="en-US" smtClean="0">
                <a:latin typeface="Times New Roman" panose="02020603050405020304" pitchFamily="18" charset="0"/>
                <a:cs typeface="Times New Roman" panose="02020603050405020304" pitchFamily="18" charset="0"/>
              </a:rPr>
              <a:pPr/>
              <a:t>24</a:t>
            </a:fld>
            <a:endParaRPr lang="en-US">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3153966" y="30522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latin typeface="Times New Roman" panose="02020603050405020304" pitchFamily="18" charset="0"/>
              <a:cs typeface="Times New Roman" panose="02020603050405020304" pitchFamily="18" charset="0"/>
            </a:endParaRPr>
          </a:p>
        </p:txBody>
      </p:sp>
      <p:pic>
        <p:nvPicPr>
          <p:cNvPr id="13" name="Рисунок 12"/>
          <p:cNvPicPr>
            <a:picLocks noChangeAspect="1"/>
          </p:cNvPicPr>
          <p:nvPr/>
        </p:nvPicPr>
        <p:blipFill>
          <a:blip r:embed="rId2" cstate="print"/>
          <a:stretch>
            <a:fillRect/>
          </a:stretch>
        </p:blipFill>
        <p:spPr>
          <a:xfrm>
            <a:off x="4039314" y="2132856"/>
            <a:ext cx="4824536" cy="3381594"/>
          </a:xfrm>
          <a:prstGeom prst="rect">
            <a:avLst/>
          </a:prstGeom>
        </p:spPr>
      </p:pic>
      <p:sp>
        <p:nvSpPr>
          <p:cNvPr id="14" name="Прямоугольник 13"/>
          <p:cNvSpPr/>
          <p:nvPr/>
        </p:nvSpPr>
        <p:spPr>
          <a:xfrm>
            <a:off x="251520" y="3221501"/>
            <a:ext cx="3707904" cy="1815882"/>
          </a:xfrm>
          <a:prstGeom prst="rect">
            <a:avLst/>
          </a:prstGeom>
          <a:ln>
            <a:solidFill>
              <a:srgbClr val="990033"/>
            </a:solidFill>
          </a:ln>
        </p:spPr>
        <p:txBody>
          <a:bodyPr wrap="square">
            <a:spAutoFit/>
          </a:bodyPr>
          <a:lstStyle/>
          <a:p>
            <a:pPr algn="ctr"/>
            <a:r>
              <a:rPr lang="ru-RU"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Математическая</a:t>
            </a:r>
          </a:p>
          <a:p>
            <a:pPr algn="ctr"/>
            <a:r>
              <a:rPr lang="ru-RU"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модель</a:t>
            </a:r>
          </a:p>
          <a:p>
            <a:pPr algn="ctr"/>
            <a:r>
              <a:rPr lang="ru-RU"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оптимального </a:t>
            </a:r>
          </a:p>
          <a:p>
            <a:pPr algn="ctr"/>
            <a:r>
              <a:rPr lang="ru-RU"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выбора</a:t>
            </a:r>
            <a:endParaRPr lang="ru-RU" sz="2800" dirty="0">
              <a:latin typeface="Times New Roman" panose="02020603050405020304" pitchFamily="18" charset="0"/>
              <a:cs typeface="Times New Roman" panose="02020603050405020304" pitchFamily="18" charset="0"/>
            </a:endParaRPr>
          </a:p>
        </p:txBody>
      </p:sp>
      <p:sp>
        <p:nvSpPr>
          <p:cNvPr id="8" name="Slide Number Placeholder 3">
            <a:extLst>
              <a:ext uri="{FF2B5EF4-FFF2-40B4-BE49-F238E27FC236}">
                <a16:creationId xmlns:a16="http://schemas.microsoft.com/office/drawing/2014/main" id="{A5DF0EA5-420B-4D03-BD7E-B7EEA85F827C}"/>
              </a:ext>
            </a:extLst>
          </p:cNvPr>
          <p:cNvSpPr txBox="1">
            <a:spLocks/>
          </p:cNvSpPr>
          <p:nvPr/>
        </p:nvSpPr>
        <p:spPr>
          <a:xfrm>
            <a:off x="144016" y="6643625"/>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endParaRPr lang="en-US" altLang="ru-RU" sz="7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ABFD297-5675-4A48-9622-205A22CDE4C7}"/>
              </a:ext>
            </a:extLst>
          </p:cNvPr>
          <p:cNvSpPr txBox="1"/>
          <p:nvPr/>
        </p:nvSpPr>
        <p:spPr>
          <a:xfrm>
            <a:off x="-235" y="249185"/>
            <a:ext cx="4572000" cy="369332"/>
          </a:xfrm>
          <a:prstGeom prst="rect">
            <a:avLst/>
          </a:prstGeom>
          <a:noFill/>
        </p:spPr>
        <p:txBody>
          <a:bodyPr wrap="square">
            <a:spAutoFit/>
          </a:bodyPr>
          <a:lstStyle/>
          <a:p>
            <a:r>
              <a:rPr lang="ru-RU" altLang="ru-RU" sz="1800" dirty="0">
                <a:solidFill>
                  <a:schemeClr val="bg1"/>
                </a:solidFill>
                <a:latin typeface="Times New Roman" panose="02020603050405020304" pitchFamily="18" charset="0"/>
                <a:cs typeface="Times New Roman" panose="02020603050405020304" pitchFamily="18" charset="0"/>
              </a:rPr>
              <a:t>ОПТИМАЛЬНЫЙ ВЫБОР</a:t>
            </a:r>
            <a:endParaRPr lang="ru-RU" dirty="0">
              <a:solidFill>
                <a:schemeClr val="bg1"/>
              </a:solidFill>
            </a:endParaRPr>
          </a:p>
        </p:txBody>
      </p:sp>
    </p:spTree>
    <p:extLst>
      <p:ext uri="{BB962C8B-B14F-4D97-AF65-F5344CB8AC3E}">
        <p14:creationId xmlns:p14="http://schemas.microsoft.com/office/powerpoint/2010/main" val="2297140874"/>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1560" y="2132856"/>
            <a:ext cx="7920880" cy="432048"/>
          </a:xfrm>
          <a:ln>
            <a:solidFill>
              <a:srgbClr val="990033"/>
            </a:solidFill>
          </a:ln>
        </p:spPr>
        <p:txBody>
          <a:bodyPr>
            <a:noAutofit/>
          </a:bodyPr>
          <a:lstStyle/>
          <a:p>
            <a:r>
              <a:rPr lang="ru-RU" sz="2400" dirty="0">
                <a:latin typeface="Times New Roman" panose="02020603050405020304" pitchFamily="18" charset="0"/>
                <a:cs typeface="Times New Roman" panose="02020603050405020304" pitchFamily="18" charset="0"/>
              </a:rPr>
              <a:t>КЛАССИФИКАЦИЯ ЗАДАЧ ОПТИМАЛЬНОГО ВЫБОРА</a:t>
            </a:r>
            <a:endParaRPr lang="ru-RU" sz="2000"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611560" y="1347430"/>
            <a:ext cx="7658100" cy="4565103"/>
          </a:xfrm>
        </p:spPr>
        <p:txBody>
          <a:bodyPr>
            <a:normAutofit fontScale="62500" lnSpcReduction="20000"/>
          </a:bodyPr>
          <a:lstStyle/>
          <a:p>
            <a:pPr algn="ctr">
              <a:buNone/>
            </a:pPr>
            <a:r>
              <a:rPr lang="ru-RU" dirty="0">
                <a:latin typeface="Times New Roman" panose="02020603050405020304" pitchFamily="18" charset="0"/>
                <a:cs typeface="Times New Roman" panose="02020603050405020304" pitchFamily="18" charset="0"/>
              </a:rPr>
              <a:t>. В зависимости от присутствия тех или иных факторов, характеризующих информированность ЛПР, возможны следующие задачи оптимального выбора:</a:t>
            </a:r>
          </a:p>
          <a:p>
            <a:pPr algn="ctr">
              <a:buNone/>
            </a:pPr>
            <a:endParaRPr lang="ru-RU" dirty="0">
              <a:latin typeface="Times New Roman" panose="02020603050405020304" pitchFamily="18" charset="0"/>
              <a:cs typeface="Times New Roman" panose="02020603050405020304" pitchFamily="18" charset="0"/>
            </a:endParaRPr>
          </a:p>
          <a:p>
            <a:pPr algn="ctr">
              <a:buNone/>
            </a:pPr>
            <a:endParaRPr lang="ru-RU" dirty="0">
              <a:latin typeface="Times New Roman" panose="02020603050405020304" pitchFamily="18" charset="0"/>
              <a:cs typeface="Times New Roman" panose="02020603050405020304" pitchFamily="18" charset="0"/>
            </a:endParaRPr>
          </a:p>
          <a:p>
            <a:pPr lvl="0"/>
            <a:r>
              <a:rPr lang="ru-RU" b="1" i="1" dirty="0">
                <a:latin typeface="Times New Roman" panose="02020603050405020304" pitchFamily="18" charset="0"/>
                <a:cs typeface="Times New Roman" panose="02020603050405020304" pitchFamily="18" charset="0"/>
              </a:rPr>
              <a:t>в условиях определенности</a:t>
            </a:r>
            <a:r>
              <a:rPr lang="ru-RU" b="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 имеется полная и исчерпывающая информация о состоянии среды, необходимая для принятия решения;</a:t>
            </a:r>
          </a:p>
          <a:p>
            <a:pPr lvl="0"/>
            <a:r>
              <a:rPr lang="ru-RU" b="1" i="1" dirty="0">
                <a:latin typeface="Times New Roman" panose="02020603050405020304" pitchFamily="18" charset="0"/>
                <a:cs typeface="Times New Roman" panose="02020603050405020304" pitchFamily="18" charset="0"/>
              </a:rPr>
              <a:t>в условиях вероятностной неопределенности и риска </a:t>
            </a:r>
            <a:r>
              <a:rPr lang="ru-RU" i="1" dirty="0">
                <a:latin typeface="Times New Roman" panose="02020603050405020304" pitchFamily="18" charset="0"/>
                <a:cs typeface="Times New Roman" panose="02020603050405020304" pitchFamily="18" charset="0"/>
              </a:rPr>
              <a:t>—</a:t>
            </a:r>
            <a:r>
              <a:rPr lang="ru-RU" dirty="0">
                <a:latin typeface="Times New Roman" panose="02020603050405020304" pitchFamily="18" charset="0"/>
                <a:cs typeface="Times New Roman" panose="02020603050405020304" pitchFamily="18" charset="0"/>
              </a:rPr>
              <a:t> информация о состоянии среды неполная, но с известными вероятностными характеристиками случайных факторов;</a:t>
            </a:r>
            <a:r>
              <a:rPr lang="ru-RU" i="1" dirty="0">
                <a:latin typeface="Times New Roman" panose="02020603050405020304" pitchFamily="18" charset="0"/>
                <a:cs typeface="Times New Roman" panose="02020603050405020304" pitchFamily="18" charset="0"/>
              </a:rPr>
              <a:t> </a:t>
            </a:r>
          </a:p>
          <a:p>
            <a:pPr lvl="0"/>
            <a:r>
              <a:rPr lang="ru-RU" b="1" i="1" dirty="0">
                <a:latin typeface="Times New Roman" panose="02020603050405020304" pitchFamily="18" charset="0"/>
                <a:cs typeface="Times New Roman" panose="02020603050405020304" pitchFamily="18" charset="0"/>
              </a:rPr>
              <a:t>в условиях полной неопределенности</a:t>
            </a:r>
            <a:r>
              <a:rPr lang="ru-RU" b="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 имеется отрывочная, недостаточная, нечеткая и/или приблизительная информация о некоторых характеристиках состояния среды.</a:t>
            </a:r>
          </a:p>
          <a:p>
            <a:pPr lvl="0"/>
            <a:endParaRPr lang="ru-RU" dirty="0">
              <a:latin typeface="Times New Roman" panose="02020603050405020304" pitchFamily="18" charset="0"/>
              <a:cs typeface="Times New Roman" panose="02020603050405020304" pitchFamily="18" charset="0"/>
            </a:endParaRPr>
          </a:p>
          <a:p>
            <a:pPr algn="ctr">
              <a:buNone/>
            </a:pPr>
            <a:r>
              <a:rPr lang="ru-RU" dirty="0">
                <a:latin typeface="Times New Roman" panose="02020603050405020304" pitchFamily="18" charset="0"/>
                <a:cs typeface="Times New Roman" panose="02020603050405020304" pitchFamily="18" charset="0"/>
              </a:rPr>
              <a:t>В задаче оптимального выбора могут одновременно присутствовать и факторы различных типов.</a:t>
            </a:r>
          </a:p>
          <a:p>
            <a:pPr lvl="0"/>
            <a:endParaRPr lang="ru-RU" dirty="0">
              <a:latin typeface="Times New Roman" panose="02020603050405020304" pitchFamily="18" charset="0"/>
              <a:cs typeface="Times New Roman" panose="02020603050405020304" pitchFamily="18" charset="0"/>
            </a:endParaRPr>
          </a:p>
          <a:p>
            <a:pPr lvl="0"/>
            <a:endParaRPr lang="ru-RU" i="1" dirty="0">
              <a:latin typeface="Times New Roman" panose="02020603050405020304" pitchFamily="18" charset="0"/>
              <a:cs typeface="Times New Roman" panose="02020603050405020304" pitchFamily="18" charset="0"/>
            </a:endParaRPr>
          </a:p>
        </p:txBody>
      </p:sp>
      <p:sp>
        <p:nvSpPr>
          <p:cNvPr id="5" name="Номер слайда 4"/>
          <p:cNvSpPr>
            <a:spLocks noGrp="1"/>
          </p:cNvSpPr>
          <p:nvPr>
            <p:ph type="sldNum" sz="quarter" idx="12"/>
          </p:nvPr>
        </p:nvSpPr>
        <p:spPr/>
        <p:txBody>
          <a:bodyPr/>
          <a:lstStyle/>
          <a:p>
            <a:fld id="{103161EA-3838-4585-991A-9FE3F83376D8}" type="slidenum">
              <a:rPr lang="en-US" sz="1600">
                <a:latin typeface="Times New Roman" panose="02020603050405020304" pitchFamily="18" charset="0"/>
                <a:cs typeface="Times New Roman" panose="02020603050405020304" pitchFamily="18" charset="0"/>
              </a:rPr>
              <a:pPr/>
              <a:t>25</a:t>
            </a:fld>
            <a:endParaRPr lang="en-US" sz="1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A29A1E3-869A-48D9-80AB-37D14EF0D8C4}"/>
              </a:ext>
            </a:extLst>
          </p:cNvPr>
          <p:cNvSpPr txBox="1"/>
          <p:nvPr/>
        </p:nvSpPr>
        <p:spPr>
          <a:xfrm>
            <a:off x="-235" y="249185"/>
            <a:ext cx="4572000" cy="369332"/>
          </a:xfrm>
          <a:prstGeom prst="rect">
            <a:avLst/>
          </a:prstGeom>
          <a:noFill/>
        </p:spPr>
        <p:txBody>
          <a:bodyPr wrap="square">
            <a:spAutoFit/>
          </a:bodyPr>
          <a:lstStyle/>
          <a:p>
            <a:r>
              <a:rPr lang="ru-RU" altLang="ru-RU" sz="1800" dirty="0">
                <a:solidFill>
                  <a:schemeClr val="bg1"/>
                </a:solidFill>
                <a:latin typeface="Times New Roman" panose="02020603050405020304" pitchFamily="18" charset="0"/>
                <a:cs typeface="Times New Roman" panose="02020603050405020304" pitchFamily="18" charset="0"/>
              </a:rPr>
              <a:t>ОПТИМАЛЬНЫЙ ВЫБОР</a:t>
            </a:r>
            <a:endParaRPr lang="ru-RU" dirty="0">
              <a:solidFill>
                <a:schemeClr val="bg1"/>
              </a:solidFill>
            </a:endParaRPr>
          </a:p>
        </p:txBody>
      </p:sp>
    </p:spTree>
    <p:extLst>
      <p:ext uri="{BB962C8B-B14F-4D97-AF65-F5344CB8AC3E}">
        <p14:creationId xmlns:p14="http://schemas.microsoft.com/office/powerpoint/2010/main" val="4078091598"/>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076056" y="3247468"/>
            <a:ext cx="3598168" cy="2764670"/>
          </a:xfrm>
          <a:prstGeom prst="rect">
            <a:avLst/>
          </a:prstGeom>
          <a:ln>
            <a:solidFill>
              <a:srgbClr val="990033"/>
            </a:solidFill>
          </a:ln>
        </p:spPr>
        <p:txBody>
          <a:bodyPr>
            <a:normAutofit/>
          </a:bodyPr>
          <a:lstStyle/>
          <a:p>
            <a:pPr algn="ctr">
              <a:buNone/>
            </a:pPr>
            <a:r>
              <a:rPr lang="ru-RU" sz="1800" b="1" dirty="0">
                <a:latin typeface="Times New Roman" panose="02020603050405020304" pitchFamily="18" charset="0"/>
                <a:cs typeface="Times New Roman" panose="02020603050405020304" pitchFamily="18" charset="0"/>
              </a:rPr>
              <a:t>По наличию или отсутствию зависимости процедуры принятия решения от времени выделяют </a:t>
            </a:r>
          </a:p>
          <a:p>
            <a:pPr marL="0" indent="0" algn="ctr">
              <a:buNone/>
            </a:pPr>
            <a:r>
              <a:rPr lang="ru-RU" sz="1800" i="1" dirty="0">
                <a:latin typeface="Times New Roman" panose="02020603050405020304" pitchFamily="18" charset="0"/>
                <a:cs typeface="Times New Roman" panose="02020603050405020304" pitchFamily="18" charset="0"/>
              </a:rPr>
              <a:t>статические</a:t>
            </a:r>
            <a:r>
              <a:rPr lang="ru-RU" sz="1800" dirty="0">
                <a:latin typeface="Times New Roman" panose="02020603050405020304" pitchFamily="18" charset="0"/>
                <a:cs typeface="Times New Roman" panose="02020603050405020304" pitchFamily="18" charset="0"/>
              </a:rPr>
              <a:t> и </a:t>
            </a:r>
            <a:r>
              <a:rPr lang="ru-RU" sz="1800" i="1" dirty="0">
                <a:latin typeface="Times New Roman" panose="02020603050405020304" pitchFamily="18" charset="0"/>
                <a:cs typeface="Times New Roman" panose="02020603050405020304" pitchFamily="18" charset="0"/>
              </a:rPr>
              <a:t>динамические</a:t>
            </a:r>
            <a:r>
              <a:rPr lang="ru-RU" sz="1800" dirty="0">
                <a:latin typeface="Times New Roman" panose="02020603050405020304" pitchFamily="18" charset="0"/>
                <a:cs typeface="Times New Roman" panose="02020603050405020304" pitchFamily="18" charset="0"/>
              </a:rPr>
              <a:t> задачи. В таких случаях говорят об одно- или многоэтапном оптимальном выборе</a:t>
            </a:r>
          </a:p>
        </p:txBody>
      </p:sp>
      <p:sp>
        <p:nvSpPr>
          <p:cNvPr id="4" name="Slide Number Placeholder 3">
            <a:extLst>
              <a:ext uri="{FF2B5EF4-FFF2-40B4-BE49-F238E27FC236}">
                <a16:creationId xmlns:a16="http://schemas.microsoft.com/office/drawing/2014/main" id="{57EFD18B-7779-4862-995F-1A1BEF920824}"/>
              </a:ext>
            </a:extLst>
          </p:cNvPr>
          <p:cNvSpPr txBox="1">
            <a:spLocks/>
          </p:cNvSpPr>
          <p:nvPr/>
        </p:nvSpPr>
        <p:spPr>
          <a:xfrm>
            <a:off x="144016" y="6643625"/>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26</a:t>
            </a:fld>
            <a:endParaRPr lang="en-US" altLang="ru-RU" sz="7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9F7DCCE-0659-41C1-B9E8-6C0EB3B99739}"/>
              </a:ext>
            </a:extLst>
          </p:cNvPr>
          <p:cNvSpPr txBox="1"/>
          <p:nvPr/>
        </p:nvSpPr>
        <p:spPr>
          <a:xfrm>
            <a:off x="-235" y="249185"/>
            <a:ext cx="4572000" cy="369332"/>
          </a:xfrm>
          <a:prstGeom prst="rect">
            <a:avLst/>
          </a:prstGeom>
          <a:noFill/>
        </p:spPr>
        <p:txBody>
          <a:bodyPr wrap="square">
            <a:spAutoFit/>
          </a:bodyPr>
          <a:lstStyle/>
          <a:p>
            <a:r>
              <a:rPr lang="ru-RU" altLang="ru-RU" sz="1800" dirty="0">
                <a:solidFill>
                  <a:schemeClr val="bg1"/>
                </a:solidFill>
                <a:latin typeface="Times New Roman" panose="02020603050405020304" pitchFamily="18" charset="0"/>
                <a:cs typeface="Times New Roman" panose="02020603050405020304" pitchFamily="18" charset="0"/>
              </a:rPr>
              <a:t>ОПТИМАЛЬНЫЙ ВЫБОР</a:t>
            </a:r>
            <a:endParaRPr lang="ru-RU" dirty="0">
              <a:solidFill>
                <a:schemeClr val="bg1"/>
              </a:solidFill>
            </a:endParaRPr>
          </a:p>
        </p:txBody>
      </p:sp>
      <p:sp>
        <p:nvSpPr>
          <p:cNvPr id="6" name="Заголовок 1">
            <a:extLst>
              <a:ext uri="{FF2B5EF4-FFF2-40B4-BE49-F238E27FC236}">
                <a16:creationId xmlns:a16="http://schemas.microsoft.com/office/drawing/2014/main" id="{226C3DCE-24F5-497F-8768-35DB1493971E}"/>
              </a:ext>
            </a:extLst>
          </p:cNvPr>
          <p:cNvSpPr>
            <a:spLocks noGrp="1"/>
          </p:cNvSpPr>
          <p:nvPr>
            <p:ph type="title"/>
          </p:nvPr>
        </p:nvSpPr>
        <p:spPr>
          <a:xfrm>
            <a:off x="471081" y="845862"/>
            <a:ext cx="8568952" cy="898588"/>
          </a:xfrm>
        </p:spPr>
        <p:txBody>
          <a:bodyPr>
            <a:noAutofit/>
          </a:bodyPr>
          <a:lstStyle/>
          <a:p>
            <a:r>
              <a:rPr lang="ru-RU" sz="2400" dirty="0">
                <a:latin typeface="Times New Roman" panose="02020603050405020304" pitchFamily="18" charset="0"/>
                <a:cs typeface="Times New Roman" panose="02020603050405020304" pitchFamily="18" charset="0"/>
              </a:rPr>
              <a:t>КЛАССИФИКАЦИЯ ЗАДАЧ ОПТИМАЛЬНОГО ВЫБОРА</a:t>
            </a:r>
            <a:endParaRPr lang="ru-RU"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8CAC15A-F0A4-45D0-AB36-6FF57E8BE2DA}"/>
              </a:ext>
            </a:extLst>
          </p:cNvPr>
          <p:cNvSpPr txBox="1"/>
          <p:nvPr/>
        </p:nvSpPr>
        <p:spPr>
          <a:xfrm>
            <a:off x="144016" y="1971795"/>
            <a:ext cx="4597166" cy="1754326"/>
          </a:xfrm>
          <a:prstGeom prst="rect">
            <a:avLst/>
          </a:prstGeom>
          <a:noFill/>
          <a:ln>
            <a:solidFill>
              <a:srgbClr val="990033"/>
            </a:solidFill>
          </a:ln>
        </p:spPr>
        <p:txBody>
          <a:bodyPr wrap="square">
            <a:spAutoFit/>
          </a:bodyPr>
          <a:lstStyle/>
          <a:p>
            <a:pPr algn="ctr">
              <a:buNone/>
            </a:pPr>
            <a:r>
              <a:rPr lang="ru-RU" b="1" dirty="0">
                <a:latin typeface="Times New Roman" panose="02020603050405020304" pitchFamily="18" charset="0"/>
                <a:cs typeface="Times New Roman" panose="02020603050405020304" pitchFamily="18" charset="0"/>
              </a:rPr>
              <a:t>По числу целевых функций </a:t>
            </a:r>
          </a:p>
          <a:p>
            <a:pPr algn="ctr"/>
            <a:r>
              <a:rPr lang="ru-RU" i="1" dirty="0">
                <a:latin typeface="Times New Roman" panose="02020603050405020304" pitchFamily="18" charset="0"/>
                <a:cs typeface="Times New Roman" panose="02020603050405020304" pitchFamily="18" charset="0"/>
              </a:rPr>
              <a:t>однокритериальные</a:t>
            </a:r>
            <a:r>
              <a:rPr lang="ru-RU" dirty="0">
                <a:latin typeface="Times New Roman" panose="02020603050405020304" pitchFamily="18" charset="0"/>
                <a:cs typeface="Times New Roman" panose="02020603050405020304" pitchFamily="18" charset="0"/>
              </a:rPr>
              <a:t> и </a:t>
            </a:r>
            <a:r>
              <a:rPr lang="ru-RU" i="1" dirty="0">
                <a:latin typeface="Times New Roman" panose="02020603050405020304" pitchFamily="18" charset="0"/>
                <a:cs typeface="Times New Roman" panose="02020603050405020304" pitchFamily="18" charset="0"/>
              </a:rPr>
              <a:t>многокритериальные</a:t>
            </a:r>
            <a:r>
              <a:rPr lang="ru-RU" dirty="0">
                <a:latin typeface="Times New Roman" panose="02020603050405020304" pitchFamily="18" charset="0"/>
                <a:cs typeface="Times New Roman" panose="02020603050405020304" pitchFamily="18" charset="0"/>
              </a:rPr>
              <a:t> задачи. Множественность критериев оптимальности, как уже отмечалось, обусловливается разнообразием способов оценки качества вариантов. </a:t>
            </a:r>
          </a:p>
        </p:txBody>
      </p:sp>
    </p:spTree>
    <p:extLst>
      <p:ext uri="{BB962C8B-B14F-4D97-AF65-F5344CB8AC3E}">
        <p14:creationId xmlns:p14="http://schemas.microsoft.com/office/powerpoint/2010/main" val="3943554257"/>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64861" y="1106873"/>
            <a:ext cx="7263524" cy="548710"/>
          </a:xfrm>
          <a:ln>
            <a:solidFill>
              <a:srgbClr val="990033"/>
            </a:solidFill>
          </a:ln>
        </p:spPr>
        <p:txBody>
          <a:bodyPr>
            <a:normAutofit/>
          </a:bodyPr>
          <a:lstStyle/>
          <a:p>
            <a:r>
              <a:rPr lang="ru-RU" sz="2800" dirty="0">
                <a:latin typeface="Times New Roman" panose="02020603050405020304" pitchFamily="18" charset="0"/>
                <a:cs typeface="Times New Roman" panose="02020603050405020304" pitchFamily="18" charset="0"/>
              </a:rPr>
              <a:t>ВЫБОР В УСЛОВИЯХ ОПРЕДЕЛЕННОСТИ</a:t>
            </a:r>
          </a:p>
        </p:txBody>
      </p:sp>
      <p:pic>
        <p:nvPicPr>
          <p:cNvPr id="7" name="Рисунок 6"/>
          <p:cNvPicPr>
            <a:picLocks noChangeAspect="1"/>
          </p:cNvPicPr>
          <p:nvPr/>
        </p:nvPicPr>
        <p:blipFill>
          <a:blip r:embed="rId2" cstate="print"/>
          <a:stretch>
            <a:fillRect/>
          </a:stretch>
        </p:blipFill>
        <p:spPr>
          <a:xfrm>
            <a:off x="1763688" y="1992206"/>
            <a:ext cx="5501240" cy="3739956"/>
          </a:xfrm>
          <a:prstGeom prst="rect">
            <a:avLst/>
          </a:prstGeom>
        </p:spPr>
      </p:pic>
      <p:sp>
        <p:nvSpPr>
          <p:cNvPr id="5" name="Slide Number Placeholder 3">
            <a:extLst>
              <a:ext uri="{FF2B5EF4-FFF2-40B4-BE49-F238E27FC236}">
                <a16:creationId xmlns:a16="http://schemas.microsoft.com/office/drawing/2014/main" id="{00E320E9-34A8-4D33-9629-C5F07C6B7189}"/>
              </a:ext>
            </a:extLst>
          </p:cNvPr>
          <p:cNvSpPr txBox="1">
            <a:spLocks/>
          </p:cNvSpPr>
          <p:nvPr/>
        </p:nvSpPr>
        <p:spPr>
          <a:xfrm>
            <a:off x="144016" y="6643625"/>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27</a:t>
            </a:fld>
            <a:endParaRPr lang="en-US" altLang="ru-RU" sz="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1334026"/>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67745" y="1082472"/>
            <a:ext cx="4032448" cy="461665"/>
          </a:xfrm>
          <a:ln>
            <a:solidFill>
              <a:srgbClr val="990033"/>
            </a:solidFill>
          </a:ln>
        </p:spPr>
        <p:txBody>
          <a:bodyPr>
            <a:normAutofit/>
          </a:bodyPr>
          <a:lstStyle/>
          <a:p>
            <a:r>
              <a:rPr lang="ru-RU" sz="2400" dirty="0">
                <a:latin typeface="Times New Roman" panose="02020603050405020304" pitchFamily="18" charset="0"/>
                <a:cs typeface="Times New Roman" panose="02020603050405020304" pitchFamily="18" charset="0"/>
              </a:rPr>
              <a:t>КЛАССИФИКАЦИЯ ЗАДАЧ</a:t>
            </a:r>
          </a:p>
        </p:txBody>
      </p:sp>
      <p:pic>
        <p:nvPicPr>
          <p:cNvPr id="4" name="Объект 3"/>
          <p:cNvPicPr>
            <a:picLocks noGrp="1" noChangeAspect="1"/>
          </p:cNvPicPr>
          <p:nvPr>
            <p:ph idx="1"/>
          </p:nvPr>
        </p:nvPicPr>
        <p:blipFill>
          <a:blip r:embed="rId2" cstate="print"/>
          <a:stretch>
            <a:fillRect/>
          </a:stretch>
        </p:blipFill>
        <p:spPr>
          <a:xfrm>
            <a:off x="142155" y="2592871"/>
            <a:ext cx="4645869" cy="1727577"/>
          </a:xfrm>
          <a:prstGeom prst="rect">
            <a:avLst/>
          </a:prstGeom>
        </p:spPr>
      </p:pic>
      <p:sp>
        <p:nvSpPr>
          <p:cNvPr id="5" name="TextBox 4"/>
          <p:cNvSpPr txBox="1"/>
          <p:nvPr/>
        </p:nvSpPr>
        <p:spPr>
          <a:xfrm>
            <a:off x="5366805" y="3140968"/>
            <a:ext cx="3609933" cy="461665"/>
          </a:xfrm>
          <a:prstGeom prst="rect">
            <a:avLst/>
          </a:prstGeom>
          <a:noFill/>
        </p:spPr>
        <p:txBody>
          <a:bodyPr wrap="square" rtlCol="0">
            <a:spAutoFit/>
          </a:bodyPr>
          <a:lstStyle/>
          <a:p>
            <a:pPr algn="ctr"/>
            <a:r>
              <a:rPr lang="ru-RU" sz="2400" b="1" dirty="0">
                <a:latin typeface="Times New Roman" panose="02020603050405020304" pitchFamily="18" charset="0"/>
                <a:cs typeface="Times New Roman" panose="02020603050405020304" pitchFamily="18" charset="0"/>
              </a:rPr>
              <a:t>Вариационные задачи</a:t>
            </a:r>
          </a:p>
        </p:txBody>
      </p:sp>
      <p:pic>
        <p:nvPicPr>
          <p:cNvPr id="7" name="Рисунок 6"/>
          <p:cNvPicPr>
            <a:picLocks noChangeAspect="1"/>
          </p:cNvPicPr>
          <p:nvPr/>
        </p:nvPicPr>
        <p:blipFill>
          <a:blip r:embed="rId3" cstate="print"/>
          <a:stretch>
            <a:fillRect/>
          </a:stretch>
        </p:blipFill>
        <p:spPr>
          <a:xfrm>
            <a:off x="4587405" y="4437112"/>
            <a:ext cx="4133635" cy="1838547"/>
          </a:xfrm>
          <a:prstGeom prst="rect">
            <a:avLst/>
          </a:prstGeom>
        </p:spPr>
      </p:pic>
      <p:sp>
        <p:nvSpPr>
          <p:cNvPr id="6" name="Slide Number Placeholder 3">
            <a:extLst>
              <a:ext uri="{FF2B5EF4-FFF2-40B4-BE49-F238E27FC236}">
                <a16:creationId xmlns:a16="http://schemas.microsoft.com/office/drawing/2014/main" id="{BEBAE2A0-C944-44A5-85E4-164C45B0510B}"/>
              </a:ext>
            </a:extLst>
          </p:cNvPr>
          <p:cNvSpPr txBox="1">
            <a:spLocks/>
          </p:cNvSpPr>
          <p:nvPr/>
        </p:nvSpPr>
        <p:spPr>
          <a:xfrm>
            <a:off x="144016" y="6643625"/>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28</a:t>
            </a:fld>
            <a:endParaRPr lang="en-US" altLang="ru-RU" sz="7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D5CFA68-2323-44AF-A29F-704E3CD1E9D5}"/>
              </a:ext>
            </a:extLst>
          </p:cNvPr>
          <p:cNvSpPr txBox="1"/>
          <p:nvPr/>
        </p:nvSpPr>
        <p:spPr>
          <a:xfrm>
            <a:off x="142155" y="252971"/>
            <a:ext cx="4572000" cy="369332"/>
          </a:xfrm>
          <a:prstGeom prst="rect">
            <a:avLst/>
          </a:prstGeom>
          <a:noFill/>
        </p:spPr>
        <p:txBody>
          <a:bodyPr wrap="square">
            <a:spAutoFit/>
          </a:bodyPr>
          <a:lstStyle/>
          <a:p>
            <a:r>
              <a:rPr lang="ru-RU" dirty="0">
                <a:solidFill>
                  <a:schemeClr val="bg1"/>
                </a:solidFill>
                <a:latin typeface="Times New Roman" panose="02020603050405020304" pitchFamily="18" charset="0"/>
                <a:cs typeface="Times New Roman" panose="02020603050405020304" pitchFamily="18" charset="0"/>
              </a:rPr>
              <a:t>ДЕТЕРМИНИРОВАННЫЙ ВЫБОР</a:t>
            </a:r>
            <a:endParaRPr lang="ru-RU" dirty="0">
              <a:solidFill>
                <a:schemeClr val="bg1"/>
              </a:solidFill>
            </a:endParaRPr>
          </a:p>
        </p:txBody>
      </p:sp>
    </p:spTree>
    <p:extLst>
      <p:ext uri="{BB962C8B-B14F-4D97-AF65-F5344CB8AC3E}">
        <p14:creationId xmlns:p14="http://schemas.microsoft.com/office/powerpoint/2010/main" val="1808133237"/>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3858" y="1123797"/>
            <a:ext cx="7773338" cy="1596177"/>
          </a:xfrm>
        </p:spPr>
        <p:txBody>
          <a:bodyPr/>
          <a:lstStyle/>
          <a:p>
            <a:pPr algn="ctr"/>
            <a:r>
              <a:rPr lang="ru-RU" sz="3200" dirty="0">
                <a:latin typeface="Times New Roman" panose="02020603050405020304" pitchFamily="18" charset="0"/>
                <a:cs typeface="Times New Roman" panose="02020603050405020304" pitchFamily="18" charset="0"/>
              </a:rPr>
              <a:t>ПРИМЕР: ЗАДАЧА УПРАВЛЕНИЯ ЗАПАСАМИ</a:t>
            </a:r>
          </a:p>
        </p:txBody>
      </p:sp>
      <p:pic>
        <p:nvPicPr>
          <p:cNvPr id="4098" name="Picture 2" descr="http://kgau.ru/distance/fub_03/eldeshtein/logistika/img/pr_02.09.02.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17734" y="4509120"/>
            <a:ext cx="2506028" cy="206249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up-pro.ru/imgs/glossary/u/upravlenie-zapasami.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2932976"/>
            <a:ext cx="2699255" cy="280122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goodsforecast.ru/wa-data/public/site/img/opt-rasp.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36420" y="2204864"/>
            <a:ext cx="2664296" cy="2229434"/>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3">
            <a:extLst>
              <a:ext uri="{FF2B5EF4-FFF2-40B4-BE49-F238E27FC236}">
                <a16:creationId xmlns:a16="http://schemas.microsoft.com/office/drawing/2014/main" id="{D9189422-3DE3-4BCA-9E7A-85BEF9A402FA}"/>
              </a:ext>
            </a:extLst>
          </p:cNvPr>
          <p:cNvSpPr txBox="1">
            <a:spLocks/>
          </p:cNvSpPr>
          <p:nvPr/>
        </p:nvSpPr>
        <p:spPr>
          <a:xfrm>
            <a:off x="144016" y="6643625"/>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29</a:t>
            </a:fld>
            <a:endParaRPr lang="en-US" altLang="ru-RU" sz="7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165EAD8-FB90-4A37-86E5-0061D6831AFB}"/>
              </a:ext>
            </a:extLst>
          </p:cNvPr>
          <p:cNvSpPr txBox="1"/>
          <p:nvPr/>
        </p:nvSpPr>
        <p:spPr>
          <a:xfrm>
            <a:off x="142155" y="252971"/>
            <a:ext cx="4572000" cy="369332"/>
          </a:xfrm>
          <a:prstGeom prst="rect">
            <a:avLst/>
          </a:prstGeom>
          <a:noFill/>
        </p:spPr>
        <p:txBody>
          <a:bodyPr wrap="square">
            <a:spAutoFit/>
          </a:bodyPr>
          <a:lstStyle/>
          <a:p>
            <a:r>
              <a:rPr lang="ru-RU" dirty="0">
                <a:solidFill>
                  <a:schemeClr val="bg1"/>
                </a:solidFill>
                <a:latin typeface="Times New Roman" panose="02020603050405020304" pitchFamily="18" charset="0"/>
                <a:cs typeface="Times New Roman" panose="02020603050405020304" pitchFamily="18" charset="0"/>
              </a:rPr>
              <a:t>ДЕТЕРМИНИРОВАННЫЙ ВЫБОР</a:t>
            </a:r>
            <a:endParaRPr lang="ru-RU" dirty="0">
              <a:solidFill>
                <a:schemeClr val="bg1"/>
              </a:solidFill>
            </a:endParaRPr>
          </a:p>
        </p:txBody>
      </p:sp>
    </p:spTree>
    <p:extLst>
      <p:ext uri="{BB962C8B-B14F-4D97-AF65-F5344CB8AC3E}">
        <p14:creationId xmlns:p14="http://schemas.microsoft.com/office/powerpoint/2010/main" val="248929753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31640" y="1009610"/>
            <a:ext cx="5760640" cy="720080"/>
          </a:xfrm>
          <a:ln>
            <a:solidFill>
              <a:srgbClr val="990033"/>
            </a:solidFill>
          </a:ln>
        </p:spPr>
        <p:txBody>
          <a:bodyPr/>
          <a:lstStyle/>
          <a:p>
            <a:r>
              <a:rPr lang="ru-RU" sz="2800" dirty="0">
                <a:latin typeface="Times New Roman" panose="02020603050405020304" pitchFamily="18" charset="0"/>
                <a:cs typeface="Times New Roman" panose="02020603050405020304" pitchFamily="18" charset="0"/>
              </a:rPr>
              <a:t>НЕПОСРЕДСТВЕННАЯ ОЦЕНКА</a:t>
            </a:r>
          </a:p>
        </p:txBody>
      </p:sp>
      <p:pic>
        <p:nvPicPr>
          <p:cNvPr id="4" name="Объект 3"/>
          <p:cNvPicPr>
            <a:picLocks noGrp="1" noChangeAspect="1"/>
          </p:cNvPicPr>
          <p:nvPr>
            <p:ph idx="1"/>
          </p:nvPr>
        </p:nvPicPr>
        <p:blipFill>
          <a:blip r:embed="rId2" cstate="print"/>
          <a:stretch>
            <a:fillRect/>
          </a:stretch>
        </p:blipFill>
        <p:spPr>
          <a:xfrm>
            <a:off x="251520" y="2060848"/>
            <a:ext cx="4915369" cy="3891579"/>
          </a:xfrm>
          <a:prstGeom prst="rect">
            <a:avLst/>
          </a:prstGeom>
        </p:spPr>
      </p:pic>
      <p:sp>
        <p:nvSpPr>
          <p:cNvPr id="6" name="Rectangle 2"/>
          <p:cNvSpPr>
            <a:spLocks noChangeArrowheads="1"/>
          </p:cNvSpPr>
          <p:nvPr/>
        </p:nvSpPr>
        <p:spPr bwMode="auto">
          <a:xfrm>
            <a:off x="5292080" y="1806034"/>
            <a:ext cx="3743992"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indent="215900" algn="just" defTabSz="914400" eaLnBrk="0" fontAlgn="base" hangingPunct="0">
              <a:spcBef>
                <a:spcPct val="0"/>
              </a:spcBef>
              <a:spcAft>
                <a:spcPct val="0"/>
              </a:spcAft>
            </a:pPr>
            <a:r>
              <a:rPr kumimoji="0" lang="ru-RU" altLang="ru-RU" sz="14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Наиболее простая и сравнительно нетрудная для ЛПР процедура выявления его предпочтений — непосредственная оценка характеристик предмета или явления. Оценка характеристики </a:t>
            </a:r>
            <a:r>
              <a:rPr lang="ru-RU" altLang="ru-RU"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означает измерение ее значения по некоторой шкале критерия. Так, скорость может быть измерена в метрах в секунду, в километрах в час. Степень реализуемости научного или инвестиционного проекта можно оценить как высокую, среднюю или низкую.</a:t>
            </a:r>
            <a:endParaRPr lang="ru-RU" altLang="ru-RU" sz="1400" dirty="0">
              <a:latin typeface="Times New Roman" panose="02020603050405020304" pitchFamily="18" charset="0"/>
              <a:cs typeface="Times New Roman" panose="02020603050405020304" pitchFamily="18" charset="0"/>
            </a:endParaRPr>
          </a:p>
          <a:p>
            <a:pPr lvl="0" indent="215900" algn="just" defTabSz="914400" eaLnBrk="0" fontAlgn="base" hangingPunct="0">
              <a:spcBef>
                <a:spcPct val="0"/>
              </a:spcBef>
              <a:spcAft>
                <a:spcPct val="0"/>
              </a:spcAft>
            </a:pPr>
            <a:r>
              <a:rPr lang="ru-RU" altLang="ru-RU" sz="1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Оцениваться может как сам вариант решения (объект, его качество) в целом, так и его отдельные свойства. Для оценки объекта как целого требуется единственная шкала измерения, для оценки нескольких характеристик — несколько шкал для каждого из измеряемых свойств.</a:t>
            </a:r>
            <a:endParaRPr lang="ru-RU" altLang="ru-RU" sz="1400" dirty="0">
              <a:latin typeface="Times New Roman" panose="02020603050405020304" pitchFamily="18" charset="0"/>
              <a:cs typeface="Times New Roman" panose="02020603050405020304" pitchFamily="18" charset="0"/>
            </a:endParaRPr>
          </a:p>
          <a:p>
            <a:pPr marL="0" marR="0" lvl="0" indent="215900" algn="l" defTabSz="914400" rtl="0" eaLnBrk="0" fontAlgn="base" latinLnBrk="0" hangingPunct="0">
              <a:lnSpc>
                <a:spcPct val="100000"/>
              </a:lnSpc>
              <a:spcBef>
                <a:spcPct val="0"/>
              </a:spcBef>
              <a:spcAft>
                <a:spcPct val="0"/>
              </a:spcAft>
              <a:buClrTx/>
              <a:buSzTx/>
              <a:buFontTx/>
              <a:buNone/>
              <a:tabLst/>
            </a:pPr>
            <a:endParaRPr kumimoji="0" lang="ru-RU" altLang="ru-RU"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15900" algn="l" defTabSz="914400" rtl="0" eaLnBrk="0" fontAlgn="base" latinLnBrk="0" hangingPunct="0">
              <a:lnSpc>
                <a:spcPct val="100000"/>
              </a:lnSpc>
              <a:spcBef>
                <a:spcPct val="0"/>
              </a:spcBef>
              <a:spcAft>
                <a:spcPct val="0"/>
              </a:spcAft>
              <a:buClrTx/>
              <a:buSzTx/>
              <a:buFontTx/>
              <a:buNone/>
              <a:tabLst/>
            </a:pPr>
            <a:endParaRPr kumimoji="0" lang="ru-RU" altLang="ru-RU"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Slide Number Placeholder 3">
            <a:extLst>
              <a:ext uri="{FF2B5EF4-FFF2-40B4-BE49-F238E27FC236}">
                <a16:creationId xmlns:a16="http://schemas.microsoft.com/office/drawing/2014/main" id="{04B74004-B5E8-4E16-8BE9-FA55F69B5131}"/>
              </a:ext>
            </a:extLst>
          </p:cNvPr>
          <p:cNvSpPr txBox="1">
            <a:spLocks/>
          </p:cNvSpPr>
          <p:nvPr/>
        </p:nvSpPr>
        <p:spPr>
          <a:xfrm>
            <a:off x="144016" y="6643625"/>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3</a:t>
            </a:fld>
            <a:endParaRPr lang="en-US" altLang="ru-RU" sz="7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391294E-5A64-4201-85D9-E1B860EDDFDC}"/>
              </a:ext>
            </a:extLst>
          </p:cNvPr>
          <p:cNvSpPr txBox="1"/>
          <p:nvPr/>
        </p:nvSpPr>
        <p:spPr>
          <a:xfrm>
            <a:off x="0" y="240613"/>
            <a:ext cx="4572000" cy="400110"/>
          </a:xfrm>
          <a:prstGeom prst="rect">
            <a:avLst/>
          </a:prstGeom>
          <a:noFill/>
        </p:spPr>
        <p:txBody>
          <a:bodyPr wrap="square">
            <a:spAutoFit/>
          </a:bodyPr>
          <a:lstStyle/>
          <a:p>
            <a:r>
              <a:rPr lang="ru-RU" sz="2000" b="1" dirty="0">
                <a:solidFill>
                  <a:schemeClr val="bg1"/>
                </a:solidFill>
                <a:latin typeface="Times New Roman" panose="02020603050405020304" pitchFamily="18" charset="0"/>
                <a:cs typeface="Times New Roman" panose="02020603050405020304" pitchFamily="18" charset="0"/>
              </a:rPr>
              <a:t>ОЦЕНКА ВАРИАНТОВ </a:t>
            </a:r>
            <a:endParaRPr lang="ru-RU" sz="2000" dirty="0">
              <a:solidFill>
                <a:schemeClr val="bg1"/>
              </a:solidFill>
            </a:endParaRPr>
          </a:p>
        </p:txBody>
      </p:sp>
    </p:spTree>
    <p:extLst>
      <p:ext uri="{BB962C8B-B14F-4D97-AF65-F5344CB8AC3E}">
        <p14:creationId xmlns:p14="http://schemas.microsoft.com/office/powerpoint/2010/main" val="858399439"/>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1"/>
          <p:cNvSpPr txBox="1">
            <a:spLocks/>
          </p:cNvSpPr>
          <p:nvPr/>
        </p:nvSpPr>
        <p:spPr>
          <a:xfrm>
            <a:off x="134104" y="284586"/>
            <a:ext cx="6228184" cy="720080"/>
          </a:xfrm>
          <a:prstGeom prst="rect">
            <a:avLst/>
          </a:prstGeom>
        </p:spPr>
        <p:txBody>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just"/>
            <a:r>
              <a:rPr lang="ru-RU" sz="1800" dirty="0">
                <a:solidFill>
                  <a:schemeClr val="bg1"/>
                </a:solidFill>
                <a:latin typeface="Times New Roman" panose="02020603050405020304" pitchFamily="18" charset="0"/>
                <a:cs typeface="Times New Roman" panose="02020603050405020304" pitchFamily="18" charset="0"/>
              </a:rPr>
              <a:t>Задачи математического программирования</a:t>
            </a:r>
          </a:p>
        </p:txBody>
      </p:sp>
      <p:sp>
        <p:nvSpPr>
          <p:cNvPr id="2" name="TextBox 1"/>
          <p:cNvSpPr txBox="1"/>
          <p:nvPr/>
        </p:nvSpPr>
        <p:spPr>
          <a:xfrm>
            <a:off x="445257" y="1124744"/>
            <a:ext cx="7731611" cy="1569660"/>
          </a:xfrm>
          <a:prstGeom prst="rect">
            <a:avLst/>
          </a:prstGeom>
          <a:noFill/>
        </p:spPr>
        <p:txBody>
          <a:bodyPr wrap="square" rtlCol="0">
            <a:spAutoFit/>
          </a:bodyPr>
          <a:lstStyle/>
          <a:p>
            <a:pPr algn="ctr"/>
            <a:r>
              <a:rPr lang="ru-RU" sz="2400" dirty="0">
                <a:latin typeface="Times New Roman" panose="02020603050405020304" pitchFamily="18" charset="0"/>
                <a:cs typeface="Times New Roman" panose="02020603050405020304" pitchFamily="18" charset="0"/>
              </a:rPr>
              <a:t>задача </a:t>
            </a:r>
            <a:r>
              <a:rPr lang="ru-RU" sz="2400" i="1" dirty="0">
                <a:latin typeface="Times New Roman" panose="02020603050405020304" pitchFamily="18" charset="0"/>
                <a:cs typeface="Times New Roman" panose="02020603050405020304" pitchFamily="18" charset="0"/>
              </a:rPr>
              <a:t>линейного программирования с</a:t>
            </a:r>
            <a:r>
              <a:rPr lang="ru-RU" sz="2400" dirty="0">
                <a:latin typeface="Times New Roman" panose="02020603050405020304" pitchFamily="18" charset="0"/>
                <a:cs typeface="Times New Roman" panose="02020603050405020304" pitchFamily="18" charset="0"/>
              </a:rPr>
              <a:t> линейным критерием </a:t>
            </a:r>
          </a:p>
          <a:p>
            <a:pPr algn="ctr"/>
            <a:r>
              <a:rPr lang="ru-RU" sz="2400" dirty="0">
                <a:latin typeface="Times New Roman" panose="02020603050405020304" pitchFamily="18" charset="0"/>
                <a:cs typeface="Times New Roman" panose="02020603050405020304" pitchFamily="18" charset="0"/>
              </a:rPr>
              <a:t>и линейными ограничениями</a:t>
            </a:r>
          </a:p>
          <a:p>
            <a:pPr algn="ctr"/>
            <a:endParaRPr lang="ru-RU" sz="2400" dirty="0">
              <a:latin typeface="Times New Roman" panose="02020603050405020304" pitchFamily="18" charset="0"/>
              <a:cs typeface="Times New Roman" panose="02020603050405020304" pitchFamily="18" charset="0"/>
            </a:endParaRPr>
          </a:p>
        </p:txBody>
      </p:sp>
      <p:pic>
        <p:nvPicPr>
          <p:cNvPr id="3" name="Рисунок 2"/>
          <p:cNvPicPr>
            <a:picLocks noChangeAspect="1"/>
          </p:cNvPicPr>
          <p:nvPr/>
        </p:nvPicPr>
        <p:blipFill>
          <a:blip r:embed="rId2" cstate="print"/>
          <a:stretch>
            <a:fillRect/>
          </a:stretch>
        </p:blipFill>
        <p:spPr>
          <a:xfrm>
            <a:off x="1138242" y="3051743"/>
            <a:ext cx="6867515" cy="2647950"/>
          </a:xfrm>
          <a:prstGeom prst="rect">
            <a:avLst/>
          </a:prstGeom>
          <a:ln w="28575">
            <a:solidFill>
              <a:srgbClr val="990033"/>
            </a:solidFill>
          </a:ln>
        </p:spPr>
      </p:pic>
      <p:sp>
        <p:nvSpPr>
          <p:cNvPr id="5" name="Slide Number Placeholder 3">
            <a:extLst>
              <a:ext uri="{FF2B5EF4-FFF2-40B4-BE49-F238E27FC236}">
                <a16:creationId xmlns:a16="http://schemas.microsoft.com/office/drawing/2014/main" id="{520B0524-E0E0-4A19-9E07-49BF3F125ACD}"/>
              </a:ext>
            </a:extLst>
          </p:cNvPr>
          <p:cNvSpPr txBox="1">
            <a:spLocks/>
          </p:cNvSpPr>
          <p:nvPr/>
        </p:nvSpPr>
        <p:spPr>
          <a:xfrm>
            <a:off x="144016" y="6643625"/>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30</a:t>
            </a:fld>
            <a:endParaRPr lang="en-US" altLang="ru-RU" sz="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0436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85800" y="1672609"/>
            <a:ext cx="7772870" cy="4492665"/>
          </a:xfrm>
          <a:prstGeom prst="rect">
            <a:avLst/>
          </a:prstGeom>
        </p:spPr>
        <p:txBody>
          <a:bodyPr>
            <a:normAutofit fontScale="70000" lnSpcReduction="20000"/>
          </a:bodyPr>
          <a:lstStyle/>
          <a:p>
            <a:pPr algn="just"/>
            <a:r>
              <a:rPr lang="ru-RU" dirty="0">
                <a:latin typeface="Times New Roman" panose="02020603050405020304" pitchFamily="18" charset="0"/>
                <a:cs typeface="Times New Roman" panose="02020603050405020304" pitchFamily="18" charset="0"/>
              </a:rPr>
              <a:t>задача квадратичного программирования с квадратичным критерием</a:t>
            </a:r>
          </a:p>
          <a:p>
            <a:pPr algn="just"/>
            <a:endParaRPr lang="ru-RU" dirty="0">
              <a:latin typeface="Times New Roman" panose="02020603050405020304" pitchFamily="18" charset="0"/>
              <a:cs typeface="Times New Roman" panose="02020603050405020304" pitchFamily="18" charset="0"/>
            </a:endParaRPr>
          </a:p>
          <a:p>
            <a:pPr algn="just"/>
            <a:endParaRPr lang="ru-RU" dirty="0">
              <a:latin typeface="Times New Roman" panose="02020603050405020304" pitchFamily="18" charset="0"/>
              <a:cs typeface="Times New Roman" panose="02020603050405020304" pitchFamily="18" charset="0"/>
            </a:endParaRPr>
          </a:p>
          <a:p>
            <a:pPr algn="just"/>
            <a:endParaRPr lang="ru-RU" dirty="0">
              <a:latin typeface="Times New Roman" panose="02020603050405020304" pitchFamily="18" charset="0"/>
              <a:cs typeface="Times New Roman" panose="02020603050405020304" pitchFamily="18" charset="0"/>
            </a:endParaRPr>
          </a:p>
          <a:p>
            <a:pPr algn="just"/>
            <a:endParaRPr lang="ru-RU" dirty="0">
              <a:latin typeface="Times New Roman" panose="02020603050405020304" pitchFamily="18" charset="0"/>
              <a:cs typeface="Times New Roman" panose="02020603050405020304" pitchFamily="18" charset="0"/>
            </a:endParaRPr>
          </a:p>
          <a:p>
            <a:pPr algn="just"/>
            <a:endParaRPr lang="ru-RU" dirty="0">
              <a:latin typeface="Times New Roman" panose="02020603050405020304" pitchFamily="18" charset="0"/>
              <a:cs typeface="Times New Roman" panose="02020603050405020304" pitchFamily="18" charset="0"/>
            </a:endParaRPr>
          </a:p>
          <a:p>
            <a:pPr algn="just"/>
            <a:endParaRPr lang="ru-RU" dirty="0">
              <a:latin typeface="Times New Roman" panose="02020603050405020304" pitchFamily="18" charset="0"/>
              <a:cs typeface="Times New Roman" panose="02020603050405020304" pitchFamily="18" charset="0"/>
            </a:endParaRPr>
          </a:p>
          <a:p>
            <a:pPr lvl="0" algn="just"/>
            <a:r>
              <a:rPr lang="ru-RU" dirty="0">
                <a:latin typeface="Times New Roman" panose="02020603050405020304" pitchFamily="18" charset="0"/>
                <a:cs typeface="Times New Roman" panose="02020603050405020304" pitchFamily="18" charset="0"/>
              </a:rPr>
              <a:t>задача выпуклого программирования, где критерии и ограничения — нелинейные выпуклые функции векторного аргумента, в частности квадратичные функции; множество Х</a:t>
            </a:r>
            <a:r>
              <a:rPr lang="ru-RU" baseline="30000" dirty="0">
                <a:latin typeface="Times New Roman" panose="02020603050405020304" pitchFamily="18" charset="0"/>
                <a:cs typeface="Times New Roman" panose="02020603050405020304" pitchFamily="18" charset="0"/>
              </a:rPr>
              <a:t>а</a:t>
            </a:r>
            <a:r>
              <a:rPr lang="ru-RU" dirty="0">
                <a:latin typeface="Times New Roman" panose="02020603050405020304" pitchFamily="18" charset="0"/>
                <a:cs typeface="Times New Roman" panose="02020603050405020304" pitchFamily="18" charset="0"/>
              </a:rPr>
              <a:t> — выпуклый многогранник;</a:t>
            </a:r>
          </a:p>
          <a:p>
            <a:pPr lvl="0" algn="just"/>
            <a:r>
              <a:rPr lang="ru-RU" dirty="0">
                <a:latin typeface="Times New Roman" panose="02020603050405020304" pitchFamily="18" charset="0"/>
                <a:cs typeface="Times New Roman" panose="02020603050405020304" pitchFamily="18" charset="0"/>
              </a:rPr>
              <a:t>задача дискретного программирования, где все переменные </a:t>
            </a:r>
            <a:r>
              <a:rPr lang="en-US" dirty="0">
                <a:latin typeface="Times New Roman" panose="02020603050405020304" pitchFamily="18" charset="0"/>
                <a:cs typeface="Times New Roman" panose="02020603050405020304" pitchFamily="18" charset="0"/>
              </a:rPr>
              <a:t>Xi </a:t>
            </a:r>
            <a:r>
              <a:rPr lang="ru-RU" dirty="0">
                <a:latin typeface="Times New Roman" panose="02020603050405020304" pitchFamily="18" charset="0"/>
                <a:cs typeface="Times New Roman" panose="02020603050405020304" pitchFamily="18" charset="0"/>
              </a:rPr>
              <a:t>принимают дискретные, в частности целочисленные, значения.</a:t>
            </a:r>
          </a:p>
          <a:p>
            <a:pPr algn="just"/>
            <a:endParaRPr lang="ru-RU" dirty="0">
              <a:latin typeface="Times New Roman" panose="02020603050405020304" pitchFamily="18" charset="0"/>
              <a:cs typeface="Times New Roman" panose="02020603050405020304" pitchFamily="18" charset="0"/>
            </a:endParaRPr>
          </a:p>
          <a:p>
            <a:pPr algn="just"/>
            <a:endParaRPr lang="ru-RU" dirty="0">
              <a:latin typeface="Times New Roman" panose="02020603050405020304" pitchFamily="18" charset="0"/>
              <a:cs typeface="Times New Roman" panose="02020603050405020304" pitchFamily="18" charset="0"/>
            </a:endParaRPr>
          </a:p>
        </p:txBody>
      </p:sp>
      <p:pic>
        <p:nvPicPr>
          <p:cNvPr id="8" name="Рисунок 7"/>
          <p:cNvPicPr>
            <a:picLocks noChangeAspect="1"/>
          </p:cNvPicPr>
          <p:nvPr/>
        </p:nvPicPr>
        <p:blipFill>
          <a:blip r:embed="rId2" cstate="print"/>
          <a:stretch>
            <a:fillRect/>
          </a:stretch>
        </p:blipFill>
        <p:spPr>
          <a:xfrm>
            <a:off x="1475656" y="2348880"/>
            <a:ext cx="5830884" cy="1876425"/>
          </a:xfrm>
          <a:prstGeom prst="rect">
            <a:avLst/>
          </a:prstGeom>
          <a:ln w="38100">
            <a:solidFill>
              <a:srgbClr val="990033"/>
            </a:solidFill>
          </a:ln>
        </p:spPr>
      </p:pic>
      <p:sp>
        <p:nvSpPr>
          <p:cNvPr id="5" name="Slide Number Placeholder 3">
            <a:extLst>
              <a:ext uri="{FF2B5EF4-FFF2-40B4-BE49-F238E27FC236}">
                <a16:creationId xmlns:a16="http://schemas.microsoft.com/office/drawing/2014/main" id="{13BD6B56-C542-4929-8D31-5EDD9CCBDB84}"/>
              </a:ext>
            </a:extLst>
          </p:cNvPr>
          <p:cNvSpPr txBox="1">
            <a:spLocks/>
          </p:cNvSpPr>
          <p:nvPr/>
        </p:nvSpPr>
        <p:spPr>
          <a:xfrm>
            <a:off x="144016" y="6643625"/>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31</a:t>
            </a:fld>
            <a:endParaRPr lang="en-US" altLang="ru-RU" sz="700" dirty="0">
              <a:latin typeface="Times New Roman" panose="02020603050405020304" pitchFamily="18" charset="0"/>
              <a:cs typeface="Times New Roman" panose="02020603050405020304" pitchFamily="18" charset="0"/>
            </a:endParaRPr>
          </a:p>
        </p:txBody>
      </p:sp>
      <p:sp>
        <p:nvSpPr>
          <p:cNvPr id="6" name="Заголовок 1">
            <a:extLst>
              <a:ext uri="{FF2B5EF4-FFF2-40B4-BE49-F238E27FC236}">
                <a16:creationId xmlns:a16="http://schemas.microsoft.com/office/drawing/2014/main" id="{2B275D2E-1DA1-4BC0-83C6-37BA23EC5AB7}"/>
              </a:ext>
            </a:extLst>
          </p:cNvPr>
          <p:cNvSpPr txBox="1">
            <a:spLocks/>
          </p:cNvSpPr>
          <p:nvPr/>
        </p:nvSpPr>
        <p:spPr>
          <a:xfrm>
            <a:off x="134104" y="284586"/>
            <a:ext cx="6228184" cy="720080"/>
          </a:xfrm>
          <a:prstGeom prst="rect">
            <a:avLst/>
          </a:prstGeom>
        </p:spPr>
        <p:txBody>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just"/>
            <a:r>
              <a:rPr lang="ru-RU" sz="1800" dirty="0">
                <a:solidFill>
                  <a:schemeClr val="bg1"/>
                </a:solidFill>
                <a:latin typeface="Times New Roman" panose="02020603050405020304" pitchFamily="18" charset="0"/>
                <a:cs typeface="Times New Roman" panose="02020603050405020304" pitchFamily="18" charset="0"/>
              </a:rPr>
              <a:t>Задачи математического программирования</a:t>
            </a:r>
          </a:p>
        </p:txBody>
      </p:sp>
    </p:spTree>
    <p:extLst>
      <p:ext uri="{BB962C8B-B14F-4D97-AF65-F5344CB8AC3E}">
        <p14:creationId xmlns:p14="http://schemas.microsoft.com/office/powerpoint/2010/main" val="4197459129"/>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8284" y="56973"/>
            <a:ext cx="7685299" cy="683794"/>
          </a:xfrm>
        </p:spPr>
        <p:txBody>
          <a:bodyPr/>
          <a:lstStyle/>
          <a:p>
            <a:r>
              <a:rPr lang="ru-RU" sz="2000" dirty="0">
                <a:solidFill>
                  <a:schemeClr val="bg1"/>
                </a:solidFill>
                <a:latin typeface="Times New Roman" panose="02020603050405020304" pitchFamily="18" charset="0"/>
                <a:cs typeface="Times New Roman" panose="02020603050405020304" pitchFamily="18" charset="0"/>
              </a:rPr>
              <a:t>ВЫЧИСЛИТЕЛЬНЫЕ МЕТОДЫ</a:t>
            </a:r>
          </a:p>
        </p:txBody>
      </p:sp>
      <p:sp>
        <p:nvSpPr>
          <p:cNvPr id="3" name="Объект 2"/>
          <p:cNvSpPr>
            <a:spLocks noGrp="1"/>
          </p:cNvSpPr>
          <p:nvPr>
            <p:ph idx="1"/>
          </p:nvPr>
        </p:nvSpPr>
        <p:spPr>
          <a:xfrm>
            <a:off x="611560" y="1268760"/>
            <a:ext cx="8034127" cy="4190462"/>
          </a:xfrm>
          <a:prstGeom prst="rect">
            <a:avLst/>
          </a:prstGeom>
        </p:spPr>
        <p:txBody>
          <a:bodyPr>
            <a:normAutofit fontScale="77500" lnSpcReduction="20000"/>
          </a:bodyPr>
          <a:lstStyle/>
          <a:p>
            <a:pPr marL="0" indent="0">
              <a:buNone/>
            </a:pPr>
            <a:r>
              <a:rPr lang="ru-RU" dirty="0">
                <a:latin typeface="Times New Roman" panose="02020603050405020304" pitchFamily="18" charset="0"/>
                <a:cs typeface="Times New Roman" panose="02020603050405020304" pitchFamily="18" charset="0"/>
              </a:rPr>
              <a:t>Вычислительные методы подразделяют на </a:t>
            </a:r>
            <a:r>
              <a:rPr lang="ru-RU" i="1" dirty="0">
                <a:latin typeface="Times New Roman" panose="02020603050405020304" pitchFamily="18" charset="0"/>
                <a:cs typeface="Times New Roman" panose="02020603050405020304" pitchFamily="18" charset="0"/>
              </a:rPr>
              <a:t>точные,</a:t>
            </a:r>
            <a:r>
              <a:rPr lang="ru-RU" dirty="0">
                <a:latin typeface="Times New Roman" panose="02020603050405020304" pitchFamily="18" charset="0"/>
                <a:cs typeface="Times New Roman" panose="02020603050405020304" pitchFamily="18" charset="0"/>
              </a:rPr>
              <a:t> которые гарантируют нахождение экстремума целевой функции у = </a:t>
            </a:r>
            <a:r>
              <a:rPr lang="en-US" dirty="0">
                <a:latin typeface="Times New Roman" panose="02020603050405020304" pitchFamily="18" charset="0"/>
                <a:cs typeface="Times New Roman" panose="02020603050405020304" pitchFamily="18" charset="0"/>
              </a:rPr>
              <a:t>F</a:t>
            </a:r>
            <a:r>
              <a:rPr lang="ru-RU" dirty="0">
                <a:latin typeface="Times New Roman" panose="02020603050405020304" pitchFamily="18" charset="0"/>
                <a:cs typeface="Times New Roman" panose="02020603050405020304" pitchFamily="18" charset="0"/>
              </a:rPr>
              <a:t>(х), и </a:t>
            </a:r>
            <a:r>
              <a:rPr lang="ru-RU" i="1" dirty="0">
                <a:latin typeface="Times New Roman" panose="02020603050405020304" pitchFamily="18" charset="0"/>
                <a:cs typeface="Times New Roman" panose="02020603050405020304" pitchFamily="18" charset="0"/>
              </a:rPr>
              <a:t>приближенные,</a:t>
            </a:r>
            <a:r>
              <a:rPr lang="ru-RU" dirty="0">
                <a:latin typeface="Times New Roman" panose="02020603050405020304" pitchFamily="18" charset="0"/>
                <a:cs typeface="Times New Roman" panose="02020603050405020304" pitchFamily="18" charset="0"/>
              </a:rPr>
              <a:t> приводящие к экстремуму целевой функции у = </a:t>
            </a:r>
            <a:r>
              <a:rPr lang="en-US" dirty="0">
                <a:latin typeface="Times New Roman" panose="02020603050405020304" pitchFamily="18" charset="0"/>
                <a:cs typeface="Times New Roman" panose="02020603050405020304" pitchFamily="18" charset="0"/>
              </a:rPr>
              <a:t>F</a:t>
            </a:r>
            <a:r>
              <a:rPr lang="ru-RU" dirty="0">
                <a:latin typeface="Times New Roman" panose="02020603050405020304" pitchFamily="18" charset="0"/>
                <a:cs typeface="Times New Roman" panose="02020603050405020304" pitchFamily="18" charset="0"/>
              </a:rPr>
              <a:t>(х) с заданной точностью. </a:t>
            </a:r>
          </a:p>
          <a:p>
            <a:pPr marL="0" indent="0">
              <a:buNone/>
            </a:pPr>
            <a:endParaRPr lang="ru-RU" dirty="0">
              <a:latin typeface="Times New Roman" panose="02020603050405020304" pitchFamily="18" charset="0"/>
              <a:cs typeface="Times New Roman" panose="02020603050405020304" pitchFamily="18" charset="0"/>
            </a:endParaRPr>
          </a:p>
          <a:p>
            <a:pPr marL="0" indent="0">
              <a:buNone/>
            </a:pPr>
            <a:r>
              <a:rPr lang="ru-RU" dirty="0">
                <a:latin typeface="Times New Roman" panose="02020603050405020304" pitchFamily="18" charset="0"/>
                <a:cs typeface="Times New Roman" panose="02020603050405020304" pitchFamily="18" charset="0"/>
              </a:rPr>
              <a:t>Методы можно также подразделить на </a:t>
            </a:r>
            <a:r>
              <a:rPr lang="ru-RU" i="1" dirty="0">
                <a:latin typeface="Times New Roman" panose="02020603050405020304" pitchFamily="18" charset="0"/>
                <a:cs typeface="Times New Roman" panose="02020603050405020304" pitchFamily="18" charset="0"/>
              </a:rPr>
              <a:t>конечные,</a:t>
            </a:r>
            <a:r>
              <a:rPr lang="ru-RU" dirty="0">
                <a:latin typeface="Times New Roman" panose="02020603050405020304" pitchFamily="18" charset="0"/>
                <a:cs typeface="Times New Roman" panose="02020603050405020304" pitchFamily="18" charset="0"/>
              </a:rPr>
              <a:t> дающие итоговый результат решения задачи за конечное число шагов, и </a:t>
            </a:r>
            <a:r>
              <a:rPr lang="ru-RU" i="1" dirty="0">
                <a:latin typeface="Times New Roman" panose="02020603050405020304" pitchFamily="18" charset="0"/>
                <a:cs typeface="Times New Roman" panose="02020603050405020304" pitchFamily="18" charset="0"/>
              </a:rPr>
              <a:t>асимптотические,</a:t>
            </a:r>
            <a:r>
              <a:rPr lang="ru-RU" dirty="0">
                <a:latin typeface="Times New Roman" panose="02020603050405020304" pitchFamily="18" charset="0"/>
                <a:cs typeface="Times New Roman" panose="02020603050405020304" pitchFamily="18" charset="0"/>
              </a:rPr>
              <a:t> состоящие из бесконечного числа шагов.</a:t>
            </a:r>
          </a:p>
          <a:p>
            <a:pPr marL="0" indent="0">
              <a:buNone/>
            </a:pPr>
            <a:endParaRPr lang="ru-RU" dirty="0">
              <a:latin typeface="Times New Roman" panose="02020603050405020304" pitchFamily="18" charset="0"/>
              <a:cs typeface="Times New Roman" panose="02020603050405020304" pitchFamily="18" charset="0"/>
            </a:endParaRPr>
          </a:p>
          <a:p>
            <a:pPr marL="0" indent="0">
              <a:buNone/>
            </a:pPr>
            <a:endParaRPr lang="ru-RU" dirty="0">
              <a:latin typeface="Times New Roman" panose="02020603050405020304" pitchFamily="18" charset="0"/>
              <a:cs typeface="Times New Roman" panose="02020603050405020304" pitchFamily="18" charset="0"/>
            </a:endParaRPr>
          </a:p>
          <a:p>
            <a:pPr marL="0" indent="0" algn="ctr">
              <a:buNone/>
            </a:pPr>
            <a:r>
              <a:rPr lang="ru-RU" dirty="0">
                <a:latin typeface="Times New Roman" panose="02020603050405020304" pitchFamily="18" charset="0"/>
                <a:cs typeface="Times New Roman" panose="02020603050405020304" pitchFamily="18" charset="0"/>
              </a:rPr>
              <a:t> В </a:t>
            </a:r>
            <a:r>
              <a:rPr lang="ru-RU" i="1" dirty="0">
                <a:latin typeface="Times New Roman" panose="02020603050405020304" pitchFamily="18" charset="0"/>
                <a:cs typeface="Times New Roman" panose="02020603050405020304" pitchFamily="18" charset="0"/>
              </a:rPr>
              <a:t>итеративных</a:t>
            </a:r>
            <a:r>
              <a:rPr lang="ru-RU" dirty="0">
                <a:latin typeface="Times New Roman" panose="02020603050405020304" pitchFamily="18" charset="0"/>
                <a:cs typeface="Times New Roman" panose="02020603050405020304" pitchFamily="18" charset="0"/>
              </a:rPr>
              <a:t> методах процесс поиска результата решения задачи разбивается на последовательно выполняемые циклические шаги (итерации).</a:t>
            </a:r>
          </a:p>
        </p:txBody>
      </p:sp>
      <p:sp>
        <p:nvSpPr>
          <p:cNvPr id="4" name="Slide Number Placeholder 3">
            <a:extLst>
              <a:ext uri="{FF2B5EF4-FFF2-40B4-BE49-F238E27FC236}">
                <a16:creationId xmlns:a16="http://schemas.microsoft.com/office/drawing/2014/main" id="{2D8D8418-816B-47AD-A7C0-4C5A9A3A6A1D}"/>
              </a:ext>
            </a:extLst>
          </p:cNvPr>
          <p:cNvSpPr txBox="1">
            <a:spLocks/>
          </p:cNvSpPr>
          <p:nvPr/>
        </p:nvSpPr>
        <p:spPr>
          <a:xfrm>
            <a:off x="144016" y="6643625"/>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32</a:t>
            </a:fld>
            <a:endParaRPr lang="en-US" altLang="ru-RU" sz="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7297493"/>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282" y="-31149"/>
            <a:ext cx="7272808" cy="1080120"/>
          </a:xfrm>
        </p:spPr>
        <p:txBody>
          <a:bodyPr/>
          <a:lstStyle/>
          <a:p>
            <a:r>
              <a:rPr lang="ru-RU" sz="2400" dirty="0">
                <a:solidFill>
                  <a:schemeClr val="bg1"/>
                </a:solidFill>
                <a:latin typeface="Times New Roman" panose="02020603050405020304" pitchFamily="18" charset="0"/>
                <a:cs typeface="Times New Roman" panose="02020603050405020304" pitchFamily="18" charset="0"/>
              </a:rPr>
              <a:t>ПРИВЕДЕНИЕ ЗАДАЧ ЛП К КАНОНИЧЕСКОЙ ФОРМЕ</a:t>
            </a:r>
          </a:p>
        </p:txBody>
      </p:sp>
      <p:pic>
        <p:nvPicPr>
          <p:cNvPr id="7" name="Объект 6"/>
          <p:cNvPicPr>
            <a:picLocks noGrp="1" noChangeAspect="1"/>
          </p:cNvPicPr>
          <p:nvPr>
            <p:ph idx="1"/>
          </p:nvPr>
        </p:nvPicPr>
        <p:blipFill>
          <a:blip r:embed="rId2" cstate="print"/>
          <a:stretch>
            <a:fillRect/>
          </a:stretch>
        </p:blipFill>
        <p:spPr>
          <a:xfrm>
            <a:off x="144016" y="1447165"/>
            <a:ext cx="5614988" cy="3152775"/>
          </a:xfrm>
          <a:prstGeom prst="rect">
            <a:avLst/>
          </a:prstGeom>
        </p:spPr>
      </p:pic>
      <p:pic>
        <p:nvPicPr>
          <p:cNvPr id="8" name="Рисунок 7"/>
          <p:cNvPicPr>
            <a:picLocks noChangeAspect="1"/>
          </p:cNvPicPr>
          <p:nvPr/>
        </p:nvPicPr>
        <p:blipFill>
          <a:blip r:embed="rId3" cstate="print"/>
          <a:stretch>
            <a:fillRect/>
          </a:stretch>
        </p:blipFill>
        <p:spPr>
          <a:xfrm>
            <a:off x="144016" y="4599940"/>
            <a:ext cx="5614988" cy="866775"/>
          </a:xfrm>
          <a:prstGeom prst="rect">
            <a:avLst/>
          </a:prstGeom>
        </p:spPr>
      </p:pic>
      <p:pic>
        <p:nvPicPr>
          <p:cNvPr id="9" name="Рисунок 8"/>
          <p:cNvPicPr>
            <a:picLocks noChangeAspect="1"/>
          </p:cNvPicPr>
          <p:nvPr/>
        </p:nvPicPr>
        <p:blipFill>
          <a:blip r:embed="rId4" cstate="print"/>
          <a:stretch>
            <a:fillRect/>
          </a:stretch>
        </p:blipFill>
        <p:spPr>
          <a:xfrm>
            <a:off x="6156705" y="2214695"/>
            <a:ext cx="2693843" cy="323261"/>
          </a:xfrm>
          <a:prstGeom prst="rect">
            <a:avLst/>
          </a:prstGeom>
          <a:ln w="38100">
            <a:solidFill>
              <a:srgbClr val="990033"/>
            </a:solidFill>
          </a:ln>
        </p:spPr>
      </p:pic>
      <p:pic>
        <p:nvPicPr>
          <p:cNvPr id="10" name="Рисунок 9"/>
          <p:cNvPicPr>
            <a:picLocks noChangeAspect="1"/>
          </p:cNvPicPr>
          <p:nvPr/>
        </p:nvPicPr>
        <p:blipFill>
          <a:blip r:embed="rId5" cstate="print"/>
          <a:stretch>
            <a:fillRect/>
          </a:stretch>
        </p:blipFill>
        <p:spPr>
          <a:xfrm>
            <a:off x="6378070" y="2962892"/>
            <a:ext cx="2251112" cy="1100788"/>
          </a:xfrm>
          <a:prstGeom prst="rect">
            <a:avLst/>
          </a:prstGeom>
          <a:ln w="38100">
            <a:solidFill>
              <a:srgbClr val="990033"/>
            </a:solidFill>
          </a:ln>
        </p:spPr>
      </p:pic>
      <p:sp>
        <p:nvSpPr>
          <p:cNvPr id="11" name="Slide Number Placeholder 3">
            <a:extLst>
              <a:ext uri="{FF2B5EF4-FFF2-40B4-BE49-F238E27FC236}">
                <a16:creationId xmlns:a16="http://schemas.microsoft.com/office/drawing/2014/main" id="{8A27DF3D-39E6-4A06-B2D7-87BD775B9F84}"/>
              </a:ext>
            </a:extLst>
          </p:cNvPr>
          <p:cNvSpPr txBox="1">
            <a:spLocks/>
          </p:cNvSpPr>
          <p:nvPr/>
        </p:nvSpPr>
        <p:spPr>
          <a:xfrm>
            <a:off x="144016" y="6643625"/>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33</a:t>
            </a:fld>
            <a:endParaRPr lang="en-US" altLang="ru-RU" sz="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7080769"/>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Объект 7"/>
          <p:cNvPicPr>
            <a:picLocks noGrp="1" noChangeAspect="1"/>
          </p:cNvPicPr>
          <p:nvPr>
            <p:ph idx="1"/>
          </p:nvPr>
        </p:nvPicPr>
        <p:blipFill>
          <a:blip r:embed="rId2" cstate="print"/>
          <a:stretch>
            <a:fillRect/>
          </a:stretch>
        </p:blipFill>
        <p:spPr>
          <a:xfrm>
            <a:off x="4139952" y="980728"/>
            <a:ext cx="4638920" cy="3226127"/>
          </a:xfrm>
          <a:prstGeom prst="rect">
            <a:avLst/>
          </a:prstGeom>
        </p:spPr>
      </p:pic>
      <p:sp>
        <p:nvSpPr>
          <p:cNvPr id="7" name="Прямоугольник 6"/>
          <p:cNvSpPr/>
          <p:nvPr/>
        </p:nvSpPr>
        <p:spPr>
          <a:xfrm>
            <a:off x="42655" y="1412776"/>
            <a:ext cx="3231526" cy="2862322"/>
          </a:xfrm>
          <a:prstGeom prst="rect">
            <a:avLst/>
          </a:prstGeom>
          <a:ln>
            <a:solidFill>
              <a:srgbClr val="990033"/>
            </a:solidFill>
          </a:ln>
        </p:spPr>
        <p:txBody>
          <a:bodyPr wrap="square">
            <a:spAutoFit/>
          </a:bodyPr>
          <a:lstStyle/>
          <a:p>
            <a:pPr algn="just"/>
            <a:r>
              <a:rPr lang="ru-RU" b="1" dirty="0">
                <a:solidFill>
                  <a:srgbClr val="000000"/>
                </a:solidFill>
                <a:latin typeface="Times New Roman" panose="02020603050405020304" pitchFamily="18" charset="0"/>
                <a:cs typeface="Times New Roman" panose="02020603050405020304" pitchFamily="18" charset="0"/>
              </a:rPr>
              <a:t>Задача.</a:t>
            </a:r>
            <a:r>
              <a:rPr lang="ru-RU" dirty="0">
                <a:solidFill>
                  <a:srgbClr val="000000"/>
                </a:solidFill>
                <a:latin typeface="Times New Roman" panose="02020603050405020304" pitchFamily="18" charset="0"/>
                <a:cs typeface="Times New Roman" panose="02020603050405020304" pitchFamily="18" charset="0"/>
              </a:rPr>
              <a:t> Требуется составить диету, содержащую, по крайней мере, 20 единиц белков, 30 единиц углеводов, 10 единиц жиров и 40 единиц витаминов. Как дешевле всего составить диету из 5 имеющихся продуктов: хлеба, сои, сушеной рыбы, фруктов молока? </a:t>
            </a:r>
            <a:endParaRPr lang="ru-RU" dirty="0">
              <a:latin typeface="Times New Roman" panose="02020603050405020304" pitchFamily="18" charset="0"/>
              <a:cs typeface="Times New Roman" panose="02020603050405020304" pitchFamily="18" charset="0"/>
            </a:endParaRPr>
          </a:p>
        </p:txBody>
      </p:sp>
      <p:sp>
        <p:nvSpPr>
          <p:cNvPr id="5" name="Slide Number Placeholder 3">
            <a:extLst>
              <a:ext uri="{FF2B5EF4-FFF2-40B4-BE49-F238E27FC236}">
                <a16:creationId xmlns:a16="http://schemas.microsoft.com/office/drawing/2014/main" id="{A659A749-C5E2-4AA0-B6B0-D6FF62E3237A}"/>
              </a:ext>
            </a:extLst>
          </p:cNvPr>
          <p:cNvSpPr txBox="1">
            <a:spLocks/>
          </p:cNvSpPr>
          <p:nvPr/>
        </p:nvSpPr>
        <p:spPr>
          <a:xfrm>
            <a:off x="144016" y="6643625"/>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34</a:t>
            </a:fld>
            <a:endParaRPr lang="en-US" altLang="ru-RU" sz="700" dirty="0">
              <a:latin typeface="Times New Roman" panose="02020603050405020304" pitchFamily="18" charset="0"/>
              <a:cs typeface="Times New Roman" panose="02020603050405020304" pitchFamily="18" charset="0"/>
            </a:endParaRPr>
          </a:p>
        </p:txBody>
      </p:sp>
      <p:sp>
        <p:nvSpPr>
          <p:cNvPr id="6" name="Заголовок 1">
            <a:extLst>
              <a:ext uri="{FF2B5EF4-FFF2-40B4-BE49-F238E27FC236}">
                <a16:creationId xmlns:a16="http://schemas.microsoft.com/office/drawing/2014/main" id="{624BA967-C396-4CBD-9E0E-0452CC63FE93}"/>
              </a:ext>
            </a:extLst>
          </p:cNvPr>
          <p:cNvSpPr txBox="1">
            <a:spLocks/>
          </p:cNvSpPr>
          <p:nvPr/>
        </p:nvSpPr>
        <p:spPr bwMode="auto">
          <a:xfrm>
            <a:off x="39282" y="-31149"/>
            <a:ext cx="7272808"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lnSpc>
                <a:spcPct val="90000"/>
              </a:lnSpc>
              <a:spcBef>
                <a:spcPct val="0"/>
              </a:spcBef>
              <a:spcAft>
                <a:spcPct val="0"/>
              </a:spcAft>
              <a:defRPr sz="4400" kern="1200">
                <a:solidFill>
                  <a:schemeClr val="tx1"/>
                </a:solidFill>
                <a:latin typeface="Calibri" panose="020F050202020403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panose="020F0502020204030204" pitchFamily="34" charset="0"/>
                <a:cs typeface="Arial" panose="020B0604020202020204" pitchFamily="34" charset="0"/>
              </a:defRPr>
            </a:lvl9pPr>
          </a:lstStyle>
          <a:p>
            <a:pPr defTabSz="914400"/>
            <a:r>
              <a:rPr lang="ru-RU" sz="2400">
                <a:solidFill>
                  <a:schemeClr val="bg1"/>
                </a:solidFill>
                <a:latin typeface="Times New Roman" panose="02020603050405020304" pitchFamily="18" charset="0"/>
                <a:cs typeface="Times New Roman" panose="02020603050405020304" pitchFamily="18" charset="0"/>
              </a:rPr>
              <a:t>ПРИВЕДЕНИЕ ЗАДАЧ ЛП К КАНОНИЧЕСКОЙ ФОРМЕ</a:t>
            </a:r>
            <a:endParaRPr lang="ru-RU" sz="2400" dirty="0">
              <a:solidFill>
                <a:schemeClr val="bg1"/>
              </a:solidFill>
              <a:latin typeface="Times New Roman" panose="02020603050405020304" pitchFamily="18" charset="0"/>
              <a:cs typeface="Times New Roman" panose="02020603050405020304" pitchFamily="18" charset="0"/>
            </a:endParaRPr>
          </a:p>
        </p:txBody>
      </p:sp>
      <p:pic>
        <p:nvPicPr>
          <p:cNvPr id="9" name="Рисунок 8">
            <a:extLst>
              <a:ext uri="{FF2B5EF4-FFF2-40B4-BE49-F238E27FC236}">
                <a16:creationId xmlns:a16="http://schemas.microsoft.com/office/drawing/2014/main" id="{9F1741F6-B123-4FDD-B884-D082FC680C9F}"/>
              </a:ext>
            </a:extLst>
          </p:cNvPr>
          <p:cNvPicPr>
            <a:picLocks noChangeAspect="1"/>
          </p:cNvPicPr>
          <p:nvPr/>
        </p:nvPicPr>
        <p:blipFill>
          <a:blip r:embed="rId3" cstate="print"/>
          <a:stretch>
            <a:fillRect/>
          </a:stretch>
        </p:blipFill>
        <p:spPr>
          <a:xfrm>
            <a:off x="1979712" y="4404579"/>
            <a:ext cx="4989133" cy="2081290"/>
          </a:xfrm>
          <a:prstGeom prst="rect">
            <a:avLst/>
          </a:prstGeom>
        </p:spPr>
      </p:pic>
    </p:spTree>
    <p:extLst>
      <p:ext uri="{BB962C8B-B14F-4D97-AF65-F5344CB8AC3E}">
        <p14:creationId xmlns:p14="http://schemas.microsoft.com/office/powerpoint/2010/main" val="3353251870"/>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076" y="-106056"/>
            <a:ext cx="7886700" cy="1325563"/>
          </a:xfrm>
        </p:spPr>
        <p:txBody>
          <a:bodyPr/>
          <a:lstStyle/>
          <a:p>
            <a:r>
              <a:rPr lang="ru-RU" sz="2800" dirty="0">
                <a:solidFill>
                  <a:schemeClr val="bg1"/>
                </a:solidFill>
                <a:latin typeface="Times New Roman" panose="02020603050405020304" pitchFamily="18" charset="0"/>
                <a:cs typeface="Times New Roman" panose="02020603050405020304" pitchFamily="18" charset="0"/>
              </a:rPr>
              <a:t>ВОЗМОЖНЫЕ ИСХОДЫ</a:t>
            </a:r>
          </a:p>
        </p:txBody>
      </p:sp>
      <p:sp>
        <p:nvSpPr>
          <p:cNvPr id="3" name="Объект 2"/>
          <p:cNvSpPr>
            <a:spLocks noGrp="1"/>
          </p:cNvSpPr>
          <p:nvPr>
            <p:ph idx="1"/>
          </p:nvPr>
        </p:nvSpPr>
        <p:spPr>
          <a:xfrm>
            <a:off x="685564" y="1060807"/>
            <a:ext cx="7772870" cy="792088"/>
          </a:xfrm>
          <a:prstGeom prst="rect">
            <a:avLst/>
          </a:prstGeom>
        </p:spPr>
        <p:txBody>
          <a:bodyPr>
            <a:noAutofit/>
          </a:bodyPr>
          <a:lstStyle/>
          <a:p>
            <a:pPr algn="ctr">
              <a:buNone/>
            </a:pPr>
            <a:r>
              <a:rPr lang="ru-RU" sz="1600" b="1" dirty="0">
                <a:latin typeface="Times New Roman" panose="02020603050405020304" pitchFamily="18" charset="0"/>
                <a:cs typeface="Times New Roman" panose="02020603050405020304" pitchFamily="18" charset="0"/>
              </a:rPr>
              <a:t>Из курса линейной алгебры известно, что неотрицательное решение системы алгебраических уравнений существует не всегда и возможны следующие ситуации:</a:t>
            </a:r>
          </a:p>
          <a:p>
            <a:endParaRPr lang="ru-RU" sz="1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DEF0BB9-EB8E-4F70-A3D9-DB40D1ADFA13}"/>
              </a:ext>
            </a:extLst>
          </p:cNvPr>
          <p:cNvSpPr txBox="1">
            <a:spLocks/>
          </p:cNvSpPr>
          <p:nvPr/>
        </p:nvSpPr>
        <p:spPr>
          <a:xfrm>
            <a:off x="144016" y="6643625"/>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35</a:t>
            </a:fld>
            <a:endParaRPr lang="en-US" altLang="ru-RU" sz="7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95E2D43-8A63-43FF-B8E9-5210F0EECC33}"/>
              </a:ext>
            </a:extLst>
          </p:cNvPr>
          <p:cNvSpPr txBox="1"/>
          <p:nvPr/>
        </p:nvSpPr>
        <p:spPr>
          <a:xfrm>
            <a:off x="-1" y="2196424"/>
            <a:ext cx="9143999" cy="646331"/>
          </a:xfrm>
          <a:prstGeom prst="rect">
            <a:avLst/>
          </a:prstGeom>
          <a:solidFill>
            <a:schemeClr val="accent6">
              <a:lumMod val="20000"/>
              <a:lumOff val="80000"/>
            </a:schemeClr>
          </a:solidFill>
        </p:spPr>
        <p:txBody>
          <a:bodyPr wrap="square">
            <a:spAutoFit/>
          </a:bodyPr>
          <a:lstStyle/>
          <a:p>
            <a:pPr lvl="0" algn="just"/>
            <a:r>
              <a:rPr lang="ru-RU" sz="1800" dirty="0">
                <a:latin typeface="Times New Roman" panose="02020603050405020304" pitchFamily="18" charset="0"/>
                <a:cs typeface="Times New Roman" panose="02020603050405020304" pitchFamily="18" charset="0"/>
              </a:rPr>
              <a:t>Система несовместна, т. е. не имеет ни одного, в том числе неотрицательного, решения (число переменных </a:t>
            </a:r>
            <a:r>
              <a:rPr lang="ru-RU" sz="1800" i="1" dirty="0">
                <a:latin typeface="Times New Roman" panose="02020603050405020304" pitchFamily="18" charset="0"/>
                <a:cs typeface="Times New Roman" panose="02020603050405020304" pitchFamily="18" charset="0"/>
              </a:rPr>
              <a:t>п</a:t>
            </a:r>
            <a:r>
              <a:rPr lang="ru-RU" sz="1800" dirty="0">
                <a:latin typeface="Times New Roman" panose="02020603050405020304" pitchFamily="18" charset="0"/>
                <a:cs typeface="Times New Roman" panose="02020603050405020304" pitchFamily="18" charset="0"/>
              </a:rPr>
              <a:t> меньше числа уравнений </a:t>
            </a:r>
            <a:r>
              <a:rPr lang="ru-RU" sz="1800" i="1" dirty="0">
                <a:latin typeface="Times New Roman" panose="02020603050405020304" pitchFamily="18" charset="0"/>
                <a:cs typeface="Times New Roman" panose="02020603050405020304" pitchFamily="18" charset="0"/>
              </a:rPr>
              <a:t>р</a:t>
            </a:r>
            <a:r>
              <a:rPr lang="ru-RU" sz="1800" dirty="0">
                <a:latin typeface="Times New Roman" panose="02020603050405020304" pitchFamily="18" charset="0"/>
                <a:cs typeface="Times New Roman" panose="02020603050405020304" pitchFamily="18" charset="0"/>
              </a:rPr>
              <a:t>);</a:t>
            </a:r>
          </a:p>
        </p:txBody>
      </p:sp>
      <p:sp>
        <p:nvSpPr>
          <p:cNvPr id="8" name="TextBox 7">
            <a:extLst>
              <a:ext uri="{FF2B5EF4-FFF2-40B4-BE49-F238E27FC236}">
                <a16:creationId xmlns:a16="http://schemas.microsoft.com/office/drawing/2014/main" id="{4D4456E4-DB4F-47C1-9068-5C16FF0B5EEF}"/>
              </a:ext>
            </a:extLst>
          </p:cNvPr>
          <p:cNvSpPr txBox="1"/>
          <p:nvPr/>
        </p:nvSpPr>
        <p:spPr>
          <a:xfrm>
            <a:off x="32488" y="2950960"/>
            <a:ext cx="9143999" cy="646331"/>
          </a:xfrm>
          <a:prstGeom prst="rect">
            <a:avLst/>
          </a:prstGeom>
          <a:noFill/>
        </p:spPr>
        <p:txBody>
          <a:bodyPr wrap="square">
            <a:spAutoFit/>
          </a:bodyPr>
          <a:lstStyle/>
          <a:p>
            <a:pPr lvl="0" algn="just"/>
            <a:r>
              <a:rPr lang="ru-RU" sz="1800" dirty="0">
                <a:latin typeface="Times New Roman" panose="02020603050405020304" pitchFamily="18" charset="0"/>
                <a:cs typeface="Times New Roman" panose="02020603050405020304" pitchFamily="18" charset="0"/>
              </a:rPr>
              <a:t>Система совместна, т. е. имеет хотя бы одно решение (число переменных </a:t>
            </a:r>
            <a:r>
              <a:rPr lang="ru-RU" sz="1800" i="1" dirty="0">
                <a:latin typeface="Times New Roman" panose="02020603050405020304" pitchFamily="18" charset="0"/>
                <a:cs typeface="Times New Roman" panose="02020603050405020304" pitchFamily="18" charset="0"/>
              </a:rPr>
              <a:t>п</a:t>
            </a:r>
            <a:r>
              <a:rPr lang="ru-RU" sz="1800" dirty="0">
                <a:latin typeface="Times New Roman" panose="02020603050405020304" pitchFamily="18" charset="0"/>
                <a:cs typeface="Times New Roman" panose="02020603050405020304" pitchFamily="18" charset="0"/>
              </a:rPr>
              <a:t> больше числа уравнений </a:t>
            </a:r>
            <a:r>
              <a:rPr lang="ru-RU" sz="1800" i="1" dirty="0">
                <a:latin typeface="Times New Roman" panose="02020603050405020304" pitchFamily="18" charset="0"/>
                <a:cs typeface="Times New Roman" panose="02020603050405020304" pitchFamily="18" charset="0"/>
              </a:rPr>
              <a:t>р</a:t>
            </a:r>
            <a:r>
              <a:rPr lang="ru-RU" sz="1800" dirty="0">
                <a:latin typeface="Times New Roman" panose="02020603050405020304" pitchFamily="18" charset="0"/>
                <a:cs typeface="Times New Roman" panose="02020603050405020304" pitchFamily="18" charset="0"/>
              </a:rPr>
              <a:t>), но среди ее решений нет ни одного неотрицательного;</a:t>
            </a:r>
          </a:p>
        </p:txBody>
      </p:sp>
      <p:sp>
        <p:nvSpPr>
          <p:cNvPr id="10" name="TextBox 9">
            <a:extLst>
              <a:ext uri="{FF2B5EF4-FFF2-40B4-BE49-F238E27FC236}">
                <a16:creationId xmlns:a16="http://schemas.microsoft.com/office/drawing/2014/main" id="{4FA28726-26E1-45C3-9825-8C5530442FDD}"/>
              </a:ext>
            </a:extLst>
          </p:cNvPr>
          <p:cNvSpPr txBox="1"/>
          <p:nvPr/>
        </p:nvSpPr>
        <p:spPr>
          <a:xfrm>
            <a:off x="0" y="3741921"/>
            <a:ext cx="9143999" cy="923330"/>
          </a:xfrm>
          <a:prstGeom prst="rect">
            <a:avLst/>
          </a:prstGeom>
          <a:solidFill>
            <a:schemeClr val="accent6">
              <a:lumMod val="20000"/>
              <a:lumOff val="80000"/>
            </a:schemeClr>
          </a:solidFill>
        </p:spPr>
        <p:txBody>
          <a:bodyPr wrap="square">
            <a:spAutoFit/>
          </a:bodyPr>
          <a:lstStyle/>
          <a:p>
            <a:pPr lvl="0" algn="just"/>
            <a:r>
              <a:rPr lang="ru-RU" sz="1800" dirty="0">
                <a:latin typeface="Times New Roman" panose="02020603050405020304" pitchFamily="18" charset="0"/>
                <a:cs typeface="Times New Roman" panose="02020603050405020304" pitchFamily="18" charset="0"/>
              </a:rPr>
              <a:t>Система имеет неотрицательные решения, но целевая функция </a:t>
            </a:r>
            <a:r>
              <a:rPr lang="en-US" sz="1800" dirty="0">
                <a:latin typeface="Times New Roman" panose="02020603050405020304" pitchFamily="18" charset="0"/>
                <a:cs typeface="Times New Roman" panose="02020603050405020304" pitchFamily="18" charset="0"/>
              </a:rPr>
              <a:t>f</a:t>
            </a:r>
            <a:r>
              <a:rPr lang="ru-RU" sz="1800" dirty="0">
                <a:latin typeface="Times New Roman" panose="02020603050405020304" pitchFamily="18" charset="0"/>
                <a:cs typeface="Times New Roman" panose="02020603050405020304" pitchFamily="18" charset="0"/>
              </a:rPr>
              <a:t>(х) не достигает максимума на множестве неотрицатель­ных решений, так как она не ограничена сверху на этом множестве;</a:t>
            </a:r>
          </a:p>
        </p:txBody>
      </p:sp>
      <p:sp>
        <p:nvSpPr>
          <p:cNvPr id="12" name="TextBox 11">
            <a:extLst>
              <a:ext uri="{FF2B5EF4-FFF2-40B4-BE49-F238E27FC236}">
                <a16:creationId xmlns:a16="http://schemas.microsoft.com/office/drawing/2014/main" id="{7635BDEF-1010-4F0A-BBB7-3F8E74478F31}"/>
              </a:ext>
            </a:extLst>
          </p:cNvPr>
          <p:cNvSpPr txBox="1"/>
          <p:nvPr/>
        </p:nvSpPr>
        <p:spPr>
          <a:xfrm>
            <a:off x="72451" y="4689751"/>
            <a:ext cx="9132922" cy="646331"/>
          </a:xfrm>
          <a:prstGeom prst="rect">
            <a:avLst/>
          </a:prstGeom>
          <a:noFill/>
        </p:spPr>
        <p:txBody>
          <a:bodyPr wrap="square">
            <a:spAutoFit/>
          </a:bodyPr>
          <a:lstStyle/>
          <a:p>
            <a:pPr algn="just"/>
            <a:r>
              <a:rPr lang="ru-RU" sz="1800" dirty="0">
                <a:latin typeface="Times New Roman" panose="02020603050405020304" pitchFamily="18" charset="0"/>
                <a:cs typeface="Times New Roman" panose="02020603050405020304" pitchFamily="18" charset="0"/>
              </a:rPr>
              <a:t>Система имеет неотрицательные решения, среди которых существует такое (или такие), при котором функция </a:t>
            </a:r>
            <a:r>
              <a:rPr lang="en-US" sz="1800" dirty="0">
                <a:latin typeface="Times New Roman" panose="02020603050405020304" pitchFamily="18" charset="0"/>
                <a:cs typeface="Times New Roman" panose="02020603050405020304" pitchFamily="18" charset="0"/>
              </a:rPr>
              <a:t>f </a:t>
            </a:r>
            <a:r>
              <a:rPr lang="ru-RU" sz="1800" dirty="0">
                <a:latin typeface="Times New Roman" panose="02020603050405020304" pitchFamily="18" charset="0"/>
                <a:cs typeface="Times New Roman" panose="02020603050405020304" pitchFamily="18" charset="0"/>
              </a:rPr>
              <a:t>(х) достигает максимума на этом множестве решений.</a:t>
            </a:r>
          </a:p>
        </p:txBody>
      </p:sp>
    </p:spTree>
    <p:extLst>
      <p:ext uri="{BB962C8B-B14F-4D97-AF65-F5344CB8AC3E}">
        <p14:creationId xmlns:p14="http://schemas.microsoft.com/office/powerpoint/2010/main" val="470308727"/>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cstate="print"/>
          <a:stretch>
            <a:fillRect/>
          </a:stretch>
        </p:blipFill>
        <p:spPr>
          <a:xfrm>
            <a:off x="1331640" y="1600947"/>
            <a:ext cx="6101613" cy="3656105"/>
          </a:xfrm>
          <a:prstGeom prst="rect">
            <a:avLst/>
          </a:prstGeom>
        </p:spPr>
      </p:pic>
      <p:sp>
        <p:nvSpPr>
          <p:cNvPr id="6" name="Slide Number Placeholder 3">
            <a:extLst>
              <a:ext uri="{FF2B5EF4-FFF2-40B4-BE49-F238E27FC236}">
                <a16:creationId xmlns:a16="http://schemas.microsoft.com/office/drawing/2014/main" id="{067DE481-6DF5-41BF-A137-A4316A478A3D}"/>
              </a:ext>
            </a:extLst>
          </p:cNvPr>
          <p:cNvSpPr txBox="1">
            <a:spLocks/>
          </p:cNvSpPr>
          <p:nvPr/>
        </p:nvSpPr>
        <p:spPr>
          <a:xfrm>
            <a:off x="144016" y="6643625"/>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36</a:t>
            </a:fld>
            <a:endParaRPr lang="en-US" altLang="ru-RU" sz="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674612"/>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Объект 4"/>
          <p:cNvSpPr>
            <a:spLocks noGrp="1"/>
          </p:cNvSpPr>
          <p:nvPr>
            <p:ph idx="1"/>
          </p:nvPr>
        </p:nvSpPr>
        <p:spPr>
          <a:xfrm>
            <a:off x="5508104" y="1556792"/>
            <a:ext cx="3283528" cy="4323952"/>
          </a:xfrm>
          <a:prstGeom prst="rect">
            <a:avLst/>
          </a:prstGeom>
        </p:spPr>
        <p:txBody>
          <a:bodyPr>
            <a:normAutofit/>
          </a:bodyPr>
          <a:lstStyle/>
          <a:p>
            <a:pPr marL="0" indent="0" algn="just">
              <a:buNone/>
            </a:pPr>
            <a:r>
              <a:rPr lang="ru-RU" sz="1800" dirty="0">
                <a:latin typeface="Times New Roman" panose="02020603050405020304" pitchFamily="18" charset="0"/>
                <a:cs typeface="Times New Roman" panose="02020603050405020304" pitchFamily="18" charset="0"/>
              </a:rPr>
              <a:t>В зависимости от того, как пересекаются друг с другом допустимые полуплоскости, может получиться много разнообразных форм области допустимых решений, где будет иметься единственное оптимальное решение или много оптимальных решений. Может оказаться, что допустимое множество </a:t>
            </a:r>
            <a:r>
              <a:rPr lang="ru-RU" sz="1800" i="1" dirty="0">
                <a:latin typeface="Times New Roman" panose="02020603050405020304" pitchFamily="18" charset="0"/>
                <a:cs typeface="Times New Roman" panose="02020603050405020304" pitchFamily="18" charset="0"/>
              </a:rPr>
              <a:t>пусто.</a:t>
            </a:r>
            <a:r>
              <a:rPr lang="ru-RU" sz="1800" dirty="0">
                <a:latin typeface="Times New Roman" panose="02020603050405020304" pitchFamily="18" charset="0"/>
                <a:cs typeface="Times New Roman" panose="02020603050405020304" pitchFamily="18" charset="0"/>
              </a:rPr>
              <a:t> Это означает, что система линейных уравнений несовместна при неотрицательных значениях переменных </a:t>
            </a:r>
            <a:r>
              <a:rPr lang="ru-RU" sz="1800" i="1" dirty="0">
                <a:latin typeface="Times New Roman" panose="02020603050405020304" pitchFamily="18" charset="0"/>
                <a:cs typeface="Times New Roman" panose="02020603050405020304" pitchFamily="18" charset="0"/>
              </a:rPr>
              <a:t>Х.</a:t>
            </a:r>
            <a:endParaRPr lang="ru-RU" sz="1800" dirty="0">
              <a:latin typeface="Times New Roman" panose="02020603050405020304" pitchFamily="18" charset="0"/>
              <a:cs typeface="Times New Roman" panose="02020603050405020304" pitchFamily="18" charset="0"/>
            </a:endParaRPr>
          </a:p>
          <a:p>
            <a:pPr algn="just"/>
            <a:endParaRPr lang="ru-RU" sz="1800" dirty="0">
              <a:latin typeface="Times New Roman" panose="02020603050405020304" pitchFamily="18" charset="0"/>
              <a:cs typeface="Times New Roman" panose="02020603050405020304" pitchFamily="18" charset="0"/>
            </a:endParaRPr>
          </a:p>
        </p:txBody>
      </p:sp>
      <p:pic>
        <p:nvPicPr>
          <p:cNvPr id="6" name="Рисунок 5"/>
          <p:cNvPicPr>
            <a:picLocks noChangeAspect="1"/>
          </p:cNvPicPr>
          <p:nvPr/>
        </p:nvPicPr>
        <p:blipFill>
          <a:blip r:embed="rId2" cstate="print"/>
          <a:stretch>
            <a:fillRect/>
          </a:stretch>
        </p:blipFill>
        <p:spPr>
          <a:xfrm>
            <a:off x="571637" y="3573016"/>
            <a:ext cx="4211156" cy="2143861"/>
          </a:xfrm>
          <a:prstGeom prst="rect">
            <a:avLst/>
          </a:prstGeom>
        </p:spPr>
      </p:pic>
      <p:sp>
        <p:nvSpPr>
          <p:cNvPr id="7" name="Заголовок 1"/>
          <p:cNvSpPr txBox="1">
            <a:spLocks/>
          </p:cNvSpPr>
          <p:nvPr/>
        </p:nvSpPr>
        <p:spPr bwMode="auto">
          <a:xfrm>
            <a:off x="458292" y="1273058"/>
            <a:ext cx="4113708" cy="1268461"/>
          </a:xfrm>
          <a:prstGeom prst="rect">
            <a:avLst/>
          </a:prstGeom>
          <a:noFill/>
          <a:ln w="9525">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normAutofit fontScale="97500"/>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ru-RU" i="0" u="none" strike="noStrike" kern="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ГЕОМЕТРИЧЕСКИЙ МЕТОД РЕШЕНИЯ ЗАДАЧИ ЛИНЕЙНОГО ПРОГРАММИРОВАНИЯ</a:t>
            </a:r>
          </a:p>
        </p:txBody>
      </p:sp>
      <p:sp>
        <p:nvSpPr>
          <p:cNvPr id="8" name="Slide Number Placeholder 3">
            <a:extLst>
              <a:ext uri="{FF2B5EF4-FFF2-40B4-BE49-F238E27FC236}">
                <a16:creationId xmlns:a16="http://schemas.microsoft.com/office/drawing/2014/main" id="{0A8D867F-B384-4D9C-9116-CDECB6CB5D71}"/>
              </a:ext>
            </a:extLst>
          </p:cNvPr>
          <p:cNvSpPr txBox="1">
            <a:spLocks/>
          </p:cNvSpPr>
          <p:nvPr/>
        </p:nvSpPr>
        <p:spPr>
          <a:xfrm>
            <a:off x="144016" y="6643625"/>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37</a:t>
            </a:fld>
            <a:endParaRPr lang="en-US" altLang="ru-RU" sz="7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A306F6F6-A48F-4C51-AAB9-2DAF463314B8}"/>
              </a:ext>
            </a:extLst>
          </p:cNvPr>
          <p:cNvSpPr txBox="1"/>
          <p:nvPr/>
        </p:nvSpPr>
        <p:spPr>
          <a:xfrm>
            <a:off x="0" y="260648"/>
            <a:ext cx="4572000" cy="369332"/>
          </a:xfrm>
          <a:prstGeom prst="rect">
            <a:avLst/>
          </a:prstGeom>
          <a:noFill/>
        </p:spPr>
        <p:txBody>
          <a:bodyPr wrap="square">
            <a:spAutoFit/>
          </a:bodyPr>
          <a:lstStyle/>
          <a:p>
            <a:r>
              <a:rPr kumimoji="0" lang="ru-RU" sz="1800" b="1" i="0" u="none" strike="noStrike" kern="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МЕТОДЫ РЕШЕНИЯ</a:t>
            </a:r>
            <a:endParaRPr lang="ru-RU" dirty="0">
              <a:solidFill>
                <a:schemeClr val="bg1"/>
              </a:solidFill>
            </a:endParaRPr>
          </a:p>
        </p:txBody>
      </p:sp>
    </p:spTree>
    <p:extLst>
      <p:ext uri="{BB962C8B-B14F-4D97-AF65-F5344CB8AC3E}">
        <p14:creationId xmlns:p14="http://schemas.microsoft.com/office/powerpoint/2010/main" val="1883605658"/>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0722" y="1066800"/>
            <a:ext cx="3528392" cy="707182"/>
          </a:xfrm>
          <a:ln>
            <a:solidFill>
              <a:srgbClr val="990033"/>
            </a:solidFill>
          </a:ln>
        </p:spPr>
        <p:txBody>
          <a:bodyPr>
            <a:normAutofit/>
          </a:bodyPr>
          <a:lstStyle/>
          <a:p>
            <a:r>
              <a:rPr lang="ru-RU"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ВАРИАНТЫ РЕШЕНИЙ</a:t>
            </a:r>
            <a:endParaRPr lang="ru-RU" sz="2400" dirty="0">
              <a:latin typeface="Times New Roman" panose="02020603050405020304" pitchFamily="18" charset="0"/>
              <a:cs typeface="Times New Roman" panose="02020603050405020304" pitchFamily="18" charset="0"/>
            </a:endParaRPr>
          </a:p>
        </p:txBody>
      </p:sp>
      <p:sp>
        <p:nvSpPr>
          <p:cNvPr id="4" name="Прямоугольник 3"/>
          <p:cNvSpPr/>
          <p:nvPr/>
        </p:nvSpPr>
        <p:spPr>
          <a:xfrm>
            <a:off x="4860032" y="1066800"/>
            <a:ext cx="3960440" cy="5262979"/>
          </a:xfrm>
          <a:prstGeom prst="rect">
            <a:avLst/>
          </a:prstGeom>
        </p:spPr>
        <p:txBody>
          <a:bodyPr wrap="square">
            <a:spAutoFit/>
          </a:bodyPr>
          <a:lstStyle/>
          <a:p>
            <a:pPr algn="just"/>
            <a:r>
              <a:rPr lang="ru-RU" sz="1600" dirty="0">
                <a:latin typeface="Times New Roman" panose="02020603050405020304" pitchFamily="18" charset="0"/>
                <a:cs typeface="Times New Roman" panose="02020603050405020304" pitchFamily="18" charset="0"/>
              </a:rPr>
              <a:t>В общем случае оптимальных вариантов решения может быть бесконечно много, если максимум критерия оптимальности достигается не в одной опорной точке, а на отрезке, параллельном опорной прямой, на прямой или на луче. Оптимальный вариант решения может и не существовать даже тогда, когда имеется бесконечно много допустимых решений</a:t>
            </a:r>
            <a:r>
              <a:rPr lang="ru-RU" sz="1600" i="1" dirty="0">
                <a:latin typeface="Times New Roman" panose="02020603050405020304" pitchFamily="18" charset="0"/>
                <a:cs typeface="Times New Roman" panose="02020603050405020304" pitchFamily="18" charset="0"/>
              </a:rPr>
              <a:t>.</a:t>
            </a:r>
            <a:endParaRPr lang="ru-RU" sz="1600" dirty="0">
              <a:latin typeface="Times New Roman" panose="02020603050405020304" pitchFamily="18" charset="0"/>
              <a:cs typeface="Times New Roman" panose="02020603050405020304" pitchFamily="18" charset="0"/>
            </a:endParaRPr>
          </a:p>
          <a:p>
            <a:pPr algn="just"/>
            <a:r>
              <a:rPr lang="ru-RU" sz="1600" dirty="0">
                <a:latin typeface="Times New Roman" panose="02020603050405020304" pitchFamily="18" charset="0"/>
                <a:cs typeface="Times New Roman" panose="02020603050405020304" pitchFamily="18" charset="0"/>
              </a:rPr>
              <a:t>Итак, оптимальное решение общей задачи линейного программирования (если оно существует) достигается при такой совокупности значений переменных </a:t>
            </a:r>
            <a:r>
              <a:rPr lang="en-US" sz="1600" i="1" dirty="0">
                <a:latin typeface="Times New Roman" panose="02020603050405020304" pitchFamily="18" charset="0"/>
                <a:cs typeface="Times New Roman" panose="02020603050405020304" pitchFamily="18" charset="0"/>
              </a:rPr>
              <a:t>xi,x2, </a:t>
            </a:r>
            <a:r>
              <a:rPr lang="ru-RU" sz="1600" i="1" dirty="0">
                <a:latin typeface="Times New Roman" panose="02020603050405020304" pitchFamily="18" charset="0"/>
                <a:cs typeface="Times New Roman" panose="02020603050405020304" pitchFamily="18" charset="0"/>
              </a:rPr>
              <a:t>... ,</a:t>
            </a:r>
            <a:r>
              <a:rPr lang="ru-RU" sz="1600" i="1" dirty="0" err="1">
                <a:latin typeface="Times New Roman" panose="02020603050405020304" pitchFamily="18" charset="0"/>
                <a:cs typeface="Times New Roman" panose="02020603050405020304" pitchFamily="18" charset="0"/>
              </a:rPr>
              <a:t>х</a:t>
            </a:r>
            <a:r>
              <a:rPr lang="ru-RU" sz="1600" i="1" baseline="-25000" dirty="0" err="1">
                <a:latin typeface="Times New Roman" panose="02020603050405020304" pitchFamily="18" charset="0"/>
                <a:cs typeface="Times New Roman" panose="02020603050405020304" pitchFamily="18" charset="0"/>
              </a:rPr>
              <a:t>п</a:t>
            </a:r>
            <a:r>
              <a:rPr lang="ru-RU" sz="1600" i="1" dirty="0">
                <a:latin typeface="Times New Roman" panose="02020603050405020304" pitchFamily="18" charset="0"/>
                <a:cs typeface="Times New Roman" panose="02020603050405020304" pitchFamily="18" charset="0"/>
              </a:rPr>
              <a:t>,</a:t>
            </a:r>
            <a:r>
              <a:rPr lang="ru-RU" sz="1600" dirty="0">
                <a:latin typeface="Times New Roman" panose="02020603050405020304" pitchFamily="18" charset="0"/>
                <a:cs typeface="Times New Roman" panose="02020603050405020304" pitchFamily="18" charset="0"/>
              </a:rPr>
              <a:t> где, по крайней мере, две переменные равны нулю (являются координатами точки пересечения двух допустимых полуплоскостей), а остальные неотрицательны. Область допустимых решений образует в </a:t>
            </a:r>
            <a:r>
              <a:rPr lang="en-US" sz="1600" dirty="0">
                <a:latin typeface="Times New Roman" panose="02020603050405020304" pitchFamily="18" charset="0"/>
                <a:cs typeface="Times New Roman" panose="02020603050405020304" pitchFamily="18" charset="0"/>
              </a:rPr>
              <a:t>n</a:t>
            </a:r>
            <a:r>
              <a:rPr lang="ru-RU" sz="1600" dirty="0">
                <a:latin typeface="Times New Roman" panose="02020603050405020304" pitchFamily="18" charset="0"/>
                <a:cs typeface="Times New Roman" panose="02020603050405020304" pitchFamily="18" charset="0"/>
              </a:rPr>
              <a:t>-мерном пространстве выпуклый многогранник, называемый симплексом.</a:t>
            </a:r>
          </a:p>
        </p:txBody>
      </p:sp>
      <p:pic>
        <p:nvPicPr>
          <p:cNvPr id="5" name="Рисунок 4"/>
          <p:cNvPicPr>
            <a:picLocks noChangeAspect="1"/>
          </p:cNvPicPr>
          <p:nvPr/>
        </p:nvPicPr>
        <p:blipFill>
          <a:blip r:embed="rId2" cstate="print"/>
          <a:stretch>
            <a:fillRect/>
          </a:stretch>
        </p:blipFill>
        <p:spPr>
          <a:xfrm>
            <a:off x="323528" y="3140968"/>
            <a:ext cx="4025460" cy="2358655"/>
          </a:xfrm>
          <a:prstGeom prst="rect">
            <a:avLst/>
          </a:prstGeom>
          <a:ln>
            <a:solidFill>
              <a:srgbClr val="990033"/>
            </a:solidFill>
          </a:ln>
        </p:spPr>
      </p:pic>
      <p:sp>
        <p:nvSpPr>
          <p:cNvPr id="6" name="Slide Number Placeholder 3">
            <a:extLst>
              <a:ext uri="{FF2B5EF4-FFF2-40B4-BE49-F238E27FC236}">
                <a16:creationId xmlns:a16="http://schemas.microsoft.com/office/drawing/2014/main" id="{07E08B59-7467-424E-9AF0-D2F1756A7EBB}"/>
              </a:ext>
            </a:extLst>
          </p:cNvPr>
          <p:cNvSpPr txBox="1">
            <a:spLocks/>
          </p:cNvSpPr>
          <p:nvPr/>
        </p:nvSpPr>
        <p:spPr>
          <a:xfrm>
            <a:off x="144016" y="6643625"/>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38</a:t>
            </a:fld>
            <a:endParaRPr lang="en-US" altLang="ru-RU" sz="7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3D25009-B9AE-4E32-8493-25077C3A9A40}"/>
              </a:ext>
            </a:extLst>
          </p:cNvPr>
          <p:cNvSpPr txBox="1"/>
          <p:nvPr/>
        </p:nvSpPr>
        <p:spPr>
          <a:xfrm>
            <a:off x="0" y="260648"/>
            <a:ext cx="4572000" cy="369332"/>
          </a:xfrm>
          <a:prstGeom prst="rect">
            <a:avLst/>
          </a:prstGeom>
          <a:noFill/>
        </p:spPr>
        <p:txBody>
          <a:bodyPr wrap="square">
            <a:spAutoFit/>
          </a:bodyPr>
          <a:lstStyle/>
          <a:p>
            <a:r>
              <a:rPr kumimoji="0" lang="ru-RU" sz="1800" b="1" i="0" u="none" strike="noStrike" kern="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МЕТОДЫ РЕШЕНИЯ</a:t>
            </a:r>
            <a:endParaRPr lang="ru-RU" dirty="0">
              <a:solidFill>
                <a:schemeClr val="bg1"/>
              </a:solidFill>
            </a:endParaRPr>
          </a:p>
        </p:txBody>
      </p:sp>
    </p:spTree>
    <p:extLst>
      <p:ext uri="{BB962C8B-B14F-4D97-AF65-F5344CB8AC3E}">
        <p14:creationId xmlns:p14="http://schemas.microsoft.com/office/powerpoint/2010/main" val="1041449390"/>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79712" y="1103382"/>
            <a:ext cx="5671542" cy="426988"/>
          </a:xfrm>
          <a:ln>
            <a:solidFill>
              <a:srgbClr val="990033"/>
            </a:solidFill>
          </a:ln>
        </p:spPr>
        <p:txBody>
          <a:bodyPr/>
          <a:lstStyle/>
          <a:p>
            <a:r>
              <a:rPr lang="ru-RU" sz="2800" dirty="0">
                <a:latin typeface="Times New Roman" panose="02020603050405020304" pitchFamily="18" charset="0"/>
                <a:cs typeface="Times New Roman" panose="02020603050405020304" pitchFamily="18" charset="0"/>
              </a:rPr>
              <a:t>ДВОЙСТВЕННАЯ ЗАДАЧА ЛП</a:t>
            </a:r>
          </a:p>
        </p:txBody>
      </p:sp>
      <p:sp>
        <p:nvSpPr>
          <p:cNvPr id="3" name="Объект 2"/>
          <p:cNvSpPr>
            <a:spLocks noGrp="1"/>
          </p:cNvSpPr>
          <p:nvPr>
            <p:ph idx="1"/>
          </p:nvPr>
        </p:nvSpPr>
        <p:spPr>
          <a:xfrm>
            <a:off x="576672" y="2754506"/>
            <a:ext cx="7990656" cy="929184"/>
          </a:xfrm>
          <a:prstGeom prst="rect">
            <a:avLst/>
          </a:prstGeom>
        </p:spPr>
        <p:txBody>
          <a:bodyPr>
            <a:normAutofit fontScale="92500" lnSpcReduction="10000"/>
          </a:bodyPr>
          <a:lstStyle/>
          <a:p>
            <a:pPr marL="0" indent="0">
              <a:buNone/>
            </a:pPr>
            <a:r>
              <a:rPr lang="ru-RU" sz="2400" dirty="0">
                <a:latin typeface="Times New Roman" panose="02020603050405020304" pitchFamily="18" charset="0"/>
                <a:cs typeface="Times New Roman" panose="02020603050405020304" pitchFamily="18" charset="0"/>
              </a:rPr>
              <a:t>.</a:t>
            </a:r>
            <a:r>
              <a:rPr lang="ru-RU" sz="2400" i="1" dirty="0">
                <a:latin typeface="Times New Roman" panose="02020603050405020304" pitchFamily="18" charset="0"/>
                <a:cs typeface="Times New Roman" panose="02020603050405020304" pitchFamily="18" charset="0"/>
              </a:rPr>
              <a:t>Двойственной</a:t>
            </a:r>
            <a:r>
              <a:rPr lang="ru-RU"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по отношению к прямой задаче линейного программирования называется задача минимизации значения функции</a:t>
            </a:r>
          </a:p>
          <a:p>
            <a:pPr marL="0" indent="0">
              <a:buNone/>
            </a:pPr>
            <a:endParaRPr lang="ru-RU" sz="2400" dirty="0">
              <a:latin typeface="Times New Roman" panose="02020603050405020304" pitchFamily="18" charset="0"/>
              <a:cs typeface="Times New Roman" panose="02020603050405020304" pitchFamily="18" charset="0"/>
            </a:endParaRPr>
          </a:p>
          <a:p>
            <a:pPr marL="0" indent="0">
              <a:buNone/>
            </a:pPr>
            <a:endParaRPr lang="ru-RU" sz="2400" dirty="0">
              <a:latin typeface="Times New Roman" panose="02020603050405020304" pitchFamily="18" charset="0"/>
              <a:cs typeface="Times New Roman" panose="02020603050405020304" pitchFamily="18" charset="0"/>
            </a:endParaRPr>
          </a:p>
        </p:txBody>
      </p:sp>
      <p:pic>
        <p:nvPicPr>
          <p:cNvPr id="11" name="Рисунок 10"/>
          <p:cNvPicPr>
            <a:picLocks noChangeAspect="1"/>
          </p:cNvPicPr>
          <p:nvPr/>
        </p:nvPicPr>
        <p:blipFill>
          <a:blip r:embed="rId2" cstate="print"/>
          <a:stretch>
            <a:fillRect/>
          </a:stretch>
        </p:blipFill>
        <p:spPr>
          <a:xfrm>
            <a:off x="1979712" y="3789040"/>
            <a:ext cx="4752984" cy="2547505"/>
          </a:xfrm>
          <a:prstGeom prst="rect">
            <a:avLst/>
          </a:prstGeom>
          <a:ln>
            <a:solidFill>
              <a:srgbClr val="990033"/>
            </a:solidFill>
          </a:ln>
        </p:spPr>
      </p:pic>
      <p:sp>
        <p:nvSpPr>
          <p:cNvPr id="12" name="Овал 11"/>
          <p:cNvSpPr/>
          <p:nvPr/>
        </p:nvSpPr>
        <p:spPr>
          <a:xfrm>
            <a:off x="4067944" y="5013176"/>
            <a:ext cx="145473" cy="3666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atin typeface="Times New Roman" panose="02020603050405020304" pitchFamily="18" charset="0"/>
              <a:cs typeface="Times New Roman" panose="02020603050405020304" pitchFamily="18" charset="0"/>
            </a:endParaRPr>
          </a:p>
        </p:txBody>
      </p:sp>
      <p:sp>
        <p:nvSpPr>
          <p:cNvPr id="6" name="Slide Number Placeholder 3">
            <a:extLst>
              <a:ext uri="{FF2B5EF4-FFF2-40B4-BE49-F238E27FC236}">
                <a16:creationId xmlns:a16="http://schemas.microsoft.com/office/drawing/2014/main" id="{61839523-A565-4FE9-A2E6-BF44A8A017CD}"/>
              </a:ext>
            </a:extLst>
          </p:cNvPr>
          <p:cNvSpPr txBox="1">
            <a:spLocks/>
          </p:cNvSpPr>
          <p:nvPr/>
        </p:nvSpPr>
        <p:spPr>
          <a:xfrm>
            <a:off x="144016" y="6643625"/>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39</a:t>
            </a:fld>
            <a:endParaRPr lang="en-US" altLang="ru-RU" sz="7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07237D9-E2E4-4D18-B90C-040494157E93}"/>
              </a:ext>
            </a:extLst>
          </p:cNvPr>
          <p:cNvSpPr txBox="1"/>
          <p:nvPr/>
        </p:nvSpPr>
        <p:spPr>
          <a:xfrm>
            <a:off x="0" y="260648"/>
            <a:ext cx="4572000" cy="369332"/>
          </a:xfrm>
          <a:prstGeom prst="rect">
            <a:avLst/>
          </a:prstGeom>
          <a:noFill/>
        </p:spPr>
        <p:txBody>
          <a:bodyPr wrap="square">
            <a:spAutoFit/>
          </a:bodyPr>
          <a:lstStyle/>
          <a:p>
            <a:r>
              <a:rPr kumimoji="0" lang="ru-RU" sz="1800" b="1" i="0" u="none" strike="noStrike" kern="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МЕТОДЫ РЕШЕНИЯ</a:t>
            </a:r>
            <a:endParaRPr lang="ru-RU" dirty="0">
              <a:solidFill>
                <a:schemeClr val="bg1"/>
              </a:solidFill>
            </a:endParaRPr>
          </a:p>
        </p:txBody>
      </p:sp>
    </p:spTree>
    <p:extLst>
      <p:ext uri="{BB962C8B-B14F-4D97-AF65-F5344CB8AC3E}">
        <p14:creationId xmlns:p14="http://schemas.microsoft.com/office/powerpoint/2010/main" val="72711416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71600" y="980728"/>
            <a:ext cx="6912768" cy="821507"/>
          </a:xfrm>
          <a:ln>
            <a:solidFill>
              <a:srgbClr val="990033"/>
            </a:solidFill>
          </a:ln>
        </p:spPr>
        <p:txBody>
          <a:bodyPr/>
          <a:lstStyle/>
          <a:p>
            <a:r>
              <a:rPr lang="ru-RU" sz="3200" dirty="0">
                <a:latin typeface="Times New Roman" panose="02020603050405020304" pitchFamily="18" charset="0"/>
                <a:cs typeface="Times New Roman" panose="02020603050405020304" pitchFamily="18" charset="0"/>
              </a:rPr>
              <a:t>ПО ЕДИНСТВЕННОМУ КРИТЕРИЮ</a:t>
            </a:r>
          </a:p>
        </p:txBody>
      </p:sp>
      <p:pic>
        <p:nvPicPr>
          <p:cNvPr id="4" name="Объект 3"/>
          <p:cNvPicPr>
            <a:picLocks noGrp="1" noChangeAspect="1"/>
          </p:cNvPicPr>
          <p:nvPr>
            <p:ph idx="1"/>
          </p:nvPr>
        </p:nvPicPr>
        <p:blipFill>
          <a:blip r:embed="rId2" cstate="print"/>
          <a:stretch>
            <a:fillRect/>
          </a:stretch>
        </p:blipFill>
        <p:spPr>
          <a:xfrm>
            <a:off x="683568" y="1988840"/>
            <a:ext cx="7289032" cy="4310141"/>
          </a:xfrm>
          <a:prstGeom prst="rect">
            <a:avLst/>
          </a:prstGeom>
        </p:spPr>
      </p:pic>
      <p:sp>
        <p:nvSpPr>
          <p:cNvPr id="5" name="Slide Number Placeholder 3">
            <a:extLst>
              <a:ext uri="{FF2B5EF4-FFF2-40B4-BE49-F238E27FC236}">
                <a16:creationId xmlns:a16="http://schemas.microsoft.com/office/drawing/2014/main" id="{B22D610C-BF4E-4BC4-BC72-68EA0857B863}"/>
              </a:ext>
            </a:extLst>
          </p:cNvPr>
          <p:cNvSpPr txBox="1">
            <a:spLocks/>
          </p:cNvSpPr>
          <p:nvPr/>
        </p:nvSpPr>
        <p:spPr>
          <a:xfrm>
            <a:off x="144016" y="6693297"/>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4</a:t>
            </a:fld>
            <a:endParaRPr lang="en-US" altLang="ru-RU" sz="7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3DE6A15-0011-4658-8852-EE7AC911DA52}"/>
              </a:ext>
            </a:extLst>
          </p:cNvPr>
          <p:cNvSpPr txBox="1"/>
          <p:nvPr/>
        </p:nvSpPr>
        <p:spPr>
          <a:xfrm>
            <a:off x="0" y="240613"/>
            <a:ext cx="4572000" cy="400110"/>
          </a:xfrm>
          <a:prstGeom prst="rect">
            <a:avLst/>
          </a:prstGeom>
          <a:noFill/>
        </p:spPr>
        <p:txBody>
          <a:bodyPr wrap="square">
            <a:spAutoFit/>
          </a:bodyPr>
          <a:lstStyle/>
          <a:p>
            <a:r>
              <a:rPr lang="ru-RU" sz="2000" b="1" dirty="0">
                <a:solidFill>
                  <a:schemeClr val="bg1"/>
                </a:solidFill>
                <a:latin typeface="Times New Roman" panose="02020603050405020304" pitchFamily="18" charset="0"/>
                <a:cs typeface="Times New Roman" panose="02020603050405020304" pitchFamily="18" charset="0"/>
              </a:rPr>
              <a:t>ОЦЕНКА ВАРИАНТОВ </a:t>
            </a:r>
            <a:endParaRPr lang="ru-RU" sz="2000" dirty="0">
              <a:solidFill>
                <a:schemeClr val="bg1"/>
              </a:solidFill>
            </a:endParaRPr>
          </a:p>
        </p:txBody>
      </p:sp>
    </p:spTree>
    <p:extLst>
      <p:ext uri="{BB962C8B-B14F-4D97-AF65-F5344CB8AC3E}">
        <p14:creationId xmlns:p14="http://schemas.microsoft.com/office/powerpoint/2010/main" val="3840449045"/>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4223" y="933103"/>
            <a:ext cx="1223442" cy="517713"/>
          </a:xfrm>
          <a:ln>
            <a:solidFill>
              <a:srgbClr val="990033"/>
            </a:solidFill>
          </a:ln>
        </p:spPr>
        <p:txBody>
          <a:bodyPr/>
          <a:lstStyle/>
          <a:p>
            <a:pPr algn="l"/>
            <a:r>
              <a:rPr lang="ru-RU" sz="2000" dirty="0">
                <a:latin typeface="Times New Roman" panose="02020603050405020304" pitchFamily="18" charset="0"/>
                <a:cs typeface="Times New Roman" panose="02020603050405020304" pitchFamily="18" charset="0"/>
              </a:rPr>
              <a:t>ПРИМЕР</a:t>
            </a:r>
          </a:p>
        </p:txBody>
      </p:sp>
      <p:pic>
        <p:nvPicPr>
          <p:cNvPr id="5" name="Объект 4"/>
          <p:cNvPicPr>
            <a:picLocks noGrp="1" noChangeAspect="1"/>
          </p:cNvPicPr>
          <p:nvPr>
            <p:ph idx="1"/>
          </p:nvPr>
        </p:nvPicPr>
        <p:blipFill>
          <a:blip r:embed="rId2" cstate="print"/>
          <a:stretch>
            <a:fillRect/>
          </a:stretch>
        </p:blipFill>
        <p:spPr>
          <a:xfrm>
            <a:off x="20151" y="1460572"/>
            <a:ext cx="4316633" cy="3936855"/>
          </a:xfrm>
          <a:prstGeom prst="rect">
            <a:avLst/>
          </a:prstGeom>
        </p:spPr>
      </p:pic>
      <p:pic>
        <p:nvPicPr>
          <p:cNvPr id="7" name="Рисунок 6"/>
          <p:cNvPicPr>
            <a:picLocks noChangeAspect="1"/>
          </p:cNvPicPr>
          <p:nvPr/>
        </p:nvPicPr>
        <p:blipFill>
          <a:blip r:embed="rId3" cstate="print"/>
          <a:stretch>
            <a:fillRect/>
          </a:stretch>
        </p:blipFill>
        <p:spPr>
          <a:xfrm>
            <a:off x="117623" y="5372419"/>
            <a:ext cx="4320670" cy="994528"/>
          </a:xfrm>
          <a:prstGeom prst="rect">
            <a:avLst/>
          </a:prstGeom>
        </p:spPr>
      </p:pic>
      <p:sp>
        <p:nvSpPr>
          <p:cNvPr id="8" name="TextBox 7"/>
          <p:cNvSpPr txBox="1"/>
          <p:nvPr/>
        </p:nvSpPr>
        <p:spPr>
          <a:xfrm>
            <a:off x="4636020" y="1450816"/>
            <a:ext cx="4183757" cy="5047536"/>
          </a:xfrm>
          <a:prstGeom prst="rect">
            <a:avLst/>
          </a:prstGeom>
          <a:noFill/>
          <a:ln>
            <a:solidFill>
              <a:srgbClr val="990033"/>
            </a:solidFill>
          </a:ln>
        </p:spPr>
        <p:txBody>
          <a:bodyPr wrap="square" rtlCol="0">
            <a:spAutoFit/>
          </a:bodyPr>
          <a:lstStyle/>
          <a:p>
            <a:pPr algn="ctr"/>
            <a:r>
              <a:rPr lang="ru-RU" sz="1400" dirty="0">
                <a:latin typeface="Times New Roman" panose="02020603050405020304" pitchFamily="18" charset="0"/>
                <a:cs typeface="Times New Roman" panose="02020603050405020304" pitchFamily="18" charset="0"/>
              </a:rPr>
              <a:t>Связь прямой и двойственной задач состоит в том, </a:t>
            </a:r>
          </a:p>
          <a:p>
            <a:pPr algn="ctr"/>
            <a:r>
              <a:rPr lang="ru-RU" sz="1400" dirty="0">
                <a:latin typeface="Times New Roman" panose="02020603050405020304" pitchFamily="18" charset="0"/>
                <a:cs typeface="Times New Roman" panose="02020603050405020304" pitchFamily="18" charset="0"/>
              </a:rPr>
              <a:t>что решение одной из них может быть получено</a:t>
            </a:r>
          </a:p>
          <a:p>
            <a:pPr algn="ctr"/>
            <a:r>
              <a:rPr lang="ru-RU" sz="1400" dirty="0">
                <a:latin typeface="Times New Roman" panose="02020603050405020304" pitchFamily="18" charset="0"/>
                <a:cs typeface="Times New Roman" panose="02020603050405020304" pitchFamily="18" charset="0"/>
              </a:rPr>
              <a:t> из решения другой. </a:t>
            </a:r>
          </a:p>
          <a:p>
            <a:pPr algn="ctr"/>
            <a:r>
              <a:rPr lang="ru-RU" sz="1400" dirty="0">
                <a:latin typeface="Times New Roman" panose="02020603050405020304" pitchFamily="18" charset="0"/>
                <a:cs typeface="Times New Roman" panose="02020603050405020304" pitchFamily="18" charset="0"/>
              </a:rPr>
              <a:t>Как видно из соотношений (7.4) и (7.11), в прямой</a:t>
            </a:r>
          </a:p>
          <a:p>
            <a:pPr algn="ctr"/>
            <a:r>
              <a:rPr lang="ru-RU" sz="1400" dirty="0">
                <a:latin typeface="Times New Roman" panose="02020603050405020304" pitchFamily="18" charset="0"/>
                <a:cs typeface="Times New Roman" panose="02020603050405020304" pitchFamily="18" charset="0"/>
              </a:rPr>
              <a:t>и двойственной задачах ЛП</a:t>
            </a:r>
          </a:p>
          <a:p>
            <a:pPr algn="ctr"/>
            <a:r>
              <a:rPr lang="ru-RU" sz="1400" dirty="0">
                <a:latin typeface="Times New Roman" panose="02020603050405020304" pitchFamily="18" charset="0"/>
                <a:cs typeface="Times New Roman" panose="02020603050405020304" pitchFamily="18" charset="0"/>
              </a:rPr>
              <a:t> используется одна и та же матрица затрат А = </a:t>
            </a:r>
            <a:r>
              <a:rPr lang="en-US" sz="1400" b="1" i="1" dirty="0">
                <a:latin typeface="Times New Roman" panose="02020603050405020304" pitchFamily="18" charset="0"/>
                <a:cs typeface="Times New Roman" panose="02020603050405020304" pitchFamily="18" charset="0"/>
              </a:rPr>
              <a:t>(</a:t>
            </a:r>
            <a:r>
              <a:rPr lang="en-US" sz="1400" b="1" i="1" dirty="0" err="1">
                <a:latin typeface="Times New Roman" panose="02020603050405020304" pitchFamily="18" charset="0"/>
                <a:cs typeface="Times New Roman" panose="02020603050405020304" pitchFamily="18" charset="0"/>
              </a:rPr>
              <a:t>a</a:t>
            </a:r>
            <a:r>
              <a:rPr lang="en-US" sz="1400" b="1" i="1" baseline="-25000" dirty="0" err="1">
                <a:latin typeface="Times New Roman" panose="02020603050405020304" pitchFamily="18" charset="0"/>
                <a:cs typeface="Times New Roman" panose="02020603050405020304" pitchFamily="18" charset="0"/>
              </a:rPr>
              <a:t>q</a:t>
            </a:r>
            <a:r>
              <a:rPr lang="en-US" sz="1400" b="1" i="1" dirty="0" err="1">
                <a:latin typeface="Times New Roman" panose="02020603050405020304" pitchFamily="18" charset="0"/>
                <a:cs typeface="Times New Roman" panose="02020603050405020304" pitchFamily="18" charset="0"/>
              </a:rPr>
              <a:t>i</a:t>
            </a:r>
            <a:r>
              <a:rPr lang="en-US" sz="1400" b="1" i="1" dirty="0">
                <a:latin typeface="Times New Roman" panose="02020603050405020304" pitchFamily="18" charset="0"/>
                <a:cs typeface="Times New Roman" panose="02020603050405020304" pitchFamily="18" charset="0"/>
              </a:rPr>
              <a:t>)</a:t>
            </a:r>
            <a:r>
              <a:rPr lang="en-US" sz="1400" b="1" i="1" baseline="-25000" dirty="0" err="1">
                <a:latin typeface="Times New Roman" panose="02020603050405020304" pitchFamily="18" charset="0"/>
                <a:cs typeface="Times New Roman" panose="02020603050405020304" pitchFamily="18" charset="0"/>
              </a:rPr>
              <a:t>pxn</a:t>
            </a:r>
            <a:r>
              <a:rPr lang="en-US" sz="1400" b="1" i="1" dirty="0">
                <a:latin typeface="Times New Roman" panose="02020603050405020304" pitchFamily="18" charset="0"/>
                <a:cs typeface="Times New Roman" panose="02020603050405020304" pitchFamily="18" charset="0"/>
              </a:rPr>
              <a:t>.</a:t>
            </a:r>
            <a:r>
              <a:rPr lang="en-US" sz="1400" b="1" dirty="0">
                <a:latin typeface="Times New Roman" panose="02020603050405020304" pitchFamily="18" charset="0"/>
                <a:cs typeface="Times New Roman" panose="02020603050405020304" pitchFamily="18" charset="0"/>
              </a:rPr>
              <a:t> </a:t>
            </a:r>
            <a:endParaRPr lang="ru-RU" sz="1400" b="1" dirty="0">
              <a:latin typeface="Times New Roman" panose="02020603050405020304" pitchFamily="18" charset="0"/>
              <a:cs typeface="Times New Roman" panose="02020603050405020304" pitchFamily="18" charset="0"/>
            </a:endParaRPr>
          </a:p>
          <a:p>
            <a:pPr algn="ctr"/>
            <a:r>
              <a:rPr lang="ru-RU" sz="1400" dirty="0">
                <a:latin typeface="Times New Roman" panose="02020603050405020304" pitchFamily="18" charset="0"/>
                <a:cs typeface="Times New Roman" panose="02020603050405020304" pitchFamily="18" charset="0"/>
              </a:rPr>
              <a:t>Коэффициенты </a:t>
            </a:r>
            <a:r>
              <a:rPr lang="en-US" sz="1400" i="1" dirty="0" err="1">
                <a:latin typeface="Times New Roman" panose="02020603050405020304" pitchFamily="18" charset="0"/>
                <a:cs typeface="Times New Roman" panose="02020603050405020304" pitchFamily="18" charset="0"/>
              </a:rPr>
              <a:t>Ci</a:t>
            </a:r>
            <a:r>
              <a:rPr lang="en-US" sz="1400" dirty="0">
                <a:latin typeface="Times New Roman" panose="02020603050405020304" pitchFamily="18" charset="0"/>
                <a:cs typeface="Times New Roman" panose="02020603050405020304" pitchFamily="18" charset="0"/>
              </a:rPr>
              <a:t> </a:t>
            </a:r>
            <a:r>
              <a:rPr lang="ru-RU" sz="1400" dirty="0">
                <a:latin typeface="Times New Roman" panose="02020603050405020304" pitchFamily="18" charset="0"/>
                <a:cs typeface="Times New Roman" panose="02020603050405020304" pitchFamily="18" charset="0"/>
              </a:rPr>
              <a:t>целевой функции </a:t>
            </a:r>
            <a:r>
              <a:rPr lang="ru-RU" sz="1400" i="1" dirty="0">
                <a:latin typeface="Times New Roman" panose="02020603050405020304" pitchFamily="18" charset="0"/>
                <a:cs typeface="Times New Roman" panose="02020603050405020304" pitchFamily="18" charset="0"/>
              </a:rPr>
              <a:t>у</a:t>
            </a:r>
            <a:r>
              <a:rPr lang="ru-RU" sz="1400" dirty="0">
                <a:latin typeface="Times New Roman" panose="02020603050405020304" pitchFamily="18" charset="0"/>
                <a:cs typeface="Times New Roman" panose="02020603050405020304" pitchFamily="18" charset="0"/>
              </a:rPr>
              <a:t> в исходной</a:t>
            </a:r>
          </a:p>
          <a:p>
            <a:pPr algn="ctr"/>
            <a:r>
              <a:rPr lang="ru-RU" sz="1400" dirty="0">
                <a:latin typeface="Times New Roman" panose="02020603050405020304" pitchFamily="18" charset="0"/>
                <a:cs typeface="Times New Roman" panose="02020603050405020304" pitchFamily="18" charset="0"/>
              </a:rPr>
              <a:t> задаче являются свободными членами ограничений</a:t>
            </a:r>
          </a:p>
          <a:p>
            <a:pPr algn="ctr"/>
            <a:r>
              <a:rPr lang="ru-RU" sz="1400" dirty="0">
                <a:latin typeface="Times New Roman" panose="02020603050405020304" pitchFamily="18" charset="0"/>
                <a:cs typeface="Times New Roman" panose="02020603050405020304" pitchFamily="18" charset="0"/>
              </a:rPr>
              <a:t> в двойственной задаче, а свободные члены </a:t>
            </a:r>
            <a:r>
              <a:rPr lang="en-US" sz="1400" i="1" dirty="0" err="1">
                <a:latin typeface="Times New Roman" panose="02020603050405020304" pitchFamily="18" charset="0"/>
                <a:cs typeface="Times New Roman" panose="02020603050405020304" pitchFamily="18" charset="0"/>
              </a:rPr>
              <a:t>b</a:t>
            </a:r>
            <a:r>
              <a:rPr lang="en-US" sz="1400" i="1" baseline="-25000" dirty="0" err="1">
                <a:latin typeface="Times New Roman" panose="02020603050405020304" pitchFamily="18" charset="0"/>
                <a:cs typeface="Times New Roman" panose="02020603050405020304" pitchFamily="18" charset="0"/>
              </a:rPr>
              <a:t>q</a:t>
            </a:r>
            <a:r>
              <a:rPr lang="en-US" sz="1400" i="1" baseline="-25000" dirty="0">
                <a:latin typeface="Times New Roman" panose="02020603050405020304" pitchFamily="18" charset="0"/>
                <a:cs typeface="Times New Roman" panose="02020603050405020304" pitchFamily="18" charset="0"/>
              </a:rPr>
              <a:t> </a:t>
            </a:r>
            <a:endParaRPr lang="ru-RU" sz="1400" i="1" baseline="-25000" dirty="0">
              <a:latin typeface="Times New Roman" panose="02020603050405020304" pitchFamily="18" charset="0"/>
              <a:cs typeface="Times New Roman" panose="02020603050405020304" pitchFamily="18" charset="0"/>
            </a:endParaRPr>
          </a:p>
          <a:p>
            <a:pPr algn="ctr"/>
            <a:r>
              <a:rPr lang="ru-RU" sz="1400" dirty="0">
                <a:latin typeface="Times New Roman" panose="02020603050405020304" pitchFamily="18" charset="0"/>
                <a:cs typeface="Times New Roman" panose="02020603050405020304" pitchFamily="18" charset="0"/>
              </a:rPr>
              <a:t>ограничений в исходной задаче являются </a:t>
            </a:r>
          </a:p>
          <a:p>
            <a:pPr algn="ctr"/>
            <a:r>
              <a:rPr lang="ru-RU" sz="1400" dirty="0">
                <a:latin typeface="Times New Roman" panose="02020603050405020304" pitchFamily="18" charset="0"/>
                <a:cs typeface="Times New Roman" panose="02020603050405020304" pitchFamily="18" charset="0"/>
              </a:rPr>
              <a:t>коэффициентами целевой функции </a:t>
            </a:r>
            <a:r>
              <a:rPr lang="en-US" sz="1400" dirty="0">
                <a:latin typeface="Times New Roman" panose="02020603050405020304" pitchFamily="18" charset="0"/>
                <a:cs typeface="Times New Roman" panose="02020603050405020304" pitchFamily="18" charset="0"/>
              </a:rPr>
              <a:t>Z</a:t>
            </a:r>
            <a:endParaRPr lang="ru-RU" sz="1400" dirty="0">
              <a:latin typeface="Times New Roman" panose="02020603050405020304" pitchFamily="18" charset="0"/>
              <a:cs typeface="Times New Roman" panose="02020603050405020304" pitchFamily="18" charset="0"/>
            </a:endParaRPr>
          </a:p>
          <a:p>
            <a:pPr algn="ctr"/>
            <a:r>
              <a:rPr lang="ru-RU" sz="1400" dirty="0">
                <a:latin typeface="Times New Roman" panose="02020603050405020304" pitchFamily="18" charset="0"/>
                <a:cs typeface="Times New Roman" panose="02020603050405020304" pitchFamily="18" charset="0"/>
              </a:rPr>
              <a:t> в двойственной задаче. </a:t>
            </a:r>
          </a:p>
          <a:p>
            <a:pPr algn="ctr"/>
            <a:r>
              <a:rPr lang="ru-RU" sz="1400" dirty="0">
                <a:latin typeface="Times New Roman" panose="02020603050405020304" pitchFamily="18" charset="0"/>
                <a:cs typeface="Times New Roman" panose="02020603050405020304" pitchFamily="18" charset="0"/>
              </a:rPr>
              <a:t>Теоретически доказано, что прямая и двойственная </a:t>
            </a:r>
          </a:p>
          <a:p>
            <a:pPr algn="ctr"/>
            <a:r>
              <a:rPr lang="ru-RU" sz="1400" dirty="0">
                <a:latin typeface="Times New Roman" panose="02020603050405020304" pitchFamily="18" charset="0"/>
                <a:cs typeface="Times New Roman" panose="02020603050405020304" pitchFamily="18" charset="0"/>
              </a:rPr>
              <a:t>задачи линейного программирования либо обе </a:t>
            </a:r>
          </a:p>
          <a:p>
            <a:pPr algn="ctr"/>
            <a:r>
              <a:rPr lang="ru-RU" sz="1400" dirty="0">
                <a:latin typeface="Times New Roman" panose="02020603050405020304" pitchFamily="18" charset="0"/>
                <a:cs typeface="Times New Roman" panose="02020603050405020304" pitchFamily="18" charset="0"/>
              </a:rPr>
              <a:t>неразрешимы, либо обе имеют решение, </a:t>
            </a:r>
          </a:p>
          <a:p>
            <a:pPr algn="ctr"/>
            <a:r>
              <a:rPr lang="ru-RU" sz="1400" dirty="0">
                <a:latin typeface="Times New Roman" panose="02020603050405020304" pitchFamily="18" charset="0"/>
                <a:cs typeface="Times New Roman" panose="02020603050405020304" pitchFamily="18" charset="0"/>
              </a:rPr>
              <a:t>причем значения целевых функций для оптимальных </a:t>
            </a:r>
          </a:p>
          <a:p>
            <a:pPr algn="ctr"/>
            <a:r>
              <a:rPr lang="ru-RU" sz="1400" dirty="0">
                <a:latin typeface="Times New Roman" panose="02020603050405020304" pitchFamily="18" charset="0"/>
                <a:cs typeface="Times New Roman" panose="02020603050405020304" pitchFamily="18" charset="0"/>
              </a:rPr>
              <a:t>решений совпадают: </a:t>
            </a:r>
            <a:r>
              <a:rPr lang="en-US" sz="1400" dirty="0">
                <a:latin typeface="Times New Roman" panose="02020603050405020304" pitchFamily="18" charset="0"/>
                <a:cs typeface="Times New Roman" panose="02020603050405020304" pitchFamily="18" charset="0"/>
              </a:rPr>
              <a:t>max </a:t>
            </a:r>
            <a:r>
              <a:rPr lang="ru-RU" sz="1400" i="1" dirty="0">
                <a:latin typeface="Times New Roman" panose="02020603050405020304" pitchFamily="18" charset="0"/>
                <a:cs typeface="Times New Roman" panose="02020603050405020304" pitchFamily="18" charset="0"/>
              </a:rPr>
              <a:t>у</a:t>
            </a:r>
            <a:r>
              <a:rPr lang="ru-RU" sz="1400" dirty="0">
                <a:latin typeface="Times New Roman" panose="02020603050405020304" pitchFamily="18" charset="0"/>
                <a:cs typeface="Times New Roman" panose="02020603050405020304" pitchFamily="18" charset="0"/>
              </a:rPr>
              <a:t> = </a:t>
            </a:r>
            <a:r>
              <a:rPr lang="ru-RU" sz="1400" i="1" dirty="0">
                <a:latin typeface="Times New Roman" panose="02020603050405020304" pitchFamily="18" charset="0"/>
                <a:cs typeface="Times New Roman" panose="02020603050405020304" pitchFamily="18" charset="0"/>
              </a:rPr>
              <a:t>у*</a:t>
            </a:r>
            <a:r>
              <a:rPr lang="ru-RU" sz="1400" dirty="0">
                <a:latin typeface="Times New Roman" panose="02020603050405020304" pitchFamily="18" charset="0"/>
                <a:cs typeface="Times New Roman" panose="02020603050405020304" pitchFamily="18" charset="0"/>
              </a:rPr>
              <a:t> = </a:t>
            </a:r>
            <a:r>
              <a:rPr lang="en-US" sz="1400" i="1" dirty="0">
                <a:latin typeface="Times New Roman" panose="02020603050405020304" pitchFamily="18" charset="0"/>
                <a:cs typeface="Times New Roman" panose="02020603050405020304" pitchFamily="18" charset="0"/>
              </a:rPr>
              <a:t>z*</a:t>
            </a:r>
            <a:r>
              <a:rPr lang="en-US" sz="1400" dirty="0">
                <a:latin typeface="Times New Roman" panose="02020603050405020304" pitchFamily="18" charset="0"/>
                <a:cs typeface="Times New Roman" panose="02020603050405020304" pitchFamily="18" charset="0"/>
              </a:rPr>
              <a:t> </a:t>
            </a:r>
            <a:r>
              <a:rPr lang="ru-RU"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min Z</a:t>
            </a:r>
            <a:r>
              <a:rPr lang="ru-RU" sz="1400" dirty="0">
                <a:latin typeface="Times New Roman" panose="02020603050405020304" pitchFamily="18" charset="0"/>
                <a:cs typeface="Times New Roman" panose="02020603050405020304" pitchFamily="18" charset="0"/>
              </a:rPr>
              <a:t>. </a:t>
            </a:r>
          </a:p>
          <a:p>
            <a:pPr algn="ctr"/>
            <a:r>
              <a:rPr lang="ru-RU" sz="1400" dirty="0">
                <a:latin typeface="Times New Roman" panose="02020603050405020304" pitchFamily="18" charset="0"/>
                <a:cs typeface="Times New Roman" panose="02020603050405020304" pitchFamily="18" charset="0"/>
              </a:rPr>
              <a:t>Если целевая функция одной из задач линейного </a:t>
            </a:r>
          </a:p>
          <a:p>
            <a:pPr algn="ctr"/>
            <a:r>
              <a:rPr lang="ru-RU" sz="1400" dirty="0">
                <a:latin typeface="Times New Roman" panose="02020603050405020304" pitchFamily="18" charset="0"/>
                <a:cs typeface="Times New Roman" panose="02020603050405020304" pitchFamily="18" charset="0"/>
              </a:rPr>
              <a:t>программирования не ограничена, </a:t>
            </a:r>
          </a:p>
          <a:p>
            <a:pPr algn="ctr"/>
            <a:r>
              <a:rPr lang="ru-RU" sz="1400" dirty="0">
                <a:latin typeface="Times New Roman" panose="02020603050405020304" pitchFamily="18" charset="0"/>
                <a:cs typeface="Times New Roman" panose="02020603050405020304" pitchFamily="18" charset="0"/>
              </a:rPr>
              <a:t>то другая задача не имеет решения.</a:t>
            </a:r>
          </a:p>
          <a:p>
            <a:pPr algn="ctr"/>
            <a:endParaRPr lang="ru-RU" sz="1400" dirty="0">
              <a:latin typeface="Times New Roman" panose="02020603050405020304" pitchFamily="18" charset="0"/>
              <a:cs typeface="Times New Roman" panose="02020603050405020304" pitchFamily="18" charset="0"/>
            </a:endParaRPr>
          </a:p>
        </p:txBody>
      </p:sp>
      <p:sp>
        <p:nvSpPr>
          <p:cNvPr id="9" name="Slide Number Placeholder 3">
            <a:extLst>
              <a:ext uri="{FF2B5EF4-FFF2-40B4-BE49-F238E27FC236}">
                <a16:creationId xmlns:a16="http://schemas.microsoft.com/office/drawing/2014/main" id="{79A1FD22-2140-4787-8A46-FA5E75DDFD07}"/>
              </a:ext>
            </a:extLst>
          </p:cNvPr>
          <p:cNvSpPr txBox="1">
            <a:spLocks/>
          </p:cNvSpPr>
          <p:nvPr/>
        </p:nvSpPr>
        <p:spPr>
          <a:xfrm>
            <a:off x="144016" y="6643625"/>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40</a:t>
            </a:fld>
            <a:endParaRPr lang="en-US" altLang="ru-RU" sz="7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F2D9E3B-3D3A-47E0-AA58-577F316246E8}"/>
              </a:ext>
            </a:extLst>
          </p:cNvPr>
          <p:cNvSpPr txBox="1"/>
          <p:nvPr/>
        </p:nvSpPr>
        <p:spPr>
          <a:xfrm>
            <a:off x="0" y="260648"/>
            <a:ext cx="4572000" cy="369332"/>
          </a:xfrm>
          <a:prstGeom prst="rect">
            <a:avLst/>
          </a:prstGeom>
          <a:noFill/>
        </p:spPr>
        <p:txBody>
          <a:bodyPr wrap="square">
            <a:spAutoFit/>
          </a:bodyPr>
          <a:lstStyle/>
          <a:p>
            <a:r>
              <a:rPr kumimoji="0" lang="ru-RU" sz="1800" b="1" i="0" u="none" strike="noStrike" kern="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МЕТОДЫ РЕШЕНИЯ</a:t>
            </a:r>
            <a:endParaRPr lang="ru-RU" dirty="0">
              <a:solidFill>
                <a:schemeClr val="bg1"/>
              </a:solidFill>
            </a:endParaRPr>
          </a:p>
        </p:txBody>
      </p:sp>
    </p:spTree>
    <p:extLst>
      <p:ext uri="{BB962C8B-B14F-4D97-AF65-F5344CB8AC3E}">
        <p14:creationId xmlns:p14="http://schemas.microsoft.com/office/powerpoint/2010/main" val="2140789232"/>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77428" y="1052736"/>
            <a:ext cx="6818907" cy="461851"/>
          </a:xfrm>
          <a:ln>
            <a:solidFill>
              <a:srgbClr val="990033"/>
            </a:solidFill>
          </a:ln>
        </p:spPr>
        <p:txBody>
          <a:bodyPr/>
          <a:lstStyle/>
          <a:p>
            <a:pPr algn="r"/>
            <a:r>
              <a:rPr lang="ru-RU" sz="2400" dirty="0">
                <a:latin typeface="Times New Roman" panose="02020603050405020304" pitchFamily="18" charset="0"/>
                <a:cs typeface="Times New Roman" panose="02020603050405020304" pitchFamily="18" charset="0"/>
              </a:rPr>
              <a:t>МНОГОКРИТЕРИАЛЬНАЯ ОПТИМИЗАЦИЯ</a:t>
            </a:r>
          </a:p>
        </p:txBody>
      </p:sp>
      <p:sp>
        <p:nvSpPr>
          <p:cNvPr id="3" name="Объект 2"/>
          <p:cNvSpPr>
            <a:spLocks noGrp="1"/>
          </p:cNvSpPr>
          <p:nvPr>
            <p:ph idx="1"/>
          </p:nvPr>
        </p:nvSpPr>
        <p:spPr>
          <a:xfrm>
            <a:off x="3815916" y="1628800"/>
            <a:ext cx="1044116" cy="360040"/>
          </a:xfrm>
          <a:prstGeom prst="rect">
            <a:avLst/>
          </a:prstGeom>
        </p:spPr>
        <p:txBody>
          <a:bodyPr>
            <a:noAutofit/>
          </a:bodyPr>
          <a:lstStyle/>
          <a:p>
            <a:pPr marL="0" indent="0">
              <a:buNone/>
            </a:pPr>
            <a:r>
              <a:rPr lang="ru-RU" sz="1600" dirty="0">
                <a:latin typeface="Times New Roman" panose="02020603050405020304" pitchFamily="18" charset="0"/>
                <a:cs typeface="Times New Roman" panose="02020603050405020304" pitchFamily="18" charset="0"/>
              </a:rPr>
              <a:t>ПРИМЕР</a:t>
            </a:r>
            <a:r>
              <a:rPr lang="ru-RU" sz="1600" b="1" i="1" dirty="0">
                <a:latin typeface="Times New Roman" panose="02020603050405020304" pitchFamily="18" charset="0"/>
                <a:cs typeface="Times New Roman" panose="02020603050405020304" pitchFamily="18" charset="0"/>
              </a:rPr>
              <a:t> </a:t>
            </a:r>
          </a:p>
        </p:txBody>
      </p:sp>
      <p:sp>
        <p:nvSpPr>
          <p:cNvPr id="4" name="Slide Number Placeholder 3">
            <a:extLst>
              <a:ext uri="{FF2B5EF4-FFF2-40B4-BE49-F238E27FC236}">
                <a16:creationId xmlns:a16="http://schemas.microsoft.com/office/drawing/2014/main" id="{08DC196D-BE7F-412F-9F61-BBC70E39D7FA}"/>
              </a:ext>
            </a:extLst>
          </p:cNvPr>
          <p:cNvSpPr txBox="1">
            <a:spLocks/>
          </p:cNvSpPr>
          <p:nvPr/>
        </p:nvSpPr>
        <p:spPr>
          <a:xfrm>
            <a:off x="144016" y="6643625"/>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41</a:t>
            </a:fld>
            <a:endParaRPr lang="en-US" altLang="ru-RU" sz="7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9E3F7BF-05FB-4B70-980F-973865957ECB}"/>
              </a:ext>
            </a:extLst>
          </p:cNvPr>
          <p:cNvSpPr txBox="1"/>
          <p:nvPr/>
        </p:nvSpPr>
        <p:spPr>
          <a:xfrm>
            <a:off x="13942" y="251590"/>
            <a:ext cx="4572000" cy="369332"/>
          </a:xfrm>
          <a:prstGeom prst="rect">
            <a:avLst/>
          </a:prstGeom>
          <a:noFill/>
        </p:spPr>
        <p:txBody>
          <a:bodyPr wrap="square">
            <a:spAutoFit/>
          </a:bodyPr>
          <a:lstStyle/>
          <a:p>
            <a:r>
              <a:rPr kumimoji="0" lang="ru-RU" sz="1800" b="1" i="0" u="none" strike="noStrike" kern="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МЕТОДЫ РЕШЕНИЯ</a:t>
            </a:r>
            <a:endParaRPr lang="ru-RU" dirty="0">
              <a:solidFill>
                <a:schemeClr val="bg1"/>
              </a:solidFill>
            </a:endParaRPr>
          </a:p>
        </p:txBody>
      </p:sp>
      <p:sp>
        <p:nvSpPr>
          <p:cNvPr id="7" name="TextBox 6">
            <a:extLst>
              <a:ext uri="{FF2B5EF4-FFF2-40B4-BE49-F238E27FC236}">
                <a16:creationId xmlns:a16="http://schemas.microsoft.com/office/drawing/2014/main" id="{FB186C74-CD25-4F5A-AA7B-D883B200D50C}"/>
              </a:ext>
            </a:extLst>
          </p:cNvPr>
          <p:cNvSpPr txBox="1"/>
          <p:nvPr/>
        </p:nvSpPr>
        <p:spPr>
          <a:xfrm>
            <a:off x="1" y="1988840"/>
            <a:ext cx="9144000" cy="1569660"/>
          </a:xfrm>
          <a:prstGeom prst="rect">
            <a:avLst/>
          </a:prstGeom>
          <a:noFill/>
        </p:spPr>
        <p:txBody>
          <a:bodyPr wrap="square">
            <a:spAutoFit/>
          </a:bodyPr>
          <a:lstStyle/>
          <a:p>
            <a:pPr algn="just"/>
            <a:r>
              <a:rPr lang="ru-RU" sz="1600" dirty="0">
                <a:latin typeface="Times New Roman" panose="02020603050405020304" pitchFamily="18" charset="0"/>
                <a:cs typeface="Times New Roman" panose="02020603050405020304" pitchFamily="18" charset="0"/>
              </a:rPr>
              <a:t>Оценим грузовые автомобили по их свойствам, в качестве которых выберем такие конструктивные характеристики автомобиля, как мощность, тип и расположение двигателя, расход топлива, максимальная скорость, грузоподъемность, тип кузова и др. Множество автомобилей можно представить точками х на плоскости (х1,Х2), образованной двумя критериями: мощность двигателя </a:t>
            </a:r>
            <a:r>
              <a:rPr lang="ru-RU" sz="1600" i="1" dirty="0">
                <a:latin typeface="Times New Roman" panose="02020603050405020304" pitchFamily="18" charset="0"/>
                <a:cs typeface="Times New Roman" panose="02020603050405020304" pitchFamily="18" charset="0"/>
              </a:rPr>
              <a:t>х1</a:t>
            </a:r>
            <a:r>
              <a:rPr lang="ru-RU" sz="1600" dirty="0">
                <a:latin typeface="Times New Roman" panose="02020603050405020304" pitchFamily="18" charset="0"/>
                <a:cs typeface="Times New Roman" panose="02020603050405020304" pitchFamily="18" charset="0"/>
              </a:rPr>
              <a:t> и расход топлива </a:t>
            </a:r>
            <a:r>
              <a:rPr lang="ru-RU" sz="1600" i="1" dirty="0">
                <a:latin typeface="Times New Roman" panose="02020603050405020304" pitchFamily="18" charset="0"/>
                <a:cs typeface="Times New Roman" panose="02020603050405020304" pitchFamily="18" charset="0"/>
              </a:rPr>
              <a:t>х2.</a:t>
            </a:r>
            <a:r>
              <a:rPr lang="ru-RU" sz="1600" dirty="0">
                <a:latin typeface="Times New Roman" panose="02020603050405020304" pitchFamily="18" charset="0"/>
                <a:cs typeface="Times New Roman" panose="02020603050405020304" pitchFamily="18" charset="0"/>
              </a:rPr>
              <a:t> Лучшими оценками по оси </a:t>
            </a:r>
            <a:r>
              <a:rPr lang="en-US" sz="1600" i="1" dirty="0">
                <a:latin typeface="Times New Roman" panose="02020603050405020304" pitchFamily="18" charset="0"/>
                <a:cs typeface="Times New Roman" panose="02020603050405020304" pitchFamily="18" charset="0"/>
              </a:rPr>
              <a:t>x</a:t>
            </a:r>
            <a:r>
              <a:rPr lang="ru-RU" sz="1600" i="1" dirty="0">
                <a:latin typeface="Times New Roman" panose="02020603050405020304" pitchFamily="18" charset="0"/>
                <a:cs typeface="Times New Roman" panose="02020603050405020304" pitchFamily="18" charset="0"/>
              </a:rPr>
              <a:t>1</a:t>
            </a:r>
            <a:r>
              <a:rPr lang="en-US" sz="1600" dirty="0">
                <a:latin typeface="Times New Roman" panose="02020603050405020304" pitchFamily="18" charset="0"/>
                <a:cs typeface="Times New Roman" panose="02020603050405020304" pitchFamily="18" charset="0"/>
              </a:rPr>
              <a:t> </a:t>
            </a:r>
            <a:r>
              <a:rPr lang="ru-RU" sz="1600" dirty="0">
                <a:latin typeface="Times New Roman" panose="02020603050405020304" pitchFamily="18" charset="0"/>
                <a:cs typeface="Times New Roman" panose="02020603050405020304" pitchFamily="18" charset="0"/>
              </a:rPr>
              <a:t>будем считать большую мощность двигателя, а по оси </a:t>
            </a:r>
            <a:r>
              <a:rPr lang="ru-RU" sz="1600" i="1" dirty="0">
                <a:latin typeface="Times New Roman" panose="02020603050405020304" pitchFamily="18" charset="0"/>
                <a:cs typeface="Times New Roman" panose="02020603050405020304" pitchFamily="18" charset="0"/>
              </a:rPr>
              <a:t>Х2 —</a:t>
            </a:r>
            <a:r>
              <a:rPr lang="ru-RU" sz="1600" dirty="0">
                <a:latin typeface="Times New Roman" panose="02020603050405020304" pitchFamily="18" charset="0"/>
                <a:cs typeface="Times New Roman" panose="02020603050405020304" pitchFamily="18" charset="0"/>
              </a:rPr>
              <a:t> меньший расход топлива. </a:t>
            </a:r>
            <a:r>
              <a:rPr lang="ru-RU" sz="1600" i="1" dirty="0">
                <a:latin typeface="Times New Roman" panose="02020603050405020304" pitchFamily="18" charset="0"/>
                <a:cs typeface="Times New Roman" panose="02020603050405020304" pitchFamily="18" charset="0"/>
              </a:rPr>
              <a:t>Х</a:t>
            </a:r>
            <a:r>
              <a:rPr lang="ru-RU" sz="1600" i="1" baseline="30000" dirty="0">
                <a:latin typeface="Times New Roman" panose="02020603050405020304" pitchFamily="18" charset="0"/>
                <a:cs typeface="Times New Roman" panose="02020603050405020304" pitchFamily="18" charset="0"/>
              </a:rPr>
              <a:t>а</a:t>
            </a:r>
            <a:r>
              <a:rPr lang="ru-RU" sz="1600" i="1" dirty="0">
                <a:latin typeface="Times New Roman" panose="02020603050405020304" pitchFamily="18" charset="0"/>
                <a:cs typeface="Times New Roman" panose="02020603050405020304" pitchFamily="18" charset="0"/>
              </a:rPr>
              <a:t> —</a:t>
            </a:r>
            <a:r>
              <a:rPr lang="ru-RU" sz="1600" dirty="0">
                <a:latin typeface="Times New Roman" panose="02020603050405020304" pitchFamily="18" charset="0"/>
                <a:cs typeface="Times New Roman" panose="02020603050405020304" pitchFamily="18" charset="0"/>
              </a:rPr>
              <a:t> множество допустимых значений признаков</a:t>
            </a:r>
            <a:r>
              <a:rPr lang="ru-RU" sz="1600" i="1" dirty="0">
                <a:latin typeface="Times New Roman" panose="02020603050405020304" pitchFamily="18" charset="0"/>
                <a:cs typeface="Times New Roman" panose="02020603050405020304" pitchFamily="18" charset="0"/>
              </a:rPr>
              <a:t>.</a:t>
            </a:r>
            <a:endParaRPr lang="ru-RU" sz="16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A15A96C1-7A26-429C-AA63-449AAE604DA7}"/>
              </a:ext>
            </a:extLst>
          </p:cNvPr>
          <p:cNvSpPr txBox="1"/>
          <p:nvPr/>
        </p:nvSpPr>
        <p:spPr>
          <a:xfrm>
            <a:off x="0" y="3861048"/>
            <a:ext cx="9144000" cy="2308324"/>
          </a:xfrm>
          <a:prstGeom prst="rect">
            <a:avLst/>
          </a:prstGeom>
          <a:solidFill>
            <a:schemeClr val="accent6">
              <a:lumMod val="20000"/>
              <a:lumOff val="80000"/>
            </a:schemeClr>
          </a:solidFill>
        </p:spPr>
        <p:txBody>
          <a:bodyPr wrap="square">
            <a:spAutoFit/>
          </a:bodyPr>
          <a:lstStyle/>
          <a:p>
            <a:pPr algn="just"/>
            <a:r>
              <a:rPr lang="ru-RU" sz="1600" dirty="0">
                <a:latin typeface="Times New Roman" panose="02020603050405020304" pitchFamily="18" charset="0"/>
                <a:cs typeface="Times New Roman" panose="02020603050405020304" pitchFamily="18" charset="0"/>
              </a:rPr>
              <a:t>Оценим теперь грузовые автомобили по их эксплуатационным качествам. Показателями эффективности (целевым функциями) могут служить эксплуатационные расходы, общий пробег без капитального ремонта, сроки окупаемости и эксплуатации и др. Каждый показатель эффективности является функцией конструктивных характеристик автомобиля. Множество автомобилей можно представить также точками у на плоскости (</a:t>
            </a:r>
            <a:r>
              <a:rPr lang="en-US" sz="1600" dirty="0">
                <a:latin typeface="Times New Roman" panose="02020603050405020304" pitchFamily="18" charset="0"/>
                <a:cs typeface="Times New Roman" panose="02020603050405020304" pitchFamily="18" charset="0"/>
              </a:rPr>
              <a:t>f</a:t>
            </a:r>
            <a:r>
              <a:rPr lang="ru-RU" sz="1600" dirty="0">
                <a:latin typeface="Times New Roman" panose="02020603050405020304" pitchFamily="18" charset="0"/>
                <a:cs typeface="Times New Roman" panose="02020603050405020304" pitchFamily="18" charset="0"/>
              </a:rPr>
              <a:t>1, </a:t>
            </a:r>
            <a:r>
              <a:rPr lang="en-US" sz="1600" dirty="0">
                <a:latin typeface="Times New Roman" panose="02020603050405020304" pitchFamily="18" charset="0"/>
                <a:cs typeface="Times New Roman" panose="02020603050405020304" pitchFamily="18" charset="0"/>
              </a:rPr>
              <a:t>f</a:t>
            </a:r>
            <a:r>
              <a:rPr lang="ru-RU" sz="1600" dirty="0">
                <a:latin typeface="Times New Roman" panose="02020603050405020304" pitchFamily="18" charset="0"/>
                <a:cs typeface="Times New Roman" panose="02020603050405020304" pitchFamily="18" charset="0"/>
              </a:rPr>
              <a:t>2</a:t>
            </a:r>
            <a:r>
              <a:rPr lang="ru-RU" sz="1600" b="1" dirty="0">
                <a:latin typeface="Times New Roman" panose="02020603050405020304" pitchFamily="18" charset="0"/>
                <a:cs typeface="Times New Roman" panose="02020603050405020304" pitchFamily="18" charset="0"/>
              </a:rPr>
              <a:t>), </a:t>
            </a:r>
            <a:r>
              <a:rPr lang="ru-RU" sz="1600" dirty="0">
                <a:latin typeface="Times New Roman" panose="02020603050405020304" pitchFamily="18" charset="0"/>
                <a:cs typeface="Times New Roman" panose="02020603050405020304" pitchFamily="18" charset="0"/>
              </a:rPr>
              <a:t>образованной двумя показателями: эксплуатационные расходы </a:t>
            </a:r>
            <a:r>
              <a:rPr lang="en-US" sz="1600" dirty="0">
                <a:latin typeface="Times New Roman" panose="02020603050405020304" pitchFamily="18" charset="0"/>
                <a:cs typeface="Times New Roman" panose="02020603050405020304" pitchFamily="18" charset="0"/>
              </a:rPr>
              <a:t>f</a:t>
            </a:r>
            <a:r>
              <a:rPr lang="ru-RU" sz="1600" dirty="0">
                <a:latin typeface="Times New Roman" panose="02020603050405020304" pitchFamily="18" charset="0"/>
                <a:cs typeface="Times New Roman" panose="02020603050405020304" pitchFamily="18" charset="0"/>
              </a:rPr>
              <a:t>1(х1,Х2) и общий пробег </a:t>
            </a:r>
            <a:r>
              <a:rPr lang="en-US" sz="1600" dirty="0">
                <a:latin typeface="Times New Roman" panose="02020603050405020304" pitchFamily="18" charset="0"/>
                <a:cs typeface="Times New Roman" panose="02020603050405020304" pitchFamily="18" charset="0"/>
              </a:rPr>
              <a:t>f</a:t>
            </a:r>
            <a:r>
              <a:rPr lang="ru-RU" sz="1600" dirty="0">
                <a:latin typeface="Times New Roman" panose="02020603050405020304" pitchFamily="18" charset="0"/>
                <a:cs typeface="Times New Roman" panose="02020603050405020304" pitchFamily="18" charset="0"/>
              </a:rPr>
              <a:t>2(х1,Х2). Лучшими оценками по оси</a:t>
            </a:r>
            <a:r>
              <a:rPr lang="en-US" sz="1600" dirty="0">
                <a:latin typeface="Times New Roman" panose="02020603050405020304" pitchFamily="18" charset="0"/>
                <a:cs typeface="Times New Roman" panose="02020603050405020304" pitchFamily="18" charset="0"/>
              </a:rPr>
              <a:t> f</a:t>
            </a:r>
            <a:r>
              <a:rPr lang="ru-RU" sz="1600" dirty="0">
                <a:latin typeface="Times New Roman" panose="02020603050405020304" pitchFamily="18" charset="0"/>
                <a:cs typeface="Times New Roman" panose="02020603050405020304" pitchFamily="18" charset="0"/>
              </a:rPr>
              <a:t>1 будем считать меньшую стоимость эксплуатации, а по оси</a:t>
            </a:r>
            <a:r>
              <a:rPr lang="en-US" sz="1600" dirty="0">
                <a:latin typeface="Times New Roman" panose="02020603050405020304" pitchFamily="18" charset="0"/>
                <a:cs typeface="Times New Roman" panose="02020603050405020304" pitchFamily="18" charset="0"/>
              </a:rPr>
              <a:t> f</a:t>
            </a:r>
            <a:r>
              <a:rPr lang="ru-RU" sz="1600" dirty="0">
                <a:latin typeface="Times New Roman" panose="02020603050405020304" pitchFamily="18" charset="0"/>
                <a:cs typeface="Times New Roman" panose="02020603050405020304" pitchFamily="18" charset="0"/>
              </a:rPr>
              <a:t>2 — больший пробег. Каждому автомобилю соответствует точка на плоскости </a:t>
            </a:r>
            <a:r>
              <a:rPr lang="en-US" sz="1600" dirty="0">
                <a:latin typeface="Times New Roman" panose="02020603050405020304" pitchFamily="18" charset="0"/>
                <a:cs typeface="Times New Roman" panose="02020603050405020304" pitchFamily="18" charset="0"/>
              </a:rPr>
              <a:t>(</a:t>
            </a:r>
            <a:r>
              <a:rPr lang="ru-RU" sz="1600" dirty="0">
                <a:latin typeface="Times New Roman" panose="02020603050405020304" pitchFamily="18" charset="0"/>
                <a:cs typeface="Times New Roman" panose="02020603050405020304" pitchFamily="18" charset="0"/>
              </a:rPr>
              <a:t>х1,Х2) и точка на плоскости (</a:t>
            </a:r>
            <a:r>
              <a:rPr lang="en-US" sz="1600" dirty="0">
                <a:latin typeface="Times New Roman" panose="02020603050405020304" pitchFamily="18" charset="0"/>
                <a:cs typeface="Times New Roman" panose="02020603050405020304" pitchFamily="18" charset="0"/>
              </a:rPr>
              <a:t>f</a:t>
            </a:r>
            <a:r>
              <a:rPr lang="ru-RU" sz="1600" dirty="0">
                <a:latin typeface="Times New Roman" panose="02020603050405020304" pitchFamily="18" charset="0"/>
                <a:cs typeface="Times New Roman" panose="02020603050405020304" pitchFamily="18" charset="0"/>
              </a:rPr>
              <a:t>1, </a:t>
            </a:r>
            <a:r>
              <a:rPr lang="en-US" sz="1600" dirty="0">
                <a:latin typeface="Times New Roman" panose="02020603050405020304" pitchFamily="18" charset="0"/>
                <a:cs typeface="Times New Roman" panose="02020603050405020304" pitchFamily="18" charset="0"/>
              </a:rPr>
              <a:t>f</a:t>
            </a:r>
            <a:r>
              <a:rPr lang="ru-RU" sz="1600" dirty="0">
                <a:latin typeface="Times New Roman" panose="02020603050405020304" pitchFamily="18" charset="0"/>
                <a:cs typeface="Times New Roman" panose="02020603050405020304" pitchFamily="18" charset="0"/>
              </a:rPr>
              <a:t>2), а множеству допустимых значений признаков </a:t>
            </a:r>
            <a:r>
              <a:rPr lang="ru-RU" sz="1600" i="1" dirty="0">
                <a:latin typeface="Times New Roman" panose="02020603050405020304" pitchFamily="18" charset="0"/>
                <a:cs typeface="Times New Roman" panose="02020603050405020304" pitchFamily="18" charset="0"/>
              </a:rPr>
              <a:t>Х</a:t>
            </a:r>
            <a:r>
              <a:rPr lang="ru-RU" sz="1600" i="1" baseline="30000" dirty="0">
                <a:latin typeface="Times New Roman" panose="02020603050405020304" pitchFamily="18" charset="0"/>
                <a:cs typeface="Times New Roman" panose="02020603050405020304" pitchFamily="18" charset="0"/>
              </a:rPr>
              <a:t>а</a:t>
            </a:r>
            <a:r>
              <a:rPr lang="ru-RU" sz="1600" dirty="0">
                <a:latin typeface="Times New Roman" panose="02020603050405020304" pitchFamily="18" charset="0"/>
                <a:cs typeface="Times New Roman" panose="02020603050405020304" pitchFamily="18" charset="0"/>
              </a:rPr>
              <a:t> соответствует множество достижимых целей </a:t>
            </a:r>
            <a:r>
              <a:rPr lang="en-US" sz="1600" i="1" dirty="0" err="1">
                <a:latin typeface="Times New Roman" panose="02020603050405020304" pitchFamily="18" charset="0"/>
                <a:cs typeface="Times New Roman" panose="02020603050405020304" pitchFamily="18" charset="0"/>
              </a:rPr>
              <a:t>Y</a:t>
            </a:r>
            <a:r>
              <a:rPr lang="en-US" sz="1600" i="1" baseline="30000" dirty="0" err="1">
                <a:latin typeface="Times New Roman" panose="02020603050405020304" pitchFamily="18" charset="0"/>
                <a:cs typeface="Times New Roman" panose="02020603050405020304" pitchFamily="18" charset="0"/>
              </a:rPr>
              <a:t>a</a:t>
            </a:r>
            <a:r>
              <a:rPr lang="en-US" sz="1600" i="1" dirty="0">
                <a:latin typeface="Times New Roman" panose="02020603050405020304" pitchFamily="18" charset="0"/>
                <a:cs typeface="Times New Roman" panose="02020603050405020304" pitchFamily="18" charset="0"/>
              </a:rPr>
              <a:t> </a:t>
            </a:r>
            <a:r>
              <a:rPr lang="ru-RU" sz="1600" i="1"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f(</a:t>
            </a:r>
            <a:r>
              <a:rPr lang="en-US" sz="1600" i="1" dirty="0" err="1">
                <a:latin typeface="Times New Roman" panose="02020603050405020304" pitchFamily="18" charset="0"/>
                <a:cs typeface="Times New Roman" panose="02020603050405020304" pitchFamily="18" charset="0"/>
              </a:rPr>
              <a:t>X</a:t>
            </a:r>
            <a:r>
              <a:rPr lang="en-US" sz="1600" i="1" baseline="30000" dirty="0" err="1">
                <a:latin typeface="Times New Roman" panose="02020603050405020304" pitchFamily="18" charset="0"/>
                <a:cs typeface="Times New Roman" panose="02020603050405020304" pitchFamily="18" charset="0"/>
              </a:rPr>
              <a:t>a</a:t>
            </a:r>
            <a:r>
              <a:rPr lang="en-US" sz="1600" i="1" dirty="0">
                <a:latin typeface="Times New Roman" panose="02020603050405020304" pitchFamily="18" charset="0"/>
                <a:cs typeface="Times New Roman" panose="02020603050405020304" pitchFamily="18" charset="0"/>
              </a:rPr>
              <a:t>).</a:t>
            </a:r>
            <a:r>
              <a:rPr lang="ru-RU" sz="1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875554580"/>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512" y="4653136"/>
            <a:ext cx="3699632" cy="588065"/>
          </a:xfrm>
          <a:ln>
            <a:solidFill>
              <a:srgbClr val="990033"/>
            </a:solidFill>
          </a:ln>
        </p:spPr>
        <p:txBody>
          <a:bodyPr/>
          <a:lstStyle/>
          <a:p>
            <a:r>
              <a:rPr lang="ru-RU" sz="2400" dirty="0">
                <a:latin typeface="Times New Roman" panose="02020603050405020304" pitchFamily="18" charset="0"/>
                <a:cs typeface="Times New Roman" panose="02020603050405020304" pitchFamily="18" charset="0"/>
              </a:rPr>
              <a:t>ПОСТАНОВКА ЗАДАЧИ</a:t>
            </a:r>
          </a:p>
        </p:txBody>
      </p:sp>
      <p:pic>
        <p:nvPicPr>
          <p:cNvPr id="5" name="Объект 4"/>
          <p:cNvPicPr>
            <a:picLocks noGrp="1" noChangeAspect="1"/>
          </p:cNvPicPr>
          <p:nvPr>
            <p:ph idx="1"/>
          </p:nvPr>
        </p:nvPicPr>
        <p:blipFill>
          <a:blip r:embed="rId2" cstate="print"/>
          <a:stretch>
            <a:fillRect/>
          </a:stretch>
        </p:blipFill>
        <p:spPr>
          <a:xfrm>
            <a:off x="20898" y="1844824"/>
            <a:ext cx="3727589" cy="1979251"/>
          </a:xfrm>
          <a:prstGeom prst="rect">
            <a:avLst/>
          </a:prstGeom>
          <a:ln>
            <a:solidFill>
              <a:srgbClr val="990033"/>
            </a:solidFill>
          </a:ln>
        </p:spPr>
      </p:pic>
      <p:pic>
        <p:nvPicPr>
          <p:cNvPr id="6" name="Рисунок 5"/>
          <p:cNvPicPr>
            <a:picLocks noChangeAspect="1"/>
          </p:cNvPicPr>
          <p:nvPr/>
        </p:nvPicPr>
        <p:blipFill>
          <a:blip r:embed="rId3" cstate="print"/>
          <a:stretch>
            <a:fillRect/>
          </a:stretch>
        </p:blipFill>
        <p:spPr>
          <a:xfrm>
            <a:off x="3888799" y="1191601"/>
            <a:ext cx="4829174" cy="4148445"/>
          </a:xfrm>
          <a:prstGeom prst="rect">
            <a:avLst/>
          </a:prstGeom>
        </p:spPr>
      </p:pic>
      <p:pic>
        <p:nvPicPr>
          <p:cNvPr id="7" name="Рисунок 6"/>
          <p:cNvPicPr>
            <a:picLocks noChangeAspect="1"/>
          </p:cNvPicPr>
          <p:nvPr/>
        </p:nvPicPr>
        <p:blipFill>
          <a:blip r:embed="rId4" cstate="print"/>
          <a:stretch>
            <a:fillRect/>
          </a:stretch>
        </p:blipFill>
        <p:spPr>
          <a:xfrm>
            <a:off x="3888799" y="5340046"/>
            <a:ext cx="4829174" cy="574010"/>
          </a:xfrm>
          <a:prstGeom prst="rect">
            <a:avLst/>
          </a:prstGeom>
        </p:spPr>
      </p:pic>
      <p:sp>
        <p:nvSpPr>
          <p:cNvPr id="8" name="Slide Number Placeholder 3">
            <a:extLst>
              <a:ext uri="{FF2B5EF4-FFF2-40B4-BE49-F238E27FC236}">
                <a16:creationId xmlns:a16="http://schemas.microsoft.com/office/drawing/2014/main" id="{1ACA48D7-EA18-426B-8819-815E12260D8E}"/>
              </a:ext>
            </a:extLst>
          </p:cNvPr>
          <p:cNvSpPr txBox="1">
            <a:spLocks/>
          </p:cNvSpPr>
          <p:nvPr/>
        </p:nvSpPr>
        <p:spPr>
          <a:xfrm>
            <a:off x="144016" y="6643625"/>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42</a:t>
            </a:fld>
            <a:endParaRPr lang="en-US" altLang="ru-RU" sz="7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3AA296F-C824-4559-8AAD-C2B3BC2AC57C}"/>
              </a:ext>
            </a:extLst>
          </p:cNvPr>
          <p:cNvSpPr txBox="1"/>
          <p:nvPr/>
        </p:nvSpPr>
        <p:spPr>
          <a:xfrm>
            <a:off x="0" y="260648"/>
            <a:ext cx="4572000" cy="369332"/>
          </a:xfrm>
          <a:prstGeom prst="rect">
            <a:avLst/>
          </a:prstGeom>
          <a:noFill/>
        </p:spPr>
        <p:txBody>
          <a:bodyPr wrap="square">
            <a:spAutoFit/>
          </a:bodyPr>
          <a:lstStyle/>
          <a:p>
            <a:r>
              <a:rPr kumimoji="0" lang="ru-RU" sz="1800" b="1" i="0" u="none" strike="noStrike" kern="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МЕТОДЫ РЕШЕНИЯ</a:t>
            </a:r>
            <a:endParaRPr lang="ru-RU" dirty="0">
              <a:solidFill>
                <a:schemeClr val="bg1"/>
              </a:solidFill>
            </a:endParaRPr>
          </a:p>
        </p:txBody>
      </p:sp>
    </p:spTree>
    <p:extLst>
      <p:ext uri="{BB962C8B-B14F-4D97-AF65-F5344CB8AC3E}">
        <p14:creationId xmlns:p14="http://schemas.microsoft.com/office/powerpoint/2010/main" val="3195054465"/>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43608" y="1268760"/>
            <a:ext cx="7415062" cy="504056"/>
          </a:xfrm>
          <a:ln>
            <a:solidFill>
              <a:srgbClr val="990033"/>
            </a:solidFill>
          </a:ln>
        </p:spPr>
        <p:txBody>
          <a:bodyPr>
            <a:noAutofit/>
          </a:bodyPr>
          <a:lstStyle/>
          <a:p>
            <a:r>
              <a:rPr lang="ru-RU" sz="1600" dirty="0">
                <a:latin typeface="Times New Roman" panose="02020603050405020304" pitchFamily="18" charset="0"/>
                <a:cs typeface="Times New Roman" panose="02020603050405020304" pitchFamily="18" charset="0"/>
              </a:rPr>
              <a:t>ПОДХОДЫ К РЕШЕНИЮ ЗАДАЧ МНОГОКРИТЕРИАЛЬНОЙ ОПТИМИЗАЦИИ</a:t>
            </a:r>
          </a:p>
        </p:txBody>
      </p:sp>
      <p:sp>
        <p:nvSpPr>
          <p:cNvPr id="3" name="Объект 2"/>
          <p:cNvSpPr>
            <a:spLocks noGrp="1"/>
          </p:cNvSpPr>
          <p:nvPr>
            <p:ph idx="1"/>
          </p:nvPr>
        </p:nvSpPr>
        <p:spPr>
          <a:xfrm>
            <a:off x="467544" y="2132856"/>
            <a:ext cx="7939124" cy="4281053"/>
          </a:xfrm>
          <a:prstGeom prst="rect">
            <a:avLst/>
          </a:prstGeom>
        </p:spPr>
        <p:txBody>
          <a:bodyPr>
            <a:noAutofit/>
          </a:bodyPr>
          <a:lstStyle/>
          <a:p>
            <a:pPr marL="0" indent="0" algn="just">
              <a:buNone/>
            </a:pPr>
            <a:r>
              <a:rPr lang="ru-RU" sz="1600" dirty="0">
                <a:latin typeface="Times New Roman" panose="02020603050405020304" pitchFamily="18" charset="0"/>
                <a:cs typeface="Times New Roman" panose="02020603050405020304" pitchFamily="18" charset="0"/>
              </a:rPr>
              <a:t>Для уменьшения неопределенности, связанной с многокритериальностью выбора, и нахождения оптимального варианта удовлетворяющего требованиям ЛПР, используются специальные приемы, которые в самом общем виде можно подразделить на процедуры исключения и компенсации.</a:t>
            </a:r>
          </a:p>
          <a:p>
            <a:r>
              <a:rPr lang="ru-RU" sz="1600" i="1" dirty="0">
                <a:latin typeface="Times New Roman" panose="02020603050405020304" pitchFamily="18" charset="0"/>
                <a:cs typeface="Times New Roman" panose="02020603050405020304" pitchFamily="18" charset="0"/>
              </a:rPr>
              <a:t>Процедуры исключения</a:t>
            </a:r>
            <a:r>
              <a:rPr lang="ru-RU" sz="1600" dirty="0">
                <a:latin typeface="Times New Roman" panose="02020603050405020304" pitchFamily="18" charset="0"/>
                <a:cs typeface="Times New Roman" panose="02020603050405020304" pitchFamily="18" charset="0"/>
              </a:rPr>
              <a:t> состоят в последовательном сужении множества допустимых вариантов и/или множества достижимых целей, исходя из каких-то дополнительных требований. Например, при покупке автомобиля устанавливается сравнительная важность частных критериев качества решения (цена, грузоподъемность, мощность двигателя и т. д.), по которым последовательно уменьшается число рассматриваемых автомобилей.</a:t>
            </a:r>
          </a:p>
          <a:p>
            <a:r>
              <a:rPr lang="ru-RU" sz="1600" i="1" dirty="0">
                <a:latin typeface="Times New Roman" panose="02020603050405020304" pitchFamily="18" charset="0"/>
                <a:cs typeface="Times New Roman" panose="02020603050405020304" pitchFamily="18" charset="0"/>
              </a:rPr>
              <a:t>Процедуры компенсации</a:t>
            </a:r>
            <a:r>
              <a:rPr lang="ru-RU" sz="1600" dirty="0">
                <a:latin typeface="Times New Roman" panose="02020603050405020304" pitchFamily="18" charset="0"/>
                <a:cs typeface="Times New Roman" panose="02020603050405020304" pitchFamily="18" charset="0"/>
              </a:rPr>
              <a:t> или </a:t>
            </a:r>
            <a:r>
              <a:rPr lang="ru-RU" sz="1600" i="1" dirty="0">
                <a:latin typeface="Times New Roman" panose="02020603050405020304" pitchFamily="18" charset="0"/>
                <a:cs typeface="Times New Roman" panose="02020603050405020304" pitchFamily="18" charset="0"/>
              </a:rPr>
              <a:t>замещения</a:t>
            </a:r>
            <a:r>
              <a:rPr lang="ru-RU" sz="1600" dirty="0">
                <a:latin typeface="Times New Roman" panose="02020603050405020304" pitchFamily="18" charset="0"/>
                <a:cs typeface="Times New Roman" panose="02020603050405020304" pitchFamily="18" charset="0"/>
              </a:rPr>
              <a:t> опираются на принцип справедливого компромисса или справедливой уступки, при котором снижение качества решения по одним частным критериям должно компенсироваться повышением качества решения по другим частным критериям. Например, при выборе автомобиля более высокая стоимость эксплуатации может компенсироваться большим общим пробегом без капитального ремонта.</a:t>
            </a:r>
          </a:p>
        </p:txBody>
      </p:sp>
      <p:sp>
        <p:nvSpPr>
          <p:cNvPr id="4" name="Slide Number Placeholder 3">
            <a:extLst>
              <a:ext uri="{FF2B5EF4-FFF2-40B4-BE49-F238E27FC236}">
                <a16:creationId xmlns:a16="http://schemas.microsoft.com/office/drawing/2014/main" id="{55526D74-A148-4616-BA98-52CD76FF5981}"/>
              </a:ext>
            </a:extLst>
          </p:cNvPr>
          <p:cNvSpPr txBox="1">
            <a:spLocks/>
          </p:cNvSpPr>
          <p:nvPr/>
        </p:nvSpPr>
        <p:spPr>
          <a:xfrm>
            <a:off x="144016" y="6643625"/>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43</a:t>
            </a:fld>
            <a:endParaRPr lang="en-US" altLang="ru-RU" sz="7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D771E39-363F-45E3-B60B-406E86872228}"/>
              </a:ext>
            </a:extLst>
          </p:cNvPr>
          <p:cNvSpPr txBox="1"/>
          <p:nvPr/>
        </p:nvSpPr>
        <p:spPr>
          <a:xfrm>
            <a:off x="0" y="260648"/>
            <a:ext cx="4572000" cy="369332"/>
          </a:xfrm>
          <a:prstGeom prst="rect">
            <a:avLst/>
          </a:prstGeom>
          <a:noFill/>
        </p:spPr>
        <p:txBody>
          <a:bodyPr wrap="square">
            <a:spAutoFit/>
          </a:bodyPr>
          <a:lstStyle/>
          <a:p>
            <a:r>
              <a:rPr kumimoji="0" lang="ru-RU" sz="1800" b="1" i="0" u="none" strike="noStrike" kern="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МЕТОДЫ РЕШЕНИЯ</a:t>
            </a:r>
            <a:endParaRPr lang="ru-RU" dirty="0">
              <a:solidFill>
                <a:schemeClr val="bg1"/>
              </a:solidFill>
            </a:endParaRPr>
          </a:p>
        </p:txBody>
      </p:sp>
    </p:spTree>
    <p:extLst>
      <p:ext uri="{BB962C8B-B14F-4D97-AF65-F5344CB8AC3E}">
        <p14:creationId xmlns:p14="http://schemas.microsoft.com/office/powerpoint/2010/main" val="2064594963"/>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64237" y="1646914"/>
            <a:ext cx="7272808" cy="544438"/>
          </a:xfrm>
          <a:ln>
            <a:solidFill>
              <a:srgbClr val="990033"/>
            </a:solidFill>
          </a:ln>
        </p:spPr>
        <p:txBody>
          <a:bodyPr>
            <a:noAutofit/>
          </a:bodyPr>
          <a:lstStyle/>
          <a:p>
            <a:r>
              <a:rPr lang="ru-RU" sz="2000" dirty="0">
                <a:latin typeface="Times New Roman" panose="02020603050405020304" pitchFamily="18" charset="0"/>
                <a:cs typeface="Times New Roman" panose="02020603050405020304" pitchFamily="18" charset="0"/>
              </a:rPr>
              <a:t>ПОСТРОЕНИЕ МНОЖЕСТВА ЭФФЕКТИВНЫХ ВАРИАНТОВ</a:t>
            </a:r>
          </a:p>
        </p:txBody>
      </p:sp>
      <p:sp>
        <p:nvSpPr>
          <p:cNvPr id="3" name="Объект 2"/>
          <p:cNvSpPr>
            <a:spLocks noGrp="1"/>
          </p:cNvSpPr>
          <p:nvPr>
            <p:ph idx="1"/>
          </p:nvPr>
        </p:nvSpPr>
        <p:spPr>
          <a:xfrm>
            <a:off x="884866" y="2852936"/>
            <a:ext cx="7431550" cy="2376264"/>
          </a:xfrm>
          <a:prstGeom prst="rect">
            <a:avLst/>
          </a:prstGeom>
        </p:spPr>
        <p:txBody>
          <a:bodyPr>
            <a:normAutofit/>
          </a:bodyPr>
          <a:lstStyle/>
          <a:p>
            <a:pPr marL="0" indent="0" algn="just">
              <a:buNone/>
            </a:pPr>
            <a:r>
              <a:rPr lang="ru-RU" dirty="0">
                <a:latin typeface="Times New Roman" panose="02020603050405020304" pitchFamily="18" charset="0"/>
                <a:cs typeface="Times New Roman" panose="02020603050405020304" pitchFamily="18" charset="0"/>
              </a:rPr>
              <a:t>Метод основан на непосредственном </a:t>
            </a:r>
            <a:r>
              <a:rPr lang="ru-RU" dirty="0" err="1">
                <a:latin typeface="Times New Roman" panose="02020603050405020304" pitchFamily="18" charset="0"/>
                <a:cs typeface="Times New Roman" panose="02020603050405020304" pitchFamily="18" charset="0"/>
              </a:rPr>
              <a:t>попарном</a:t>
            </a:r>
            <a:r>
              <a:rPr lang="ru-RU" dirty="0">
                <a:latin typeface="Times New Roman" panose="02020603050405020304" pitchFamily="18" charset="0"/>
                <a:cs typeface="Times New Roman" panose="02020603050405020304" pitchFamily="18" charset="0"/>
              </a:rPr>
              <a:t> сравнении векторов оценок вариантов по частным критериям эффективности и применим, когда множество достижимых целей </a:t>
            </a:r>
            <a:r>
              <a:rPr lang="ru-RU" cap="none" dirty="0">
                <a:latin typeface="Times New Roman" panose="02020603050405020304" pitchFamily="18" charset="0"/>
                <a:cs typeface="Times New Roman" panose="02020603050405020304" pitchFamily="18" charset="0"/>
              </a:rPr>
              <a:t>У</a:t>
            </a:r>
            <a:r>
              <a:rPr lang="ru-RU" baseline="30000" dirty="0">
                <a:latin typeface="Times New Roman" panose="02020603050405020304" pitchFamily="18" charset="0"/>
                <a:cs typeface="Times New Roman" panose="02020603050405020304" pitchFamily="18" charset="0"/>
              </a:rPr>
              <a:t>а</a:t>
            </a:r>
            <a:r>
              <a:rPr lang="ru-RU" dirty="0">
                <a:latin typeface="Times New Roman" panose="02020603050405020304" pitchFamily="18" charset="0"/>
                <a:cs typeface="Times New Roman" panose="02020603050405020304" pitchFamily="18" charset="0"/>
              </a:rPr>
              <a:t> состоит из конечного числа векторов.</a:t>
            </a:r>
          </a:p>
        </p:txBody>
      </p:sp>
      <p:sp>
        <p:nvSpPr>
          <p:cNvPr id="4" name="Slide Number Placeholder 3">
            <a:extLst>
              <a:ext uri="{FF2B5EF4-FFF2-40B4-BE49-F238E27FC236}">
                <a16:creationId xmlns:a16="http://schemas.microsoft.com/office/drawing/2014/main" id="{0DFA8F1F-B969-4B31-9126-85238E5973A5}"/>
              </a:ext>
            </a:extLst>
          </p:cNvPr>
          <p:cNvSpPr txBox="1">
            <a:spLocks/>
          </p:cNvSpPr>
          <p:nvPr/>
        </p:nvSpPr>
        <p:spPr>
          <a:xfrm>
            <a:off x="144016" y="6643625"/>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44</a:t>
            </a:fld>
            <a:endParaRPr lang="en-US" altLang="ru-RU" sz="7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FE6D5FB-C859-45D7-A9B5-921AA39CF6EE}"/>
              </a:ext>
            </a:extLst>
          </p:cNvPr>
          <p:cNvSpPr txBox="1"/>
          <p:nvPr/>
        </p:nvSpPr>
        <p:spPr>
          <a:xfrm>
            <a:off x="0" y="260648"/>
            <a:ext cx="4572000" cy="369332"/>
          </a:xfrm>
          <a:prstGeom prst="rect">
            <a:avLst/>
          </a:prstGeom>
          <a:noFill/>
        </p:spPr>
        <p:txBody>
          <a:bodyPr wrap="square">
            <a:spAutoFit/>
          </a:bodyPr>
          <a:lstStyle/>
          <a:p>
            <a:r>
              <a:rPr kumimoji="0" lang="ru-RU" sz="1800" b="1" i="0" u="none" strike="noStrike" kern="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МЕТОДЫ РЕШЕНИЯ</a:t>
            </a:r>
            <a:endParaRPr lang="ru-RU" dirty="0">
              <a:solidFill>
                <a:schemeClr val="bg1"/>
              </a:solidFill>
            </a:endParaRPr>
          </a:p>
        </p:txBody>
      </p:sp>
    </p:spTree>
    <p:extLst>
      <p:ext uri="{BB962C8B-B14F-4D97-AF65-F5344CB8AC3E}">
        <p14:creationId xmlns:p14="http://schemas.microsoft.com/office/powerpoint/2010/main" val="858399439"/>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061009" y="1080146"/>
            <a:ext cx="1385221" cy="369333"/>
          </a:xfrm>
          <a:ln>
            <a:solidFill>
              <a:srgbClr val="990033"/>
            </a:solidFill>
          </a:ln>
        </p:spPr>
        <p:txBody>
          <a:bodyPr/>
          <a:lstStyle/>
          <a:p>
            <a:pPr algn="l"/>
            <a:r>
              <a:rPr lang="ru-RU" sz="2000" dirty="0">
                <a:latin typeface="Times New Roman" panose="02020603050405020304" pitchFamily="18" charset="0"/>
                <a:cs typeface="Times New Roman" panose="02020603050405020304" pitchFamily="18" charset="0"/>
              </a:rPr>
              <a:t>ПРИМЕР</a:t>
            </a:r>
          </a:p>
        </p:txBody>
      </p:sp>
      <p:pic>
        <p:nvPicPr>
          <p:cNvPr id="5" name="Рисунок 4"/>
          <p:cNvPicPr>
            <a:picLocks noChangeAspect="1"/>
          </p:cNvPicPr>
          <p:nvPr/>
        </p:nvPicPr>
        <p:blipFill>
          <a:blip r:embed="rId2" cstate="print"/>
          <a:stretch>
            <a:fillRect/>
          </a:stretch>
        </p:blipFill>
        <p:spPr>
          <a:xfrm>
            <a:off x="0" y="1632239"/>
            <a:ext cx="5743575" cy="4591050"/>
          </a:xfrm>
          <a:prstGeom prst="rect">
            <a:avLst/>
          </a:prstGeom>
        </p:spPr>
      </p:pic>
      <p:pic>
        <p:nvPicPr>
          <p:cNvPr id="9218" name="Picture 2" descr="http://donga.dp.ua/images/8cb6e5d4bdf6a48f5a4db9d56653c3f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00192" y="2420888"/>
            <a:ext cx="2413360" cy="2406925"/>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3">
            <a:extLst>
              <a:ext uri="{FF2B5EF4-FFF2-40B4-BE49-F238E27FC236}">
                <a16:creationId xmlns:a16="http://schemas.microsoft.com/office/drawing/2014/main" id="{022A1F0B-0728-4FB5-8596-A436B60106E3}"/>
              </a:ext>
            </a:extLst>
          </p:cNvPr>
          <p:cNvSpPr txBox="1">
            <a:spLocks/>
          </p:cNvSpPr>
          <p:nvPr/>
        </p:nvSpPr>
        <p:spPr>
          <a:xfrm>
            <a:off x="144016" y="6643625"/>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45</a:t>
            </a:fld>
            <a:endParaRPr lang="en-US" altLang="ru-RU" sz="7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2AFEA91-112F-4B09-9DCF-B4292615247D}"/>
              </a:ext>
            </a:extLst>
          </p:cNvPr>
          <p:cNvSpPr txBox="1"/>
          <p:nvPr/>
        </p:nvSpPr>
        <p:spPr>
          <a:xfrm>
            <a:off x="0" y="260648"/>
            <a:ext cx="4572000" cy="369332"/>
          </a:xfrm>
          <a:prstGeom prst="rect">
            <a:avLst/>
          </a:prstGeom>
          <a:noFill/>
        </p:spPr>
        <p:txBody>
          <a:bodyPr wrap="square">
            <a:spAutoFit/>
          </a:bodyPr>
          <a:lstStyle/>
          <a:p>
            <a:r>
              <a:rPr kumimoji="0" lang="ru-RU" sz="1800" b="1" i="0" u="none" strike="noStrike" kern="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МЕТОДЫ РЕШЕНИЯ</a:t>
            </a:r>
            <a:endParaRPr lang="ru-RU" dirty="0">
              <a:solidFill>
                <a:schemeClr val="bg1"/>
              </a:solidFill>
            </a:endParaRPr>
          </a:p>
        </p:txBody>
      </p:sp>
    </p:spTree>
    <p:extLst>
      <p:ext uri="{BB962C8B-B14F-4D97-AF65-F5344CB8AC3E}">
        <p14:creationId xmlns:p14="http://schemas.microsoft.com/office/powerpoint/2010/main" val="3840449045"/>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056" y="1029561"/>
            <a:ext cx="6911474" cy="700377"/>
          </a:xfrm>
        </p:spPr>
        <p:txBody>
          <a:bodyPr/>
          <a:lstStyle/>
          <a:p>
            <a:pPr algn="ctr"/>
            <a:r>
              <a:rPr lang="ru-RU" sz="2000" dirty="0">
                <a:latin typeface="Times New Roman" panose="02020603050405020304" pitchFamily="18" charset="0"/>
                <a:cs typeface="Times New Roman" panose="02020603050405020304" pitchFamily="18" charset="0"/>
              </a:rPr>
              <a:t>ОЦЕНКА ВАРИАНТОВ ПО ЗНАЧЕНИЮ ЦЕЛЕВОЙ ФУНКЦИИ</a:t>
            </a:r>
          </a:p>
        </p:txBody>
      </p:sp>
      <p:sp>
        <p:nvSpPr>
          <p:cNvPr id="3" name="Объект 2"/>
          <p:cNvSpPr>
            <a:spLocks noGrp="1"/>
          </p:cNvSpPr>
          <p:nvPr>
            <p:ph idx="1"/>
          </p:nvPr>
        </p:nvSpPr>
        <p:spPr>
          <a:xfrm>
            <a:off x="467544" y="3672362"/>
            <a:ext cx="8338998" cy="1872094"/>
          </a:xfrm>
          <a:prstGeom prst="rect">
            <a:avLst/>
          </a:prstGeom>
        </p:spPr>
        <p:txBody>
          <a:bodyPr>
            <a:normAutofit/>
          </a:bodyPr>
          <a:lstStyle/>
          <a:p>
            <a:r>
              <a:rPr lang="ru-RU" sz="2000" dirty="0">
                <a:latin typeface="Times New Roman" panose="02020603050405020304" pitchFamily="18" charset="0"/>
                <a:cs typeface="Times New Roman" panose="02020603050405020304" pitchFamily="18" charset="0"/>
              </a:rPr>
              <a:t>В данном случае пары векторов несравнимы по отношению доминирования. Вектор </a:t>
            </a:r>
            <a:r>
              <a:rPr lang="en-US" sz="2000" dirty="0">
                <a:latin typeface="Times New Roman" panose="02020603050405020304" pitchFamily="18" charset="0"/>
                <a:cs typeface="Times New Roman" panose="02020603050405020304" pitchFamily="18" charset="0"/>
              </a:rPr>
              <a:t>y</a:t>
            </a:r>
            <a:r>
              <a:rPr lang="ru-RU" sz="2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a:t>
            </a:r>
            <a:r>
              <a:rPr lang="ru-RU" sz="2000" dirty="0">
                <a:latin typeface="Times New Roman" panose="02020603050405020304" pitchFamily="18" charset="0"/>
                <a:cs typeface="Times New Roman" panose="02020603050405020304" pitchFamily="18" charset="0"/>
              </a:rPr>
              <a:t>запоминается как эффективный. </a:t>
            </a:r>
          </a:p>
          <a:p>
            <a:r>
              <a:rPr lang="ru-RU" sz="2000" dirty="0">
                <a:latin typeface="Times New Roman" panose="02020603050405020304" pitchFamily="18" charset="0"/>
                <a:cs typeface="Times New Roman" panose="02020603050405020304" pitchFamily="18" charset="0"/>
              </a:rPr>
              <a:t>Так как у</a:t>
            </a:r>
            <a:r>
              <a:rPr lang="ru-RU" sz="2000" baseline="-25000" dirty="0">
                <a:latin typeface="Times New Roman" panose="02020603050405020304" pitchFamily="18" charset="0"/>
                <a:cs typeface="Times New Roman" panose="02020603050405020304" pitchFamily="18" charset="0"/>
              </a:rPr>
              <a:t>2</a:t>
            </a:r>
            <a:r>
              <a:rPr lang="ru-RU" sz="2000" dirty="0">
                <a:latin typeface="Times New Roman" panose="02020603050405020304" pitchFamily="18" charset="0"/>
                <a:cs typeface="Times New Roman" panose="02020603050405020304" pitchFamily="18" charset="0"/>
              </a:rPr>
              <a:t> &gt; у</a:t>
            </a:r>
            <a:r>
              <a:rPr lang="ru-RU" sz="2000" baseline="-25000" dirty="0">
                <a:latin typeface="Times New Roman" panose="02020603050405020304" pitchFamily="18" charset="0"/>
                <a:cs typeface="Times New Roman" panose="02020603050405020304" pitchFamily="18" charset="0"/>
              </a:rPr>
              <a:t>4</a:t>
            </a:r>
            <a:r>
              <a:rPr lang="ru-RU" sz="2000" dirty="0">
                <a:latin typeface="Times New Roman" panose="02020603050405020304" pitchFamily="18" charset="0"/>
                <a:cs typeface="Times New Roman" panose="02020603050405020304" pitchFamily="18" charset="0"/>
              </a:rPr>
              <a:t>, вектор у4 удаляется из рассмотрения как </a:t>
            </a:r>
            <a:r>
              <a:rPr lang="ru-RU" sz="2000" dirty="0" err="1">
                <a:latin typeface="Times New Roman" panose="02020603050405020304" pitchFamily="18" charset="0"/>
                <a:cs typeface="Times New Roman" panose="02020603050405020304" pitchFamily="18" charset="0"/>
              </a:rPr>
              <a:t>доминируемый</a:t>
            </a:r>
            <a:r>
              <a:rPr lang="ru-RU" sz="2000" dirty="0">
                <a:latin typeface="Times New Roman" panose="02020603050405020304" pitchFamily="18" charset="0"/>
                <a:cs typeface="Times New Roman" panose="02020603050405020304" pitchFamily="18" charset="0"/>
              </a:rPr>
              <a:t>, а вектор у</a:t>
            </a:r>
            <a:r>
              <a:rPr lang="ru-RU" sz="2000" baseline="-25000" dirty="0">
                <a:latin typeface="Times New Roman" panose="02020603050405020304" pitchFamily="18" charset="0"/>
                <a:cs typeface="Times New Roman" panose="02020603050405020304" pitchFamily="18" charset="0"/>
              </a:rPr>
              <a:t>2</a:t>
            </a:r>
            <a:r>
              <a:rPr lang="ru-RU" sz="2000" dirty="0">
                <a:latin typeface="Times New Roman" panose="02020603050405020304" pitchFamily="18" charset="0"/>
                <a:cs typeface="Times New Roman" panose="02020603050405020304" pitchFamily="18" charset="0"/>
              </a:rPr>
              <a:t> запоминается как эффективный.</a:t>
            </a:r>
          </a:p>
        </p:txBody>
      </p:sp>
      <p:pic>
        <p:nvPicPr>
          <p:cNvPr id="6" name="Рисунок 5"/>
          <p:cNvPicPr>
            <a:picLocks noChangeAspect="1"/>
          </p:cNvPicPr>
          <p:nvPr/>
        </p:nvPicPr>
        <p:blipFill>
          <a:blip r:embed="rId2" cstate="print"/>
          <a:stretch>
            <a:fillRect/>
          </a:stretch>
        </p:blipFill>
        <p:spPr>
          <a:xfrm>
            <a:off x="1973816" y="1921662"/>
            <a:ext cx="1564481" cy="1771650"/>
          </a:xfrm>
          <a:prstGeom prst="rect">
            <a:avLst/>
          </a:prstGeom>
          <a:ln>
            <a:solidFill>
              <a:srgbClr val="990033"/>
            </a:solidFill>
          </a:ln>
        </p:spPr>
      </p:pic>
      <p:pic>
        <p:nvPicPr>
          <p:cNvPr id="11" name="Рисунок 10"/>
          <p:cNvPicPr>
            <a:picLocks noChangeAspect="1"/>
          </p:cNvPicPr>
          <p:nvPr/>
        </p:nvPicPr>
        <p:blipFill>
          <a:blip r:embed="rId3" cstate="print"/>
          <a:stretch>
            <a:fillRect/>
          </a:stretch>
        </p:blipFill>
        <p:spPr>
          <a:xfrm>
            <a:off x="3836946" y="2569362"/>
            <a:ext cx="1321594" cy="476250"/>
          </a:xfrm>
          <a:prstGeom prst="rect">
            <a:avLst/>
          </a:prstGeom>
          <a:ln>
            <a:solidFill>
              <a:srgbClr val="990033"/>
            </a:solidFill>
          </a:ln>
        </p:spPr>
      </p:pic>
      <p:pic>
        <p:nvPicPr>
          <p:cNvPr id="12" name="Рисунок 11"/>
          <p:cNvPicPr>
            <a:picLocks noChangeAspect="1"/>
          </p:cNvPicPr>
          <p:nvPr/>
        </p:nvPicPr>
        <p:blipFill>
          <a:blip r:embed="rId4" cstate="print"/>
          <a:stretch>
            <a:fillRect/>
          </a:stretch>
        </p:blipFill>
        <p:spPr>
          <a:xfrm>
            <a:off x="5796136" y="1921662"/>
            <a:ext cx="1571625" cy="1333500"/>
          </a:xfrm>
          <a:prstGeom prst="rect">
            <a:avLst/>
          </a:prstGeom>
          <a:ln>
            <a:solidFill>
              <a:srgbClr val="990033"/>
            </a:solidFill>
          </a:ln>
        </p:spPr>
      </p:pic>
      <p:cxnSp>
        <p:nvCxnSpPr>
          <p:cNvPr id="14" name="Прямая со стрелкой 13"/>
          <p:cNvCxnSpPr/>
          <p:nvPr/>
        </p:nvCxnSpPr>
        <p:spPr>
          <a:xfrm flipV="1">
            <a:off x="5256279" y="2128655"/>
            <a:ext cx="539858" cy="678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Прямая со стрелкой 15"/>
          <p:cNvCxnSpPr/>
          <p:nvPr/>
        </p:nvCxnSpPr>
        <p:spPr>
          <a:xfrm flipV="1">
            <a:off x="5457188" y="2348293"/>
            <a:ext cx="505673" cy="459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17"/>
          <p:cNvCxnSpPr/>
          <p:nvPr/>
        </p:nvCxnSpPr>
        <p:spPr>
          <a:xfrm flipV="1">
            <a:off x="5273372" y="2801727"/>
            <a:ext cx="620505" cy="107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Прямая со стрелкой 19"/>
          <p:cNvCxnSpPr/>
          <p:nvPr/>
        </p:nvCxnSpPr>
        <p:spPr>
          <a:xfrm>
            <a:off x="5215956" y="2977628"/>
            <a:ext cx="677921" cy="107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Рисунок 20"/>
          <p:cNvPicPr>
            <a:picLocks noChangeAspect="1"/>
          </p:cNvPicPr>
          <p:nvPr/>
        </p:nvPicPr>
        <p:blipFill>
          <a:blip r:embed="rId5" cstate="print"/>
          <a:stretch>
            <a:fillRect/>
          </a:stretch>
        </p:blipFill>
        <p:spPr>
          <a:xfrm>
            <a:off x="2780318" y="5101316"/>
            <a:ext cx="1514475" cy="333375"/>
          </a:xfrm>
          <a:prstGeom prst="rect">
            <a:avLst/>
          </a:prstGeom>
          <a:ln>
            <a:solidFill>
              <a:srgbClr val="990033"/>
            </a:solidFill>
          </a:ln>
        </p:spPr>
      </p:pic>
      <p:pic>
        <p:nvPicPr>
          <p:cNvPr id="22" name="Рисунок 21"/>
          <p:cNvPicPr>
            <a:picLocks noChangeAspect="1"/>
          </p:cNvPicPr>
          <p:nvPr/>
        </p:nvPicPr>
        <p:blipFill>
          <a:blip r:embed="rId6" cstate="print"/>
          <a:stretch>
            <a:fillRect/>
          </a:stretch>
        </p:blipFill>
        <p:spPr>
          <a:xfrm>
            <a:off x="5273372" y="5211694"/>
            <a:ext cx="1528763" cy="1085850"/>
          </a:xfrm>
          <a:prstGeom prst="rect">
            <a:avLst/>
          </a:prstGeom>
          <a:ln>
            <a:solidFill>
              <a:srgbClr val="990033"/>
            </a:solidFill>
          </a:ln>
        </p:spPr>
      </p:pic>
      <p:cxnSp>
        <p:nvCxnSpPr>
          <p:cNvPr id="24" name="Прямая со стрелкой 23"/>
          <p:cNvCxnSpPr>
            <a:stCxn id="21" idx="3"/>
          </p:cNvCxnSpPr>
          <p:nvPr/>
        </p:nvCxnSpPr>
        <p:spPr>
          <a:xfrm flipV="1">
            <a:off x="4294793" y="5101315"/>
            <a:ext cx="759835" cy="166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Прямая со стрелкой 25"/>
          <p:cNvCxnSpPr/>
          <p:nvPr/>
        </p:nvCxnSpPr>
        <p:spPr>
          <a:xfrm>
            <a:off x="4177264" y="5268002"/>
            <a:ext cx="877364" cy="152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Прямая со стрелкой 27"/>
          <p:cNvCxnSpPr>
            <a:stCxn id="21" idx="3"/>
          </p:cNvCxnSpPr>
          <p:nvPr/>
        </p:nvCxnSpPr>
        <p:spPr>
          <a:xfrm>
            <a:off x="4294793" y="5268004"/>
            <a:ext cx="759835" cy="441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Slide Number Placeholder 3">
            <a:extLst>
              <a:ext uri="{FF2B5EF4-FFF2-40B4-BE49-F238E27FC236}">
                <a16:creationId xmlns:a16="http://schemas.microsoft.com/office/drawing/2014/main" id="{BC0E3CD6-4D56-4E96-B01F-A64A59183698}"/>
              </a:ext>
            </a:extLst>
          </p:cNvPr>
          <p:cNvSpPr txBox="1">
            <a:spLocks/>
          </p:cNvSpPr>
          <p:nvPr/>
        </p:nvSpPr>
        <p:spPr>
          <a:xfrm>
            <a:off x="144016" y="6643625"/>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46</a:t>
            </a:fld>
            <a:endParaRPr lang="en-US" altLang="ru-RU" sz="700"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B91315C1-3F9D-4699-B522-E7E3A0B2F0B6}"/>
              </a:ext>
            </a:extLst>
          </p:cNvPr>
          <p:cNvSpPr txBox="1"/>
          <p:nvPr/>
        </p:nvSpPr>
        <p:spPr>
          <a:xfrm>
            <a:off x="0" y="260648"/>
            <a:ext cx="4572000" cy="369332"/>
          </a:xfrm>
          <a:prstGeom prst="rect">
            <a:avLst/>
          </a:prstGeom>
          <a:noFill/>
        </p:spPr>
        <p:txBody>
          <a:bodyPr wrap="square">
            <a:spAutoFit/>
          </a:bodyPr>
          <a:lstStyle/>
          <a:p>
            <a:r>
              <a:rPr kumimoji="0" lang="ru-RU" sz="1800" b="1" i="0" u="none" strike="noStrike" kern="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МЕТОДЫ РЕШЕНИЯ</a:t>
            </a:r>
            <a:endParaRPr lang="ru-RU" dirty="0">
              <a:solidFill>
                <a:schemeClr val="bg1"/>
              </a:solidFill>
            </a:endParaRPr>
          </a:p>
        </p:txBody>
      </p:sp>
    </p:spTree>
    <p:extLst>
      <p:ext uri="{BB962C8B-B14F-4D97-AF65-F5344CB8AC3E}">
        <p14:creationId xmlns:p14="http://schemas.microsoft.com/office/powerpoint/2010/main" val="3118133976"/>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77429" y="863612"/>
            <a:ext cx="7661332" cy="1030484"/>
          </a:xfrm>
        </p:spPr>
        <p:txBody>
          <a:bodyPr/>
          <a:lstStyle/>
          <a:p>
            <a:pPr algn="just"/>
            <a:r>
              <a:rPr lang="ru-RU" sz="2000" dirty="0">
                <a:latin typeface="Times New Roman" panose="02020603050405020304" pitchFamily="18" charset="0"/>
                <a:cs typeface="Times New Roman" panose="02020603050405020304" pitchFamily="18" charset="0"/>
              </a:rPr>
              <a:t>ОЦЕНКА ВАРИАНТОВ ПО ЗНАЧЕНИЮ ЦЕЛЕВОЙ ФУНКЦИИ</a:t>
            </a:r>
          </a:p>
        </p:txBody>
      </p:sp>
      <p:pic>
        <p:nvPicPr>
          <p:cNvPr id="4" name="Объект 3"/>
          <p:cNvPicPr>
            <a:picLocks noGrp="1" noChangeAspect="1"/>
          </p:cNvPicPr>
          <p:nvPr>
            <p:ph idx="1"/>
          </p:nvPr>
        </p:nvPicPr>
        <p:blipFill>
          <a:blip r:embed="rId2" cstate="print"/>
          <a:stretch>
            <a:fillRect/>
          </a:stretch>
        </p:blipFill>
        <p:spPr>
          <a:xfrm>
            <a:off x="3180911" y="2161247"/>
            <a:ext cx="1300163" cy="400050"/>
          </a:xfrm>
          <a:prstGeom prst="rect">
            <a:avLst/>
          </a:prstGeom>
          <a:ln>
            <a:solidFill>
              <a:srgbClr val="990033"/>
            </a:solidFill>
          </a:ln>
        </p:spPr>
      </p:pic>
      <p:pic>
        <p:nvPicPr>
          <p:cNvPr id="5" name="Рисунок 4"/>
          <p:cNvPicPr>
            <a:picLocks noChangeAspect="1"/>
          </p:cNvPicPr>
          <p:nvPr/>
        </p:nvPicPr>
        <p:blipFill>
          <a:blip r:embed="rId3" cstate="print"/>
          <a:stretch>
            <a:fillRect/>
          </a:stretch>
        </p:blipFill>
        <p:spPr>
          <a:xfrm>
            <a:off x="5004048" y="2189822"/>
            <a:ext cx="1111969" cy="342900"/>
          </a:xfrm>
          <a:prstGeom prst="rect">
            <a:avLst/>
          </a:prstGeom>
          <a:ln>
            <a:solidFill>
              <a:srgbClr val="990033"/>
            </a:solidFill>
          </a:ln>
        </p:spPr>
      </p:pic>
      <p:cxnSp>
        <p:nvCxnSpPr>
          <p:cNvPr id="7" name="Прямая со стрелкой 6"/>
          <p:cNvCxnSpPr>
            <a:cxnSpLocks/>
            <a:stCxn id="4" idx="3"/>
            <a:endCxn id="5" idx="1"/>
          </p:cNvCxnSpPr>
          <p:nvPr/>
        </p:nvCxnSpPr>
        <p:spPr>
          <a:xfrm>
            <a:off x="4481074" y="2361272"/>
            <a:ext cx="522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Прямоугольник 7"/>
          <p:cNvSpPr/>
          <p:nvPr/>
        </p:nvSpPr>
        <p:spPr>
          <a:xfrm>
            <a:off x="685331" y="2786195"/>
            <a:ext cx="7718441" cy="1323439"/>
          </a:xfrm>
          <a:prstGeom prst="rect">
            <a:avLst/>
          </a:prstGeom>
        </p:spPr>
        <p:txBody>
          <a:bodyPr wrap="square">
            <a:spAutoFit/>
          </a:bodyPr>
          <a:lstStyle/>
          <a:p>
            <a:r>
              <a:rPr lang="ru-RU"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Поскольку </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a:t>
            </a:r>
            <a:r>
              <a:rPr lang="ru-RU" sz="2000" baseline="-25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ru-RU"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&gt; у</a:t>
            </a:r>
            <a:r>
              <a:rPr lang="ru-RU" sz="2000" baseline="-25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a:t>
            </a:r>
            <a:r>
              <a:rPr lang="ru-RU"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то вектор уз удаляется из рассмотрения как </a:t>
            </a:r>
            <a:r>
              <a:rPr lang="ru-RU"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доминируемый</a:t>
            </a:r>
            <a:r>
              <a:rPr lang="ru-RU"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В итоге остаются три вектора у </a:t>
            </a:r>
            <a:r>
              <a:rPr lang="ru-RU" sz="2000" spc="-5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a:t>
            </a:r>
            <a:r>
              <a:rPr lang="ru-RU"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у</a:t>
            </a:r>
            <a:r>
              <a:rPr lang="ru-RU" sz="2000" baseline="-25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a:t>
            </a:r>
            <a:r>
              <a:rPr lang="ru-RU"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a:t>
            </a:r>
            <a:r>
              <a:rPr lang="ru-RU" sz="2000" baseline="-25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ru-RU"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образующие </a:t>
            </a:r>
            <a:r>
              <a:rPr lang="ru-RU"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паретову</a:t>
            </a:r>
            <a:r>
              <a:rPr lang="ru-RU"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границу и соответствующие эффективным вариантам </a:t>
            </a:r>
            <a:r>
              <a:rPr lang="ru-RU" sz="20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А</a:t>
            </a:r>
            <a:r>
              <a:rPr lang="en-US" sz="2000" baseline="-25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a:t>
            </a:r>
            <a:r>
              <a:rPr lang="ru-RU"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ru-RU" sz="2000" baseline="-25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a:t>
            </a:r>
            <a:r>
              <a:rPr lang="ru-RU"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ru-RU" sz="20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А</a:t>
            </a:r>
            <a:r>
              <a:rPr lang="ru-RU" sz="2000" i="1" baseline="-25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a:t>
            </a:r>
            <a:r>
              <a:rPr lang="ru-RU" sz="20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ru-RU"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среди которых и следует сделать окончательный выбор.</a:t>
            </a:r>
            <a:endParaRPr lang="ru-RU" sz="2000" dirty="0">
              <a:latin typeface="Times New Roman" panose="02020603050405020304" pitchFamily="18" charset="0"/>
              <a:cs typeface="Times New Roman" panose="02020603050405020304" pitchFamily="18" charset="0"/>
            </a:endParaRPr>
          </a:p>
        </p:txBody>
      </p:sp>
      <p:sp>
        <p:nvSpPr>
          <p:cNvPr id="9" name="Прямоугольник 8"/>
          <p:cNvSpPr/>
          <p:nvPr/>
        </p:nvSpPr>
        <p:spPr>
          <a:xfrm>
            <a:off x="830518" y="5007745"/>
            <a:ext cx="7555154" cy="830997"/>
          </a:xfrm>
          <a:prstGeom prst="rect">
            <a:avLst/>
          </a:prstGeom>
          <a:ln>
            <a:solidFill>
              <a:srgbClr val="990033"/>
            </a:solidFill>
          </a:ln>
        </p:spPr>
        <p:txBody>
          <a:bodyPr wrap="square">
            <a:spAutoFit/>
          </a:bodyPr>
          <a:lstStyle/>
          <a:p>
            <a:pPr indent="215900" algn="just">
              <a:spcAft>
                <a:spcPts val="1620"/>
              </a:spcAft>
            </a:pPr>
            <a:r>
              <a:rPr lang="ru-RU"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Чтобы еще больше сузить </a:t>
            </a:r>
            <a:r>
              <a:rPr lang="ru-RU" sz="16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паретово</a:t>
            </a:r>
            <a:r>
              <a:rPr lang="ru-RU"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множество </a:t>
            </a:r>
            <a:r>
              <a:rPr lang="en-US" sz="16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a:t>
            </a: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и выделить единственный наилучший вариант решения, необходима еще какая-то дополнительная информация, которую может дать только ЛПР.</a:t>
            </a:r>
            <a:endParaRPr lang="ru-RU" sz="16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0" name="Slide Number Placeholder 3">
            <a:extLst>
              <a:ext uri="{FF2B5EF4-FFF2-40B4-BE49-F238E27FC236}">
                <a16:creationId xmlns:a16="http://schemas.microsoft.com/office/drawing/2014/main" id="{F8909EDD-D9BB-4D48-9116-2C7A52CAFCC4}"/>
              </a:ext>
            </a:extLst>
          </p:cNvPr>
          <p:cNvSpPr txBox="1">
            <a:spLocks/>
          </p:cNvSpPr>
          <p:nvPr/>
        </p:nvSpPr>
        <p:spPr>
          <a:xfrm>
            <a:off x="144016" y="6643625"/>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47</a:t>
            </a:fld>
            <a:endParaRPr lang="en-US" altLang="ru-RU" sz="7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BE81F48-9C16-4659-9EAE-BAFE998C2277}"/>
              </a:ext>
            </a:extLst>
          </p:cNvPr>
          <p:cNvSpPr txBox="1"/>
          <p:nvPr/>
        </p:nvSpPr>
        <p:spPr>
          <a:xfrm>
            <a:off x="0" y="260648"/>
            <a:ext cx="4572000" cy="369332"/>
          </a:xfrm>
          <a:prstGeom prst="rect">
            <a:avLst/>
          </a:prstGeom>
          <a:noFill/>
        </p:spPr>
        <p:txBody>
          <a:bodyPr wrap="square">
            <a:spAutoFit/>
          </a:bodyPr>
          <a:lstStyle/>
          <a:p>
            <a:r>
              <a:rPr kumimoji="0" lang="ru-RU" sz="1800" b="1" i="0" u="none" strike="noStrike" kern="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МЕТОДЫ РЕШЕНИЯ</a:t>
            </a:r>
            <a:endParaRPr lang="ru-RU" dirty="0">
              <a:solidFill>
                <a:schemeClr val="bg1"/>
              </a:solidFill>
            </a:endParaRPr>
          </a:p>
        </p:txBody>
      </p:sp>
    </p:spTree>
    <p:extLst>
      <p:ext uri="{BB962C8B-B14F-4D97-AF65-F5344CB8AC3E}">
        <p14:creationId xmlns:p14="http://schemas.microsoft.com/office/powerpoint/2010/main" val="2288746857"/>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45810" y="1476968"/>
            <a:ext cx="2286630" cy="1071738"/>
          </a:xfrm>
          <a:ln>
            <a:solidFill>
              <a:srgbClr val="990033"/>
            </a:solidFill>
          </a:ln>
        </p:spPr>
        <p:txBody>
          <a:bodyPr>
            <a:noAutofit/>
          </a:bodyPr>
          <a:lstStyle/>
          <a:p>
            <a:pPr lvl="0"/>
            <a:r>
              <a:rPr lang="ru-RU" sz="2800" dirty="0">
                <a:latin typeface="Times New Roman" panose="02020603050405020304" pitchFamily="18" charset="0"/>
                <a:cs typeface="Times New Roman" panose="02020603050405020304" pitchFamily="18" charset="0"/>
              </a:rPr>
              <a:t>ВАЖНОСТЬ КРИТЕРИЕВ</a:t>
            </a:r>
          </a:p>
        </p:txBody>
      </p:sp>
      <p:pic>
        <p:nvPicPr>
          <p:cNvPr id="5" name="Рисунок 4"/>
          <p:cNvPicPr>
            <a:picLocks noChangeAspect="1"/>
          </p:cNvPicPr>
          <p:nvPr/>
        </p:nvPicPr>
        <p:blipFill>
          <a:blip r:embed="rId2" cstate="print"/>
          <a:stretch>
            <a:fillRect/>
          </a:stretch>
        </p:blipFill>
        <p:spPr>
          <a:xfrm>
            <a:off x="135597" y="1156188"/>
            <a:ext cx="4596759" cy="2486024"/>
          </a:xfrm>
          <a:prstGeom prst="rect">
            <a:avLst/>
          </a:prstGeom>
        </p:spPr>
      </p:pic>
      <p:pic>
        <p:nvPicPr>
          <p:cNvPr id="6" name="Рисунок 5"/>
          <p:cNvPicPr>
            <a:picLocks noChangeAspect="1"/>
          </p:cNvPicPr>
          <p:nvPr/>
        </p:nvPicPr>
        <p:blipFill>
          <a:blip r:embed="rId3" cstate="print"/>
          <a:stretch>
            <a:fillRect/>
          </a:stretch>
        </p:blipFill>
        <p:spPr>
          <a:xfrm>
            <a:off x="3604169" y="3789039"/>
            <a:ext cx="5257374" cy="926331"/>
          </a:xfrm>
          <a:prstGeom prst="rect">
            <a:avLst/>
          </a:prstGeom>
        </p:spPr>
      </p:pic>
      <p:pic>
        <p:nvPicPr>
          <p:cNvPr id="8" name="Рисунок 7"/>
          <p:cNvPicPr>
            <a:picLocks noChangeAspect="1"/>
          </p:cNvPicPr>
          <p:nvPr/>
        </p:nvPicPr>
        <p:blipFill>
          <a:blip r:embed="rId4" cstate="print"/>
          <a:stretch>
            <a:fillRect/>
          </a:stretch>
        </p:blipFill>
        <p:spPr>
          <a:xfrm>
            <a:off x="3604169" y="4653136"/>
            <a:ext cx="5346400" cy="1711935"/>
          </a:xfrm>
          <a:prstGeom prst="rect">
            <a:avLst/>
          </a:prstGeom>
        </p:spPr>
      </p:pic>
      <p:sp>
        <p:nvSpPr>
          <p:cNvPr id="7" name="Slide Number Placeholder 3">
            <a:extLst>
              <a:ext uri="{FF2B5EF4-FFF2-40B4-BE49-F238E27FC236}">
                <a16:creationId xmlns:a16="http://schemas.microsoft.com/office/drawing/2014/main" id="{6CC2BEE9-3CDE-4702-8D0B-6013A2D5F904}"/>
              </a:ext>
            </a:extLst>
          </p:cNvPr>
          <p:cNvSpPr txBox="1">
            <a:spLocks/>
          </p:cNvSpPr>
          <p:nvPr/>
        </p:nvSpPr>
        <p:spPr>
          <a:xfrm>
            <a:off x="144016" y="6643625"/>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48</a:t>
            </a:fld>
            <a:endParaRPr lang="en-US" altLang="ru-RU" sz="7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4975C3F-9084-4481-B789-A18EB1B9FACE}"/>
              </a:ext>
            </a:extLst>
          </p:cNvPr>
          <p:cNvSpPr txBox="1"/>
          <p:nvPr/>
        </p:nvSpPr>
        <p:spPr>
          <a:xfrm>
            <a:off x="0" y="260648"/>
            <a:ext cx="4572000" cy="369332"/>
          </a:xfrm>
          <a:prstGeom prst="rect">
            <a:avLst/>
          </a:prstGeom>
          <a:noFill/>
        </p:spPr>
        <p:txBody>
          <a:bodyPr wrap="square">
            <a:spAutoFit/>
          </a:bodyPr>
          <a:lstStyle/>
          <a:p>
            <a:r>
              <a:rPr kumimoji="0" lang="ru-RU" sz="1800" b="1" i="0" u="none" strike="noStrike" kern="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МЕТОДЫ РЕШЕНИЯ</a:t>
            </a:r>
            <a:endParaRPr lang="ru-RU" dirty="0">
              <a:solidFill>
                <a:schemeClr val="bg1"/>
              </a:solidFill>
            </a:endParaRPr>
          </a:p>
        </p:txBody>
      </p:sp>
    </p:spTree>
    <p:extLst>
      <p:ext uri="{BB962C8B-B14F-4D97-AF65-F5344CB8AC3E}">
        <p14:creationId xmlns:p14="http://schemas.microsoft.com/office/powerpoint/2010/main" val="1416359250"/>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15616" y="1196752"/>
            <a:ext cx="6912768" cy="543531"/>
          </a:xfrm>
          <a:ln>
            <a:solidFill>
              <a:srgbClr val="990033"/>
            </a:solidFill>
          </a:ln>
        </p:spPr>
        <p:txBody>
          <a:bodyPr>
            <a:noAutofit/>
          </a:bodyPr>
          <a:lstStyle/>
          <a:p>
            <a:r>
              <a:rPr lang="ru-RU" sz="2800" dirty="0">
                <a:latin typeface="Times New Roman" panose="02020603050405020304" pitchFamily="18" charset="0"/>
                <a:cs typeface="Times New Roman" panose="02020603050405020304" pitchFamily="18" charset="0"/>
              </a:rPr>
              <a:t>ВЫЧИСЛЕНИЕ ВАЖНОСТИ КРИТЕРИЕВ</a:t>
            </a:r>
          </a:p>
        </p:txBody>
      </p:sp>
      <p:pic>
        <p:nvPicPr>
          <p:cNvPr id="6" name="Рисунок 5"/>
          <p:cNvPicPr>
            <a:picLocks noChangeAspect="1"/>
          </p:cNvPicPr>
          <p:nvPr/>
        </p:nvPicPr>
        <p:blipFill>
          <a:blip r:embed="rId2" cstate="print"/>
          <a:stretch>
            <a:fillRect/>
          </a:stretch>
        </p:blipFill>
        <p:spPr>
          <a:xfrm>
            <a:off x="2286000" y="2132856"/>
            <a:ext cx="4911679" cy="3182689"/>
          </a:xfrm>
          <a:prstGeom prst="rect">
            <a:avLst/>
          </a:prstGeom>
        </p:spPr>
      </p:pic>
      <p:sp>
        <p:nvSpPr>
          <p:cNvPr id="5" name="Slide Number Placeholder 3">
            <a:extLst>
              <a:ext uri="{FF2B5EF4-FFF2-40B4-BE49-F238E27FC236}">
                <a16:creationId xmlns:a16="http://schemas.microsoft.com/office/drawing/2014/main" id="{C71486C8-0CDB-4541-8A99-93FC7E221266}"/>
              </a:ext>
            </a:extLst>
          </p:cNvPr>
          <p:cNvSpPr txBox="1">
            <a:spLocks/>
          </p:cNvSpPr>
          <p:nvPr/>
        </p:nvSpPr>
        <p:spPr>
          <a:xfrm>
            <a:off x="144016" y="6643625"/>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49</a:t>
            </a:fld>
            <a:endParaRPr lang="en-US" altLang="ru-RU" sz="7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0732338-DC9B-4A67-91F8-644BC480BDF1}"/>
              </a:ext>
            </a:extLst>
          </p:cNvPr>
          <p:cNvSpPr txBox="1"/>
          <p:nvPr/>
        </p:nvSpPr>
        <p:spPr>
          <a:xfrm>
            <a:off x="0" y="260648"/>
            <a:ext cx="4572000" cy="369332"/>
          </a:xfrm>
          <a:prstGeom prst="rect">
            <a:avLst/>
          </a:prstGeom>
          <a:noFill/>
        </p:spPr>
        <p:txBody>
          <a:bodyPr wrap="square">
            <a:spAutoFit/>
          </a:bodyPr>
          <a:lstStyle/>
          <a:p>
            <a:r>
              <a:rPr kumimoji="0" lang="ru-RU" sz="1800" b="1" i="0" u="none" strike="noStrike" kern="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МЕТОДЫ РЕШЕНИЯ</a:t>
            </a:r>
            <a:endParaRPr lang="ru-RU" dirty="0">
              <a:solidFill>
                <a:schemeClr val="bg1"/>
              </a:solidFill>
            </a:endParaRPr>
          </a:p>
        </p:txBody>
      </p:sp>
    </p:spTree>
    <p:extLst>
      <p:ext uri="{BB962C8B-B14F-4D97-AF65-F5344CB8AC3E}">
        <p14:creationId xmlns:p14="http://schemas.microsoft.com/office/powerpoint/2010/main" val="366553267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4862" y="980729"/>
            <a:ext cx="7271514" cy="720080"/>
          </a:xfrm>
          <a:ln>
            <a:solidFill>
              <a:srgbClr val="990033"/>
            </a:solidFill>
          </a:ln>
        </p:spPr>
        <p:txBody>
          <a:bodyPr/>
          <a:lstStyle/>
          <a:p>
            <a:r>
              <a:rPr lang="ru-RU" sz="3200" dirty="0">
                <a:latin typeface="Times New Roman" panose="02020603050405020304" pitchFamily="18" charset="0"/>
                <a:cs typeface="Times New Roman" panose="02020603050405020304" pitchFamily="18" charset="0"/>
              </a:rPr>
              <a:t>ПО ЗНАЧЕНИЮ ЦЕЛЕВОЙ ФУНКЦИИ</a:t>
            </a:r>
          </a:p>
        </p:txBody>
      </p:sp>
      <p:pic>
        <p:nvPicPr>
          <p:cNvPr id="4" name="Рисунок 3"/>
          <p:cNvPicPr>
            <a:picLocks noChangeAspect="1"/>
          </p:cNvPicPr>
          <p:nvPr/>
        </p:nvPicPr>
        <p:blipFill>
          <a:blip r:embed="rId2" cstate="print"/>
          <a:stretch>
            <a:fillRect/>
          </a:stretch>
        </p:blipFill>
        <p:spPr>
          <a:xfrm>
            <a:off x="251520" y="1926849"/>
            <a:ext cx="3718256" cy="1728192"/>
          </a:xfrm>
          <a:prstGeom prst="rect">
            <a:avLst/>
          </a:prstGeom>
        </p:spPr>
      </p:pic>
      <p:pic>
        <p:nvPicPr>
          <p:cNvPr id="5" name="Рисунок 4"/>
          <p:cNvPicPr>
            <a:picLocks noChangeAspect="1"/>
          </p:cNvPicPr>
          <p:nvPr/>
        </p:nvPicPr>
        <p:blipFill>
          <a:blip r:embed="rId3" cstate="print"/>
          <a:stretch>
            <a:fillRect/>
          </a:stretch>
        </p:blipFill>
        <p:spPr>
          <a:xfrm>
            <a:off x="3983808" y="3501008"/>
            <a:ext cx="4942935" cy="2568614"/>
          </a:xfrm>
          <a:prstGeom prst="rect">
            <a:avLst/>
          </a:prstGeom>
        </p:spPr>
      </p:pic>
      <p:sp>
        <p:nvSpPr>
          <p:cNvPr id="6" name="Slide Number Placeholder 3">
            <a:extLst>
              <a:ext uri="{FF2B5EF4-FFF2-40B4-BE49-F238E27FC236}">
                <a16:creationId xmlns:a16="http://schemas.microsoft.com/office/drawing/2014/main" id="{9BBA8962-8110-4C97-9C5D-19BD6C6212D7}"/>
              </a:ext>
            </a:extLst>
          </p:cNvPr>
          <p:cNvSpPr txBox="1">
            <a:spLocks/>
          </p:cNvSpPr>
          <p:nvPr/>
        </p:nvSpPr>
        <p:spPr>
          <a:xfrm>
            <a:off x="179512" y="6669360"/>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5</a:t>
            </a:fld>
            <a:endParaRPr lang="en-US" altLang="ru-RU" sz="7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3D69F79-EA54-4592-AC44-0669C4E489E3}"/>
              </a:ext>
            </a:extLst>
          </p:cNvPr>
          <p:cNvSpPr txBox="1"/>
          <p:nvPr/>
        </p:nvSpPr>
        <p:spPr>
          <a:xfrm>
            <a:off x="0" y="240613"/>
            <a:ext cx="4572000" cy="400110"/>
          </a:xfrm>
          <a:prstGeom prst="rect">
            <a:avLst/>
          </a:prstGeom>
          <a:noFill/>
        </p:spPr>
        <p:txBody>
          <a:bodyPr wrap="square">
            <a:spAutoFit/>
          </a:bodyPr>
          <a:lstStyle/>
          <a:p>
            <a:r>
              <a:rPr lang="ru-RU" sz="2000" b="1" dirty="0">
                <a:solidFill>
                  <a:schemeClr val="bg1"/>
                </a:solidFill>
                <a:latin typeface="Times New Roman" panose="02020603050405020304" pitchFamily="18" charset="0"/>
                <a:cs typeface="Times New Roman" panose="02020603050405020304" pitchFamily="18" charset="0"/>
              </a:rPr>
              <a:t>ОЦЕНКА ВАРИАНТОВ </a:t>
            </a:r>
            <a:endParaRPr lang="ru-RU" sz="2000" dirty="0">
              <a:solidFill>
                <a:schemeClr val="bg1"/>
              </a:solidFill>
            </a:endParaRPr>
          </a:p>
        </p:txBody>
      </p:sp>
    </p:spTree>
    <p:extLst>
      <p:ext uri="{BB962C8B-B14F-4D97-AF65-F5344CB8AC3E}">
        <p14:creationId xmlns:p14="http://schemas.microsoft.com/office/powerpoint/2010/main" val="3118133976"/>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43843" y="737022"/>
            <a:ext cx="8496944" cy="933193"/>
          </a:xfrm>
        </p:spPr>
        <p:txBody>
          <a:bodyPr/>
          <a:lstStyle/>
          <a:p>
            <a:pPr algn="just"/>
            <a:r>
              <a:rPr lang="ru-RU" sz="2800" dirty="0">
                <a:latin typeface="Times New Roman" panose="02020603050405020304" pitchFamily="18" charset="0"/>
                <a:cs typeface="Times New Roman" panose="02020603050405020304" pitchFamily="18" charset="0"/>
              </a:rPr>
              <a:t>    ВЫЧИСЛЕНИЕ ВАЖНОСТИ КРИТЕРИЕВ</a:t>
            </a:r>
          </a:p>
        </p:txBody>
      </p:sp>
      <p:pic>
        <p:nvPicPr>
          <p:cNvPr id="4" name="Объект 3"/>
          <p:cNvPicPr>
            <a:picLocks noGrp="1" noChangeAspect="1"/>
          </p:cNvPicPr>
          <p:nvPr>
            <p:ph sz="half" idx="1"/>
          </p:nvPr>
        </p:nvPicPr>
        <p:blipFill>
          <a:blip r:embed="rId2" cstate="print"/>
          <a:stretch>
            <a:fillRect/>
          </a:stretch>
        </p:blipFill>
        <p:spPr>
          <a:xfrm>
            <a:off x="108934" y="1670215"/>
            <a:ext cx="4827500" cy="2309338"/>
          </a:xfrm>
          <a:prstGeom prst="rect">
            <a:avLst/>
          </a:prstGeom>
        </p:spPr>
      </p:pic>
      <p:pic>
        <p:nvPicPr>
          <p:cNvPr id="6" name="Рисунок 5"/>
          <p:cNvPicPr>
            <a:picLocks noChangeAspect="1"/>
          </p:cNvPicPr>
          <p:nvPr/>
        </p:nvPicPr>
        <p:blipFill>
          <a:blip r:embed="rId3" cstate="print"/>
          <a:stretch>
            <a:fillRect/>
          </a:stretch>
        </p:blipFill>
        <p:spPr>
          <a:xfrm>
            <a:off x="5076056" y="2824884"/>
            <a:ext cx="3685160" cy="2316622"/>
          </a:xfrm>
          <a:prstGeom prst="rect">
            <a:avLst/>
          </a:prstGeom>
          <a:ln>
            <a:solidFill>
              <a:srgbClr val="990033"/>
            </a:solidFill>
          </a:ln>
        </p:spPr>
      </p:pic>
      <p:pic>
        <p:nvPicPr>
          <p:cNvPr id="7" name="Рисунок 6"/>
          <p:cNvPicPr>
            <a:picLocks noChangeAspect="1"/>
          </p:cNvPicPr>
          <p:nvPr/>
        </p:nvPicPr>
        <p:blipFill>
          <a:blip r:embed="rId4" cstate="print"/>
          <a:stretch>
            <a:fillRect/>
          </a:stretch>
        </p:blipFill>
        <p:spPr>
          <a:xfrm>
            <a:off x="111053" y="4204659"/>
            <a:ext cx="4460947" cy="1416174"/>
          </a:xfrm>
          <a:prstGeom prst="rect">
            <a:avLst/>
          </a:prstGeom>
        </p:spPr>
      </p:pic>
      <p:sp>
        <p:nvSpPr>
          <p:cNvPr id="8" name="Slide Number Placeholder 3">
            <a:extLst>
              <a:ext uri="{FF2B5EF4-FFF2-40B4-BE49-F238E27FC236}">
                <a16:creationId xmlns:a16="http://schemas.microsoft.com/office/drawing/2014/main" id="{DC52FB46-25A7-4A47-909B-B536189DACC0}"/>
              </a:ext>
            </a:extLst>
          </p:cNvPr>
          <p:cNvSpPr txBox="1">
            <a:spLocks/>
          </p:cNvSpPr>
          <p:nvPr/>
        </p:nvSpPr>
        <p:spPr>
          <a:xfrm>
            <a:off x="144016" y="6643625"/>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50</a:t>
            </a:fld>
            <a:endParaRPr lang="en-US" altLang="ru-RU" sz="7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8CE2143-F7BF-45DF-979B-D2CBECA32B3A}"/>
              </a:ext>
            </a:extLst>
          </p:cNvPr>
          <p:cNvSpPr txBox="1"/>
          <p:nvPr/>
        </p:nvSpPr>
        <p:spPr>
          <a:xfrm>
            <a:off x="0" y="260648"/>
            <a:ext cx="4572000" cy="369332"/>
          </a:xfrm>
          <a:prstGeom prst="rect">
            <a:avLst/>
          </a:prstGeom>
          <a:noFill/>
        </p:spPr>
        <p:txBody>
          <a:bodyPr wrap="square">
            <a:spAutoFit/>
          </a:bodyPr>
          <a:lstStyle/>
          <a:p>
            <a:r>
              <a:rPr kumimoji="0" lang="ru-RU" sz="1800" b="1" i="0" u="none" strike="noStrike" kern="0" cap="none" spc="0" normalizeH="0" baseline="0" noProof="0">
                <a:ln>
                  <a:noFill/>
                </a:ln>
                <a:solidFill>
                  <a:schemeClr val="bg1"/>
                </a:solidFill>
                <a:effectLst/>
                <a:uLnTx/>
                <a:uFillTx/>
                <a:latin typeface="Times New Roman" panose="02020603050405020304" pitchFamily="18" charset="0"/>
                <a:ea typeface="+mj-ea"/>
                <a:cs typeface="Times New Roman" panose="02020603050405020304" pitchFamily="18" charset="0"/>
              </a:rPr>
              <a:t>МЕТОДЫ РЕШЕНИЯ</a:t>
            </a:r>
            <a:endParaRPr lang="ru-RU" dirty="0">
              <a:solidFill>
                <a:schemeClr val="bg1"/>
              </a:solidFill>
            </a:endParaRPr>
          </a:p>
        </p:txBody>
      </p:sp>
    </p:spTree>
    <p:extLst>
      <p:ext uri="{BB962C8B-B14F-4D97-AF65-F5344CB8AC3E}">
        <p14:creationId xmlns:p14="http://schemas.microsoft.com/office/powerpoint/2010/main" val="14298214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331" y="969159"/>
            <a:ext cx="7773338" cy="974756"/>
          </a:xfrm>
        </p:spPr>
        <p:txBody>
          <a:bodyPr>
            <a:noAutofit/>
          </a:bodyPr>
          <a:lstStyle/>
          <a:p>
            <a:pPr algn="ctr"/>
            <a:r>
              <a:rPr lang="ru-RU" sz="2800" dirty="0">
                <a:latin typeface="Times New Roman" panose="02020603050405020304" pitchFamily="18" charset="0"/>
                <a:cs typeface="Times New Roman" panose="02020603050405020304" pitchFamily="18" charset="0"/>
              </a:rPr>
              <a:t>ВЫЧИСЛЕНИЕ ВАЖНОСТИ КРИТЕРИЕВ</a:t>
            </a:r>
          </a:p>
        </p:txBody>
      </p:sp>
      <p:pic>
        <p:nvPicPr>
          <p:cNvPr id="5" name="Объект 4"/>
          <p:cNvPicPr>
            <a:picLocks noGrp="1" noChangeAspect="1"/>
          </p:cNvPicPr>
          <p:nvPr>
            <p:ph idx="1"/>
          </p:nvPr>
        </p:nvPicPr>
        <p:blipFill>
          <a:blip r:embed="rId2" cstate="print"/>
          <a:stretch>
            <a:fillRect/>
          </a:stretch>
        </p:blipFill>
        <p:spPr>
          <a:xfrm>
            <a:off x="395536" y="2283094"/>
            <a:ext cx="4444792" cy="3223777"/>
          </a:xfrm>
          <a:prstGeom prst="rect">
            <a:avLst/>
          </a:prstGeom>
        </p:spPr>
      </p:pic>
      <p:pic>
        <p:nvPicPr>
          <p:cNvPr id="6" name="Рисунок 5"/>
          <p:cNvPicPr>
            <a:picLocks noChangeAspect="1"/>
          </p:cNvPicPr>
          <p:nvPr/>
        </p:nvPicPr>
        <p:blipFill>
          <a:blip r:embed="rId3" cstate="print"/>
          <a:stretch>
            <a:fillRect/>
          </a:stretch>
        </p:blipFill>
        <p:spPr>
          <a:xfrm>
            <a:off x="4932040" y="2575769"/>
            <a:ext cx="4100513" cy="2638425"/>
          </a:xfrm>
          <a:prstGeom prst="rect">
            <a:avLst/>
          </a:prstGeom>
          <a:ln>
            <a:solidFill>
              <a:srgbClr val="990033"/>
            </a:solidFill>
          </a:ln>
        </p:spPr>
      </p:pic>
      <p:sp>
        <p:nvSpPr>
          <p:cNvPr id="7" name="Slide Number Placeholder 3">
            <a:extLst>
              <a:ext uri="{FF2B5EF4-FFF2-40B4-BE49-F238E27FC236}">
                <a16:creationId xmlns:a16="http://schemas.microsoft.com/office/drawing/2014/main" id="{664776BE-EE02-45D6-A8B2-88BF00EAD927}"/>
              </a:ext>
            </a:extLst>
          </p:cNvPr>
          <p:cNvSpPr txBox="1">
            <a:spLocks/>
          </p:cNvSpPr>
          <p:nvPr/>
        </p:nvSpPr>
        <p:spPr>
          <a:xfrm>
            <a:off x="144016" y="6643625"/>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51</a:t>
            </a:fld>
            <a:endParaRPr lang="en-US" altLang="ru-RU" sz="7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4AD65DF-9F63-4D37-89BF-879895719304}"/>
              </a:ext>
            </a:extLst>
          </p:cNvPr>
          <p:cNvSpPr txBox="1"/>
          <p:nvPr/>
        </p:nvSpPr>
        <p:spPr>
          <a:xfrm>
            <a:off x="0" y="260648"/>
            <a:ext cx="4572000" cy="369332"/>
          </a:xfrm>
          <a:prstGeom prst="rect">
            <a:avLst/>
          </a:prstGeom>
          <a:noFill/>
        </p:spPr>
        <p:txBody>
          <a:bodyPr wrap="square">
            <a:spAutoFit/>
          </a:bodyPr>
          <a:lstStyle/>
          <a:p>
            <a:r>
              <a:rPr kumimoji="0" lang="ru-RU" sz="1800" b="1" i="0" u="none" strike="noStrike" kern="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МЕТОДЫ РЕШЕНИЯ</a:t>
            </a:r>
            <a:endParaRPr lang="ru-RU" dirty="0">
              <a:solidFill>
                <a:schemeClr val="bg1"/>
              </a:solidFill>
            </a:endParaRPr>
          </a:p>
        </p:txBody>
      </p:sp>
    </p:spTree>
    <p:extLst>
      <p:ext uri="{BB962C8B-B14F-4D97-AF65-F5344CB8AC3E}">
        <p14:creationId xmlns:p14="http://schemas.microsoft.com/office/powerpoint/2010/main" val="3699617218"/>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148064" y="1544791"/>
            <a:ext cx="3187806" cy="1596177"/>
          </a:xfrm>
          <a:ln>
            <a:solidFill>
              <a:srgbClr val="990033"/>
            </a:solidFill>
          </a:ln>
        </p:spPr>
        <p:txBody>
          <a:bodyPr>
            <a:normAutofit/>
          </a:bodyPr>
          <a:lstStyle/>
          <a:p>
            <a:pPr lvl="0" algn="ctr"/>
            <a:r>
              <a:rPr lang="ru-RU" sz="2800" dirty="0">
                <a:latin typeface="Times New Roman" panose="02020603050405020304" pitchFamily="18" charset="0"/>
                <a:cs typeface="Times New Roman" panose="02020603050405020304" pitchFamily="18" charset="0"/>
              </a:rPr>
              <a:t>СВЕРТКА КРИТЕРИЕВ</a:t>
            </a:r>
          </a:p>
        </p:txBody>
      </p:sp>
      <p:pic>
        <p:nvPicPr>
          <p:cNvPr id="4" name="Объект 3"/>
          <p:cNvPicPr>
            <a:picLocks noGrp="1" noChangeAspect="1"/>
          </p:cNvPicPr>
          <p:nvPr>
            <p:ph idx="1"/>
          </p:nvPr>
        </p:nvPicPr>
        <p:blipFill>
          <a:blip r:embed="rId2" cstate="print"/>
          <a:stretch>
            <a:fillRect/>
          </a:stretch>
        </p:blipFill>
        <p:spPr>
          <a:xfrm>
            <a:off x="127925" y="1196752"/>
            <a:ext cx="4444075" cy="2770981"/>
          </a:xfrm>
          <a:prstGeom prst="rect">
            <a:avLst/>
          </a:prstGeom>
        </p:spPr>
      </p:pic>
      <p:pic>
        <p:nvPicPr>
          <p:cNvPr id="6" name="Рисунок 5"/>
          <p:cNvPicPr>
            <a:picLocks noChangeAspect="1"/>
          </p:cNvPicPr>
          <p:nvPr/>
        </p:nvPicPr>
        <p:blipFill>
          <a:blip r:embed="rId3" cstate="print"/>
          <a:stretch>
            <a:fillRect/>
          </a:stretch>
        </p:blipFill>
        <p:spPr>
          <a:xfrm>
            <a:off x="3923928" y="3717032"/>
            <a:ext cx="4571712" cy="2496365"/>
          </a:xfrm>
          <a:prstGeom prst="rect">
            <a:avLst/>
          </a:prstGeom>
        </p:spPr>
      </p:pic>
      <p:sp>
        <p:nvSpPr>
          <p:cNvPr id="5" name="Slide Number Placeholder 3">
            <a:extLst>
              <a:ext uri="{FF2B5EF4-FFF2-40B4-BE49-F238E27FC236}">
                <a16:creationId xmlns:a16="http://schemas.microsoft.com/office/drawing/2014/main" id="{9C188706-3EC5-4A29-85E5-621D5E9E0378}"/>
              </a:ext>
            </a:extLst>
          </p:cNvPr>
          <p:cNvSpPr txBox="1">
            <a:spLocks/>
          </p:cNvSpPr>
          <p:nvPr/>
        </p:nvSpPr>
        <p:spPr>
          <a:xfrm>
            <a:off x="144016" y="6643625"/>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52</a:t>
            </a:fld>
            <a:endParaRPr lang="en-US" altLang="ru-RU" sz="7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5AB136F-3A97-41B5-A25C-19E8528D4C47}"/>
              </a:ext>
            </a:extLst>
          </p:cNvPr>
          <p:cNvSpPr txBox="1"/>
          <p:nvPr/>
        </p:nvSpPr>
        <p:spPr>
          <a:xfrm>
            <a:off x="0" y="260648"/>
            <a:ext cx="4572000" cy="369332"/>
          </a:xfrm>
          <a:prstGeom prst="rect">
            <a:avLst/>
          </a:prstGeom>
          <a:noFill/>
        </p:spPr>
        <p:txBody>
          <a:bodyPr wrap="square">
            <a:spAutoFit/>
          </a:bodyPr>
          <a:lstStyle/>
          <a:p>
            <a:r>
              <a:rPr kumimoji="0" lang="ru-RU" sz="1800" b="1" i="0" u="none" strike="noStrike" kern="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МЕТОДЫ РЕШЕНИЯ</a:t>
            </a:r>
            <a:endParaRPr lang="ru-RU" dirty="0">
              <a:solidFill>
                <a:schemeClr val="bg1"/>
              </a:solidFill>
            </a:endParaRPr>
          </a:p>
        </p:txBody>
      </p:sp>
    </p:spTree>
    <p:extLst>
      <p:ext uri="{BB962C8B-B14F-4D97-AF65-F5344CB8AC3E}">
        <p14:creationId xmlns:p14="http://schemas.microsoft.com/office/powerpoint/2010/main" val="3190792414"/>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915816" y="836712"/>
            <a:ext cx="4392488" cy="701542"/>
          </a:xfrm>
        </p:spPr>
        <p:txBody>
          <a:bodyPr/>
          <a:lstStyle/>
          <a:p>
            <a:pPr algn="just"/>
            <a:r>
              <a:rPr lang="ru-RU" sz="2800" dirty="0">
                <a:latin typeface="Times New Roman" panose="02020603050405020304" pitchFamily="18" charset="0"/>
                <a:cs typeface="Times New Roman" panose="02020603050405020304" pitchFamily="18" charset="0"/>
              </a:rPr>
              <a:t>СВЕРТКА КРИТЕРИЕВ</a:t>
            </a:r>
          </a:p>
        </p:txBody>
      </p:sp>
      <p:sp>
        <p:nvSpPr>
          <p:cNvPr id="3" name="Объект 2"/>
          <p:cNvSpPr>
            <a:spLocks noGrp="1"/>
          </p:cNvSpPr>
          <p:nvPr>
            <p:ph idx="1"/>
          </p:nvPr>
        </p:nvSpPr>
        <p:spPr>
          <a:xfrm>
            <a:off x="685330" y="1648692"/>
            <a:ext cx="7772870" cy="4779818"/>
          </a:xfrm>
          <a:prstGeom prst="rect">
            <a:avLst/>
          </a:prstGeom>
        </p:spPr>
        <p:txBody>
          <a:bodyPr>
            <a:normAutofit/>
          </a:bodyPr>
          <a:lstStyle/>
          <a:p>
            <a:endParaRPr lang="ru-RU" dirty="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2" cstate="print"/>
          <a:stretch>
            <a:fillRect/>
          </a:stretch>
        </p:blipFill>
        <p:spPr>
          <a:xfrm>
            <a:off x="648586" y="1659847"/>
            <a:ext cx="4006631" cy="3220089"/>
          </a:xfrm>
          <a:prstGeom prst="rect">
            <a:avLst/>
          </a:prstGeom>
        </p:spPr>
      </p:pic>
      <p:pic>
        <p:nvPicPr>
          <p:cNvPr id="5" name="Рисунок 4"/>
          <p:cNvPicPr>
            <a:picLocks noChangeAspect="1"/>
          </p:cNvPicPr>
          <p:nvPr/>
        </p:nvPicPr>
        <p:blipFill>
          <a:blip r:embed="rId3" cstate="print"/>
          <a:stretch>
            <a:fillRect/>
          </a:stretch>
        </p:blipFill>
        <p:spPr>
          <a:xfrm>
            <a:off x="179512" y="5609761"/>
            <a:ext cx="4703776" cy="545833"/>
          </a:xfrm>
          <a:prstGeom prst="rect">
            <a:avLst/>
          </a:prstGeom>
        </p:spPr>
      </p:pic>
      <p:pic>
        <p:nvPicPr>
          <p:cNvPr id="6" name="Рисунок 5"/>
          <p:cNvPicPr>
            <a:picLocks noChangeAspect="1"/>
          </p:cNvPicPr>
          <p:nvPr/>
        </p:nvPicPr>
        <p:blipFill>
          <a:blip r:embed="rId4" cstate="print"/>
          <a:stretch>
            <a:fillRect/>
          </a:stretch>
        </p:blipFill>
        <p:spPr>
          <a:xfrm>
            <a:off x="4987016" y="1759130"/>
            <a:ext cx="3802983" cy="1884100"/>
          </a:xfrm>
          <a:prstGeom prst="rect">
            <a:avLst/>
          </a:prstGeom>
        </p:spPr>
      </p:pic>
      <p:pic>
        <p:nvPicPr>
          <p:cNvPr id="7" name="Рисунок 6"/>
          <p:cNvPicPr>
            <a:picLocks noChangeAspect="1"/>
          </p:cNvPicPr>
          <p:nvPr/>
        </p:nvPicPr>
        <p:blipFill>
          <a:blip r:embed="rId5" cstate="print"/>
          <a:stretch>
            <a:fillRect/>
          </a:stretch>
        </p:blipFill>
        <p:spPr>
          <a:xfrm>
            <a:off x="4987017" y="3753668"/>
            <a:ext cx="3802983" cy="2048484"/>
          </a:xfrm>
          <a:prstGeom prst="rect">
            <a:avLst/>
          </a:prstGeom>
        </p:spPr>
      </p:pic>
      <p:sp>
        <p:nvSpPr>
          <p:cNvPr id="8" name="Slide Number Placeholder 3">
            <a:extLst>
              <a:ext uri="{FF2B5EF4-FFF2-40B4-BE49-F238E27FC236}">
                <a16:creationId xmlns:a16="http://schemas.microsoft.com/office/drawing/2014/main" id="{A3A3BB1E-4756-428D-AB55-3E48C2AE3319}"/>
              </a:ext>
            </a:extLst>
          </p:cNvPr>
          <p:cNvSpPr txBox="1">
            <a:spLocks/>
          </p:cNvSpPr>
          <p:nvPr/>
        </p:nvSpPr>
        <p:spPr>
          <a:xfrm>
            <a:off x="144016" y="6643625"/>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53</a:t>
            </a:fld>
            <a:endParaRPr lang="en-US" altLang="ru-RU" sz="7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1C24D5F-7190-479B-BE7E-E96C379E48EB}"/>
              </a:ext>
            </a:extLst>
          </p:cNvPr>
          <p:cNvSpPr txBox="1"/>
          <p:nvPr/>
        </p:nvSpPr>
        <p:spPr>
          <a:xfrm>
            <a:off x="0" y="260648"/>
            <a:ext cx="4572000" cy="369332"/>
          </a:xfrm>
          <a:prstGeom prst="rect">
            <a:avLst/>
          </a:prstGeom>
          <a:noFill/>
        </p:spPr>
        <p:txBody>
          <a:bodyPr wrap="square">
            <a:spAutoFit/>
          </a:bodyPr>
          <a:lstStyle/>
          <a:p>
            <a:r>
              <a:rPr kumimoji="0" lang="ru-RU" sz="1800" b="1" i="0" u="none" strike="noStrike" kern="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МЕТОДЫ РЕШЕНИЯ</a:t>
            </a:r>
            <a:endParaRPr lang="ru-RU" dirty="0">
              <a:solidFill>
                <a:schemeClr val="bg1"/>
              </a:solidFill>
            </a:endParaRPr>
          </a:p>
        </p:txBody>
      </p:sp>
    </p:spTree>
    <p:extLst>
      <p:ext uri="{BB962C8B-B14F-4D97-AF65-F5344CB8AC3E}">
        <p14:creationId xmlns:p14="http://schemas.microsoft.com/office/powerpoint/2010/main" val="2745927917"/>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cstate="print"/>
          <a:stretch>
            <a:fillRect/>
          </a:stretch>
        </p:blipFill>
        <p:spPr>
          <a:xfrm>
            <a:off x="0" y="1681939"/>
            <a:ext cx="4995598" cy="2517540"/>
          </a:xfrm>
          <a:prstGeom prst="rect">
            <a:avLst/>
          </a:prstGeom>
        </p:spPr>
      </p:pic>
      <p:sp>
        <p:nvSpPr>
          <p:cNvPr id="2" name="Заголовок 1"/>
          <p:cNvSpPr>
            <a:spLocks noGrp="1"/>
          </p:cNvSpPr>
          <p:nvPr>
            <p:ph type="title"/>
          </p:nvPr>
        </p:nvSpPr>
        <p:spPr>
          <a:xfrm>
            <a:off x="5161428" y="1844824"/>
            <a:ext cx="3670645" cy="1196414"/>
          </a:xfrm>
          <a:ln>
            <a:solidFill>
              <a:srgbClr val="990033"/>
            </a:solidFill>
          </a:ln>
        </p:spPr>
        <p:txBody>
          <a:bodyPr/>
          <a:lstStyle/>
          <a:p>
            <a:pPr lvl="0" algn="just"/>
            <a:r>
              <a:rPr lang="ru-RU" sz="3200" dirty="0">
                <a:latin typeface="Times New Roman" panose="02020603050405020304" pitchFamily="18" charset="0"/>
                <a:cs typeface="Times New Roman" panose="02020603050405020304" pitchFamily="18" charset="0"/>
              </a:rPr>
              <a:t>ВЕКТОРНАЯ ОПТИМИЗАЦИЯ</a:t>
            </a:r>
          </a:p>
        </p:txBody>
      </p:sp>
      <p:pic>
        <p:nvPicPr>
          <p:cNvPr id="6" name="Объект 5"/>
          <p:cNvPicPr>
            <a:picLocks noGrp="1" noChangeAspect="1"/>
          </p:cNvPicPr>
          <p:nvPr>
            <p:ph idx="1"/>
          </p:nvPr>
        </p:nvPicPr>
        <p:blipFill>
          <a:blip r:embed="rId3" cstate="print"/>
          <a:stretch>
            <a:fillRect/>
          </a:stretch>
        </p:blipFill>
        <p:spPr>
          <a:xfrm>
            <a:off x="3851920" y="3933056"/>
            <a:ext cx="5145984" cy="2275375"/>
          </a:xfrm>
          <a:prstGeom prst="rect">
            <a:avLst/>
          </a:prstGeom>
        </p:spPr>
      </p:pic>
      <p:sp>
        <p:nvSpPr>
          <p:cNvPr id="7" name="Slide Number Placeholder 3">
            <a:extLst>
              <a:ext uri="{FF2B5EF4-FFF2-40B4-BE49-F238E27FC236}">
                <a16:creationId xmlns:a16="http://schemas.microsoft.com/office/drawing/2014/main" id="{57C4377F-A44D-4E6D-B2EF-B74027E32D65}"/>
              </a:ext>
            </a:extLst>
          </p:cNvPr>
          <p:cNvSpPr txBox="1">
            <a:spLocks/>
          </p:cNvSpPr>
          <p:nvPr/>
        </p:nvSpPr>
        <p:spPr>
          <a:xfrm>
            <a:off x="144016" y="6643625"/>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54</a:t>
            </a:fld>
            <a:endParaRPr lang="en-US" altLang="ru-RU" sz="7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F9EC8B0-E835-40BB-B0E8-AD3EC0F779CA}"/>
              </a:ext>
            </a:extLst>
          </p:cNvPr>
          <p:cNvSpPr txBox="1"/>
          <p:nvPr/>
        </p:nvSpPr>
        <p:spPr>
          <a:xfrm>
            <a:off x="0" y="260648"/>
            <a:ext cx="4572000" cy="369332"/>
          </a:xfrm>
          <a:prstGeom prst="rect">
            <a:avLst/>
          </a:prstGeom>
          <a:noFill/>
        </p:spPr>
        <p:txBody>
          <a:bodyPr wrap="square">
            <a:spAutoFit/>
          </a:bodyPr>
          <a:lstStyle/>
          <a:p>
            <a:r>
              <a:rPr kumimoji="0" lang="ru-RU" sz="1800" b="1" i="0" u="none" strike="noStrike" kern="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МЕТОДЫ РЕШЕНИЯ</a:t>
            </a:r>
            <a:endParaRPr lang="ru-RU" dirty="0">
              <a:solidFill>
                <a:schemeClr val="bg1"/>
              </a:solidFill>
            </a:endParaRPr>
          </a:p>
        </p:txBody>
      </p:sp>
    </p:spTree>
    <p:extLst>
      <p:ext uri="{BB962C8B-B14F-4D97-AF65-F5344CB8AC3E}">
        <p14:creationId xmlns:p14="http://schemas.microsoft.com/office/powerpoint/2010/main" val="4233191121"/>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cstate="print"/>
          <a:stretch>
            <a:fillRect/>
          </a:stretch>
        </p:blipFill>
        <p:spPr>
          <a:xfrm>
            <a:off x="4860032" y="3068960"/>
            <a:ext cx="4122094" cy="2883209"/>
          </a:xfrm>
          <a:prstGeom prst="rect">
            <a:avLst/>
          </a:prstGeom>
          <a:ln>
            <a:solidFill>
              <a:srgbClr val="990033"/>
            </a:solidFill>
          </a:ln>
        </p:spPr>
      </p:pic>
      <p:sp>
        <p:nvSpPr>
          <p:cNvPr id="2" name="Заголовок 1"/>
          <p:cNvSpPr>
            <a:spLocks noGrp="1"/>
          </p:cNvSpPr>
          <p:nvPr>
            <p:ph type="title"/>
          </p:nvPr>
        </p:nvSpPr>
        <p:spPr>
          <a:xfrm>
            <a:off x="789287" y="955495"/>
            <a:ext cx="7773338" cy="832214"/>
          </a:xfrm>
        </p:spPr>
        <p:txBody>
          <a:bodyPr/>
          <a:lstStyle/>
          <a:p>
            <a:pPr algn="just"/>
            <a:r>
              <a:rPr lang="ru-RU" sz="2800" dirty="0">
                <a:latin typeface="Times New Roman" panose="02020603050405020304" pitchFamily="18" charset="0"/>
                <a:cs typeface="Times New Roman" panose="02020603050405020304" pitchFamily="18" charset="0"/>
              </a:rPr>
              <a:t>ПОСЛЕДОВАТЕЛЬНАЯ ОПТИМИЗАЦИЯ</a:t>
            </a:r>
          </a:p>
        </p:txBody>
      </p:sp>
      <p:pic>
        <p:nvPicPr>
          <p:cNvPr id="4" name="Объект 3"/>
          <p:cNvPicPr>
            <a:picLocks noGrp="1" noChangeAspect="1"/>
          </p:cNvPicPr>
          <p:nvPr>
            <p:ph idx="1"/>
          </p:nvPr>
        </p:nvPicPr>
        <p:blipFill>
          <a:blip r:embed="rId3" cstate="print"/>
          <a:stretch>
            <a:fillRect/>
          </a:stretch>
        </p:blipFill>
        <p:spPr>
          <a:xfrm>
            <a:off x="251520" y="2204864"/>
            <a:ext cx="4535946" cy="2029788"/>
          </a:xfrm>
          <a:prstGeom prst="rect">
            <a:avLst/>
          </a:prstGeom>
        </p:spPr>
      </p:pic>
      <p:sp>
        <p:nvSpPr>
          <p:cNvPr id="6" name="Slide Number Placeholder 3">
            <a:extLst>
              <a:ext uri="{FF2B5EF4-FFF2-40B4-BE49-F238E27FC236}">
                <a16:creationId xmlns:a16="http://schemas.microsoft.com/office/drawing/2014/main" id="{E5AF09A0-6F1B-4B62-B529-A3349D336305}"/>
              </a:ext>
            </a:extLst>
          </p:cNvPr>
          <p:cNvSpPr txBox="1">
            <a:spLocks/>
          </p:cNvSpPr>
          <p:nvPr/>
        </p:nvSpPr>
        <p:spPr>
          <a:xfrm>
            <a:off x="144016" y="6643625"/>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55</a:t>
            </a:fld>
            <a:endParaRPr lang="en-US" altLang="ru-RU" sz="7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BF779B0-1AB5-4BD5-BDC1-8F5E84E462D1}"/>
              </a:ext>
            </a:extLst>
          </p:cNvPr>
          <p:cNvSpPr txBox="1"/>
          <p:nvPr/>
        </p:nvSpPr>
        <p:spPr>
          <a:xfrm>
            <a:off x="0" y="260648"/>
            <a:ext cx="4572000" cy="369332"/>
          </a:xfrm>
          <a:prstGeom prst="rect">
            <a:avLst/>
          </a:prstGeom>
          <a:noFill/>
        </p:spPr>
        <p:txBody>
          <a:bodyPr wrap="square">
            <a:spAutoFit/>
          </a:bodyPr>
          <a:lstStyle/>
          <a:p>
            <a:r>
              <a:rPr kumimoji="0" lang="ru-RU" sz="1800" b="1" i="0" u="none" strike="noStrike" kern="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МЕТОДЫ РЕШЕНИЯ</a:t>
            </a:r>
            <a:endParaRPr lang="ru-RU" dirty="0">
              <a:solidFill>
                <a:schemeClr val="bg1"/>
              </a:solidFill>
            </a:endParaRPr>
          </a:p>
        </p:txBody>
      </p:sp>
    </p:spTree>
    <p:extLst>
      <p:ext uri="{BB962C8B-B14F-4D97-AF65-F5344CB8AC3E}">
        <p14:creationId xmlns:p14="http://schemas.microsoft.com/office/powerpoint/2010/main" val="3287373230"/>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77429" y="985374"/>
            <a:ext cx="8291264" cy="1296144"/>
          </a:xfrm>
        </p:spPr>
        <p:txBody>
          <a:bodyPr/>
          <a:lstStyle/>
          <a:p>
            <a:pPr algn="just"/>
            <a:r>
              <a:rPr lang="ru-RU" sz="1800" dirty="0">
                <a:latin typeface="Times New Roman" panose="02020603050405020304" pitchFamily="18" charset="0"/>
                <a:cs typeface="Times New Roman" panose="02020603050405020304" pitchFamily="18" charset="0"/>
              </a:rPr>
              <a:t>ИТЕРАТИВНЫЕ МЕТОДЫ МНОГОКРИТЕРИАЛЬНОЙ ОПТИМИЗАЦИИ</a:t>
            </a:r>
          </a:p>
        </p:txBody>
      </p:sp>
      <p:pic>
        <p:nvPicPr>
          <p:cNvPr id="4" name="Объект 3"/>
          <p:cNvPicPr>
            <a:picLocks noGrp="1" noChangeAspect="1"/>
          </p:cNvPicPr>
          <p:nvPr>
            <p:ph idx="1"/>
          </p:nvPr>
        </p:nvPicPr>
        <p:blipFill>
          <a:blip r:embed="rId2" cstate="print"/>
          <a:stretch>
            <a:fillRect/>
          </a:stretch>
        </p:blipFill>
        <p:spPr>
          <a:xfrm>
            <a:off x="184539" y="2348880"/>
            <a:ext cx="5252529" cy="3424237"/>
          </a:xfrm>
          <a:prstGeom prst="rect">
            <a:avLst/>
          </a:prstGeom>
        </p:spPr>
      </p:pic>
      <p:pic>
        <p:nvPicPr>
          <p:cNvPr id="1026" name="Picture 2" descr="https://40.img.avito.st/640x480/358281454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40152" y="2564904"/>
            <a:ext cx="2818555" cy="219025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3">
            <a:extLst>
              <a:ext uri="{FF2B5EF4-FFF2-40B4-BE49-F238E27FC236}">
                <a16:creationId xmlns:a16="http://schemas.microsoft.com/office/drawing/2014/main" id="{D9D34290-4949-4FDE-86CA-3E57E497C6A0}"/>
              </a:ext>
            </a:extLst>
          </p:cNvPr>
          <p:cNvSpPr txBox="1">
            <a:spLocks/>
          </p:cNvSpPr>
          <p:nvPr/>
        </p:nvSpPr>
        <p:spPr>
          <a:xfrm>
            <a:off x="144016" y="6643625"/>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56</a:t>
            </a:fld>
            <a:endParaRPr lang="en-US" altLang="ru-RU" sz="7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7DD19EF-8099-42DD-B63C-73991CBA5A0B}"/>
              </a:ext>
            </a:extLst>
          </p:cNvPr>
          <p:cNvSpPr txBox="1"/>
          <p:nvPr/>
        </p:nvSpPr>
        <p:spPr>
          <a:xfrm>
            <a:off x="0" y="260648"/>
            <a:ext cx="4572000" cy="369332"/>
          </a:xfrm>
          <a:prstGeom prst="rect">
            <a:avLst/>
          </a:prstGeom>
          <a:noFill/>
        </p:spPr>
        <p:txBody>
          <a:bodyPr wrap="square">
            <a:spAutoFit/>
          </a:bodyPr>
          <a:lstStyle/>
          <a:p>
            <a:r>
              <a:rPr kumimoji="0" lang="ru-RU" sz="1800" b="1" i="0" u="none" strike="noStrike" kern="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МЕТОДЫ РЕШЕНИЯ</a:t>
            </a:r>
            <a:endParaRPr lang="ru-RU" dirty="0">
              <a:solidFill>
                <a:schemeClr val="bg1"/>
              </a:solidFill>
            </a:endParaRPr>
          </a:p>
        </p:txBody>
      </p:sp>
    </p:spTree>
    <p:extLst>
      <p:ext uri="{BB962C8B-B14F-4D97-AF65-F5344CB8AC3E}">
        <p14:creationId xmlns:p14="http://schemas.microsoft.com/office/powerpoint/2010/main" val="1418772013"/>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6125" y="1055249"/>
            <a:ext cx="7886700" cy="504694"/>
          </a:xfrm>
          <a:ln>
            <a:solidFill>
              <a:srgbClr val="990033"/>
            </a:solidFill>
          </a:ln>
        </p:spPr>
        <p:txBody>
          <a:bodyPr/>
          <a:lstStyle/>
          <a:p>
            <a:r>
              <a:rPr lang="ru-RU" sz="2800" dirty="0">
                <a:latin typeface="Times New Roman" panose="02020603050405020304" pitchFamily="18" charset="0"/>
                <a:cs typeface="Times New Roman" panose="02020603050405020304" pitchFamily="18" charset="0"/>
              </a:rPr>
              <a:t>МНОГОЭТАПНЫЙ ОПТИМАЛЬНЫЙ ВЫБОР</a:t>
            </a:r>
          </a:p>
        </p:txBody>
      </p:sp>
      <p:sp>
        <p:nvSpPr>
          <p:cNvPr id="3" name="Объект 2"/>
          <p:cNvSpPr>
            <a:spLocks noGrp="1"/>
          </p:cNvSpPr>
          <p:nvPr>
            <p:ph idx="1"/>
          </p:nvPr>
        </p:nvSpPr>
        <p:spPr>
          <a:xfrm>
            <a:off x="160684" y="3029875"/>
            <a:ext cx="3598638" cy="3277570"/>
          </a:xfrm>
          <a:prstGeom prst="rect">
            <a:avLst/>
          </a:prstGeom>
        </p:spPr>
        <p:txBody>
          <a:bodyPr/>
          <a:lstStyle/>
          <a:p>
            <a:pPr marL="0" indent="0">
              <a:buNone/>
            </a:pPr>
            <a:r>
              <a:rPr lang="ru-RU" dirty="0">
                <a:latin typeface="Times New Roman" panose="02020603050405020304" pitchFamily="18" charset="0"/>
                <a:cs typeface="Times New Roman" panose="02020603050405020304" pitchFamily="18" charset="0"/>
              </a:rPr>
              <a:t>Транспортная задача</a:t>
            </a:r>
          </a:p>
        </p:txBody>
      </p:sp>
      <p:pic>
        <p:nvPicPr>
          <p:cNvPr id="4" name="Рисунок 3"/>
          <p:cNvPicPr>
            <a:picLocks noChangeAspect="1"/>
          </p:cNvPicPr>
          <p:nvPr/>
        </p:nvPicPr>
        <p:blipFill>
          <a:blip r:embed="rId2" cstate="print"/>
          <a:stretch>
            <a:fillRect/>
          </a:stretch>
        </p:blipFill>
        <p:spPr>
          <a:xfrm>
            <a:off x="3995936" y="2157114"/>
            <a:ext cx="4550445" cy="3645637"/>
          </a:xfrm>
          <a:prstGeom prst="rect">
            <a:avLst/>
          </a:prstGeom>
        </p:spPr>
      </p:pic>
      <p:sp>
        <p:nvSpPr>
          <p:cNvPr id="5" name="Slide Number Placeholder 3">
            <a:extLst>
              <a:ext uri="{FF2B5EF4-FFF2-40B4-BE49-F238E27FC236}">
                <a16:creationId xmlns:a16="http://schemas.microsoft.com/office/drawing/2014/main" id="{538A2070-9E0B-4ED6-8252-4D7B216900C8}"/>
              </a:ext>
            </a:extLst>
          </p:cNvPr>
          <p:cNvSpPr txBox="1">
            <a:spLocks/>
          </p:cNvSpPr>
          <p:nvPr/>
        </p:nvSpPr>
        <p:spPr>
          <a:xfrm>
            <a:off x="144016" y="6643625"/>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57</a:t>
            </a:fld>
            <a:endParaRPr lang="en-US" altLang="ru-RU" sz="7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914B217-72CC-4C91-972F-C2F054FA08CC}"/>
              </a:ext>
            </a:extLst>
          </p:cNvPr>
          <p:cNvSpPr txBox="1"/>
          <p:nvPr/>
        </p:nvSpPr>
        <p:spPr>
          <a:xfrm>
            <a:off x="0" y="242981"/>
            <a:ext cx="4572000" cy="369332"/>
          </a:xfrm>
          <a:prstGeom prst="rect">
            <a:avLst/>
          </a:prstGeom>
          <a:noFill/>
        </p:spPr>
        <p:txBody>
          <a:bodyPr wrap="square">
            <a:spAutoFit/>
          </a:bodyPr>
          <a:lstStyle/>
          <a:p>
            <a:r>
              <a:rPr kumimoji="0" lang="ru-RU" sz="1800" b="1" i="0" u="none" strike="noStrike" kern="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МЕТОДЫ РЕШЕНИЯ</a:t>
            </a:r>
            <a:endParaRPr lang="ru-RU" dirty="0">
              <a:solidFill>
                <a:schemeClr val="bg1"/>
              </a:solidFill>
            </a:endParaRPr>
          </a:p>
        </p:txBody>
      </p:sp>
    </p:spTree>
    <p:extLst>
      <p:ext uri="{BB962C8B-B14F-4D97-AF65-F5344CB8AC3E}">
        <p14:creationId xmlns:p14="http://schemas.microsoft.com/office/powerpoint/2010/main" val="1185349745"/>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9592" y="851886"/>
            <a:ext cx="7886700" cy="1325563"/>
          </a:xfrm>
        </p:spPr>
        <p:txBody>
          <a:bodyPr/>
          <a:lstStyle/>
          <a:p>
            <a:r>
              <a:rPr lang="ru-RU" dirty="0">
                <a:latin typeface="Times New Roman" panose="02020603050405020304" pitchFamily="18" charset="0"/>
                <a:cs typeface="Times New Roman" panose="02020603050405020304" pitchFamily="18" charset="0"/>
              </a:rPr>
              <a:t>ДРУГИЕ ПРИМЕРЫ ЗАДАЧ</a:t>
            </a:r>
          </a:p>
        </p:txBody>
      </p:sp>
      <p:sp>
        <p:nvSpPr>
          <p:cNvPr id="3" name="Объект 2"/>
          <p:cNvSpPr>
            <a:spLocks noGrp="1"/>
          </p:cNvSpPr>
          <p:nvPr>
            <p:ph idx="1"/>
          </p:nvPr>
        </p:nvSpPr>
        <p:spPr>
          <a:xfrm>
            <a:off x="1872581" y="2709805"/>
            <a:ext cx="5398838" cy="1853995"/>
          </a:xfrm>
          <a:prstGeom prst="rect">
            <a:avLst/>
          </a:prstGeom>
          <a:ln>
            <a:solidFill>
              <a:srgbClr val="990033"/>
            </a:solidFill>
          </a:ln>
        </p:spPr>
        <p:txBody>
          <a:bodyPr/>
          <a:lstStyle/>
          <a:p>
            <a:r>
              <a:rPr lang="ru-RU" dirty="0">
                <a:latin typeface="Times New Roman" panose="02020603050405020304" pitchFamily="18" charset="0"/>
                <a:cs typeface="Times New Roman" panose="02020603050405020304" pitchFamily="18" charset="0"/>
              </a:rPr>
              <a:t>Задача трехмерной упаковки</a:t>
            </a:r>
          </a:p>
          <a:p>
            <a:r>
              <a:rPr lang="ru-RU" dirty="0">
                <a:latin typeface="Times New Roman" panose="02020603050405020304" pitchFamily="18" charset="0"/>
                <a:cs typeface="Times New Roman" panose="02020603050405020304" pitchFamily="18" charset="0"/>
              </a:rPr>
              <a:t>Задача о назначениях</a:t>
            </a:r>
          </a:p>
          <a:p>
            <a:r>
              <a:rPr lang="ru-RU" dirty="0">
                <a:latin typeface="Times New Roman" panose="02020603050405020304" pitchFamily="18" charset="0"/>
                <a:cs typeface="Times New Roman" panose="02020603050405020304" pitchFamily="18" charset="0"/>
              </a:rPr>
              <a:t>Задача распределения ресурсов</a:t>
            </a:r>
          </a:p>
        </p:txBody>
      </p:sp>
      <p:sp>
        <p:nvSpPr>
          <p:cNvPr id="4" name="Slide Number Placeholder 3">
            <a:extLst>
              <a:ext uri="{FF2B5EF4-FFF2-40B4-BE49-F238E27FC236}">
                <a16:creationId xmlns:a16="http://schemas.microsoft.com/office/drawing/2014/main" id="{29CD3C5D-CBA2-476B-B282-8A9912152CF6}"/>
              </a:ext>
            </a:extLst>
          </p:cNvPr>
          <p:cNvSpPr txBox="1">
            <a:spLocks/>
          </p:cNvSpPr>
          <p:nvPr/>
        </p:nvSpPr>
        <p:spPr>
          <a:xfrm>
            <a:off x="144016" y="6643625"/>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58</a:t>
            </a:fld>
            <a:endParaRPr lang="en-US" altLang="ru-RU" sz="7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EEA4D0D-E413-4AD0-8FAA-AA21D3A2AD6F}"/>
              </a:ext>
            </a:extLst>
          </p:cNvPr>
          <p:cNvSpPr txBox="1"/>
          <p:nvPr/>
        </p:nvSpPr>
        <p:spPr>
          <a:xfrm>
            <a:off x="0" y="260648"/>
            <a:ext cx="4572000" cy="369332"/>
          </a:xfrm>
          <a:prstGeom prst="rect">
            <a:avLst/>
          </a:prstGeom>
          <a:noFill/>
        </p:spPr>
        <p:txBody>
          <a:bodyPr wrap="square">
            <a:spAutoFit/>
          </a:bodyPr>
          <a:lstStyle/>
          <a:p>
            <a:r>
              <a:rPr kumimoji="0" lang="ru-RU" sz="1800" b="1" i="0" u="none" strike="noStrike" kern="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МЕТОДЫ РЕШЕНИЯ</a:t>
            </a:r>
            <a:endParaRPr lang="ru-RU" dirty="0">
              <a:solidFill>
                <a:schemeClr val="bg1"/>
              </a:solidFill>
            </a:endParaRPr>
          </a:p>
        </p:txBody>
      </p:sp>
    </p:spTree>
    <p:extLst>
      <p:ext uri="{BB962C8B-B14F-4D97-AF65-F5344CB8AC3E}">
        <p14:creationId xmlns:p14="http://schemas.microsoft.com/office/powerpoint/2010/main" val="3268609823"/>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6ECB0E2-C095-4B3A-BA5E-C64B183520B3}"/>
              </a:ext>
            </a:extLst>
          </p:cNvPr>
          <p:cNvSpPr>
            <a:spLocks noGrp="1"/>
          </p:cNvSpPr>
          <p:nvPr>
            <p:ph type="ctrTitle"/>
          </p:nvPr>
        </p:nvSpPr>
        <p:spPr/>
        <p:txBody>
          <a:bodyPr/>
          <a:lstStyle/>
          <a:p>
            <a:endParaRPr lang="ru-RU"/>
          </a:p>
        </p:txBody>
      </p:sp>
      <p:sp>
        <p:nvSpPr>
          <p:cNvPr id="4" name="Содержимое 2">
            <a:extLst>
              <a:ext uri="{FF2B5EF4-FFF2-40B4-BE49-F238E27FC236}">
                <a16:creationId xmlns:a16="http://schemas.microsoft.com/office/drawing/2014/main" id="{11B16543-BF8B-4533-A994-CFAC8265DB84}"/>
              </a:ext>
            </a:extLst>
          </p:cNvPr>
          <p:cNvSpPr txBox="1">
            <a:spLocks/>
          </p:cNvSpPr>
          <p:nvPr/>
        </p:nvSpPr>
        <p:spPr bwMode="auto">
          <a:xfrm>
            <a:off x="452438" y="1019175"/>
            <a:ext cx="82296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1" fontAlgn="base" hangingPunct="1">
              <a:lnSpc>
                <a:spcPct val="90000"/>
              </a:lnSpc>
              <a:spcBef>
                <a:spcPts val="1000"/>
              </a:spcBef>
              <a:spcAft>
                <a:spcPct val="0"/>
              </a:spcAft>
              <a:buFont typeface="Wingdings" pitchFamily="2" charset="2"/>
              <a:buNone/>
              <a:defRPr sz="3400" kern="1200">
                <a:solidFill>
                  <a:schemeClr val="tx1"/>
                </a:solidFill>
                <a:latin typeface="Calibri" panose="020F0502020204030204" pitchFamily="34" charset="0"/>
                <a:ea typeface="+mn-ea"/>
                <a:cs typeface="Arial" panose="020B0604020202020204" pitchFamily="34" charset="0"/>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Calibri" panose="020F0502020204030204" pitchFamily="34" charset="0"/>
                <a:ea typeface="+mn-ea"/>
                <a:cs typeface="Arial" panose="020B0604020202020204" pitchFamily="34" charset="0"/>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Arial" panose="020B0604020202020204" pitchFamily="34" charset="0"/>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Calibri" panose="020F0502020204030204" pitchFamily="34" charset="0"/>
                <a:ea typeface="+mn-ea"/>
                <a:cs typeface="Arial" panose="020B0604020202020204" pitchFamily="34" charset="0"/>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Calibri" panose="020F050202020403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defTabSz="914400">
              <a:buFont typeface="Arial" panose="020B0604020202020204" pitchFamily="34" charset="0"/>
              <a:buNone/>
            </a:pPr>
            <a:r>
              <a:rPr lang="ru-RU" altLang="ru-RU" sz="4000" b="1">
                <a:solidFill>
                  <a:srgbClr val="00BE5A"/>
                </a:solidFill>
              </a:rPr>
              <a:t>Спасибо за внимание!</a:t>
            </a:r>
          </a:p>
        </p:txBody>
      </p:sp>
      <p:pic>
        <p:nvPicPr>
          <p:cNvPr id="5" name="Содержимое 7" descr="здание.jpg">
            <a:extLst>
              <a:ext uri="{FF2B5EF4-FFF2-40B4-BE49-F238E27FC236}">
                <a16:creationId xmlns:a16="http://schemas.microsoft.com/office/drawing/2014/main" id="{51D224D5-B6AB-4825-BCCD-886071EF9603}"/>
              </a:ext>
            </a:extLst>
          </p:cNvPr>
          <p:cNvPicPr>
            <a:picLocks noChangeAspect="1"/>
          </p:cNvPicPr>
          <p:nvPr/>
        </p:nvPicPr>
        <p:blipFill>
          <a:blip r:embed="rId2" cstate="print">
            <a:lum contrast="-13000"/>
          </a:blip>
          <a:srcRect b="12003"/>
          <a:stretch>
            <a:fillRect/>
          </a:stretch>
        </p:blipFill>
        <p:spPr>
          <a:xfrm>
            <a:off x="1767116" y="1745000"/>
            <a:ext cx="5544617" cy="3061860"/>
          </a:xfrm>
          <a:prstGeom prst="roundRect">
            <a:avLst>
              <a:gd name="adj" fmla="val 4167"/>
            </a:avLst>
          </a:prstGeom>
          <a:solidFill>
            <a:srgbClr val="FFFFFF"/>
          </a:solidFill>
          <a:ln w="76200" cap="sq">
            <a:solidFill>
              <a:srgbClr val="EAEAEA"/>
            </a:solidFill>
            <a:miter lim="800000"/>
          </a:ln>
          <a:effectLst>
            <a:reflection blurRad="6350" stA="50000" endA="300" endPos="38500" dist="50800" dir="5400000" sy="-100000" algn="bl" rotWithShape="0"/>
          </a:effectLst>
          <a:scene3d>
            <a:camera prst="orthographicFront"/>
            <a:lightRig rig="threePt" dir="t">
              <a:rot lat="0" lon="0" rev="2700000"/>
            </a:lightRig>
          </a:scene3d>
          <a:sp3d contourW="6350">
            <a:bevelT h="38100"/>
            <a:contourClr>
              <a:srgbClr val="C0C0C0"/>
            </a:contourClr>
          </a:sp3d>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3933056"/>
            <a:ext cx="9144000" cy="1502798"/>
          </a:xfrm>
          <a:prstGeom prst="rect">
            <a:avLst/>
          </a:prstGeom>
        </p:spPr>
        <p:txBody>
          <a:bodyPr>
            <a:normAutofit lnSpcReduction="10000"/>
          </a:bodyPr>
          <a:lstStyle/>
          <a:p>
            <a:pPr marL="0" indent="0" algn="just">
              <a:buNone/>
            </a:pPr>
            <a:r>
              <a:rPr lang="ru-RU" sz="1800" dirty="0">
                <a:latin typeface="Times New Roman" panose="02020603050405020304" pitchFamily="18" charset="0"/>
                <a:cs typeface="Times New Roman" panose="02020603050405020304" pitchFamily="18" charset="0"/>
              </a:rPr>
              <a:t>При наличии многих критериев и/или многих ЛПР для выявления предпочтений необходимо строить отдельную матрицу парных сравнений «объект — объект» по каждому из критериев и для каждого из ЛПР. Обработка множества таких матриц может быть сопряжена с определенными трудностями. Построение итогового упорядочения вариантов с помощью парных сравнений — в целом более трудоемкая процедура, чем при непосредственной оценке вариантов.</a:t>
            </a:r>
          </a:p>
          <a:p>
            <a:pPr algn="just"/>
            <a:endParaRPr lang="ru-RU"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76FB059-8704-4AB3-BFF3-2C494FE80E71}"/>
              </a:ext>
            </a:extLst>
          </p:cNvPr>
          <p:cNvSpPr txBox="1">
            <a:spLocks/>
          </p:cNvSpPr>
          <p:nvPr/>
        </p:nvSpPr>
        <p:spPr>
          <a:xfrm>
            <a:off x="144016" y="6643625"/>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6</a:t>
            </a:fld>
            <a:endParaRPr lang="en-US" altLang="ru-RU" sz="7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2BF2B81-DBA9-4DEE-86C6-727E84DA11F6}"/>
              </a:ext>
            </a:extLst>
          </p:cNvPr>
          <p:cNvSpPr txBox="1"/>
          <p:nvPr/>
        </p:nvSpPr>
        <p:spPr>
          <a:xfrm>
            <a:off x="0" y="240613"/>
            <a:ext cx="4572000" cy="400110"/>
          </a:xfrm>
          <a:prstGeom prst="rect">
            <a:avLst/>
          </a:prstGeom>
          <a:noFill/>
        </p:spPr>
        <p:txBody>
          <a:bodyPr wrap="square">
            <a:spAutoFit/>
          </a:bodyPr>
          <a:lstStyle/>
          <a:p>
            <a:r>
              <a:rPr lang="ru-RU" sz="2000" b="1" dirty="0">
                <a:solidFill>
                  <a:schemeClr val="bg1"/>
                </a:solidFill>
                <a:latin typeface="Times New Roman" panose="02020603050405020304" pitchFamily="18" charset="0"/>
                <a:cs typeface="Times New Roman" panose="02020603050405020304" pitchFamily="18" charset="0"/>
              </a:rPr>
              <a:t>ОЦЕНКА ВАРИАНТОВ </a:t>
            </a:r>
            <a:endParaRPr lang="ru-RU" sz="2000" dirty="0">
              <a:solidFill>
                <a:schemeClr val="bg1"/>
              </a:solidFill>
            </a:endParaRPr>
          </a:p>
        </p:txBody>
      </p:sp>
      <p:sp>
        <p:nvSpPr>
          <p:cNvPr id="7" name="TextBox 6">
            <a:extLst>
              <a:ext uri="{FF2B5EF4-FFF2-40B4-BE49-F238E27FC236}">
                <a16:creationId xmlns:a16="http://schemas.microsoft.com/office/drawing/2014/main" id="{0A0106E8-9998-4D89-8CEC-B46D9DF7499F}"/>
              </a:ext>
            </a:extLst>
          </p:cNvPr>
          <p:cNvSpPr txBox="1"/>
          <p:nvPr/>
        </p:nvSpPr>
        <p:spPr>
          <a:xfrm>
            <a:off x="0" y="1988840"/>
            <a:ext cx="9144000" cy="1754326"/>
          </a:xfrm>
          <a:prstGeom prst="rect">
            <a:avLst/>
          </a:prstGeom>
          <a:solidFill>
            <a:schemeClr val="accent6">
              <a:lumMod val="20000"/>
              <a:lumOff val="80000"/>
            </a:schemeClr>
          </a:solidFill>
        </p:spPr>
        <p:txBody>
          <a:bodyPr wrap="square">
            <a:spAutoFit/>
          </a:bodyPr>
          <a:lstStyle/>
          <a:p>
            <a:pPr algn="just"/>
            <a:r>
              <a:rPr lang="ru-RU" dirty="0">
                <a:latin typeface="Times New Roman" panose="02020603050405020304" pitchFamily="18" charset="0"/>
                <a:cs typeface="Times New Roman" panose="02020603050405020304" pitchFamily="18" charset="0"/>
              </a:rPr>
              <a:t>Выявить предпочтения ЛПР можно и непосредственно с помощью </a:t>
            </a:r>
            <a:r>
              <a:rPr lang="ru-RU" i="1" dirty="0">
                <a:latin typeface="Times New Roman" panose="02020603050405020304" pitchFamily="18" charset="0"/>
                <a:cs typeface="Times New Roman" panose="02020603050405020304" pitchFamily="18" charset="0"/>
              </a:rPr>
              <a:t>парных сравнений</a:t>
            </a:r>
            <a:r>
              <a:rPr lang="ru-RU" dirty="0">
                <a:latin typeface="Times New Roman" panose="02020603050405020304" pitchFamily="18" charset="0"/>
                <a:cs typeface="Times New Roman" panose="02020603050405020304" pitchFamily="18" charset="0"/>
              </a:rPr>
              <a:t> вариантов, не оценивая их по какому- либо критерию или показателю эффективности. ЛПР предъявляется каждая пара вариантов и предлагается указать, какой из вариантов предпочтительнее, или сказать, что варианты равноценны. Измерение выполняется по порядковой шкале. Результатом сравнения вариантов может быть строгое превосходство</a:t>
            </a:r>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нестрогое превосходство</a:t>
            </a:r>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эквивалентность </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или равенство вариантов.</a:t>
            </a:r>
          </a:p>
        </p:txBody>
      </p:sp>
    </p:spTree>
    <p:extLst>
      <p:ext uri="{BB962C8B-B14F-4D97-AF65-F5344CB8AC3E}">
        <p14:creationId xmlns:p14="http://schemas.microsoft.com/office/powerpoint/2010/main" val="228874685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91680" y="1013668"/>
            <a:ext cx="5472608" cy="543124"/>
          </a:xfrm>
          <a:ln>
            <a:solidFill>
              <a:srgbClr val="990033"/>
            </a:solidFill>
          </a:ln>
        </p:spPr>
        <p:txBody>
          <a:bodyPr>
            <a:normAutofit/>
          </a:bodyPr>
          <a:lstStyle/>
          <a:p>
            <a:r>
              <a:rPr lang="ru-RU" sz="3200" dirty="0">
                <a:latin typeface="Times New Roman" panose="02020603050405020304" pitchFamily="18" charset="0"/>
                <a:cs typeface="Times New Roman" panose="02020603050405020304" pitchFamily="18" charset="0"/>
              </a:rPr>
              <a:t>ПО МНОГИМ КРИТЕРИЯМ</a:t>
            </a:r>
          </a:p>
        </p:txBody>
      </p:sp>
      <p:sp>
        <p:nvSpPr>
          <p:cNvPr id="3" name="Объект 2"/>
          <p:cNvSpPr>
            <a:spLocks noGrp="1"/>
          </p:cNvSpPr>
          <p:nvPr>
            <p:ph idx="1"/>
          </p:nvPr>
        </p:nvSpPr>
        <p:spPr>
          <a:xfrm>
            <a:off x="323528" y="2860141"/>
            <a:ext cx="3744416" cy="1937011"/>
          </a:xfrm>
          <a:prstGeom prst="rect">
            <a:avLst/>
          </a:prstGeom>
          <a:ln>
            <a:solidFill>
              <a:srgbClr val="990033"/>
            </a:solidFill>
          </a:ln>
        </p:spPr>
        <p:txBody>
          <a:bodyPr>
            <a:normAutofit/>
          </a:bodyPr>
          <a:lstStyle/>
          <a:p>
            <a:pPr marL="0" indent="0" algn="just">
              <a:buNone/>
            </a:pPr>
            <a:r>
              <a:rPr lang="ru-RU" sz="1800" dirty="0">
                <a:latin typeface="Times New Roman" panose="02020603050405020304" pitchFamily="18" charset="0"/>
                <a:cs typeface="Times New Roman" panose="02020603050405020304" pitchFamily="18" charset="0"/>
              </a:rPr>
              <a:t>Необходимость использования многих критериев для оценки вариантов обусловлена разнородностью характеристик вариантов и многообразием достигаемых при решении проблемы целей. </a:t>
            </a:r>
          </a:p>
        </p:txBody>
      </p:sp>
      <p:pic>
        <p:nvPicPr>
          <p:cNvPr id="4" name="Рисунок 3"/>
          <p:cNvPicPr>
            <a:picLocks noChangeAspect="1"/>
          </p:cNvPicPr>
          <p:nvPr/>
        </p:nvPicPr>
        <p:blipFill>
          <a:blip r:embed="rId2" cstate="print"/>
          <a:stretch>
            <a:fillRect/>
          </a:stretch>
        </p:blipFill>
        <p:spPr>
          <a:xfrm>
            <a:off x="4427984" y="2030146"/>
            <a:ext cx="4510931" cy="3736107"/>
          </a:xfrm>
          <a:prstGeom prst="rect">
            <a:avLst/>
          </a:prstGeom>
        </p:spPr>
      </p:pic>
      <p:sp>
        <p:nvSpPr>
          <p:cNvPr id="5" name="Slide Number Placeholder 3">
            <a:extLst>
              <a:ext uri="{FF2B5EF4-FFF2-40B4-BE49-F238E27FC236}">
                <a16:creationId xmlns:a16="http://schemas.microsoft.com/office/drawing/2014/main" id="{91CEDCAC-82D4-46EC-916C-75202F190CC7}"/>
              </a:ext>
            </a:extLst>
          </p:cNvPr>
          <p:cNvSpPr txBox="1">
            <a:spLocks/>
          </p:cNvSpPr>
          <p:nvPr/>
        </p:nvSpPr>
        <p:spPr>
          <a:xfrm>
            <a:off x="144016" y="6643625"/>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7</a:t>
            </a:fld>
            <a:endParaRPr lang="en-US" altLang="ru-RU" sz="7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C7DB5B4-D130-477B-9A7B-6FC1DC56EB8A}"/>
              </a:ext>
            </a:extLst>
          </p:cNvPr>
          <p:cNvSpPr txBox="1"/>
          <p:nvPr/>
        </p:nvSpPr>
        <p:spPr>
          <a:xfrm>
            <a:off x="0" y="215263"/>
            <a:ext cx="4572000" cy="400110"/>
          </a:xfrm>
          <a:prstGeom prst="rect">
            <a:avLst/>
          </a:prstGeom>
          <a:noFill/>
        </p:spPr>
        <p:txBody>
          <a:bodyPr wrap="square">
            <a:spAutoFit/>
          </a:bodyPr>
          <a:lstStyle/>
          <a:p>
            <a:r>
              <a:rPr lang="ru-RU" sz="2000" b="1" dirty="0">
                <a:solidFill>
                  <a:schemeClr val="bg1"/>
                </a:solidFill>
                <a:latin typeface="Times New Roman" panose="02020603050405020304" pitchFamily="18" charset="0"/>
                <a:cs typeface="Times New Roman" panose="02020603050405020304" pitchFamily="18" charset="0"/>
              </a:rPr>
              <a:t>ОЦЕНКА ВАРИАНТОВ </a:t>
            </a:r>
            <a:endParaRPr lang="ru-RU" sz="2000" dirty="0">
              <a:solidFill>
                <a:schemeClr val="bg1"/>
              </a:solidFill>
            </a:endParaRPr>
          </a:p>
        </p:txBody>
      </p:sp>
    </p:spTree>
    <p:extLst>
      <p:ext uri="{BB962C8B-B14F-4D97-AF65-F5344CB8AC3E}">
        <p14:creationId xmlns:p14="http://schemas.microsoft.com/office/powerpoint/2010/main" val="141635925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cstate="print"/>
          <a:stretch>
            <a:fillRect/>
          </a:stretch>
        </p:blipFill>
        <p:spPr>
          <a:xfrm>
            <a:off x="357176" y="2354309"/>
            <a:ext cx="4092866" cy="2149382"/>
          </a:xfrm>
          <a:prstGeom prst="rect">
            <a:avLst/>
          </a:prstGeom>
          <a:ln>
            <a:solidFill>
              <a:schemeClr val="tx1"/>
            </a:solidFill>
          </a:ln>
        </p:spPr>
      </p:pic>
      <p:pic>
        <p:nvPicPr>
          <p:cNvPr id="5" name="Рисунок 4"/>
          <p:cNvPicPr>
            <a:picLocks noChangeAspect="1"/>
          </p:cNvPicPr>
          <p:nvPr/>
        </p:nvPicPr>
        <p:blipFill>
          <a:blip r:embed="rId3" cstate="print"/>
          <a:stretch>
            <a:fillRect/>
          </a:stretch>
        </p:blipFill>
        <p:spPr>
          <a:xfrm>
            <a:off x="4860032" y="2204864"/>
            <a:ext cx="3951929" cy="2986980"/>
          </a:xfrm>
          <a:prstGeom prst="rect">
            <a:avLst/>
          </a:prstGeom>
        </p:spPr>
      </p:pic>
      <p:sp>
        <p:nvSpPr>
          <p:cNvPr id="6" name="Slide Number Placeholder 3">
            <a:extLst>
              <a:ext uri="{FF2B5EF4-FFF2-40B4-BE49-F238E27FC236}">
                <a16:creationId xmlns:a16="http://schemas.microsoft.com/office/drawing/2014/main" id="{CA14C245-D259-4CC0-B5F6-235031724156}"/>
              </a:ext>
            </a:extLst>
          </p:cNvPr>
          <p:cNvSpPr txBox="1">
            <a:spLocks/>
          </p:cNvSpPr>
          <p:nvPr/>
        </p:nvSpPr>
        <p:spPr>
          <a:xfrm>
            <a:off x="144016" y="6643625"/>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8</a:t>
            </a:fld>
            <a:endParaRPr lang="en-US" altLang="ru-RU" sz="7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D7D7059-62AE-4C1B-84D2-B5B46EFFAEA1}"/>
              </a:ext>
            </a:extLst>
          </p:cNvPr>
          <p:cNvSpPr txBox="1"/>
          <p:nvPr/>
        </p:nvSpPr>
        <p:spPr>
          <a:xfrm>
            <a:off x="0" y="240613"/>
            <a:ext cx="4572000" cy="400110"/>
          </a:xfrm>
          <a:prstGeom prst="rect">
            <a:avLst/>
          </a:prstGeom>
          <a:noFill/>
        </p:spPr>
        <p:txBody>
          <a:bodyPr wrap="square">
            <a:spAutoFit/>
          </a:bodyPr>
          <a:lstStyle/>
          <a:p>
            <a:r>
              <a:rPr lang="ru-RU" sz="2000" b="1" dirty="0">
                <a:solidFill>
                  <a:schemeClr val="bg1"/>
                </a:solidFill>
                <a:latin typeface="Times New Roman" panose="02020603050405020304" pitchFamily="18" charset="0"/>
                <a:cs typeface="Times New Roman" panose="02020603050405020304" pitchFamily="18" charset="0"/>
              </a:rPr>
              <a:t>ОЦЕНКА ВАРИАНТОВ </a:t>
            </a:r>
            <a:endParaRPr lang="ru-RU" sz="2000" dirty="0">
              <a:solidFill>
                <a:schemeClr val="bg1"/>
              </a:solidFill>
            </a:endParaRPr>
          </a:p>
        </p:txBody>
      </p:sp>
    </p:spTree>
    <p:extLst>
      <p:ext uri="{BB962C8B-B14F-4D97-AF65-F5344CB8AC3E}">
        <p14:creationId xmlns:p14="http://schemas.microsoft.com/office/powerpoint/2010/main" val="366553267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3224" y="1209067"/>
            <a:ext cx="7773338" cy="933193"/>
          </a:xfrm>
          <a:ln>
            <a:solidFill>
              <a:srgbClr val="990033"/>
            </a:solidFill>
          </a:ln>
        </p:spPr>
        <p:txBody>
          <a:bodyPr>
            <a:noAutofit/>
          </a:bodyPr>
          <a:lstStyle/>
          <a:p>
            <a:pPr algn="ctr"/>
            <a:r>
              <a:rPr lang="ru-RU" sz="2800" dirty="0">
                <a:latin typeface="Times New Roman" panose="02020603050405020304" pitchFamily="18" charset="0"/>
                <a:cs typeface="Times New Roman" panose="02020603050405020304" pitchFamily="18" charset="0"/>
              </a:rPr>
              <a:t>    АГРЕГИРОВАНИЕ И НОРМИРОВАНИЕ ОЦЕНОК</a:t>
            </a:r>
          </a:p>
        </p:txBody>
      </p:sp>
      <p:sp>
        <p:nvSpPr>
          <p:cNvPr id="3" name="Объект 2"/>
          <p:cNvSpPr>
            <a:spLocks noGrp="1"/>
          </p:cNvSpPr>
          <p:nvPr>
            <p:ph sz="half" idx="1"/>
          </p:nvPr>
        </p:nvSpPr>
        <p:spPr>
          <a:xfrm>
            <a:off x="4860032" y="2204864"/>
            <a:ext cx="4104456" cy="3946376"/>
          </a:xfrm>
          <a:prstGeom prst="rect">
            <a:avLst/>
          </a:prstGeom>
        </p:spPr>
        <p:txBody>
          <a:bodyPr>
            <a:normAutofit fontScale="70000" lnSpcReduction="20000"/>
          </a:bodyPr>
          <a:lstStyle/>
          <a:p>
            <a:pPr marL="0" indent="0" algn="just">
              <a:buNone/>
            </a:pPr>
            <a:r>
              <a:rPr lang="ru-RU" i="1" dirty="0">
                <a:latin typeface="Times New Roman" panose="02020603050405020304" pitchFamily="18" charset="0"/>
                <a:cs typeface="Times New Roman" panose="02020603050405020304" pitchFamily="18" charset="0"/>
              </a:rPr>
              <a:t>Проблема агрегирования</a:t>
            </a:r>
            <a:r>
              <a:rPr lang="ru-RU" dirty="0">
                <a:latin typeface="Times New Roman" panose="02020603050405020304" pitchFamily="18" charset="0"/>
                <a:cs typeface="Times New Roman" panose="02020603050405020304" pitchFamily="18" charset="0"/>
              </a:rPr>
              <a:t> оценок вариантов и предпочтений ЛПР возникает при необходимости преобразовать значения отдельных показателей, оценки по многим частным критериям в общий (интегральный) критерий качества вариантов, сформировать общее коллективное предпочтение группы лиц, исходя из их индивидуальных субъективных предпочтений.</a:t>
            </a:r>
          </a:p>
          <a:p>
            <a:pPr marL="0" indent="0" algn="just">
              <a:buNone/>
            </a:pPr>
            <a:r>
              <a:rPr lang="ru-RU" dirty="0">
                <a:latin typeface="Times New Roman" panose="02020603050405020304" pitchFamily="18" charset="0"/>
                <a:cs typeface="Times New Roman" panose="02020603050405020304" pitchFamily="18" charset="0"/>
              </a:rPr>
              <a:t>Агрегирование частных оценок используется в задачах многокритериального выбора, а также в групповом принятии решений.</a:t>
            </a:r>
          </a:p>
        </p:txBody>
      </p:sp>
      <p:sp>
        <p:nvSpPr>
          <p:cNvPr id="4" name="Slide Number Placeholder 3">
            <a:extLst>
              <a:ext uri="{FF2B5EF4-FFF2-40B4-BE49-F238E27FC236}">
                <a16:creationId xmlns:a16="http://schemas.microsoft.com/office/drawing/2014/main" id="{26505DF4-3058-4F0D-8A62-A965DF6CC24F}"/>
              </a:ext>
            </a:extLst>
          </p:cNvPr>
          <p:cNvSpPr txBox="1">
            <a:spLocks/>
          </p:cNvSpPr>
          <p:nvPr/>
        </p:nvSpPr>
        <p:spPr>
          <a:xfrm>
            <a:off x="144016" y="6643625"/>
            <a:ext cx="633413" cy="192087"/>
          </a:xfrm>
          <a:prstGeom prst="rect">
            <a:avLst/>
          </a:prstGeom>
        </p:spPr>
        <p:txBody>
          <a:bodyPr vert="horz" lIns="91440" tIns="45720" rIns="91440" bIns="45720" rtlCol="0" anchor="ctr"/>
          <a:lstStyle>
            <a:defPPr>
              <a:defRPr lang="en-US"/>
            </a:defPPr>
            <a:lvl1pPr algn="l" defTabSz="457200" rtl="0" fontAlgn="auto">
              <a:spcBef>
                <a:spcPts val="0"/>
              </a:spcBef>
              <a:spcAft>
                <a:spcPts val="0"/>
              </a:spcAft>
              <a:defRPr sz="900" kern="1200" cap="all" baseline="0">
                <a:solidFill>
                  <a:schemeClr val="tx1"/>
                </a:solidFill>
                <a:latin typeface="Calibri" panose="020F0502020204030204" pitchFamily="34" charset="0"/>
                <a:ea typeface="+mn-ea"/>
                <a:cs typeface="Arial" panose="020B0604020202020204" pitchFamily="34" charset="0"/>
              </a:defRPr>
            </a:lvl1pPr>
            <a:lvl2pPr marL="742950" indent="-28575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2pPr>
            <a:lvl3pPr marL="11430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3pPr>
            <a:lvl4pPr marL="16002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4pPr>
            <a:lvl5pPr marL="2057400" indent="-228600" algn="l" defTabSz="457200" rtl="0" fontAlgn="base">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5pPr>
            <a:lvl6pPr marL="25146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6pPr>
            <a:lvl7pPr marL="29718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7pPr>
            <a:lvl8pPr marL="34290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8pPr>
            <a:lvl9pPr marL="3886200" indent="-228600" algn="l" defTabSz="227013" rtl="0" eaLnBrk="1" fontAlgn="base" latinLnBrk="0" hangingPunct="1">
              <a:spcBef>
                <a:spcPct val="0"/>
              </a:spcBef>
              <a:spcAft>
                <a:spcPct val="0"/>
              </a:spcAft>
              <a:defRPr sz="900" kern="1200">
                <a:solidFill>
                  <a:schemeClr val="tx1"/>
                </a:solidFill>
                <a:latin typeface="Calibri" panose="020F0502020204030204" pitchFamily="34" charset="0"/>
                <a:ea typeface="+mn-ea"/>
                <a:cs typeface="Arial" panose="020B0604020202020204" pitchFamily="34" charset="0"/>
              </a:defRPr>
            </a:lvl9pPr>
          </a:lstStyle>
          <a:p>
            <a:fld id="{B450F107-9FEE-4AC6-91D1-EC7170A7871F}" type="slidenum">
              <a:rPr lang="en-US" altLang="ru-RU" sz="700" smtClean="0">
                <a:latin typeface="Times New Roman" panose="02020603050405020304" pitchFamily="18" charset="0"/>
                <a:cs typeface="Times New Roman" panose="02020603050405020304" pitchFamily="18" charset="0"/>
              </a:rPr>
              <a:pPr/>
              <a:t>9</a:t>
            </a:fld>
            <a:endParaRPr lang="en-US" altLang="ru-RU" sz="7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D227D7D-D9ED-49A1-B2AA-EB916B3D9D52}"/>
              </a:ext>
            </a:extLst>
          </p:cNvPr>
          <p:cNvSpPr txBox="1"/>
          <p:nvPr/>
        </p:nvSpPr>
        <p:spPr>
          <a:xfrm>
            <a:off x="0" y="218408"/>
            <a:ext cx="4572000" cy="400110"/>
          </a:xfrm>
          <a:prstGeom prst="rect">
            <a:avLst/>
          </a:prstGeom>
          <a:noFill/>
        </p:spPr>
        <p:txBody>
          <a:bodyPr wrap="square">
            <a:spAutoFit/>
          </a:bodyPr>
          <a:lstStyle/>
          <a:p>
            <a:r>
              <a:rPr lang="ru-RU" sz="2000" b="1" dirty="0">
                <a:solidFill>
                  <a:schemeClr val="bg1"/>
                </a:solidFill>
                <a:latin typeface="Times New Roman" panose="02020603050405020304" pitchFamily="18" charset="0"/>
                <a:cs typeface="Times New Roman" panose="02020603050405020304" pitchFamily="18" charset="0"/>
              </a:rPr>
              <a:t>ОЦЕНКА ВАРИАНТОВ </a:t>
            </a:r>
            <a:endParaRPr lang="ru-RU" sz="2000" dirty="0">
              <a:solidFill>
                <a:schemeClr val="bg1"/>
              </a:solidFill>
            </a:endParaRPr>
          </a:p>
        </p:txBody>
      </p:sp>
      <p:sp>
        <p:nvSpPr>
          <p:cNvPr id="7" name="TextBox 6">
            <a:extLst>
              <a:ext uri="{FF2B5EF4-FFF2-40B4-BE49-F238E27FC236}">
                <a16:creationId xmlns:a16="http://schemas.microsoft.com/office/drawing/2014/main" id="{8DEF2084-A907-4B38-B4FA-91D9D8E0EE06}"/>
              </a:ext>
            </a:extLst>
          </p:cNvPr>
          <p:cNvSpPr txBox="1"/>
          <p:nvPr/>
        </p:nvSpPr>
        <p:spPr>
          <a:xfrm>
            <a:off x="413105" y="3068960"/>
            <a:ext cx="3960440" cy="1477328"/>
          </a:xfrm>
          <a:prstGeom prst="rect">
            <a:avLst/>
          </a:prstGeom>
          <a:noFill/>
          <a:ln w="28575">
            <a:solidFill>
              <a:srgbClr val="990033"/>
            </a:solidFill>
          </a:ln>
        </p:spPr>
        <p:txBody>
          <a:bodyPr wrap="square">
            <a:spAutoFit/>
          </a:bodyPr>
          <a:lstStyle/>
          <a:p>
            <a:pPr algn="just"/>
            <a:r>
              <a:rPr lang="ru-RU" dirty="0">
                <a:latin typeface="Times New Roman" panose="02020603050405020304" pitchFamily="18" charset="0"/>
                <a:cs typeface="Times New Roman" panose="02020603050405020304" pitchFamily="18" charset="0"/>
              </a:rPr>
              <a:t>Для всех задач выбора существенны два аспекта, требующие особого внимания: проблема измерения и проблема агрегирования оценок вариантов.</a:t>
            </a:r>
          </a:p>
        </p:txBody>
      </p:sp>
    </p:spTree>
    <p:extLst>
      <p:ext uri="{BB962C8B-B14F-4D97-AF65-F5344CB8AC3E}">
        <p14:creationId xmlns:p14="http://schemas.microsoft.com/office/powerpoint/2010/main" val="1429821458"/>
      </p:ext>
    </p:extLst>
  </p:cSld>
  <p:clrMapOvr>
    <a:masterClrMapping/>
  </p:clrMapOvr>
</p:sld>
</file>

<file path=ppt/theme/theme1.xml><?xml version="1.0" encoding="utf-8"?>
<a:theme xmlns:a="http://schemas.openxmlformats.org/drawingml/2006/main" name="ТемаФТС">
  <a:themeElements>
    <a:clrScheme name="фтс 3">
      <a:dk1>
        <a:srgbClr val="000000"/>
      </a:dk1>
      <a:lt1>
        <a:srgbClr val="FFFFFF"/>
      </a:lt1>
      <a:dk2>
        <a:srgbClr val="000000"/>
      </a:dk2>
      <a:lt2>
        <a:srgbClr val="FFFFFF"/>
      </a:lt2>
      <a:accent1>
        <a:srgbClr val="FFCB19"/>
      </a:accent1>
      <a:accent2>
        <a:srgbClr val="FAA61A"/>
      </a:accent2>
      <a:accent3>
        <a:srgbClr val="00A651"/>
      </a:accent3>
      <a:accent4>
        <a:srgbClr val="007B41"/>
      </a:accent4>
      <a:accent5>
        <a:srgbClr val="005826"/>
      </a:accent5>
      <a:accent6>
        <a:srgbClr val="8E8E8E"/>
      </a:accent6>
      <a:hlink>
        <a:srgbClr val="00A651"/>
      </a:hlink>
      <a:folHlink>
        <a:srgbClr val="005826"/>
      </a:folHlink>
    </a:clrScheme>
    <a:fontScheme name="Другая 4">
      <a:majorFont>
        <a:latin typeface="Arial"/>
        <a:ea typeface=""/>
        <a:cs typeface=""/>
      </a:majorFont>
      <a:minorFont>
        <a:latin typeface="Arial"/>
        <a:ea typeface=""/>
        <a:cs typeface=""/>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ТемаФТС" id="{614D7E9B-9329-4DD1-951E-DE4EFE569615}" vid="{12B0B8C2-B9B3-4CF8-AD74-58074CEA47A3}"/>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ТемаФТС</Template>
  <TotalTime>11093</TotalTime>
  <Words>3114</Words>
  <Application>Microsoft Office PowerPoint</Application>
  <PresentationFormat>Экран (4:3)</PresentationFormat>
  <Paragraphs>289</Paragraphs>
  <Slides>59</Slides>
  <Notes>3</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59</vt:i4>
      </vt:variant>
    </vt:vector>
  </HeadingPairs>
  <TitlesOfParts>
    <vt:vector size="64" baseType="lpstr">
      <vt:lpstr>Arial</vt:lpstr>
      <vt:lpstr>Calibri</vt:lpstr>
      <vt:lpstr>Times New Roman</vt:lpstr>
      <vt:lpstr>Wingdings</vt:lpstr>
      <vt:lpstr>ТемаФТС</vt:lpstr>
      <vt:lpstr>Презентация PowerPoint</vt:lpstr>
      <vt:lpstr>Презентация PowerPoint</vt:lpstr>
      <vt:lpstr>НЕПОСРЕДСТВЕННАЯ ОЦЕНКА</vt:lpstr>
      <vt:lpstr>ПО ЕДИНСТВЕННОМУ КРИТЕРИЮ</vt:lpstr>
      <vt:lpstr>ПО ЗНАЧЕНИЮ ЦЕЛЕВОЙ ФУНКЦИИ</vt:lpstr>
      <vt:lpstr>Презентация PowerPoint</vt:lpstr>
      <vt:lpstr>ПО МНОГИМ КРИТЕРИЯМ</vt:lpstr>
      <vt:lpstr>Презентация PowerPoint</vt:lpstr>
      <vt:lpstr>    АГРЕГИРОВАНИЕ И НОРМИРОВАНИЕ ОЦЕНОК</vt:lpstr>
      <vt:lpstr>НОРМИРОВАНИЕ ХАРАКТЕРИСТИК</vt:lpstr>
      <vt:lpstr>УСРЕДНЕНИЕ ХАРАКТЕРИСТИК</vt:lpstr>
      <vt:lpstr>НОРМИРОВАНИЕ КОЛИЧЕСТВЕННЫХ ОЦЕНОК</vt:lpstr>
      <vt:lpstr>НОРМИРОВАНИЕ КАЧЕСТВЕННЫХ ОЦЕНОК</vt:lpstr>
      <vt:lpstr>ВЫДЕЛЕНИЕ ПРЕДПОЧТИТЕЛЬНЫХ ВАРИАНТОВ</vt:lpstr>
      <vt:lpstr>ПО ЕДИНСТВЕННОМУ КРИТЕРИЮ</vt:lpstr>
      <vt:lpstr>ПО НЕСКОЛЬКИМ ПОКАЗАТЕЛЯМ</vt:lpstr>
      <vt:lpstr>УПОРЯДОЧЕНИЕ ВАРИАНТОВ</vt:lpstr>
      <vt:lpstr>СЛОЖНОСТИ ПРОЦЕССА РАНЖИРОВАНИЯ</vt:lpstr>
      <vt:lpstr>КЛАССИФИКАЦИЯ ВАРИАНТОВ</vt:lpstr>
      <vt:lpstr>ПРОЦЕДУРА КЛАССИФИКАЦИИ</vt:lpstr>
      <vt:lpstr>СЛОЖНОСТИ ПРОЦЕССА КЛАССИФИКАЦИИ</vt:lpstr>
      <vt:lpstr>ПОНЯТИЕ ОПТИМАЛЬНОГО ВЫБОРА</vt:lpstr>
      <vt:lpstr>Презентация PowerPoint</vt:lpstr>
      <vt:lpstr>ЗАДАЧА ОПТИМАЛЬНОГО ВЫБОРА</vt:lpstr>
      <vt:lpstr>КЛАССИФИКАЦИЯ ЗАДАЧ ОПТИМАЛЬНОГО ВЫБОРА</vt:lpstr>
      <vt:lpstr>КЛАССИФИКАЦИЯ ЗАДАЧ ОПТИМАЛЬНОГО ВЫБОРА</vt:lpstr>
      <vt:lpstr>ВЫБОР В УСЛОВИЯХ ОПРЕДЕЛЕННОСТИ</vt:lpstr>
      <vt:lpstr>КЛАССИФИКАЦИЯ ЗАДАЧ</vt:lpstr>
      <vt:lpstr>ПРИМЕР: ЗАДАЧА УПРАВЛЕНИЯ ЗАПАСАМИ</vt:lpstr>
      <vt:lpstr>Презентация PowerPoint</vt:lpstr>
      <vt:lpstr>Презентация PowerPoint</vt:lpstr>
      <vt:lpstr>ВЫЧИСЛИТЕЛЬНЫЕ МЕТОДЫ</vt:lpstr>
      <vt:lpstr>ПРИВЕДЕНИЕ ЗАДАЧ ЛП К КАНОНИЧЕСКОЙ ФОРМЕ</vt:lpstr>
      <vt:lpstr>Презентация PowerPoint</vt:lpstr>
      <vt:lpstr>ВОЗМОЖНЫЕ ИСХОДЫ</vt:lpstr>
      <vt:lpstr>Презентация PowerPoint</vt:lpstr>
      <vt:lpstr>Презентация PowerPoint</vt:lpstr>
      <vt:lpstr>ВАРИАНТЫ РЕШЕНИЙ</vt:lpstr>
      <vt:lpstr>ДВОЙСТВЕННАЯ ЗАДАЧА ЛП</vt:lpstr>
      <vt:lpstr>ПРИМЕР</vt:lpstr>
      <vt:lpstr>МНОГОКРИТЕРИАЛЬНАЯ ОПТИМИЗАЦИЯ</vt:lpstr>
      <vt:lpstr>ПОСТАНОВКА ЗАДАЧИ</vt:lpstr>
      <vt:lpstr>ПОДХОДЫ К РЕШЕНИЮ ЗАДАЧ МНОГОКРИТЕРИАЛЬНОЙ ОПТИМИЗАЦИИ</vt:lpstr>
      <vt:lpstr>ПОСТРОЕНИЕ МНОЖЕСТВА ЭФФЕКТИВНЫХ ВАРИАНТОВ</vt:lpstr>
      <vt:lpstr>ПРИМЕР</vt:lpstr>
      <vt:lpstr>ОЦЕНКА ВАРИАНТОВ ПО ЗНАЧЕНИЮ ЦЕЛЕВОЙ ФУНКЦИИ</vt:lpstr>
      <vt:lpstr>ОЦЕНКА ВАРИАНТОВ ПО ЗНАЧЕНИЮ ЦЕЛЕВОЙ ФУНКЦИИ</vt:lpstr>
      <vt:lpstr>ВАЖНОСТЬ КРИТЕРИЕВ</vt:lpstr>
      <vt:lpstr>ВЫЧИСЛЕНИЕ ВАЖНОСТИ КРИТЕРИЕВ</vt:lpstr>
      <vt:lpstr>    ВЫЧИСЛЕНИЕ ВАЖНОСТИ КРИТЕРИЕВ</vt:lpstr>
      <vt:lpstr>ВЫЧИСЛЕНИЕ ВАЖНОСТИ КРИТЕРИЕВ</vt:lpstr>
      <vt:lpstr>СВЕРТКА КРИТЕРИЕВ</vt:lpstr>
      <vt:lpstr>СВЕРТКА КРИТЕРИЕВ</vt:lpstr>
      <vt:lpstr>ВЕКТОРНАЯ ОПТИМИЗАЦИЯ</vt:lpstr>
      <vt:lpstr>ПОСЛЕДОВАТЕЛЬНАЯ ОПТИМИЗАЦИЯ</vt:lpstr>
      <vt:lpstr>ИТЕРАТИВНЫЕ МЕТОДЫ МНОГОКРИТЕРИАЛЬНОЙ ОПТИМИЗАЦИИ</vt:lpstr>
      <vt:lpstr>МНОГОЭТАПНЫЙ ОПТИМАЛЬНЫЙ ВЫБОР</vt:lpstr>
      <vt:lpstr>ДРУГИЕ ПРИМЕРЫ ЗАДАЧ</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ТЕОРИЯ ЭЛЕКТРИЧЕСКОЙ СВЯЗИ</dc:title>
  <dc:creator>ВН</dc:creator>
  <cp:lastModifiedBy>Maria Burtseva</cp:lastModifiedBy>
  <cp:revision>316</cp:revision>
  <dcterms:created xsi:type="dcterms:W3CDTF">2008-01-08T06:46:21Z</dcterms:created>
  <dcterms:modified xsi:type="dcterms:W3CDTF">2025-04-10T18:19:35Z</dcterms:modified>
</cp:coreProperties>
</file>