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66" r:id="rId5"/>
    <p:sldId id="283" r:id="rId6"/>
    <p:sldId id="257" r:id="rId7"/>
    <p:sldId id="269" r:id="rId8"/>
    <p:sldId id="271" r:id="rId9"/>
    <p:sldId id="259" r:id="rId10"/>
    <p:sldId id="272" r:id="rId11"/>
    <p:sldId id="260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DFD"/>
    <a:srgbClr val="EB0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stho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4937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41413" y="2606804"/>
            <a:ext cx="9905998" cy="52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3" y="2639026"/>
            <a:ext cx="9905998" cy="241570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>
                <a:solidFill>
                  <a:srgbClr val="00B050"/>
                </a:solidFill>
              </a:rPr>
              <a:t>Exercice 2 :</a:t>
            </a:r>
          </a:p>
          <a:p>
            <a:r>
              <a:rPr lang="fr-FR" b="1" dirty="0">
                <a:solidFill>
                  <a:srgbClr val="00B050"/>
                </a:solidFill>
              </a:rPr>
              <a:t>Créer une variable qui s’appelle </a:t>
            </a:r>
            <a:r>
              <a:rPr lang="fr-FR" b="1" dirty="0" err="1">
                <a:solidFill>
                  <a:srgbClr val="00B050"/>
                </a:solidFill>
              </a:rPr>
              <a:t>age</a:t>
            </a:r>
            <a:r>
              <a:rPr lang="fr-FR" b="1" dirty="0">
                <a:solidFill>
                  <a:srgbClr val="00B050"/>
                </a:solidFill>
              </a:rPr>
              <a:t> et qui est égale à votre </a:t>
            </a:r>
            <a:r>
              <a:rPr lang="fr-FR" b="1" dirty="0" err="1">
                <a:solidFill>
                  <a:srgbClr val="00B050"/>
                </a:solidFill>
              </a:rPr>
              <a:t>age</a:t>
            </a:r>
            <a:r>
              <a:rPr lang="fr-FR" b="1" dirty="0">
                <a:solidFill>
                  <a:srgbClr val="00B050"/>
                </a:solidFill>
              </a:rPr>
              <a:t> puis affichez-la; </a:t>
            </a:r>
          </a:p>
          <a:p>
            <a:r>
              <a:rPr lang="fr-FR" b="1" dirty="0">
                <a:solidFill>
                  <a:srgbClr val="00B050"/>
                </a:solidFill>
              </a:rPr>
              <a:t>Créer une autre variable égale à votre nom et affichez-la;</a:t>
            </a:r>
          </a:p>
          <a:p>
            <a:r>
              <a:rPr lang="fr-FR" b="1" dirty="0">
                <a:solidFill>
                  <a:srgbClr val="00B050"/>
                </a:solidFill>
              </a:rPr>
              <a:t>Est-ce que vous arrivez à afficher les deux en même temps (message du genre « Abou a 17 ans »?</a:t>
            </a:r>
          </a:p>
        </p:txBody>
      </p:sp>
    </p:spTree>
    <p:extLst>
      <p:ext uri="{BB962C8B-B14F-4D97-AF65-F5344CB8AC3E}">
        <p14:creationId xmlns:p14="http://schemas.microsoft.com/office/powerpoint/2010/main" val="350275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97707"/>
            <a:ext cx="9905998" cy="897925"/>
          </a:xfrm>
        </p:spPr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F7533EA-759E-3146-30FB-1C675151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3438"/>
            <a:ext cx="9905998" cy="3911379"/>
          </a:xfrm>
          <a:ln w="158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cap="none" dirty="0">
                <a:solidFill>
                  <a:srgbClr val="FF0000"/>
                </a:solidFill>
              </a:rPr>
              <a:t>PRISE DE NOTE</a:t>
            </a:r>
            <a:endParaRPr lang="fr-FR" u="sng" cap="none" dirty="0"/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/>
              <a:t>Règles pour les noms de variables:</a:t>
            </a:r>
          </a:p>
          <a:p>
            <a:pPr marL="0" indent="0">
              <a:buNone/>
            </a:pPr>
            <a:endParaRPr lang="fr-FR" cap="none" dirty="0"/>
          </a:p>
          <a:p>
            <a:r>
              <a:rPr lang="fr-FR" cap="none" dirty="0"/>
              <a:t>Que des caractères alphanumérique (A-Z, a-z, 0-9) et le tiret du bas (_);</a:t>
            </a:r>
          </a:p>
          <a:p>
            <a:r>
              <a:rPr lang="fr-FR" cap="none" dirty="0"/>
              <a:t>Ne peut pas commencer par un chiffre ni contenir d’espace.</a:t>
            </a:r>
          </a:p>
          <a:p>
            <a:r>
              <a:rPr lang="fr-FR" cap="none" dirty="0"/>
              <a:t>Certains mots réservés du langage ne sont pas autorisés (in, and, or, for, </a:t>
            </a:r>
            <a:r>
              <a:rPr lang="fr-FR" cap="none" dirty="0" err="1"/>
              <a:t>else</a:t>
            </a:r>
            <a:r>
              <a:rPr lang="fr-FR" cap="none" dirty="0"/>
              <a:t>, </a:t>
            </a:r>
            <a:r>
              <a:rPr lang="fr-FR" cap="none" dirty="0" err="1"/>
              <a:t>while</a:t>
            </a:r>
            <a:r>
              <a:rPr lang="fr-FR" cap="none" dirty="0"/>
              <a:t>, etc.).</a:t>
            </a:r>
          </a:p>
        </p:txBody>
      </p:sp>
    </p:spTree>
    <p:extLst>
      <p:ext uri="{BB962C8B-B14F-4D97-AF65-F5344CB8AC3E}">
        <p14:creationId xmlns:p14="http://schemas.microsoft.com/office/powerpoint/2010/main" val="209629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41413" y="2606804"/>
            <a:ext cx="9905998" cy="52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27138" y="2867325"/>
            <a:ext cx="9905998" cy="3219449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>
                <a:solidFill>
                  <a:srgbClr val="00B050"/>
                </a:solidFill>
              </a:rPr>
              <a:t>Exercice 3 / </a:t>
            </a:r>
            <a:r>
              <a:rPr lang="fr-FR" b="1" dirty="0">
                <a:solidFill>
                  <a:srgbClr val="FF0000"/>
                </a:solidFill>
              </a:rPr>
              <a:t>Prise de Note</a:t>
            </a:r>
            <a:r>
              <a:rPr lang="fr-FR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fr-FR" b="1" dirty="0">
              <a:solidFill>
                <a:srgbClr val="00B050"/>
              </a:solidFill>
            </a:endParaRPr>
          </a:p>
          <a:p>
            <a:pPr marL="0" indent="0">
              <a:buFont typeface="Arial"/>
              <a:buNone/>
            </a:pPr>
            <a:endParaRPr lang="fr-FR" b="1" dirty="0">
              <a:solidFill>
                <a:srgbClr val="00B050"/>
              </a:solidFill>
            </a:endParaRPr>
          </a:p>
          <a:p>
            <a:pPr marL="0" indent="0">
              <a:buFont typeface="Arial"/>
              <a:buNone/>
            </a:pPr>
            <a:endParaRPr lang="fr-FR" b="1" dirty="0">
              <a:solidFill>
                <a:srgbClr val="00B050"/>
              </a:solidFill>
            </a:endParaRPr>
          </a:p>
          <a:p>
            <a:pPr marL="0" indent="0">
              <a:buFont typeface="Arial"/>
              <a:buNone/>
            </a:pPr>
            <a:endParaRPr lang="fr-FR" b="1" dirty="0">
              <a:solidFill>
                <a:srgbClr val="00B050"/>
              </a:solidFill>
            </a:endParaRPr>
          </a:p>
          <a:p>
            <a:pPr marL="0" indent="0">
              <a:buFont typeface="Arial"/>
              <a:buNone/>
            </a:pP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C23A5-542A-60EE-E896-0CF1A192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5" t="65747" r="20689" b="10651"/>
          <a:stretch/>
        </p:blipFill>
        <p:spPr>
          <a:xfrm>
            <a:off x="1597502" y="3810300"/>
            <a:ext cx="9165270" cy="20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97707"/>
            <a:ext cx="9905998" cy="897925"/>
          </a:xfrm>
        </p:spPr>
        <p:txBody>
          <a:bodyPr/>
          <a:lstStyle/>
          <a:p>
            <a:r>
              <a:rPr lang="fr-FR" dirty="0"/>
              <a:t>Calculer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F7533EA-759E-3146-30FB-1C675151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87972"/>
            <a:ext cx="9905998" cy="5672321"/>
          </a:xfrm>
          <a:ln w="158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cap="none" dirty="0">
                <a:solidFill>
                  <a:srgbClr val="FF0000"/>
                </a:solidFill>
              </a:rPr>
              <a:t>PRISE DE NOTE</a:t>
            </a:r>
            <a:endParaRPr lang="fr-FR" u="sng" cap="none" dirty="0"/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/>
              <a:t>Python, comme tout langage de programmation, permet de faire des calculs :</a:t>
            </a:r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endParaRPr lang="fr-FR" cap="none" dirty="0"/>
          </a:p>
          <a:p>
            <a:r>
              <a:rPr lang="fr-FR" cap="none" dirty="0"/>
              <a:t>On peut calculer directement:</a:t>
            </a:r>
          </a:p>
          <a:p>
            <a:pPr marL="0" indent="0">
              <a:buNone/>
            </a:pP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(10**3)</a:t>
            </a:r>
            <a:endParaRPr lang="fr-FR" cap="none" dirty="0"/>
          </a:p>
          <a:p>
            <a:endParaRPr lang="fr-FR" cap="none" dirty="0"/>
          </a:p>
          <a:p>
            <a:r>
              <a:rPr lang="fr-FR" cap="none" dirty="0"/>
              <a:t>Ou par le biais de variables:</a:t>
            </a:r>
            <a:endParaRPr lang="fr-FR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mavariable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mavariable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+ 1</a:t>
            </a:r>
            <a:endParaRPr lang="fr-FR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A28AE-9619-E0FE-8A67-7F3710B6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41992" r="27500" b="48353"/>
          <a:stretch/>
        </p:blipFill>
        <p:spPr>
          <a:xfrm>
            <a:off x="1481959" y="2690648"/>
            <a:ext cx="9056912" cy="10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9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97707"/>
            <a:ext cx="9905998" cy="897925"/>
          </a:xfrm>
        </p:spPr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BC5D9D-3A0E-185B-531B-AC312BC1B39E}"/>
              </a:ext>
            </a:extLst>
          </p:cNvPr>
          <p:cNvSpPr txBox="1">
            <a:spLocks/>
          </p:cNvSpPr>
          <p:nvPr/>
        </p:nvSpPr>
        <p:spPr>
          <a:xfrm>
            <a:off x="3532188" y="4127260"/>
            <a:ext cx="9905998" cy="204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endParaRPr lang="fr-FR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endParaRPr lang="fr-FR" cap="none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AECE8B-1E9F-24D0-D29A-D6B36F60088E}"/>
              </a:ext>
            </a:extLst>
          </p:cNvPr>
          <p:cNvSpPr txBox="1">
            <a:spLocks/>
          </p:cNvSpPr>
          <p:nvPr/>
        </p:nvSpPr>
        <p:spPr>
          <a:xfrm>
            <a:off x="1141413" y="1593285"/>
            <a:ext cx="9905998" cy="353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cap="none" dirty="0"/>
              <a:t>A quoi ça sert ?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Faire des calculs est une des utilités d’un programme informatique – parce qu’un ordinateur sait calculer </a:t>
            </a:r>
            <a:r>
              <a:rPr lang="fr-FR" i="1" cap="none" dirty="0"/>
              <a:t>très, très</a:t>
            </a:r>
            <a:r>
              <a:rPr lang="fr-FR" cap="none" dirty="0"/>
              <a:t> vite.</a:t>
            </a:r>
          </a:p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r>
              <a:rPr lang="fr-FR" cap="none" dirty="0"/>
              <a:t>Multiples applications: sciences, jeux, comptabilité…</a:t>
            </a:r>
          </a:p>
          <a:p>
            <a:pPr marL="0" indent="0">
              <a:buFont typeface="Arial"/>
              <a:buNone/>
            </a:pPr>
            <a:endParaRPr lang="fr-FR" i="1" cap="none" dirty="0"/>
          </a:p>
          <a:p>
            <a:pPr>
              <a:buFont typeface="Wingdings" panose="05000000000000000000" pitchFamily="2" charset="2"/>
              <a:buChar char="è"/>
            </a:pPr>
            <a:r>
              <a:rPr lang="fr-FR" i="1" cap="none" dirty="0">
                <a:sym typeface="Wingdings" panose="05000000000000000000" pitchFamily="2" charset="2"/>
              </a:rPr>
              <a:t>Combien d’aditions par minute sait faire un ordinateur « de base » de nos jours selon vous?</a:t>
            </a:r>
            <a:endParaRPr lang="fr-FR" i="1" cap="none" dirty="0"/>
          </a:p>
        </p:txBody>
      </p:sp>
    </p:spTree>
    <p:extLst>
      <p:ext uri="{BB962C8B-B14F-4D97-AF65-F5344CB8AC3E}">
        <p14:creationId xmlns:p14="http://schemas.microsoft.com/office/powerpoint/2010/main" val="269860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41413" y="2606804"/>
            <a:ext cx="9905998" cy="52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3" y="3127847"/>
            <a:ext cx="9905998" cy="52104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>
                <a:solidFill>
                  <a:srgbClr val="00B050"/>
                </a:solidFill>
              </a:rPr>
              <a:t>Exercice 4 : créer deux variables que vous additionnerez. Le résultat doit afficher 45.</a:t>
            </a:r>
          </a:p>
        </p:txBody>
      </p:sp>
    </p:spTree>
    <p:extLst>
      <p:ext uri="{BB962C8B-B14F-4D97-AF65-F5344CB8AC3E}">
        <p14:creationId xmlns:p14="http://schemas.microsoft.com/office/powerpoint/2010/main" val="21078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97707"/>
            <a:ext cx="9905998" cy="897925"/>
          </a:xfrm>
        </p:spPr>
        <p:txBody>
          <a:bodyPr/>
          <a:lstStyle/>
          <a:p>
            <a:r>
              <a:rPr lang="fr-FR" dirty="0"/>
              <a:t>Entrée utilisateur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F7533EA-759E-3146-30FB-1C675151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87972"/>
            <a:ext cx="9905998" cy="3060153"/>
          </a:xfrm>
          <a:ln w="158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cap="none" dirty="0">
                <a:solidFill>
                  <a:srgbClr val="FF0000"/>
                </a:solidFill>
              </a:rPr>
              <a:t>PRISE DE NOTE</a:t>
            </a:r>
            <a:endParaRPr lang="fr-FR" u="sng" cap="none" dirty="0"/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/>
              <a:t>La commande input permet de demander quelque chose à l’utilisateur et de stocker la réponse dans une variable :</a:t>
            </a:r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chaine = input(« Entrez une demande »)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385CF-4303-ED14-3F78-4F5695FA0C6F}"/>
              </a:ext>
            </a:extLst>
          </p:cNvPr>
          <p:cNvSpPr txBox="1">
            <a:spLocks/>
          </p:cNvSpPr>
          <p:nvPr/>
        </p:nvSpPr>
        <p:spPr>
          <a:xfrm>
            <a:off x="1143001" y="4324350"/>
            <a:ext cx="9905998" cy="20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cap="none" dirty="0"/>
              <a:t>Ca n’affiche rien – pour cela il faut un « </a:t>
            </a:r>
            <a:r>
              <a:rPr lang="fr-FR" cap="none" dirty="0" err="1"/>
              <a:t>print</a:t>
            </a:r>
            <a:r>
              <a:rPr lang="fr-FR" cap="none" dirty="0"/>
              <a:t> ».</a:t>
            </a:r>
          </a:p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r>
              <a:rPr lang="fr-FR" cap="none" dirty="0"/>
              <a:t>A quoi ça sert ?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Interagir avec l’utilisateur et lui demander des informations est essentiel (identifiants espace client, numéro de compte, email, </a:t>
            </a:r>
            <a:r>
              <a:rPr lang="fr-FR" cap="none" dirty="0" err="1"/>
              <a:t>etc</a:t>
            </a:r>
            <a:r>
              <a:rPr lang="fr-FR" cap="non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1011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41413" y="2606804"/>
            <a:ext cx="9905998" cy="52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3" y="3127847"/>
            <a:ext cx="9905998" cy="72025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>
                <a:solidFill>
                  <a:srgbClr val="00B050"/>
                </a:solidFill>
              </a:rPr>
              <a:t>Exercice 5 : demander le prénom de l’utilisateur et affichez ‘Bonjour &lt;le nom saisi&gt;’</a:t>
            </a:r>
          </a:p>
        </p:txBody>
      </p:sp>
    </p:spTree>
    <p:extLst>
      <p:ext uri="{BB962C8B-B14F-4D97-AF65-F5344CB8AC3E}">
        <p14:creationId xmlns:p14="http://schemas.microsoft.com/office/powerpoint/2010/main" val="204097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97707"/>
            <a:ext cx="9905998" cy="897925"/>
          </a:xfrm>
        </p:spPr>
        <p:txBody>
          <a:bodyPr/>
          <a:lstStyle/>
          <a:p>
            <a:r>
              <a:rPr lang="fr-FR" dirty="0"/>
              <a:t>Nombres – Entiers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BC5D9D-3A0E-185B-531B-AC312BC1B39E}"/>
              </a:ext>
            </a:extLst>
          </p:cNvPr>
          <p:cNvSpPr txBox="1">
            <a:spLocks/>
          </p:cNvSpPr>
          <p:nvPr/>
        </p:nvSpPr>
        <p:spPr>
          <a:xfrm>
            <a:off x="3532188" y="4127260"/>
            <a:ext cx="9905998" cy="204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endParaRPr lang="fr-FR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endParaRPr lang="fr-FR" cap="none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AECE8B-1E9F-24D0-D29A-D6B36F60088E}"/>
              </a:ext>
            </a:extLst>
          </p:cNvPr>
          <p:cNvSpPr txBox="1">
            <a:spLocks/>
          </p:cNvSpPr>
          <p:nvPr/>
        </p:nvSpPr>
        <p:spPr>
          <a:xfrm>
            <a:off x="1141413" y="1593285"/>
            <a:ext cx="9905998" cy="4201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cap="none" dirty="0"/>
              <a:t>Lorsque vous entrez une donnée après un input, Python croit toujours qu’il s’agit d’une phrase, même si vous rentrer un chiffre.</a:t>
            </a:r>
          </a:p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r>
              <a:rPr lang="fr-FR" cap="none" dirty="0"/>
              <a:t>Essayez ceci – qu’est-ce que ça donne?</a:t>
            </a:r>
          </a:p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nombre = input(« Entrez un chiffre »)</a:t>
            </a:r>
          </a:p>
          <a:p>
            <a:pPr marL="0" indent="0">
              <a:buFont typeface="Arial"/>
              <a:buNone/>
            </a:pP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(nombre*3)</a:t>
            </a:r>
          </a:p>
        </p:txBody>
      </p:sp>
    </p:spTree>
    <p:extLst>
      <p:ext uri="{BB962C8B-B14F-4D97-AF65-F5344CB8AC3E}">
        <p14:creationId xmlns:p14="http://schemas.microsoft.com/office/powerpoint/2010/main" val="155200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97707"/>
            <a:ext cx="9905998" cy="897925"/>
          </a:xfrm>
        </p:spPr>
        <p:txBody>
          <a:bodyPr/>
          <a:lstStyle/>
          <a:p>
            <a:r>
              <a:rPr lang="fr-FR" dirty="0"/>
              <a:t>Nombres – Entiers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BC5D9D-3A0E-185B-531B-AC312BC1B39E}"/>
              </a:ext>
            </a:extLst>
          </p:cNvPr>
          <p:cNvSpPr txBox="1">
            <a:spLocks/>
          </p:cNvSpPr>
          <p:nvPr/>
        </p:nvSpPr>
        <p:spPr>
          <a:xfrm>
            <a:off x="3532188" y="4127260"/>
            <a:ext cx="9905998" cy="204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endParaRPr lang="fr-FR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endParaRPr lang="fr-FR" cap="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43210E-E629-00A3-F671-4FA33077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8923"/>
            <a:ext cx="9905998" cy="3060153"/>
          </a:xfrm>
          <a:ln w="158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cap="none" dirty="0">
                <a:solidFill>
                  <a:srgbClr val="FF0000"/>
                </a:solidFill>
              </a:rPr>
              <a:t>PRISE DE NOTE</a:t>
            </a:r>
            <a:endParaRPr lang="fr-FR" u="sng" cap="none" dirty="0"/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/>
              <a:t>Pour spécifier à Python qu’il reçoit un nombre entier, il faut utiliser ‘INT’:</a:t>
            </a:r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nombre = </a:t>
            </a: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(input(« Entrez un nombre entier »))</a:t>
            </a:r>
          </a:p>
        </p:txBody>
      </p:sp>
    </p:spTree>
    <p:extLst>
      <p:ext uri="{BB962C8B-B14F-4D97-AF65-F5344CB8AC3E}">
        <p14:creationId xmlns:p14="http://schemas.microsoft.com/office/powerpoint/2010/main" val="272723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403654"/>
            <a:ext cx="9905998" cy="924697"/>
          </a:xfrm>
        </p:spPr>
        <p:txBody>
          <a:bodyPr/>
          <a:lstStyle/>
          <a:p>
            <a:r>
              <a:rPr lang="fr-FR" dirty="0"/>
              <a:t>Python – c’est quoi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1" y="1889759"/>
            <a:ext cx="9905998" cy="3983977"/>
          </a:xfrm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cap="none" dirty="0">
                <a:solidFill>
                  <a:srgbClr val="FF0000"/>
                </a:solidFill>
              </a:rPr>
              <a:t>PRISE DE NOTE</a:t>
            </a:r>
            <a:endParaRPr lang="fr-FR" u="sng" cap="none" dirty="0"/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/>
              <a:t>Programme informatique: succession d'instructions exécutable par l'ordinateur.</a:t>
            </a:r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/>
              <a:t>Langage informatique: langage lisible par un humain que l’ordinateur peut traduire en instructions binaires (en 0 et en 1).</a:t>
            </a:r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/>
              <a:t>Python: langage informatique polyvalent et libre.</a:t>
            </a:r>
          </a:p>
        </p:txBody>
      </p:sp>
    </p:spTree>
    <p:extLst>
      <p:ext uri="{BB962C8B-B14F-4D97-AF65-F5344CB8AC3E}">
        <p14:creationId xmlns:p14="http://schemas.microsoft.com/office/powerpoint/2010/main" val="146937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41413" y="2606804"/>
            <a:ext cx="9905998" cy="52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3" y="3127847"/>
            <a:ext cx="9905998" cy="602307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>
                <a:solidFill>
                  <a:srgbClr val="00B050"/>
                </a:solidFill>
              </a:rPr>
              <a:t>Exercice 6 : demander l’âge de l’utilisateur, le multiplier par 5, puis afficher le résultat</a:t>
            </a:r>
          </a:p>
        </p:txBody>
      </p:sp>
    </p:spTree>
    <p:extLst>
      <p:ext uri="{BB962C8B-B14F-4D97-AF65-F5344CB8AC3E}">
        <p14:creationId xmlns:p14="http://schemas.microsoft.com/office/powerpoint/2010/main" val="200363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2255C0A-D277-B834-A398-A29E623249B2}"/>
              </a:ext>
            </a:extLst>
          </p:cNvPr>
          <p:cNvSpPr txBox="1">
            <a:spLocks/>
          </p:cNvSpPr>
          <p:nvPr/>
        </p:nvSpPr>
        <p:spPr>
          <a:xfrm>
            <a:off x="1141413" y="2247901"/>
            <a:ext cx="9905998" cy="3219449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>
                <a:solidFill>
                  <a:srgbClr val="00B050"/>
                </a:solidFill>
              </a:rPr>
              <a:t>Ecrire un programme qui demande à l’utilisateur : </a:t>
            </a:r>
          </a:p>
          <a:p>
            <a:pPr marL="0" indent="0">
              <a:buFont typeface="Arial"/>
              <a:buNone/>
            </a:pPr>
            <a:r>
              <a:rPr lang="fr-FR" b="1" dirty="0">
                <a:solidFill>
                  <a:srgbClr val="00B050"/>
                </a:solidFill>
              </a:rPr>
              <a:t>1 : une largeur</a:t>
            </a:r>
          </a:p>
          <a:p>
            <a:pPr marL="0" indent="0">
              <a:buFont typeface="Arial"/>
              <a:buNone/>
            </a:pPr>
            <a:r>
              <a:rPr lang="fr-FR" b="1" dirty="0">
                <a:solidFill>
                  <a:srgbClr val="00B050"/>
                </a:solidFill>
              </a:rPr>
              <a:t>2 : une longueur</a:t>
            </a:r>
          </a:p>
          <a:p>
            <a:pPr marL="0" indent="0">
              <a:buFont typeface="Arial"/>
              <a:buNone/>
            </a:pPr>
            <a:r>
              <a:rPr lang="fr-FR" b="1" dirty="0">
                <a:solidFill>
                  <a:srgbClr val="00B050"/>
                </a:solidFill>
              </a:rPr>
              <a:t>Grâce à Python, calculer puis afficher la surface du rectangle correspondant.</a:t>
            </a:r>
          </a:p>
        </p:txBody>
      </p:sp>
    </p:spTree>
    <p:extLst>
      <p:ext uri="{BB962C8B-B14F-4D97-AF65-F5344CB8AC3E}">
        <p14:creationId xmlns:p14="http://schemas.microsoft.com/office/powerpoint/2010/main" val="38520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403654"/>
            <a:ext cx="9905998" cy="924697"/>
          </a:xfrm>
        </p:spPr>
        <p:txBody>
          <a:bodyPr/>
          <a:lstStyle/>
          <a:p>
            <a:r>
              <a:rPr lang="fr-FR" dirty="0"/>
              <a:t>A quoi ça sert d’apprendre python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471481"/>
            <a:ext cx="9905998" cy="908223"/>
          </a:xfrm>
        </p:spPr>
        <p:txBody>
          <a:bodyPr/>
          <a:lstStyle/>
          <a:p>
            <a:pPr marL="0" indent="0">
              <a:buNone/>
            </a:pPr>
            <a:r>
              <a:rPr lang="fr-FR" cap="none" dirty="0"/>
              <a:t>Là, maintenant, tout de suite :</a:t>
            </a:r>
            <a:br>
              <a:rPr lang="fr-FR" cap="none" dirty="0"/>
            </a:br>
            <a:r>
              <a:rPr lang="fr-FR" cap="none" dirty="0"/>
              <a:t>s’essayer à quelque chose que vous ne connaissez pas : la programmation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41413" y="2647434"/>
            <a:ext cx="9905998" cy="2525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cap="none" dirty="0"/>
              <a:t>Et si ça vous plaît ? A envisager des métiers comme :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	- développeur informatique (en python ou tout autre langage)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	- expert sécurité (empêcher les méchants de hacker votre système)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	- Chef de projet informatique (gérer des graphistes, des développeurs, des clients autour de projets)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	- Bio-technicien (allier l’informatique et la biologie)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	- Ingénieur système (travailler pour une grosse entreprise et gérer tout leur réseau informatique)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	- et pleins d’autres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41413" y="5291780"/>
            <a:ext cx="9905998" cy="98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cap="none" dirty="0"/>
              <a:t>Et si ça ne vous plaît pas ?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	- au moins, vous le saurez car vous aurez essayé.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	- A avoir une bonne note au prochain contrôle, pas mal quand même !</a:t>
            </a:r>
          </a:p>
        </p:txBody>
      </p:sp>
    </p:spTree>
    <p:extLst>
      <p:ext uri="{BB962C8B-B14F-4D97-AF65-F5344CB8AC3E}">
        <p14:creationId xmlns:p14="http://schemas.microsoft.com/office/powerpoint/2010/main" val="117421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403654"/>
            <a:ext cx="9905998" cy="924697"/>
          </a:xfrm>
        </p:spPr>
        <p:txBody>
          <a:bodyPr/>
          <a:lstStyle/>
          <a:p>
            <a:r>
              <a:rPr lang="fr-FR" dirty="0"/>
              <a:t>Cours Python – 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471481"/>
            <a:ext cx="9905998" cy="5278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cap="none" dirty="0"/>
              <a:t>En cours, on va faire de petits exercices de programmation – pour les réaliser, plusieurs options (ordre de préférence):</a:t>
            </a:r>
          </a:p>
          <a:p>
            <a:pPr marL="0" indent="0">
              <a:buNone/>
            </a:pPr>
            <a:endParaRPr lang="fr-FR" cap="none" dirty="0"/>
          </a:p>
          <a:p>
            <a:r>
              <a:rPr lang="fr-FR" cap="none" dirty="0"/>
              <a:t>Sur votre calculatrice scientifique si vous en avez une (</a:t>
            </a:r>
            <a:r>
              <a:rPr lang="fr-FR" cap="none" dirty="0" err="1"/>
              <a:t>NumWorks</a:t>
            </a:r>
            <a:r>
              <a:rPr lang="fr-FR" cap="none" dirty="0"/>
              <a:t> de préférence);</a:t>
            </a:r>
          </a:p>
          <a:p>
            <a:endParaRPr lang="fr-FR" cap="none" dirty="0"/>
          </a:p>
          <a:p>
            <a:r>
              <a:rPr lang="fr-FR" cap="none" dirty="0"/>
              <a:t>Sur votre téléphone, avec « l’émulateur » de la calculatrice </a:t>
            </a:r>
            <a:r>
              <a:rPr lang="fr-FR" cap="none" dirty="0" err="1"/>
              <a:t>NumWorks</a:t>
            </a:r>
            <a:r>
              <a:rPr lang="fr-FR" cap="none" dirty="0"/>
              <a:t>: Installer l’app </a:t>
            </a:r>
            <a:r>
              <a:rPr lang="fr-FR" b="1" u="sng" cap="none" dirty="0"/>
              <a:t>« Calculatrice </a:t>
            </a:r>
            <a:r>
              <a:rPr lang="fr-FR" b="1" u="sng" cap="none" dirty="0" err="1"/>
              <a:t>Numworks</a:t>
            </a:r>
            <a:r>
              <a:rPr lang="fr-FR" b="1" u="sng" cap="none" dirty="0"/>
              <a:t> »</a:t>
            </a:r>
            <a:r>
              <a:rPr lang="fr-FR" cap="none" dirty="0"/>
              <a:t> (disponible sur </a:t>
            </a:r>
            <a:r>
              <a:rPr lang="fr-FR" cap="none" dirty="0" err="1"/>
              <a:t>Androïd</a:t>
            </a:r>
            <a:r>
              <a:rPr lang="fr-FR" cap="none" dirty="0"/>
              <a:t> et sur iPhone).</a:t>
            </a:r>
          </a:p>
          <a:p>
            <a:endParaRPr lang="fr-FR" cap="none" dirty="0"/>
          </a:p>
          <a:p>
            <a:r>
              <a:rPr lang="fr-FR" cap="none" dirty="0"/>
              <a:t>Sur votre téléphone, dans un navigateur, sur le site </a:t>
            </a:r>
            <a:r>
              <a:rPr lang="fr-FR" cap="none" dirty="0">
                <a:hlinkClick r:id="rId2"/>
              </a:rPr>
              <a:t>www.basthon.fr</a:t>
            </a:r>
            <a:r>
              <a:rPr lang="fr-FR" cap="none" dirty="0"/>
              <a:t> – ça fonctionne bien, mais sur un téléphone c’est peu lisible.</a:t>
            </a:r>
          </a:p>
          <a:p>
            <a:endParaRPr lang="fr-FR" cap="none" dirty="0"/>
          </a:p>
          <a:p>
            <a:pPr marL="0" indent="0" algn="ctr">
              <a:buNone/>
            </a:pPr>
            <a:r>
              <a:rPr lang="fr-FR" b="1" i="1" cap="none" dirty="0">
                <a:sym typeface="Wingdings" panose="05000000000000000000" pitchFamily="2" charset="2"/>
              </a:rPr>
              <a:t> Installez &amp; testez l’option choisie!</a:t>
            </a:r>
            <a:endParaRPr lang="fr-FR" b="1" i="1" cap="none" dirty="0"/>
          </a:p>
        </p:txBody>
      </p:sp>
    </p:spTree>
    <p:extLst>
      <p:ext uri="{BB962C8B-B14F-4D97-AF65-F5344CB8AC3E}">
        <p14:creationId xmlns:p14="http://schemas.microsoft.com/office/powerpoint/2010/main" val="150318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0108" y="0"/>
            <a:ext cx="9905998" cy="924697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Pour la prochaine fois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A2F36-9A9E-D731-F1AD-007C9307D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1" r="15776" b="16628"/>
          <a:stretch/>
        </p:blipFill>
        <p:spPr>
          <a:xfrm>
            <a:off x="597499" y="819806"/>
            <a:ext cx="11216129" cy="58893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BB53F97-3BD6-DAB6-EEED-12FA5CA8BF8A}"/>
              </a:ext>
            </a:extLst>
          </p:cNvPr>
          <p:cNvSpPr/>
          <p:nvPr/>
        </p:nvSpPr>
        <p:spPr>
          <a:xfrm>
            <a:off x="1325894" y="599303"/>
            <a:ext cx="4429760" cy="78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4ADDDC-75A8-EC35-BBBA-600048BC4831}"/>
              </a:ext>
            </a:extLst>
          </p:cNvPr>
          <p:cNvSpPr/>
          <p:nvPr/>
        </p:nvSpPr>
        <p:spPr>
          <a:xfrm>
            <a:off x="86374" y="2306183"/>
            <a:ext cx="2717786" cy="78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245FFF-6ED5-30D1-0878-6B48618B0289}"/>
              </a:ext>
            </a:extLst>
          </p:cNvPr>
          <p:cNvSpPr/>
          <p:nvPr/>
        </p:nvSpPr>
        <p:spPr>
          <a:xfrm>
            <a:off x="2682240" y="5408274"/>
            <a:ext cx="4104640" cy="46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174789"/>
            <a:ext cx="9905998" cy="1878700"/>
          </a:xfrm>
          <a:ln w="158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cap="none" dirty="0">
                <a:solidFill>
                  <a:srgbClr val="FF0000"/>
                </a:solidFill>
              </a:rPr>
              <a:t>PRISE DE NOTE</a:t>
            </a:r>
            <a:endParaRPr lang="fr-FR" u="sng" cap="none" dirty="0"/>
          </a:p>
          <a:p>
            <a:pPr marL="0" indent="0">
              <a:buNone/>
            </a:pPr>
            <a:r>
              <a:rPr lang="fr-FR" cap="none" dirty="0"/>
              <a:t>La commande Python pour afficher un texte est : </a:t>
            </a:r>
          </a:p>
          <a:p>
            <a:pPr marL="0" indent="0">
              <a:buNone/>
            </a:pP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(« Le texte que vous voulez afficher »)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41413" y="2606804"/>
            <a:ext cx="9905998" cy="52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41413" y="4657517"/>
            <a:ext cx="9905998" cy="856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cap="none" dirty="0"/>
              <a:t>A quoi ça sert ?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Afficher des messages, poser des questions à l’utilisateur… C’est la base!</a:t>
            </a:r>
          </a:p>
        </p:txBody>
      </p:sp>
    </p:spTree>
    <p:extLst>
      <p:ext uri="{BB962C8B-B14F-4D97-AF65-F5344CB8AC3E}">
        <p14:creationId xmlns:p14="http://schemas.microsoft.com/office/powerpoint/2010/main" val="227871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41413" y="2606804"/>
            <a:ext cx="9905998" cy="52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3" y="3127847"/>
            <a:ext cx="9905998" cy="52104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>
                <a:solidFill>
                  <a:srgbClr val="00B050"/>
                </a:solidFill>
              </a:rPr>
              <a:t>Exercice 1 : afficher le texte « Bienvenue sur Python ») sur votre ordinateur</a:t>
            </a:r>
          </a:p>
        </p:txBody>
      </p:sp>
    </p:spTree>
    <p:extLst>
      <p:ext uri="{BB962C8B-B14F-4D97-AF65-F5344CB8AC3E}">
        <p14:creationId xmlns:p14="http://schemas.microsoft.com/office/powerpoint/2010/main" val="26402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003438"/>
            <a:ext cx="9905998" cy="3911379"/>
          </a:xfrm>
          <a:ln w="158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cap="none" dirty="0">
                <a:solidFill>
                  <a:srgbClr val="FF0000"/>
                </a:solidFill>
              </a:rPr>
              <a:t>PRISE DE NOTE</a:t>
            </a:r>
            <a:endParaRPr lang="fr-FR" u="sng" cap="none" dirty="0"/>
          </a:p>
          <a:p>
            <a:pPr marL="0" indent="0">
              <a:buNone/>
            </a:pPr>
            <a:r>
              <a:rPr lang="fr-FR" cap="none" dirty="0"/>
              <a:t>Une variable est un emplacement mémoire nommé qui permet de stocker des valeurs.</a:t>
            </a:r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/>
              <a:t>Pour </a:t>
            </a:r>
            <a:r>
              <a:rPr lang="fr-FR" u="sng" cap="none" dirty="0"/>
              <a:t>déclarer</a:t>
            </a:r>
            <a:r>
              <a:rPr lang="fr-FR" cap="none" dirty="0"/>
              <a:t> une variable en python, on lui </a:t>
            </a:r>
            <a:r>
              <a:rPr lang="fr-FR" u="sng" cap="none" dirty="0"/>
              <a:t>affecte</a:t>
            </a:r>
            <a:r>
              <a:rPr lang="fr-FR" cap="none" dirty="0"/>
              <a:t> une valeur avec l’opérateur ‘=‘:</a:t>
            </a:r>
          </a:p>
          <a:p>
            <a:pPr marL="0" indent="0"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nom = valeur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41413" y="2606804"/>
            <a:ext cx="9905998" cy="52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981AA9-4B55-B31A-969F-845515ACA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62" t="51954" r="40862" b="30728"/>
          <a:stretch/>
        </p:blipFill>
        <p:spPr>
          <a:xfrm>
            <a:off x="8187559" y="268548"/>
            <a:ext cx="2238704" cy="16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2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97707"/>
            <a:ext cx="9905998" cy="897925"/>
          </a:xfrm>
        </p:spPr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8790" y="1447518"/>
            <a:ext cx="9905998" cy="39629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cap="none" dirty="0"/>
              <a:t>On peut stocker des valeurs de différents types dans des variables :</a:t>
            </a:r>
          </a:p>
          <a:p>
            <a:pPr marL="0" indent="0">
              <a:buNone/>
            </a:pP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mavariable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10</a:t>
            </a:r>
          </a:p>
          <a:p>
            <a:pPr marL="0" indent="0">
              <a:buNone/>
            </a:pP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mavariable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‘Bonjour’</a:t>
            </a:r>
          </a:p>
          <a:p>
            <a:pPr marL="0" indent="0">
              <a:buNone/>
            </a:pP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mavariable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3.1416</a:t>
            </a:r>
          </a:p>
          <a:p>
            <a:pPr marL="0" indent="0">
              <a:buNone/>
            </a:pPr>
            <a:endParaRPr lang="fr-FR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fr-FR" cap="none" dirty="0"/>
              <a:t>Puis, avec la commande AFFICHER, on peut l’afficher à l’écran en écrivant à la suite :</a:t>
            </a:r>
          </a:p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None/>
            </a:pP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fr-FR" cap="non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mavariable</a:t>
            </a:r>
            <a:r>
              <a:rPr lang="fr-FR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fr-FR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fr-FR" i="1" cap="none" dirty="0"/>
              <a:t>Pourquoi on ne met  pas de guillemets, là?</a:t>
            </a:r>
          </a:p>
          <a:p>
            <a:pPr marL="0" indent="0">
              <a:buNone/>
            </a:pPr>
            <a:endParaRPr lang="fr-FR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fr-FR" cap="non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BC5D9D-3A0E-185B-531B-AC312BC1B39E}"/>
              </a:ext>
            </a:extLst>
          </p:cNvPr>
          <p:cNvSpPr txBox="1">
            <a:spLocks/>
          </p:cNvSpPr>
          <p:nvPr/>
        </p:nvSpPr>
        <p:spPr>
          <a:xfrm>
            <a:off x="3532188" y="4127260"/>
            <a:ext cx="9905998" cy="204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endParaRPr lang="fr-FR" cap="non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fr-FR" cap="none" dirty="0"/>
          </a:p>
          <a:p>
            <a:pPr marL="0" indent="0">
              <a:buFont typeface="Arial"/>
              <a:buNone/>
            </a:pPr>
            <a:endParaRPr lang="fr-FR" cap="none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AECE8B-1E9F-24D0-D29A-D6B36F60088E}"/>
              </a:ext>
            </a:extLst>
          </p:cNvPr>
          <p:cNvSpPr txBox="1">
            <a:spLocks/>
          </p:cNvSpPr>
          <p:nvPr/>
        </p:nvSpPr>
        <p:spPr>
          <a:xfrm>
            <a:off x="1141413" y="5587771"/>
            <a:ext cx="9905998" cy="856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cap="none" dirty="0"/>
              <a:t>A quoi ça sert ?</a:t>
            </a:r>
          </a:p>
          <a:p>
            <a:pPr marL="0" indent="0">
              <a:buFont typeface="Arial"/>
              <a:buNone/>
            </a:pPr>
            <a:r>
              <a:rPr lang="fr-FR" cap="none" dirty="0"/>
              <a:t>A stocker des données et à les réutiliser ensuite autant de fois qu’on veut</a:t>
            </a:r>
          </a:p>
        </p:txBody>
      </p:sp>
    </p:spTree>
    <p:extLst>
      <p:ext uri="{BB962C8B-B14F-4D97-AF65-F5344CB8AC3E}">
        <p14:creationId xmlns:p14="http://schemas.microsoft.com/office/powerpoint/2010/main" val="269583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1115</TotalTime>
  <Words>932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</vt:lpstr>
      <vt:lpstr>Maillage</vt:lpstr>
      <vt:lpstr>Python</vt:lpstr>
      <vt:lpstr>Python – c’est quoi ?</vt:lpstr>
      <vt:lpstr>A quoi ça sert d’apprendre python ?</vt:lpstr>
      <vt:lpstr>Cours Python – Préparation</vt:lpstr>
      <vt:lpstr>Pour la prochaine fois</vt:lpstr>
      <vt:lpstr>Afficher</vt:lpstr>
      <vt:lpstr>Afficher</vt:lpstr>
      <vt:lpstr>Variables</vt:lpstr>
      <vt:lpstr>variables</vt:lpstr>
      <vt:lpstr>Variables</vt:lpstr>
      <vt:lpstr>Variables</vt:lpstr>
      <vt:lpstr>Variables</vt:lpstr>
      <vt:lpstr>Calculer</vt:lpstr>
      <vt:lpstr>variables</vt:lpstr>
      <vt:lpstr>Afficher</vt:lpstr>
      <vt:lpstr>Entrée utilisateur</vt:lpstr>
      <vt:lpstr>Afficher</vt:lpstr>
      <vt:lpstr>Nombres – Entiers</vt:lpstr>
      <vt:lpstr>Nombres – Entiers</vt:lpstr>
      <vt:lpstr>Afficher</vt:lpstr>
      <vt:lpstr>Défi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alanlegrosbat@outlook.fr</dc:creator>
  <cp:lastModifiedBy>Marc Biver</cp:lastModifiedBy>
  <cp:revision>22</cp:revision>
  <dcterms:created xsi:type="dcterms:W3CDTF">2020-06-30T09:17:35Z</dcterms:created>
  <dcterms:modified xsi:type="dcterms:W3CDTF">2024-01-22T10:27:45Z</dcterms:modified>
</cp:coreProperties>
</file>