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3" r:id="rId5"/>
    <p:sldId id="264" r:id="rId6"/>
    <p:sldId id="265" r:id="rId7"/>
    <p:sldId id="266" r:id="rId8"/>
    <p:sldId id="268" r:id="rId9"/>
    <p:sldId id="269" r:id="rId10"/>
    <p:sldId id="270"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DF00"/>
    <a:srgbClr val="D3CE00"/>
    <a:srgbClr val="BCB800"/>
    <a:srgbClr val="949107"/>
    <a:srgbClr val="FFF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2197"/>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12/11/23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923A1CC3-2375-41D4-9E03-427CAF2A4C1A}" type="datetimeFigureOut">
              <a:rPr lang="en-US" dirty="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AFF16868-8199-4C2C-A5B1-63AEE139F88E}"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AAD9FF7F-6988-44CC-821B-644E70CD2F73}"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5C12C299-16B2-4475-990D-751901EACC14}"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12/11/23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F34E6425-0181-43F2-84FC-787E803FD2F8}"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Modifier les styles du texte du masque
Deuxième niveau
Troisième niveau
Quatrième niveau
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76E86A4C-8E40-4F87-A4F0-01A0687C5742}" type="datetimeFigureOut">
              <a:rPr lang="en-US" dirty="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35E72C73-2D91-4E12-BA25-F0AA0C03599B}" type="datetimeFigureOut">
              <a:rPr lang="en-US" dirty="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12/11/23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oints d’interrogation de couleurs différentes">
            <a:extLst>
              <a:ext uri="{FF2B5EF4-FFF2-40B4-BE49-F238E27FC236}">
                <a16:creationId xmlns:a16="http://schemas.microsoft.com/office/drawing/2014/main" id="{8243E30A-69EE-502B-EFFF-37A9B16AEB68}"/>
              </a:ext>
            </a:extLst>
          </p:cNvPr>
          <p:cNvPicPr>
            <a:picLocks noChangeAspect="1"/>
          </p:cNvPicPr>
          <p:nvPr/>
        </p:nvPicPr>
        <p:blipFill rotWithShape="1">
          <a:blip r:embed="rId2"/>
          <a:srcRect t="6013" r="-1" b="20782"/>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9" name="Freeform: Shape 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fr-FR"/>
          </a:p>
        </p:txBody>
      </p:sp>
      <p:sp>
        <p:nvSpPr>
          <p:cNvPr id="2" name="Titre 1">
            <a:extLst>
              <a:ext uri="{FF2B5EF4-FFF2-40B4-BE49-F238E27FC236}">
                <a16:creationId xmlns:a16="http://schemas.microsoft.com/office/drawing/2014/main" id="{6A0C2108-1172-0334-5135-B9C70D2B4CE1}"/>
              </a:ext>
            </a:extLst>
          </p:cNvPr>
          <p:cNvSpPr>
            <a:spLocks noGrp="1"/>
          </p:cNvSpPr>
          <p:nvPr>
            <p:ph type="ctrTitle"/>
          </p:nvPr>
        </p:nvSpPr>
        <p:spPr>
          <a:xfrm>
            <a:off x="892199" y="4854346"/>
            <a:ext cx="10407602" cy="868026"/>
          </a:xfrm>
        </p:spPr>
        <p:txBody>
          <a:bodyPr>
            <a:normAutofit/>
          </a:bodyPr>
          <a:lstStyle/>
          <a:p>
            <a:pPr algn="ctr">
              <a:lnSpc>
                <a:spcPct val="90000"/>
              </a:lnSpc>
            </a:pPr>
            <a:r>
              <a:rPr lang="fr-FR" sz="2800">
                <a:solidFill>
                  <a:srgbClr val="EBEBEB"/>
                </a:solidFill>
              </a:rPr>
              <a:t>Présenter un exposé</a:t>
            </a:r>
            <a:br>
              <a:rPr lang="fr-FR" sz="2800">
                <a:solidFill>
                  <a:srgbClr val="EBEBEB"/>
                </a:solidFill>
              </a:rPr>
            </a:br>
            <a:r>
              <a:rPr lang="fr-FR" sz="2800">
                <a:solidFill>
                  <a:srgbClr val="EBEBEB"/>
                </a:solidFill>
                <a:sym typeface="Wingdings" pitchFamily="2" charset="2"/>
              </a:rPr>
              <a:t> </a:t>
            </a:r>
            <a:r>
              <a:rPr lang="fr-FR" sz="2800" i="1">
                <a:solidFill>
                  <a:srgbClr val="EBEBEB"/>
                </a:solidFill>
              </a:rPr>
              <a:t>quelques conseils</a:t>
            </a:r>
            <a:endParaRPr lang="fr-FR" sz="2800">
              <a:solidFill>
                <a:srgbClr val="EBEBEB"/>
              </a:solidFill>
            </a:endParaRPr>
          </a:p>
        </p:txBody>
      </p:sp>
      <p:sp>
        <p:nvSpPr>
          <p:cNvPr id="3" name="Sous-titre 2">
            <a:extLst>
              <a:ext uri="{FF2B5EF4-FFF2-40B4-BE49-F238E27FC236}">
                <a16:creationId xmlns:a16="http://schemas.microsoft.com/office/drawing/2014/main" id="{458F7BE8-7A06-8591-B4C8-F0827375E306}"/>
              </a:ext>
            </a:extLst>
          </p:cNvPr>
          <p:cNvSpPr>
            <a:spLocks noGrp="1"/>
          </p:cNvSpPr>
          <p:nvPr>
            <p:ph type="subTitle" idx="1"/>
          </p:nvPr>
        </p:nvSpPr>
        <p:spPr>
          <a:xfrm>
            <a:off x="892199" y="5722374"/>
            <a:ext cx="10407602" cy="487924"/>
          </a:xfrm>
        </p:spPr>
        <p:txBody>
          <a:bodyPr>
            <a:normAutofit/>
          </a:bodyPr>
          <a:lstStyle/>
          <a:p>
            <a:pPr algn="ctr"/>
            <a:r>
              <a:rPr lang="fr-FR">
                <a:solidFill>
                  <a:schemeClr val="tx2">
                    <a:lumMod val="40000"/>
                    <a:lumOff val="60000"/>
                  </a:schemeClr>
                </a:solidFill>
              </a:rPr>
              <a:t>2</a:t>
            </a:r>
            <a:r>
              <a:rPr lang="fr-FR" baseline="30000">
                <a:solidFill>
                  <a:schemeClr val="tx2">
                    <a:lumMod val="40000"/>
                    <a:lumOff val="60000"/>
                  </a:schemeClr>
                </a:solidFill>
              </a:rPr>
              <a:t>nde</a:t>
            </a:r>
            <a:r>
              <a:rPr lang="fr-FR">
                <a:solidFill>
                  <a:schemeClr val="tx2">
                    <a:lumMod val="40000"/>
                    <a:lumOff val="60000"/>
                  </a:schemeClr>
                </a:solidFill>
              </a:rPr>
              <a:t> SNT</a:t>
            </a:r>
          </a:p>
        </p:txBody>
      </p:sp>
      <p:sp>
        <p:nvSpPr>
          <p:cNvPr id="13"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4459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B35B7-8EF4-294D-9042-EA3FDBA298AD}"/>
              </a:ext>
            </a:extLst>
          </p:cNvPr>
          <p:cNvSpPr>
            <a:spLocks noGrp="1"/>
          </p:cNvSpPr>
          <p:nvPr>
            <p:ph type="title"/>
          </p:nvPr>
        </p:nvSpPr>
        <p:spPr/>
        <p:txBody>
          <a:bodyPr/>
          <a:lstStyle/>
          <a:p>
            <a:r>
              <a:rPr lang="fr-FR" dirty="0"/>
              <a:t>Evaluation</a:t>
            </a:r>
          </a:p>
        </p:txBody>
      </p:sp>
      <p:sp>
        <p:nvSpPr>
          <p:cNvPr id="3" name="Espace réservé du contenu 2">
            <a:extLst>
              <a:ext uri="{FF2B5EF4-FFF2-40B4-BE49-F238E27FC236}">
                <a16:creationId xmlns:a16="http://schemas.microsoft.com/office/drawing/2014/main" id="{2CE66248-5ECB-333F-5BE8-698109298BCD}"/>
              </a:ext>
            </a:extLst>
          </p:cNvPr>
          <p:cNvSpPr>
            <a:spLocks noGrp="1"/>
          </p:cNvSpPr>
          <p:nvPr>
            <p:ph idx="1"/>
          </p:nvPr>
        </p:nvSpPr>
        <p:spPr>
          <a:xfrm>
            <a:off x="292200" y="2291575"/>
            <a:ext cx="10486919" cy="4101791"/>
          </a:xfrm>
        </p:spPr>
        <p:txBody>
          <a:bodyPr>
            <a:normAutofit lnSpcReduction="10000"/>
          </a:bodyPr>
          <a:lstStyle/>
          <a:p>
            <a:pPr fontAlgn="base"/>
            <a:endParaRPr lang="fr-FR" sz="2400" b="1" dirty="0"/>
          </a:p>
          <a:p>
            <a:pPr fontAlgn="base"/>
            <a:r>
              <a:rPr lang="fr-FR" sz="2400" b="1" dirty="0"/>
              <a:t>« Jury »: deux élèves et moi</a:t>
            </a:r>
            <a:endParaRPr lang="fr-FR" sz="2400" dirty="0"/>
          </a:p>
          <a:p>
            <a:pPr fontAlgn="base"/>
            <a:endParaRPr lang="fr-FR" sz="2400" b="1" dirty="0"/>
          </a:p>
          <a:p>
            <a:pPr fontAlgn="base"/>
            <a:r>
              <a:rPr lang="fr-FR" sz="2400" b="1" dirty="0"/>
              <a:t>Grille d’évaluation:</a:t>
            </a:r>
          </a:p>
          <a:p>
            <a:pPr lvl="1" fontAlgn="base"/>
            <a:r>
              <a:rPr lang="fr-FR" sz="2200" b="1" dirty="0"/>
              <a:t>Compréhension du sujet, clarté</a:t>
            </a:r>
          </a:p>
          <a:p>
            <a:pPr lvl="1" fontAlgn="base"/>
            <a:r>
              <a:rPr lang="fr-FR" sz="2200" b="1" dirty="0"/>
              <a:t>Diaporama – en soutien du propos, illustré, vivant</a:t>
            </a:r>
          </a:p>
          <a:p>
            <a:pPr lvl="1" fontAlgn="base"/>
            <a:r>
              <a:rPr lang="fr-FR" sz="2200" b="1" dirty="0"/>
              <a:t>Structure: intro – chapitres – conclusion</a:t>
            </a:r>
          </a:p>
          <a:p>
            <a:pPr lvl="1" fontAlgn="base"/>
            <a:r>
              <a:rPr lang="fr-FR" sz="2200" b="1" dirty="0"/>
              <a:t>Posture, contact visuel, expression fluide</a:t>
            </a:r>
          </a:p>
          <a:p>
            <a:pPr lvl="1" fontAlgn="base"/>
            <a:r>
              <a:rPr lang="fr-FR" sz="2200" b="1" dirty="0"/>
              <a:t>Respect du temps</a:t>
            </a:r>
          </a:p>
          <a:p>
            <a:pPr fontAlgn="base"/>
            <a:endParaRPr lang="fr-FR" sz="2400" b="1" dirty="0"/>
          </a:p>
          <a:p>
            <a:pPr marL="0" indent="0">
              <a:buNone/>
            </a:pPr>
            <a:endParaRPr lang="fr-FR" sz="2400" dirty="0"/>
          </a:p>
        </p:txBody>
      </p:sp>
      <p:pic>
        <p:nvPicPr>
          <p:cNvPr id="9218" name="Picture 2" descr="Mangastra">
            <a:extLst>
              <a:ext uri="{FF2B5EF4-FFF2-40B4-BE49-F238E27FC236}">
                <a16:creationId xmlns:a16="http://schemas.microsoft.com/office/drawing/2014/main" id="{2C2FB3B4-CFE8-4101-BD02-B1D8D25FD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1367" y="2494620"/>
            <a:ext cx="38100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34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B35B7-8EF4-294D-9042-EA3FDBA298AD}"/>
              </a:ext>
            </a:extLst>
          </p:cNvPr>
          <p:cNvSpPr>
            <a:spLocks noGrp="1"/>
          </p:cNvSpPr>
          <p:nvPr>
            <p:ph type="title"/>
          </p:nvPr>
        </p:nvSpPr>
        <p:spPr/>
        <p:txBody>
          <a:bodyPr/>
          <a:lstStyle/>
          <a:p>
            <a:r>
              <a:rPr lang="fr-FR" dirty="0"/>
              <a:t>C’est à vous…</a:t>
            </a:r>
          </a:p>
        </p:txBody>
      </p:sp>
      <p:sp>
        <p:nvSpPr>
          <p:cNvPr id="3" name="Espace réservé du contenu 2">
            <a:extLst>
              <a:ext uri="{FF2B5EF4-FFF2-40B4-BE49-F238E27FC236}">
                <a16:creationId xmlns:a16="http://schemas.microsoft.com/office/drawing/2014/main" id="{2CE66248-5ECB-333F-5BE8-698109298BCD}"/>
              </a:ext>
            </a:extLst>
          </p:cNvPr>
          <p:cNvSpPr>
            <a:spLocks noGrp="1"/>
          </p:cNvSpPr>
          <p:nvPr>
            <p:ph idx="1"/>
          </p:nvPr>
        </p:nvSpPr>
        <p:spPr>
          <a:xfrm>
            <a:off x="753510" y="3512635"/>
            <a:ext cx="10486919" cy="3800707"/>
          </a:xfrm>
        </p:spPr>
        <p:txBody>
          <a:bodyPr>
            <a:normAutofit/>
          </a:bodyPr>
          <a:lstStyle/>
          <a:p>
            <a:pPr fontAlgn="base"/>
            <a:endParaRPr lang="fr-FR" sz="2400" b="1" dirty="0"/>
          </a:p>
          <a:p>
            <a:pPr fontAlgn="base"/>
            <a:r>
              <a:rPr lang="fr-FR" sz="2400" b="1" dirty="0"/>
              <a:t>Des questions?</a:t>
            </a:r>
            <a:endParaRPr lang="fr-FR" sz="2400" b="1" u="sng" dirty="0"/>
          </a:p>
          <a:p>
            <a:pPr fontAlgn="base"/>
            <a:endParaRPr lang="fr-FR" sz="2400" dirty="0"/>
          </a:p>
          <a:p>
            <a:pPr fontAlgn="base"/>
            <a:r>
              <a:rPr lang="fr-FR" sz="2400" b="1" dirty="0"/>
              <a:t>Des remarques sur l’exposé que je viens de faire?</a:t>
            </a:r>
          </a:p>
          <a:p>
            <a:pPr marL="0" indent="0" fontAlgn="base">
              <a:buNone/>
            </a:pPr>
            <a:endParaRPr lang="fr-FR" sz="2400" b="1" dirty="0"/>
          </a:p>
          <a:p>
            <a:pPr marL="0" indent="0">
              <a:buNone/>
            </a:pPr>
            <a:endParaRPr lang="fr-FR" sz="2400" dirty="0"/>
          </a:p>
        </p:txBody>
      </p:sp>
      <p:pic>
        <p:nvPicPr>
          <p:cNvPr id="6148" name="Picture 4">
            <a:extLst>
              <a:ext uri="{FF2B5EF4-FFF2-40B4-BE49-F238E27FC236}">
                <a16:creationId xmlns:a16="http://schemas.microsoft.com/office/drawing/2014/main" id="{92738351-795B-F377-8ABD-F91129FE8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429" y="1881955"/>
            <a:ext cx="6096000" cy="326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01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72AC4-BB2B-D146-97BF-00F40A7C2E53}"/>
              </a:ext>
            </a:extLst>
          </p:cNvPr>
          <p:cNvSpPr>
            <a:spLocks noGrp="1"/>
          </p:cNvSpPr>
          <p:nvPr>
            <p:ph type="title"/>
          </p:nvPr>
        </p:nvSpPr>
        <p:spPr/>
        <p:txBody>
          <a:bodyPr/>
          <a:lstStyle/>
          <a:p>
            <a:r>
              <a:rPr lang="fr-FR" dirty="0"/>
              <a:t>Ce dont on va parler</a:t>
            </a:r>
          </a:p>
        </p:txBody>
      </p:sp>
      <p:sp>
        <p:nvSpPr>
          <p:cNvPr id="3" name="Espace réservé du contenu 2">
            <a:extLst>
              <a:ext uri="{FF2B5EF4-FFF2-40B4-BE49-F238E27FC236}">
                <a16:creationId xmlns:a16="http://schemas.microsoft.com/office/drawing/2014/main" id="{1357DA10-C8D8-E940-8882-0236AEC0B20C}"/>
              </a:ext>
            </a:extLst>
          </p:cNvPr>
          <p:cNvSpPr>
            <a:spLocks noGrp="1"/>
          </p:cNvSpPr>
          <p:nvPr>
            <p:ph idx="1"/>
          </p:nvPr>
        </p:nvSpPr>
        <p:spPr>
          <a:xfrm>
            <a:off x="1154954" y="2904583"/>
            <a:ext cx="6128715" cy="3416300"/>
          </a:xfrm>
        </p:spPr>
        <p:txBody>
          <a:bodyPr>
            <a:normAutofit/>
          </a:bodyPr>
          <a:lstStyle/>
          <a:p>
            <a:pPr fontAlgn="base"/>
            <a:r>
              <a:rPr lang="fr-FR" sz="2400" i="1" dirty="0"/>
              <a:t>Avant:</a:t>
            </a:r>
            <a:r>
              <a:rPr lang="fr-FR" sz="2400" dirty="0"/>
              <a:t> préparer le diaporama</a:t>
            </a:r>
          </a:p>
          <a:p>
            <a:pPr marL="0" indent="0" fontAlgn="base">
              <a:buNone/>
            </a:pPr>
            <a:endParaRPr lang="fr-FR" sz="2400" dirty="0"/>
          </a:p>
          <a:p>
            <a:pPr fontAlgn="base"/>
            <a:r>
              <a:rPr lang="fr-FR" sz="2400" i="1" dirty="0"/>
              <a:t>Avant:</a:t>
            </a:r>
            <a:r>
              <a:rPr lang="fr-FR" sz="2400" dirty="0"/>
              <a:t> préparer l’exposé</a:t>
            </a:r>
          </a:p>
          <a:p>
            <a:pPr marL="0" indent="0" fontAlgn="base">
              <a:buNone/>
            </a:pPr>
            <a:endParaRPr lang="fr-FR" sz="2400" dirty="0"/>
          </a:p>
          <a:p>
            <a:pPr fontAlgn="base"/>
            <a:r>
              <a:rPr lang="fr-FR" sz="2400" i="1" dirty="0"/>
              <a:t>Pendant:</a:t>
            </a:r>
            <a:r>
              <a:rPr lang="fr-FR" sz="2400" dirty="0"/>
              <a:t> faire la présentation</a:t>
            </a:r>
          </a:p>
          <a:p>
            <a:pPr fontAlgn="base"/>
            <a:endParaRPr lang="fr-FR" sz="2400" dirty="0"/>
          </a:p>
          <a:p>
            <a:pPr fontAlgn="base"/>
            <a:r>
              <a:rPr lang="fr-FR" sz="2400" i="1" dirty="0"/>
              <a:t>Après:</a:t>
            </a:r>
            <a:r>
              <a:rPr lang="fr-FR" sz="2400" dirty="0"/>
              <a:t> comment je vais évaluer</a:t>
            </a:r>
          </a:p>
          <a:p>
            <a:endParaRPr lang="fr-FR" sz="2400" dirty="0"/>
          </a:p>
        </p:txBody>
      </p:sp>
      <p:pic>
        <p:nvPicPr>
          <p:cNvPr id="3074" name="Picture 2" descr="Contenu d'une bonne présentation | Pro-Exposé">
            <a:extLst>
              <a:ext uri="{FF2B5EF4-FFF2-40B4-BE49-F238E27FC236}">
                <a16:creationId xmlns:a16="http://schemas.microsoft.com/office/drawing/2014/main" id="{E7A1A7EE-BFF8-C386-4CC0-D39879221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9162" y="26035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57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B35B7-8EF4-294D-9042-EA3FDBA298AD}"/>
              </a:ext>
            </a:extLst>
          </p:cNvPr>
          <p:cNvSpPr>
            <a:spLocks noGrp="1"/>
          </p:cNvSpPr>
          <p:nvPr>
            <p:ph type="title"/>
          </p:nvPr>
        </p:nvSpPr>
        <p:spPr/>
        <p:txBody>
          <a:bodyPr/>
          <a:lstStyle/>
          <a:p>
            <a:r>
              <a:rPr lang="fr-FR" dirty="0"/>
              <a:t>Comment présenter une diapo (1/3)</a:t>
            </a:r>
          </a:p>
        </p:txBody>
      </p:sp>
      <p:sp>
        <p:nvSpPr>
          <p:cNvPr id="3" name="Espace réservé du contenu 2">
            <a:extLst>
              <a:ext uri="{FF2B5EF4-FFF2-40B4-BE49-F238E27FC236}">
                <a16:creationId xmlns:a16="http://schemas.microsoft.com/office/drawing/2014/main" id="{E0874186-DFFD-C642-9B38-892014563E1F}"/>
              </a:ext>
            </a:extLst>
          </p:cNvPr>
          <p:cNvSpPr>
            <a:spLocks noGrp="1"/>
          </p:cNvSpPr>
          <p:nvPr>
            <p:ph idx="1"/>
          </p:nvPr>
        </p:nvSpPr>
        <p:spPr>
          <a:xfrm>
            <a:off x="501805" y="2603500"/>
            <a:ext cx="11285033" cy="3685788"/>
          </a:xfrm>
        </p:spPr>
        <p:txBody>
          <a:bodyPr>
            <a:normAutofit fontScale="92500" lnSpcReduction="10000"/>
          </a:bodyPr>
          <a:lstStyle/>
          <a:p>
            <a:r>
              <a:rPr lang="fr-FR" dirty="0"/>
              <a:t>Quand on fait une présentation il ne faut surtout pas avoir de diapositives (ou diapos, ou slides, on peut les appeler comme on veut) qui contiennent trop de texte indigeste, avec des phrases complètes voire carrément trop longues. Déjà, c’est moche, ça rend mal sur l’écran. Et puis en plus l’auditoire ne sait plus ce qu’il faut faire: lire l’écran? Ecouter la personne qui présente? En général le résultat est qu’ils (les gens de l’auditoire) ne font ni l’un ni l’autre, ou plutôt un peu des deux et au final ils ne comprennent et ne retiennent rien. Bon, j’ai atteint la fin de ce que j’avais à dire sur le sujet alors pour remplir, voici le début de la Déclaration Universelle des Droits de l’Homme et du Citoyen: article 1: tous les êtres humains naissent libres et égaux en dignité et en droits. Ils sont doués de raison et de conscience et doivent agir les uns envers les autres dans un esprit de fraternité. Article 2: chacun peut se prévaloir de tous les droits et de toutes les libertés proclamées dans la présente Déclaration, sans distinction aucune, notamment de race, de couleur, de sexe, de langue, de religion, d'opinion politique ou de toute autre opinion, d'origine nationale ou sociale, de fortune, de naissance ou de toute autre situation. De plus, il ne sera fait aucune distinction fondée sur le statut politique, juridique ou international du pays ou du territoire dont une personne est ressortissante, que ce pays ou territoire soit indépendant, sous tutelle, non autonome ou soumis à une limitation quelconque de souveraineté́. </a:t>
            </a:r>
          </a:p>
          <a:p>
            <a:pPr marL="0" indent="0">
              <a:buNone/>
            </a:pPr>
            <a:endParaRPr lang="fr-FR" dirty="0"/>
          </a:p>
        </p:txBody>
      </p:sp>
    </p:spTree>
    <p:extLst>
      <p:ext uri="{BB962C8B-B14F-4D97-AF65-F5344CB8AC3E}">
        <p14:creationId xmlns:p14="http://schemas.microsoft.com/office/powerpoint/2010/main" val="381994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B35B7-8EF4-294D-9042-EA3FDBA298AD}"/>
              </a:ext>
            </a:extLst>
          </p:cNvPr>
          <p:cNvSpPr>
            <a:spLocks noGrp="1"/>
          </p:cNvSpPr>
          <p:nvPr>
            <p:ph type="title"/>
          </p:nvPr>
        </p:nvSpPr>
        <p:spPr/>
        <p:txBody>
          <a:bodyPr/>
          <a:lstStyle/>
          <a:p>
            <a:r>
              <a:rPr lang="fr-FR" dirty="0"/>
              <a:t>Comment présenter une diapo (2/3)</a:t>
            </a:r>
          </a:p>
        </p:txBody>
      </p:sp>
      <p:pic>
        <p:nvPicPr>
          <p:cNvPr id="1026" name="Picture 2" descr="Vecteur Stock Tick icon vector symbol, checkmark isolated on white  background. Check list button icon. Check mark icon in round sign. | Adobe  Stock">
            <a:extLst>
              <a:ext uri="{FF2B5EF4-FFF2-40B4-BE49-F238E27FC236}">
                <a16:creationId xmlns:a16="http://schemas.microsoft.com/office/drawing/2014/main" id="{7E3E0293-8599-D799-9882-8763A28F12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28" t="14197" r="13472" b="14197"/>
          <a:stretch/>
        </p:blipFill>
        <p:spPr bwMode="auto">
          <a:xfrm>
            <a:off x="4205764" y="2671762"/>
            <a:ext cx="3780471" cy="373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33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B35B7-8EF4-294D-9042-EA3FDBA298AD}"/>
              </a:ext>
            </a:extLst>
          </p:cNvPr>
          <p:cNvSpPr>
            <a:spLocks noGrp="1"/>
          </p:cNvSpPr>
          <p:nvPr>
            <p:ph type="title"/>
          </p:nvPr>
        </p:nvSpPr>
        <p:spPr/>
        <p:txBody>
          <a:bodyPr/>
          <a:lstStyle/>
          <a:p>
            <a:r>
              <a:rPr lang="fr-FR" dirty="0"/>
              <a:t>Comment présenter une diapo (3/3)</a:t>
            </a:r>
          </a:p>
        </p:txBody>
      </p:sp>
      <p:sp>
        <p:nvSpPr>
          <p:cNvPr id="3" name="Espace réservé du contenu 2">
            <a:extLst>
              <a:ext uri="{FF2B5EF4-FFF2-40B4-BE49-F238E27FC236}">
                <a16:creationId xmlns:a16="http://schemas.microsoft.com/office/drawing/2014/main" id="{2CE66248-5ECB-333F-5BE8-698109298BCD}"/>
              </a:ext>
            </a:extLst>
          </p:cNvPr>
          <p:cNvSpPr>
            <a:spLocks noGrp="1"/>
          </p:cNvSpPr>
          <p:nvPr>
            <p:ph idx="1"/>
          </p:nvPr>
        </p:nvSpPr>
        <p:spPr>
          <a:xfrm>
            <a:off x="954232" y="1962615"/>
            <a:ext cx="6037583" cy="4683511"/>
          </a:xfrm>
        </p:spPr>
        <p:txBody>
          <a:bodyPr>
            <a:normAutofit lnSpcReduction="10000"/>
          </a:bodyPr>
          <a:lstStyle/>
          <a:p>
            <a:pPr fontAlgn="base"/>
            <a:endParaRPr lang="fr-FR" sz="2400" b="1" dirty="0"/>
          </a:p>
          <a:p>
            <a:pPr fontAlgn="base"/>
            <a:r>
              <a:rPr lang="fr-FR" sz="2400" b="1" dirty="0"/>
              <a:t>Quelques mots clés</a:t>
            </a:r>
          </a:p>
          <a:p>
            <a:pPr fontAlgn="base"/>
            <a:endParaRPr lang="fr-FR" sz="2400" dirty="0"/>
          </a:p>
          <a:p>
            <a:pPr fontAlgn="base"/>
            <a:r>
              <a:rPr lang="fr-FR" sz="2400" b="1" dirty="0"/>
              <a:t>Un résumé de ce qui est dit</a:t>
            </a:r>
          </a:p>
          <a:p>
            <a:pPr fontAlgn="base"/>
            <a:endParaRPr lang="fr-FR" sz="2400" dirty="0"/>
          </a:p>
          <a:p>
            <a:pPr fontAlgn="base"/>
            <a:r>
              <a:rPr lang="fr-FR" sz="2400" b="1" dirty="0"/>
              <a:t>Un point d’accroche pour l’auditoire</a:t>
            </a:r>
          </a:p>
          <a:p>
            <a:pPr fontAlgn="base"/>
            <a:endParaRPr lang="fr-FR" sz="2400" b="1" dirty="0"/>
          </a:p>
          <a:p>
            <a:pPr fontAlgn="base"/>
            <a:r>
              <a:rPr lang="fr-FR" sz="2400" b="1" dirty="0"/>
              <a:t>Une illustration</a:t>
            </a:r>
          </a:p>
          <a:p>
            <a:pPr fontAlgn="base"/>
            <a:endParaRPr lang="fr-FR" sz="2400" b="1" dirty="0">
              <a:solidFill>
                <a:srgbClr val="FFF800"/>
              </a:solidFill>
            </a:endParaRPr>
          </a:p>
          <a:p>
            <a:pPr fontAlgn="base"/>
            <a:r>
              <a:rPr lang="fr-FR" sz="2400" b="1" dirty="0">
                <a:solidFill>
                  <a:srgbClr val="E4DF00"/>
                </a:solidFill>
                <a:highlight>
                  <a:srgbClr val="FFFF00"/>
                </a:highlight>
              </a:rPr>
              <a:t>Attention au contraste</a:t>
            </a:r>
            <a:endParaRPr lang="fr-FR" sz="2400" dirty="0">
              <a:solidFill>
                <a:srgbClr val="E4DF00"/>
              </a:solidFill>
              <a:highlight>
                <a:srgbClr val="FFFF00"/>
              </a:highlight>
            </a:endParaRPr>
          </a:p>
          <a:p>
            <a:pPr marL="0" indent="0">
              <a:buNone/>
            </a:pPr>
            <a:endParaRPr lang="fr-FR" sz="2400" dirty="0"/>
          </a:p>
        </p:txBody>
      </p:sp>
      <p:pic>
        <p:nvPicPr>
          <p:cNvPr id="2050" name="Picture 2" descr="Droit du travail Archives | Capital Conseils Avocats">
            <a:extLst>
              <a:ext uri="{FF2B5EF4-FFF2-40B4-BE49-F238E27FC236}">
                <a16:creationId xmlns:a16="http://schemas.microsoft.com/office/drawing/2014/main" id="{A6E7251D-D131-841A-634B-0E4D50924E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65" t="16611" r="11610" b="12291"/>
          <a:stretch/>
        </p:blipFill>
        <p:spPr bwMode="auto">
          <a:xfrm>
            <a:off x="6796859" y="3228975"/>
            <a:ext cx="5204640" cy="301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42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B35B7-8EF4-294D-9042-EA3FDBA298AD}"/>
              </a:ext>
            </a:extLst>
          </p:cNvPr>
          <p:cNvSpPr>
            <a:spLocks noGrp="1"/>
          </p:cNvSpPr>
          <p:nvPr>
            <p:ph type="title"/>
          </p:nvPr>
        </p:nvSpPr>
        <p:spPr/>
        <p:txBody>
          <a:bodyPr/>
          <a:lstStyle/>
          <a:p>
            <a:r>
              <a:rPr lang="fr-FR" dirty="0"/>
              <a:t>Quelques idées pour votre diaporama</a:t>
            </a:r>
          </a:p>
        </p:txBody>
      </p:sp>
      <p:sp>
        <p:nvSpPr>
          <p:cNvPr id="3" name="Espace réservé du contenu 2">
            <a:extLst>
              <a:ext uri="{FF2B5EF4-FFF2-40B4-BE49-F238E27FC236}">
                <a16:creationId xmlns:a16="http://schemas.microsoft.com/office/drawing/2014/main" id="{2CE66248-5ECB-333F-5BE8-698109298BCD}"/>
              </a:ext>
            </a:extLst>
          </p:cNvPr>
          <p:cNvSpPr>
            <a:spLocks noGrp="1"/>
          </p:cNvSpPr>
          <p:nvPr>
            <p:ph idx="1"/>
          </p:nvPr>
        </p:nvSpPr>
        <p:spPr>
          <a:xfrm>
            <a:off x="954232" y="2442118"/>
            <a:ext cx="10486919" cy="3800707"/>
          </a:xfrm>
        </p:spPr>
        <p:txBody>
          <a:bodyPr>
            <a:normAutofit/>
          </a:bodyPr>
          <a:lstStyle/>
          <a:p>
            <a:pPr fontAlgn="base"/>
            <a:endParaRPr lang="fr-FR" sz="2400" b="1" dirty="0"/>
          </a:p>
          <a:p>
            <a:pPr fontAlgn="base"/>
            <a:r>
              <a:rPr lang="fr-FR" sz="2400" b="1" dirty="0"/>
              <a:t>Une diapo doit </a:t>
            </a:r>
            <a:r>
              <a:rPr lang="fr-FR" sz="2400" b="1" u="sng" dirty="0"/>
              <a:t>guider</a:t>
            </a:r>
            <a:r>
              <a:rPr lang="fr-FR" sz="2400" b="1" dirty="0"/>
              <a:t>, pas </a:t>
            </a:r>
            <a:r>
              <a:rPr lang="fr-FR" sz="2400" b="1" u="sng" dirty="0"/>
              <a:t>dire</a:t>
            </a:r>
          </a:p>
          <a:p>
            <a:pPr fontAlgn="base"/>
            <a:endParaRPr lang="fr-FR" sz="2400" dirty="0"/>
          </a:p>
          <a:p>
            <a:pPr fontAlgn="base"/>
            <a:r>
              <a:rPr lang="fr-FR" sz="2400" b="1" dirty="0"/>
              <a:t>Multipliez les diapos!</a:t>
            </a:r>
          </a:p>
          <a:p>
            <a:pPr fontAlgn="base"/>
            <a:endParaRPr lang="fr-FR" sz="2400" dirty="0"/>
          </a:p>
          <a:p>
            <a:pPr fontAlgn="base"/>
            <a:r>
              <a:rPr lang="fr-FR" sz="2400" b="1" dirty="0"/>
              <a:t>Illustration – qui </a:t>
            </a:r>
            <a:r>
              <a:rPr lang="fr-FR" sz="2400" b="1" u="sng" dirty="0"/>
              <a:t>explique</a:t>
            </a:r>
            <a:r>
              <a:rPr lang="fr-FR" sz="2400" b="1" dirty="0"/>
              <a:t>,</a:t>
            </a:r>
          </a:p>
          <a:p>
            <a:pPr marL="0" indent="0" fontAlgn="base">
              <a:buNone/>
            </a:pPr>
            <a:r>
              <a:rPr lang="fr-FR" sz="2400" b="1" dirty="0"/>
              <a:t>    pas qui </a:t>
            </a:r>
            <a:r>
              <a:rPr lang="fr-FR" sz="2400" b="1" u="sng" dirty="0"/>
              <a:t>décore</a:t>
            </a:r>
            <a:r>
              <a:rPr lang="fr-FR" sz="2400" b="1" dirty="0"/>
              <a:t>.</a:t>
            </a:r>
          </a:p>
          <a:p>
            <a:pPr fontAlgn="base"/>
            <a:endParaRPr lang="fr-FR" sz="2400" b="1" dirty="0"/>
          </a:p>
          <a:p>
            <a:pPr marL="0" indent="0">
              <a:buNone/>
            </a:pPr>
            <a:endParaRPr lang="fr-FR" sz="2400" dirty="0"/>
          </a:p>
        </p:txBody>
      </p:sp>
      <p:pic>
        <p:nvPicPr>
          <p:cNvPr id="4098" name="Picture 2" descr="Tourmaline | Bouquet multicolore | Euroflorist">
            <a:extLst>
              <a:ext uri="{FF2B5EF4-FFF2-40B4-BE49-F238E27FC236}">
                <a16:creationId xmlns:a16="http://schemas.microsoft.com/office/drawing/2014/main" id="{60F46464-F477-631E-BA4C-9F863C4C0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3117" y="2442118"/>
            <a:ext cx="3800708" cy="3800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56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B35B7-8EF4-294D-9042-EA3FDBA298AD}"/>
              </a:ext>
            </a:extLst>
          </p:cNvPr>
          <p:cNvSpPr>
            <a:spLocks noGrp="1"/>
          </p:cNvSpPr>
          <p:nvPr>
            <p:ph type="title"/>
          </p:nvPr>
        </p:nvSpPr>
        <p:spPr/>
        <p:txBody>
          <a:bodyPr/>
          <a:lstStyle/>
          <a:p>
            <a:r>
              <a:rPr lang="fr-FR" dirty="0"/>
              <a:t>Préparer la gestion du temps</a:t>
            </a:r>
          </a:p>
        </p:txBody>
      </p:sp>
      <p:sp>
        <p:nvSpPr>
          <p:cNvPr id="3" name="Espace réservé du contenu 2">
            <a:extLst>
              <a:ext uri="{FF2B5EF4-FFF2-40B4-BE49-F238E27FC236}">
                <a16:creationId xmlns:a16="http://schemas.microsoft.com/office/drawing/2014/main" id="{2CE66248-5ECB-333F-5BE8-698109298BCD}"/>
              </a:ext>
            </a:extLst>
          </p:cNvPr>
          <p:cNvSpPr>
            <a:spLocks noGrp="1"/>
          </p:cNvSpPr>
          <p:nvPr>
            <p:ph idx="1"/>
          </p:nvPr>
        </p:nvSpPr>
        <p:spPr>
          <a:xfrm>
            <a:off x="954232" y="2442118"/>
            <a:ext cx="10486919" cy="3800707"/>
          </a:xfrm>
        </p:spPr>
        <p:txBody>
          <a:bodyPr>
            <a:normAutofit/>
          </a:bodyPr>
          <a:lstStyle/>
          <a:p>
            <a:pPr fontAlgn="base"/>
            <a:endParaRPr lang="fr-FR" sz="2400" b="1" dirty="0"/>
          </a:p>
          <a:p>
            <a:pPr fontAlgn="base"/>
            <a:r>
              <a:rPr lang="fr-FR" sz="2400" b="1" dirty="0"/>
              <a:t>C’est le plus difficile!</a:t>
            </a:r>
          </a:p>
          <a:p>
            <a:pPr fontAlgn="base"/>
            <a:endParaRPr lang="fr-FR" sz="2400" dirty="0"/>
          </a:p>
          <a:p>
            <a:pPr fontAlgn="base"/>
            <a:r>
              <a:rPr lang="fr-FR" sz="2400" b="1" dirty="0"/>
              <a:t>Entrainez-vous – individuellement</a:t>
            </a:r>
          </a:p>
          <a:p>
            <a:pPr marL="0" indent="0" fontAlgn="base">
              <a:buNone/>
            </a:pPr>
            <a:r>
              <a:rPr lang="fr-FR" sz="2400" b="1" dirty="0"/>
              <a:t>    et en groupe</a:t>
            </a:r>
          </a:p>
          <a:p>
            <a:pPr fontAlgn="base"/>
            <a:endParaRPr lang="fr-FR" sz="2400" dirty="0"/>
          </a:p>
          <a:p>
            <a:pPr fontAlgn="base"/>
            <a:r>
              <a:rPr lang="fr-FR" sz="2400" b="1" dirty="0"/>
              <a:t>On parle plus vite que prévu…</a:t>
            </a:r>
          </a:p>
          <a:p>
            <a:pPr fontAlgn="base"/>
            <a:endParaRPr lang="fr-FR" sz="2400" b="1" dirty="0"/>
          </a:p>
          <a:p>
            <a:pPr marL="0" indent="0">
              <a:buNone/>
            </a:pPr>
            <a:endParaRPr lang="fr-FR" sz="2400" dirty="0"/>
          </a:p>
        </p:txBody>
      </p:sp>
      <p:pic>
        <p:nvPicPr>
          <p:cNvPr id="5126" name="Picture 6" descr="Clock Clip Art Images – Browse 33,741 Stock Photos, Vectors, and Video |  Adobe Stock">
            <a:extLst>
              <a:ext uri="{FF2B5EF4-FFF2-40B4-BE49-F238E27FC236}">
                <a16:creationId xmlns:a16="http://schemas.microsoft.com/office/drawing/2014/main" id="{45C324AE-143B-337C-E89A-699F6C9D0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887" y="2442118"/>
            <a:ext cx="4528264" cy="392813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anneau danger">
            <a:extLst>
              <a:ext uri="{FF2B5EF4-FFF2-40B4-BE49-F238E27FC236}">
                <a16:creationId xmlns:a16="http://schemas.microsoft.com/office/drawing/2014/main" id="{A6709472-565A-C050-45EC-928A64E46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702222" y="2623324"/>
            <a:ext cx="833438" cy="83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61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B35B7-8EF4-294D-9042-EA3FDBA298AD}"/>
              </a:ext>
            </a:extLst>
          </p:cNvPr>
          <p:cNvSpPr>
            <a:spLocks noGrp="1"/>
          </p:cNvSpPr>
          <p:nvPr>
            <p:ph type="title"/>
          </p:nvPr>
        </p:nvSpPr>
        <p:spPr/>
        <p:txBody>
          <a:bodyPr/>
          <a:lstStyle/>
          <a:p>
            <a:r>
              <a:rPr lang="fr-FR" dirty="0"/>
              <a:t>Pendant l’exposé – le trac</a:t>
            </a:r>
          </a:p>
        </p:txBody>
      </p:sp>
      <p:sp>
        <p:nvSpPr>
          <p:cNvPr id="3" name="Espace réservé du contenu 2">
            <a:extLst>
              <a:ext uri="{FF2B5EF4-FFF2-40B4-BE49-F238E27FC236}">
                <a16:creationId xmlns:a16="http://schemas.microsoft.com/office/drawing/2014/main" id="{2CE66248-5ECB-333F-5BE8-698109298BCD}"/>
              </a:ext>
            </a:extLst>
          </p:cNvPr>
          <p:cNvSpPr>
            <a:spLocks noGrp="1"/>
          </p:cNvSpPr>
          <p:nvPr>
            <p:ph idx="1"/>
          </p:nvPr>
        </p:nvSpPr>
        <p:spPr>
          <a:xfrm>
            <a:off x="954232" y="2442118"/>
            <a:ext cx="10486919" cy="3800707"/>
          </a:xfrm>
        </p:spPr>
        <p:txBody>
          <a:bodyPr>
            <a:normAutofit/>
          </a:bodyPr>
          <a:lstStyle/>
          <a:p>
            <a:pPr fontAlgn="base"/>
            <a:endParaRPr lang="fr-FR" sz="2400" b="1" dirty="0"/>
          </a:p>
          <a:p>
            <a:pPr fontAlgn="base"/>
            <a:r>
              <a:rPr lang="fr-FR" sz="2400" b="1" dirty="0"/>
              <a:t>Préparation</a:t>
            </a:r>
          </a:p>
          <a:p>
            <a:pPr fontAlgn="base"/>
            <a:endParaRPr lang="fr-FR" sz="2400" dirty="0"/>
          </a:p>
          <a:p>
            <a:pPr fontAlgn="base"/>
            <a:r>
              <a:rPr lang="fr-FR" sz="2400" b="1" dirty="0"/>
              <a:t>Respiration / rythme</a:t>
            </a:r>
          </a:p>
          <a:p>
            <a:pPr fontAlgn="base"/>
            <a:endParaRPr lang="fr-FR" sz="2400" dirty="0"/>
          </a:p>
          <a:p>
            <a:pPr fontAlgn="base"/>
            <a:r>
              <a:rPr lang="fr-FR" sz="2400" b="1" dirty="0"/>
              <a:t>Regard</a:t>
            </a:r>
          </a:p>
          <a:p>
            <a:pPr fontAlgn="base"/>
            <a:endParaRPr lang="fr-FR" sz="2400" b="1" dirty="0"/>
          </a:p>
          <a:p>
            <a:pPr marL="0" indent="0">
              <a:buNone/>
            </a:pPr>
            <a:endParaRPr lang="fr-FR" sz="2400" dirty="0"/>
          </a:p>
        </p:txBody>
      </p:sp>
      <p:pic>
        <p:nvPicPr>
          <p:cNvPr id="7170" name="Picture 2" descr="Respirez Vecteurs libres de droits et plus d'images vectorielles de  Exercice de respiration - Exercice de respiration, Inhaler, Nez - iStock">
            <a:extLst>
              <a:ext uri="{FF2B5EF4-FFF2-40B4-BE49-F238E27FC236}">
                <a16:creationId xmlns:a16="http://schemas.microsoft.com/office/drawing/2014/main" id="{B32D1A50-0BE0-B4A7-971F-76D73B02E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0" y="2411277"/>
            <a:ext cx="3862387" cy="386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38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B35B7-8EF4-294D-9042-EA3FDBA298AD}"/>
              </a:ext>
            </a:extLst>
          </p:cNvPr>
          <p:cNvSpPr>
            <a:spLocks noGrp="1"/>
          </p:cNvSpPr>
          <p:nvPr>
            <p:ph type="title"/>
          </p:nvPr>
        </p:nvSpPr>
        <p:spPr/>
        <p:txBody>
          <a:bodyPr/>
          <a:lstStyle/>
          <a:p>
            <a:r>
              <a:rPr lang="fr-FR" dirty="0"/>
              <a:t>Pendant l’exposé – conseils divers</a:t>
            </a:r>
          </a:p>
        </p:txBody>
      </p:sp>
      <p:sp>
        <p:nvSpPr>
          <p:cNvPr id="3" name="Espace réservé du contenu 2">
            <a:extLst>
              <a:ext uri="{FF2B5EF4-FFF2-40B4-BE49-F238E27FC236}">
                <a16:creationId xmlns:a16="http://schemas.microsoft.com/office/drawing/2014/main" id="{2CE66248-5ECB-333F-5BE8-698109298BCD}"/>
              </a:ext>
            </a:extLst>
          </p:cNvPr>
          <p:cNvSpPr>
            <a:spLocks noGrp="1"/>
          </p:cNvSpPr>
          <p:nvPr>
            <p:ph idx="1"/>
          </p:nvPr>
        </p:nvSpPr>
        <p:spPr>
          <a:xfrm>
            <a:off x="292200" y="2291575"/>
            <a:ext cx="10486919" cy="4101791"/>
          </a:xfrm>
        </p:spPr>
        <p:txBody>
          <a:bodyPr>
            <a:normAutofit fontScale="92500" lnSpcReduction="20000"/>
          </a:bodyPr>
          <a:lstStyle/>
          <a:p>
            <a:pPr fontAlgn="base"/>
            <a:endParaRPr lang="fr-FR" sz="2400" b="1" dirty="0"/>
          </a:p>
          <a:p>
            <a:pPr fontAlgn="base"/>
            <a:r>
              <a:rPr lang="fr-FR" sz="2400" b="1" dirty="0"/>
              <a:t>Parlez à l’auditoire! (« </a:t>
            </a:r>
            <a:r>
              <a:rPr lang="fr-FR" sz="2400" b="1" i="1" dirty="0"/>
              <a:t>vous »</a:t>
            </a:r>
            <a:r>
              <a:rPr lang="fr-FR" sz="2400" b="1" dirty="0"/>
              <a:t>)</a:t>
            </a:r>
            <a:endParaRPr lang="fr-FR" sz="2400" dirty="0"/>
          </a:p>
          <a:p>
            <a:pPr fontAlgn="base"/>
            <a:endParaRPr lang="fr-FR" sz="2400" b="1" dirty="0"/>
          </a:p>
          <a:p>
            <a:pPr fontAlgn="base"/>
            <a:r>
              <a:rPr lang="fr-FR" sz="2400" b="1" dirty="0"/>
              <a:t>Simplicité / Vos propres mots</a:t>
            </a:r>
          </a:p>
          <a:p>
            <a:pPr fontAlgn="base"/>
            <a:endParaRPr lang="fr-FR" sz="2400" dirty="0"/>
          </a:p>
          <a:p>
            <a:pPr fontAlgn="base"/>
            <a:r>
              <a:rPr lang="fr-FR" sz="2400" b="1" dirty="0"/>
              <a:t>Ne pas lire!!</a:t>
            </a:r>
          </a:p>
          <a:p>
            <a:pPr fontAlgn="base"/>
            <a:endParaRPr lang="fr-FR" sz="2400" b="1" dirty="0"/>
          </a:p>
          <a:p>
            <a:pPr fontAlgn="base"/>
            <a:r>
              <a:rPr lang="fr-FR" sz="2400" b="1" dirty="0"/>
              <a:t>Poser vos notes</a:t>
            </a:r>
          </a:p>
          <a:p>
            <a:pPr fontAlgn="base"/>
            <a:endParaRPr lang="fr-FR" sz="2400" b="1" dirty="0"/>
          </a:p>
          <a:p>
            <a:pPr fontAlgn="base"/>
            <a:r>
              <a:rPr lang="fr-FR" sz="2400" b="1" dirty="0"/>
              <a:t>Attitude neutre quand vous ne parlez pas</a:t>
            </a:r>
          </a:p>
          <a:p>
            <a:pPr fontAlgn="base"/>
            <a:endParaRPr lang="fr-FR" sz="2400" b="1" dirty="0"/>
          </a:p>
          <a:p>
            <a:pPr marL="0" indent="0">
              <a:buNone/>
            </a:pPr>
            <a:endParaRPr lang="fr-FR" sz="2400" dirty="0"/>
          </a:p>
        </p:txBody>
      </p:sp>
      <p:pic>
        <p:nvPicPr>
          <p:cNvPr id="8194" name="Picture 2">
            <a:extLst>
              <a:ext uri="{FF2B5EF4-FFF2-40B4-BE49-F238E27FC236}">
                <a16:creationId xmlns:a16="http://schemas.microsoft.com/office/drawing/2014/main" id="{052291D7-48A2-43B0-F126-1F3B3E5E8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849" y="2442118"/>
            <a:ext cx="5698421" cy="380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095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Salle d’ions</Template>
  <TotalTime>142</TotalTime>
  <Words>529</Words>
  <Application>Microsoft Macintosh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Salle d’ions</vt:lpstr>
      <vt:lpstr>Présenter un exposé  quelques conseils</vt:lpstr>
      <vt:lpstr>Ce dont on va parler</vt:lpstr>
      <vt:lpstr>Comment présenter une diapo (1/3)</vt:lpstr>
      <vt:lpstr>Comment présenter une diapo (2/3)</vt:lpstr>
      <vt:lpstr>Comment présenter une diapo (3/3)</vt:lpstr>
      <vt:lpstr>Quelques idées pour votre diaporama</vt:lpstr>
      <vt:lpstr>Préparer la gestion du temps</vt:lpstr>
      <vt:lpstr>Pendant l’exposé – le trac</vt:lpstr>
      <vt:lpstr>Pendant l’exposé – conseils divers</vt:lpstr>
      <vt:lpstr>Evaluation</vt:lpstr>
      <vt:lpstr>C’est à vous…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 idées de projets</dc:title>
  <dc:creator>beatrice malys</dc:creator>
  <cp:lastModifiedBy>Marc Biver</cp:lastModifiedBy>
  <cp:revision>11</cp:revision>
  <dcterms:created xsi:type="dcterms:W3CDTF">2021-04-25T21:06:43Z</dcterms:created>
  <dcterms:modified xsi:type="dcterms:W3CDTF">2023-12-11T09:18:43Z</dcterms:modified>
</cp:coreProperties>
</file>