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40BB-550D-FEBA-2BE0-BEF6F3A1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B72C-95C7-0CA7-7A6E-740CD32B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9158-C03F-2993-D520-5F182C3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AD83-9E9B-DB72-DFC2-8E9A0DBA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F954-0D3A-6189-4C1B-7CFD42C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773F-EBAB-1AF7-C4B5-8B094C19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0BDE-C803-F9E5-4928-E6F6557A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21A2-88C8-464C-ED83-D175F84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F00B-B359-E13F-05A5-EE07F6D1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458-726D-D332-5DCB-5883C00B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4FC5C-685E-4D78-7A60-6C4548223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B7D21-B157-F7F3-242A-8EA3157B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BA75-57DD-5C3A-ED63-696157B4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2275-4631-D928-3408-E44D9EA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1617-9B82-2A58-D0FC-0D32AEE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584F-7B40-D2DD-99F0-CC67941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31D8-9EA0-827B-FBC6-10DCFF28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0C31-BFFE-D10D-D42D-1E478EA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9FB7-E482-74C6-43D7-3056F2E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6715-78CF-BF45-7055-2B3C489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C0E-982B-2FBC-7D73-FA1341F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67D5-4978-7991-5F42-D3D0B991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AC1C-64DB-661F-9613-DED44432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471-21F7-2740-980A-44AEE4E9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D00-EE26-0F78-89B2-F158F7C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9BCF-38F6-1E94-084C-428DE7EB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9A23-9EC3-D5B7-2F2D-2939B2EC4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4503-F463-F66B-221A-6329D63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BAB6-9089-303F-D268-1A671DF0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55DB-A3E3-E45E-96D0-DAE33EBD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7FF3-A1F3-D726-DDFE-C37A5AA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09D-94C2-7079-2BE4-060DA363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97B7-D3F3-D801-8EAB-0E7A6D25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903E8-32C8-D1D5-F6CD-99BE0508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3476-DFBE-B6DF-EEEB-2406ADA2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F4B2-3FB1-5DCC-3390-5829732B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3F07D-8D18-04DA-79C7-F6153EF6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9E30B-E6C3-A221-06E2-A376720B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60C5-1F18-2FC2-5901-55817ED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D642-C5F8-0B37-24AC-E029E515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CEDB8-E6B4-1AFE-D903-D53EEAE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B1FF0-8EB8-10FA-EC04-2E1A72B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51E7-AB50-4B69-87E4-A57B34E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E509-B804-57AA-834F-9475368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9FE6-6488-7FD6-3A6F-F9EEB99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5A65B-09AC-0005-D3D8-9E940C5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0559-D260-5E5D-0D2D-E4D833E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DB1-1859-4114-377D-DD5204F3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063F-0576-E519-F5BB-52BED9C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FFEA6-76B8-13F6-D762-FFC4496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6036-97A9-5FA4-4F91-781519E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98F4-8108-C21C-B800-A387C8F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299C-8E04-14B6-53A6-678E43C4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8FC64-E15D-DC10-5C3A-1FCA9DCB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B8A8-9630-E8C6-2DA8-68CCD790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D0E1-88E4-7B21-2452-03AA4B8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6EFA-8917-0B69-6D7A-C85D4098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334B-C9AA-C4E8-D708-5F6D1337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B2466-B3FF-6FF7-B4DE-C9B8ECB9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7042-1D32-E1EF-BAD6-D2834D26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3B91-72A4-832C-75BF-EE9B22561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9819-7E55-FE4C-B143-90F0FDEB4631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BDC1-3CBD-71FC-DA22-1268C9D3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2C0D-659C-C362-1FD8-04F5DEB8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7D205-8A32-971E-32CA-086A6B7DE993}"/>
              </a:ext>
            </a:extLst>
          </p:cNvPr>
          <p:cNvSpPr txBox="1"/>
          <p:nvPr/>
        </p:nvSpPr>
        <p:spPr>
          <a:xfrm>
            <a:off x="531019" y="302359"/>
            <a:ext cx="1112996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Avant toute chose:</a:t>
            </a:r>
          </a:p>
          <a:p>
            <a:endParaRPr lang="fr-FR" sz="2800" dirty="0"/>
          </a:p>
          <a:p>
            <a:pPr lvl="1"/>
            <a:endParaRPr lang="fr-FR" sz="2800" dirty="0">
              <a:sym typeface="Wingdings" pitchFamily="2" charset="2"/>
            </a:endParaRPr>
          </a:p>
          <a:p>
            <a:pPr lvl="1"/>
            <a:endParaRPr lang="fr-FR" sz="2800" dirty="0">
              <a:sym typeface="Wingdings" pitchFamily="2" charset="2"/>
            </a:endParaRPr>
          </a:p>
          <a:p>
            <a:pPr lvl="1" algn="ctr">
              <a:lnSpc>
                <a:spcPct val="200000"/>
              </a:lnSpc>
            </a:pPr>
            <a:r>
              <a:rPr lang="fr-FR" sz="3600" b="1" dirty="0">
                <a:sym typeface="Wingdings" pitchFamily="2" charset="2"/>
              </a:rPr>
              <a:t> Qui ne peut toujours pas se logger sur </a:t>
            </a:r>
            <a:r>
              <a:rPr lang="fr-FR" sz="3600" b="1" dirty="0" err="1">
                <a:sym typeface="Wingdings" pitchFamily="2" charset="2"/>
              </a:rPr>
              <a:t>SambaEdu</a:t>
            </a:r>
            <a:r>
              <a:rPr lang="fr-FR" sz="3600" b="1" dirty="0">
                <a:sym typeface="Wingdings" pitchFamily="2" charset="2"/>
              </a:rPr>
              <a:t> (les PC des salles informatique) avec son login de l’ENT?</a:t>
            </a:r>
            <a:endParaRPr lang="fr-FR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789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7D205-8A32-971E-32CA-086A6B7DE993}"/>
              </a:ext>
            </a:extLst>
          </p:cNvPr>
          <p:cNvSpPr txBox="1"/>
          <p:nvPr/>
        </p:nvSpPr>
        <p:spPr>
          <a:xfrm>
            <a:off x="531019" y="200758"/>
            <a:ext cx="1112996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SNT – activités en cours:</a:t>
            </a:r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u="sng" dirty="0"/>
              <a:t>Thème « le Web 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b="1" dirty="0"/>
              <a:t>Aspect « technique »:</a:t>
            </a:r>
            <a:r>
              <a:rPr lang="fr-FR" sz="2800" dirty="0"/>
              <a:t> TP page web / HTML </a:t>
            </a:r>
            <a:r>
              <a:rPr lang="fr-FR" sz="2800" dirty="0">
                <a:sym typeface="Wingdings" pitchFamily="2" charset="2"/>
              </a:rPr>
              <a:t> on poursuit aujourd’hui.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b="1" dirty="0">
                <a:sym typeface="Wingdings" pitchFamily="2" charset="2"/>
              </a:rPr>
              <a:t>Aspect « société »:</a:t>
            </a:r>
            <a:r>
              <a:rPr lang="fr-FR" sz="2800" dirty="0">
                <a:sym typeface="Wingdings" pitchFamily="2" charset="2"/>
              </a:rPr>
              <a:t> exposés sur lesquels vous avez commencé à travailler.</a:t>
            </a:r>
          </a:p>
          <a:p>
            <a:pPr lvl="1"/>
            <a:endParaRPr lang="fr-FR" sz="2800" dirty="0">
              <a:sym typeface="Wingdings" pitchFamily="2" charset="2"/>
            </a:endParaRPr>
          </a:p>
          <a:p>
            <a:pPr lvl="1"/>
            <a:r>
              <a:rPr lang="fr-FR" sz="2800" dirty="0">
                <a:sym typeface="Wingdings" pitchFamily="2" charset="2"/>
              </a:rPr>
              <a:t> Vous allez me rendre une première version de votre support d’exposé </a:t>
            </a:r>
            <a:r>
              <a:rPr lang="fr-FR" sz="2800" b="1" u="sng" dirty="0">
                <a:sym typeface="Wingdings" pitchFamily="2" charset="2"/>
              </a:rPr>
              <a:t>pour la semaine 27 novembre </a:t>
            </a:r>
            <a:r>
              <a:rPr lang="fr-FR" sz="2800" dirty="0">
                <a:sym typeface="Wingdings" pitchFamily="2" charset="2"/>
              </a:rPr>
              <a:t>et les présentations auront lieu après (voir </a:t>
            </a:r>
            <a:r>
              <a:rPr lang="fr-FR" sz="2800" dirty="0" err="1">
                <a:sym typeface="Wingdings" pitchFamily="2" charset="2"/>
              </a:rPr>
              <a:t>ProNote</a:t>
            </a:r>
            <a:r>
              <a:rPr lang="fr-FR" sz="2800" dirty="0">
                <a:sym typeface="Wingdings" pitchFamily="2" charset="2"/>
              </a:rPr>
              <a:t>).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430997-C16C-D7EB-759C-11A2DEAC6C78}"/>
              </a:ext>
            </a:extLst>
          </p:cNvPr>
          <p:cNvCxnSpPr/>
          <p:nvPr/>
        </p:nvCxnSpPr>
        <p:spPr>
          <a:xfrm>
            <a:off x="2366963" y="3714751"/>
            <a:ext cx="67008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7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ECCEF1C-21B3-C66F-9892-916058DE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2446734"/>
            <a:ext cx="1955800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- Free interface icons">
            <a:extLst>
              <a:ext uri="{FF2B5EF4-FFF2-40B4-BE49-F238E27FC236}">
                <a16:creationId xmlns:a16="http://schemas.microsoft.com/office/drawing/2014/main" id="{DD29ECD5-C4CD-F656-45D6-0677291E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58750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09864-9287-247E-30AE-540F5C271648}"/>
              </a:ext>
            </a:extLst>
          </p:cNvPr>
          <p:cNvSpPr txBox="1"/>
          <p:nvPr/>
        </p:nvSpPr>
        <p:spPr>
          <a:xfrm>
            <a:off x="471487" y="4250531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Bloc Note de Windows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EAFAB4C-7EB9-D630-35A3-DF1A15165BE7}"/>
              </a:ext>
            </a:extLst>
          </p:cNvPr>
          <p:cNvSpPr/>
          <p:nvPr/>
        </p:nvSpPr>
        <p:spPr>
          <a:xfrm>
            <a:off x="1401981" y="1222375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4" name="Picture 10" descr="Internet Explorer continue sa hausse en mai 2015 et Chrome ...">
            <a:extLst>
              <a:ext uri="{FF2B5EF4-FFF2-40B4-BE49-F238E27FC236}">
                <a16:creationId xmlns:a16="http://schemas.microsoft.com/office/drawing/2014/main" id="{23A05F80-89A2-61E7-E5CD-6F55A3C7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07" y="2555874"/>
            <a:ext cx="3200819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92B2B-97EC-16B1-2F91-7C8F8E31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62" y="4411265"/>
            <a:ext cx="2578100" cy="2159000"/>
          </a:xfrm>
          <a:prstGeom prst="rect">
            <a:avLst/>
          </a:prstGeom>
        </p:spPr>
      </p:pic>
      <p:sp>
        <p:nvSpPr>
          <p:cNvPr id="10" name="Bent Arrow 9">
            <a:extLst>
              <a:ext uri="{FF2B5EF4-FFF2-40B4-BE49-F238E27FC236}">
                <a16:creationId xmlns:a16="http://schemas.microsoft.com/office/drawing/2014/main" id="{8030D811-E9DA-9ACC-DB2F-7B0E4CAC2D26}"/>
              </a:ext>
            </a:extLst>
          </p:cNvPr>
          <p:cNvSpPr/>
          <p:nvPr/>
        </p:nvSpPr>
        <p:spPr>
          <a:xfrm rot="10800000">
            <a:off x="7000374" y="4573696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75E7BF93-4142-B762-B93B-8CC66CE62E6C}"/>
              </a:ext>
            </a:extLst>
          </p:cNvPr>
          <p:cNvSpPr/>
          <p:nvPr/>
        </p:nvSpPr>
        <p:spPr>
          <a:xfrm rot="5400000">
            <a:off x="7715734" y="258261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1152B462-E642-8FCB-5064-AC6C4FA331A7}"/>
              </a:ext>
            </a:extLst>
          </p:cNvPr>
          <p:cNvSpPr/>
          <p:nvPr/>
        </p:nvSpPr>
        <p:spPr>
          <a:xfrm rot="16200000">
            <a:off x="1651054" y="4017118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977F9-4CDB-D8A0-39B9-3C5B2D59B05E}"/>
              </a:ext>
            </a:extLst>
          </p:cNvPr>
          <p:cNvSpPr txBox="1"/>
          <p:nvPr/>
        </p:nvSpPr>
        <p:spPr>
          <a:xfrm>
            <a:off x="2406785" y="2631035"/>
            <a:ext cx="5692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Démarré au dernier TP:</a:t>
            </a:r>
          </a:p>
          <a:p>
            <a:pPr algn="ctr"/>
            <a:endParaRPr lang="fr-FR" sz="3200" b="1" dirty="0"/>
          </a:p>
          <a:p>
            <a:pPr algn="ctr"/>
            <a:r>
              <a:rPr lang="fr-FR" sz="3200" b="1" dirty="0"/>
              <a:t>Cycle d’écriture d’une page 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85EA8-DE78-B1D6-8786-337C2A14AAE3}"/>
              </a:ext>
            </a:extLst>
          </p:cNvPr>
          <p:cNvSpPr txBox="1"/>
          <p:nvPr/>
        </p:nvSpPr>
        <p:spPr>
          <a:xfrm>
            <a:off x="5913437" y="1585299"/>
            <a:ext cx="154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0799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CD8BB-4014-14BB-464D-E5F8C753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477961"/>
            <a:ext cx="5307005" cy="32670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AC71885-7D96-A89B-AF07-C716B5DC93D8}"/>
              </a:ext>
            </a:extLst>
          </p:cNvPr>
          <p:cNvSpPr/>
          <p:nvPr/>
        </p:nvSpPr>
        <p:spPr>
          <a:xfrm>
            <a:off x="6561146" y="1622424"/>
            <a:ext cx="5305614" cy="28352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6719F-C595-FC91-6772-6693546B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37" y="1622424"/>
            <a:ext cx="5305614" cy="28352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A3F107-7763-099D-9330-2E1F6D81F4CF}"/>
              </a:ext>
            </a:extLst>
          </p:cNvPr>
          <p:cNvCxnSpPr>
            <a:cxnSpLocks/>
          </p:cNvCxnSpPr>
          <p:nvPr/>
        </p:nvCxnSpPr>
        <p:spPr>
          <a:xfrm flipV="1">
            <a:off x="3914775" y="2260203"/>
            <a:ext cx="4843463" cy="23296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55475-9AD7-9833-BCA1-C1632C5258C0}"/>
              </a:ext>
            </a:extLst>
          </p:cNvPr>
          <p:cNvCxnSpPr>
            <a:cxnSpLocks/>
          </p:cNvCxnSpPr>
          <p:nvPr/>
        </p:nvCxnSpPr>
        <p:spPr>
          <a:xfrm flipV="1">
            <a:off x="5630854" y="4430515"/>
            <a:ext cx="2173302" cy="8721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904282-EE83-4258-4494-B2BA28DC464B}"/>
              </a:ext>
            </a:extLst>
          </p:cNvPr>
          <p:cNvCxnSpPr>
            <a:cxnSpLocks/>
          </p:cNvCxnSpPr>
          <p:nvPr/>
        </p:nvCxnSpPr>
        <p:spPr>
          <a:xfrm flipH="1" flipV="1">
            <a:off x="3301991" y="4165995"/>
            <a:ext cx="2328863" cy="11366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8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F54A-8EB3-62A8-64F9-83C352B7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7" y="1048305"/>
            <a:ext cx="3302795" cy="4761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7D205-8A32-971E-32CA-086A6B7DE993}"/>
              </a:ext>
            </a:extLst>
          </p:cNvPr>
          <p:cNvSpPr txBox="1"/>
          <p:nvPr/>
        </p:nvSpPr>
        <p:spPr>
          <a:xfrm>
            <a:off x="642938" y="428625"/>
            <a:ext cx="69151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Aujourd’hui:</a:t>
            </a:r>
          </a:p>
          <a:p>
            <a:endParaRPr lang="fr-FR" sz="2400" dirty="0"/>
          </a:p>
          <a:p>
            <a:r>
              <a:rPr lang="fr-FR" sz="2400" dirty="0"/>
              <a:t>Par équipes de deux: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Finissez l’activité de </a:t>
            </a:r>
            <a:r>
              <a:rPr lang="fr-FR" sz="2400" dirty="0" err="1"/>
              <a:t>Capytale</a:t>
            </a:r>
            <a:r>
              <a:rPr lang="fr-FR" sz="2400" dirty="0"/>
              <a:t> V2 </a:t>
            </a:r>
            <a:r>
              <a:rPr lang="fr-FR" sz="2400" i="1" dirty="0"/>
              <a:t>de l’un des deux;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Utilisez les exemples ci-contre pour répondre à la question 3 de l’exercice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Passez au mini-projet.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Wingdings" pitchFamily="2" charset="2"/>
              <a:buChar char="è"/>
            </a:pPr>
            <a:endParaRPr lang="fr-FR" sz="2400" b="1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è"/>
            </a:pPr>
            <a:r>
              <a:rPr lang="fr-FR" sz="2400" b="1" dirty="0">
                <a:sym typeface="Wingdings" pitchFamily="2" charset="2"/>
              </a:rPr>
              <a:t>Tout le monde doit avoir compris l’activité.</a:t>
            </a:r>
          </a:p>
          <a:p>
            <a:pPr marL="342900" indent="-342900">
              <a:buFont typeface="Wingdings" pitchFamily="2" charset="2"/>
              <a:buChar char="è"/>
            </a:pPr>
            <a:endParaRPr lang="fr-FR" sz="2400" b="1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è"/>
            </a:pPr>
            <a:r>
              <a:rPr lang="fr-FR" sz="2400" dirty="0"/>
              <a:t>Utilisez les ressources en ligne! </a:t>
            </a:r>
          </a:p>
          <a:p>
            <a:r>
              <a:rPr lang="fr-FR" sz="2400" b="1" dirty="0"/>
              <a:t>https://</a:t>
            </a:r>
            <a:r>
              <a:rPr lang="fr-FR" sz="2400" b="1" dirty="0" err="1"/>
              <a:t>developer.mozilla.org</a:t>
            </a:r>
            <a:r>
              <a:rPr lang="fr-FR" sz="2400" b="1" dirty="0"/>
              <a:t>/</a:t>
            </a:r>
            <a:r>
              <a:rPr lang="fr-FR" sz="2400" b="1" dirty="0" err="1"/>
              <a:t>fr</a:t>
            </a:r>
            <a:r>
              <a:rPr lang="fr-FR" sz="2400" b="1" dirty="0"/>
              <a:t>/docs/Web/HTML/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430997-C16C-D7EB-759C-11A2DEAC6C78}"/>
              </a:ext>
            </a:extLst>
          </p:cNvPr>
          <p:cNvCxnSpPr/>
          <p:nvPr/>
        </p:nvCxnSpPr>
        <p:spPr>
          <a:xfrm>
            <a:off x="642938" y="4486276"/>
            <a:ext cx="67008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Biver</dc:creator>
  <cp:lastModifiedBy>Marc Biver</cp:lastModifiedBy>
  <cp:revision>7</cp:revision>
  <cp:lastPrinted>2023-11-13T10:08:28Z</cp:lastPrinted>
  <dcterms:created xsi:type="dcterms:W3CDTF">2023-11-13T09:25:28Z</dcterms:created>
  <dcterms:modified xsi:type="dcterms:W3CDTF">2023-11-17T11:05:41Z</dcterms:modified>
</cp:coreProperties>
</file>