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731"/>
  </p:normalViewPr>
  <p:slideViewPr>
    <p:cSldViewPr snapToGrid="0" snapToObjects="1">
      <p:cViewPr varScale="1">
        <p:scale>
          <a:sx n="149" d="100"/>
          <a:sy n="149" d="100"/>
        </p:scale>
        <p:origin x="9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4/14/21</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‹N°›</a:t>
            </a:fld>
            <a:endParaRPr lang="en-US" dirty="0"/>
          </a:p>
        </p:txBody>
      </p:sp>
    </p:spTree>
    <p:extLst>
      <p:ext uri="{BB962C8B-B14F-4D97-AF65-F5344CB8AC3E}">
        <p14:creationId xmlns:p14="http://schemas.microsoft.com/office/powerpoint/2010/main" val="51189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4/14/21</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‹N°›</a:t>
            </a:fld>
            <a:endParaRPr lang="en-US"/>
          </a:p>
        </p:txBody>
      </p:sp>
    </p:spTree>
    <p:extLst>
      <p:ext uri="{BB962C8B-B14F-4D97-AF65-F5344CB8AC3E}">
        <p14:creationId xmlns:p14="http://schemas.microsoft.com/office/powerpoint/2010/main" val="3855850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4/14/21</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‹N°›</a:t>
            </a:fld>
            <a:endParaRPr lang="en-US"/>
          </a:p>
        </p:txBody>
      </p:sp>
    </p:spTree>
    <p:extLst>
      <p:ext uri="{BB962C8B-B14F-4D97-AF65-F5344CB8AC3E}">
        <p14:creationId xmlns:p14="http://schemas.microsoft.com/office/powerpoint/2010/main" val="3702137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4/14/21</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‹N°›</a:t>
            </a:fld>
            <a:endParaRPr lang="en-US"/>
          </a:p>
        </p:txBody>
      </p:sp>
    </p:spTree>
    <p:extLst>
      <p:ext uri="{BB962C8B-B14F-4D97-AF65-F5344CB8AC3E}">
        <p14:creationId xmlns:p14="http://schemas.microsoft.com/office/powerpoint/2010/main" val="118146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4/14/21</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‹N°›</a:t>
            </a:fld>
            <a:endParaRPr lang="en-US"/>
          </a:p>
        </p:txBody>
      </p:sp>
    </p:spTree>
    <p:extLst>
      <p:ext uri="{BB962C8B-B14F-4D97-AF65-F5344CB8AC3E}">
        <p14:creationId xmlns:p14="http://schemas.microsoft.com/office/powerpoint/2010/main" val="1322322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4/14/21</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‹N°›</a:t>
            </a:fld>
            <a:endParaRPr lang="en-US"/>
          </a:p>
        </p:txBody>
      </p:sp>
    </p:spTree>
    <p:extLst>
      <p:ext uri="{BB962C8B-B14F-4D97-AF65-F5344CB8AC3E}">
        <p14:creationId xmlns:p14="http://schemas.microsoft.com/office/powerpoint/2010/main" val="3493039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4/14/21</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‹N°›</a:t>
            </a:fld>
            <a:endParaRPr lang="en-US"/>
          </a:p>
        </p:txBody>
      </p:sp>
    </p:spTree>
    <p:extLst>
      <p:ext uri="{BB962C8B-B14F-4D97-AF65-F5344CB8AC3E}">
        <p14:creationId xmlns:p14="http://schemas.microsoft.com/office/powerpoint/2010/main" val="368627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4/14/21</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‹N°›</a:t>
            </a:fld>
            <a:endParaRPr lang="en-US"/>
          </a:p>
        </p:txBody>
      </p:sp>
    </p:spTree>
    <p:extLst>
      <p:ext uri="{BB962C8B-B14F-4D97-AF65-F5344CB8AC3E}">
        <p14:creationId xmlns:p14="http://schemas.microsoft.com/office/powerpoint/2010/main" val="2813476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4/14/21</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‹N°›</a:t>
            </a:fld>
            <a:endParaRPr lang="en-US"/>
          </a:p>
        </p:txBody>
      </p:sp>
    </p:spTree>
    <p:extLst>
      <p:ext uri="{BB962C8B-B14F-4D97-AF65-F5344CB8AC3E}">
        <p14:creationId xmlns:p14="http://schemas.microsoft.com/office/powerpoint/2010/main" val="4277714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4/14/21</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‹N°›</a:t>
            </a:fld>
            <a:endParaRPr lang="en-US"/>
          </a:p>
        </p:txBody>
      </p:sp>
    </p:spTree>
    <p:extLst>
      <p:ext uri="{BB962C8B-B14F-4D97-AF65-F5344CB8AC3E}">
        <p14:creationId xmlns:p14="http://schemas.microsoft.com/office/powerpoint/2010/main" val="3577428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4/14/21</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‹N°›</a:t>
            </a:fld>
            <a:endParaRPr lang="en-US"/>
          </a:p>
        </p:txBody>
      </p:sp>
    </p:spTree>
    <p:extLst>
      <p:ext uri="{BB962C8B-B14F-4D97-AF65-F5344CB8AC3E}">
        <p14:creationId xmlns:p14="http://schemas.microsoft.com/office/powerpoint/2010/main" val="2533638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4/14/21</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‹N°›</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862060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tiff"/><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Torsade abstraite de cordons multicolores">
            <a:extLst>
              <a:ext uri="{FF2B5EF4-FFF2-40B4-BE49-F238E27FC236}">
                <a16:creationId xmlns:a16="http://schemas.microsoft.com/office/drawing/2014/main" id="{F5A59352-2DE0-410F-9299-72873B98B6C1}"/>
              </a:ext>
            </a:extLst>
          </p:cNvPr>
          <p:cNvPicPr>
            <a:picLocks noChangeAspect="1"/>
          </p:cNvPicPr>
          <p:nvPr/>
        </p:nvPicPr>
        <p:blipFill rotWithShape="1">
          <a:blip r:embed="rId2">
            <a:alphaModFix amt="40000"/>
          </a:blip>
          <a:srcRect t="14092" r="-1" b="1616"/>
          <a:stretch/>
        </p:blipFill>
        <p:spPr>
          <a:xfrm>
            <a:off x="1525"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re 1">
            <a:extLst>
              <a:ext uri="{FF2B5EF4-FFF2-40B4-BE49-F238E27FC236}">
                <a16:creationId xmlns:a16="http://schemas.microsoft.com/office/drawing/2014/main" id="{FEDBDE50-81E1-5949-B93A-D2AF3945027D}"/>
              </a:ext>
            </a:extLst>
          </p:cNvPr>
          <p:cNvSpPr>
            <a:spLocks noGrp="1"/>
          </p:cNvSpPr>
          <p:nvPr>
            <p:ph type="ctrTitle"/>
          </p:nvPr>
        </p:nvSpPr>
        <p:spPr>
          <a:xfrm>
            <a:off x="2562606" y="1122363"/>
            <a:ext cx="7063739" cy="2387600"/>
          </a:xfrm>
        </p:spPr>
        <p:txBody>
          <a:bodyPr>
            <a:normAutofit/>
          </a:bodyPr>
          <a:lstStyle/>
          <a:p>
            <a:r>
              <a:rPr lang="fr-FR" sz="6000" dirty="0">
                <a:solidFill>
                  <a:srgbClr val="FFFFFF"/>
                </a:solidFill>
              </a:rPr>
              <a:t>Données structurées</a:t>
            </a:r>
          </a:p>
        </p:txBody>
      </p:sp>
      <p:sp>
        <p:nvSpPr>
          <p:cNvPr id="3" name="Sous-titre 2">
            <a:extLst>
              <a:ext uri="{FF2B5EF4-FFF2-40B4-BE49-F238E27FC236}">
                <a16:creationId xmlns:a16="http://schemas.microsoft.com/office/drawing/2014/main" id="{9E3BBDEA-D340-7646-A8BC-1624D28EF501}"/>
              </a:ext>
            </a:extLst>
          </p:cNvPr>
          <p:cNvSpPr>
            <a:spLocks noGrp="1"/>
          </p:cNvSpPr>
          <p:nvPr>
            <p:ph type="subTitle" idx="1"/>
          </p:nvPr>
        </p:nvSpPr>
        <p:spPr>
          <a:xfrm>
            <a:off x="2562606" y="3602038"/>
            <a:ext cx="7063739" cy="1655762"/>
          </a:xfrm>
        </p:spPr>
        <p:txBody>
          <a:bodyPr>
            <a:normAutofit/>
          </a:bodyPr>
          <a:lstStyle/>
          <a:p>
            <a:r>
              <a:rPr lang="fr-FR" dirty="0">
                <a:solidFill>
                  <a:srgbClr val="FFFFFF"/>
                </a:solidFill>
              </a:rPr>
              <a:t>SNT</a:t>
            </a:r>
          </a:p>
        </p:txBody>
      </p:sp>
    </p:spTree>
    <p:extLst>
      <p:ext uri="{BB962C8B-B14F-4D97-AF65-F5344CB8AC3E}">
        <p14:creationId xmlns:p14="http://schemas.microsoft.com/office/powerpoint/2010/main" val="2324361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CC1E36F-9F24-1844-A113-90954068478D}"/>
              </a:ext>
            </a:extLst>
          </p:cNvPr>
          <p:cNvSpPr>
            <a:spLocks noGrp="1"/>
          </p:cNvSpPr>
          <p:nvPr>
            <p:ph idx="1"/>
          </p:nvPr>
        </p:nvSpPr>
        <p:spPr>
          <a:xfrm>
            <a:off x="666404" y="264679"/>
            <a:ext cx="10659110" cy="1370157"/>
          </a:xfrm>
        </p:spPr>
        <p:txBody>
          <a:bodyPr/>
          <a:lstStyle/>
          <a:p>
            <a:pPr marL="0" indent="0">
              <a:buNone/>
            </a:pPr>
            <a:r>
              <a:rPr lang="fr-FR" dirty="0">
                <a:solidFill>
                  <a:srgbClr val="00B0F0"/>
                </a:solidFill>
              </a:rPr>
              <a:t>Prise de note :</a:t>
            </a:r>
          </a:p>
          <a:p>
            <a:pPr marL="0" indent="0">
              <a:buNone/>
            </a:pPr>
            <a:r>
              <a:rPr lang="fr-FR" dirty="0"/>
              <a:t>Après collecte, les données sont traitées et classées, majoritairement dans des bases de données en ligne. Elles sont identifiées par des champs (nom, prénom, email, …) et sont prêtes à être </a:t>
            </a:r>
            <a:r>
              <a:rPr lang="fr-FR" dirty="0" err="1"/>
              <a:t>ré-utilisées</a:t>
            </a:r>
            <a:r>
              <a:rPr lang="fr-FR" dirty="0"/>
              <a:t>.</a:t>
            </a:r>
          </a:p>
        </p:txBody>
      </p:sp>
    </p:spTree>
    <p:extLst>
      <p:ext uri="{BB962C8B-B14F-4D97-AF65-F5344CB8AC3E}">
        <p14:creationId xmlns:p14="http://schemas.microsoft.com/office/powerpoint/2010/main" val="3295480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9DF825-70ED-FE46-A373-EEF4DC22CC21}"/>
              </a:ext>
            </a:extLst>
          </p:cNvPr>
          <p:cNvSpPr>
            <a:spLocks noGrp="1"/>
          </p:cNvSpPr>
          <p:nvPr>
            <p:ph type="title"/>
          </p:nvPr>
        </p:nvSpPr>
        <p:spPr/>
        <p:txBody>
          <a:bodyPr/>
          <a:lstStyle/>
          <a:p>
            <a:r>
              <a:rPr lang="fr-FR" dirty="0"/>
              <a:t>Etape 3 : l’utilisation</a:t>
            </a:r>
          </a:p>
        </p:txBody>
      </p:sp>
      <p:sp>
        <p:nvSpPr>
          <p:cNvPr id="3" name="Espace réservé du contenu 2">
            <a:extLst>
              <a:ext uri="{FF2B5EF4-FFF2-40B4-BE49-F238E27FC236}">
                <a16:creationId xmlns:a16="http://schemas.microsoft.com/office/drawing/2014/main" id="{BC746CFA-0AB6-5A4E-AD90-183FBBE7EF57}"/>
              </a:ext>
            </a:extLst>
          </p:cNvPr>
          <p:cNvSpPr>
            <a:spLocks noGrp="1"/>
          </p:cNvSpPr>
          <p:nvPr>
            <p:ph idx="1"/>
          </p:nvPr>
        </p:nvSpPr>
        <p:spPr>
          <a:xfrm>
            <a:off x="777240" y="1570007"/>
            <a:ext cx="10659110" cy="575743"/>
          </a:xfrm>
        </p:spPr>
        <p:txBody>
          <a:bodyPr/>
          <a:lstStyle/>
          <a:p>
            <a:pPr marL="0" indent="0">
              <a:buNone/>
            </a:pPr>
            <a:r>
              <a:rPr lang="fr-FR" dirty="0"/>
              <a:t>Après collecte et traitement, les données sont utilisées,.. pas toujours de manière légale.</a:t>
            </a:r>
          </a:p>
        </p:txBody>
      </p:sp>
      <p:sp>
        <p:nvSpPr>
          <p:cNvPr id="4" name="Espace réservé du contenu 2">
            <a:extLst>
              <a:ext uri="{FF2B5EF4-FFF2-40B4-BE49-F238E27FC236}">
                <a16:creationId xmlns:a16="http://schemas.microsoft.com/office/drawing/2014/main" id="{8F989B05-1594-9C4F-9590-DCDDA506BAF5}"/>
              </a:ext>
            </a:extLst>
          </p:cNvPr>
          <p:cNvSpPr txBox="1">
            <a:spLocks/>
          </p:cNvSpPr>
          <p:nvPr/>
        </p:nvSpPr>
        <p:spPr>
          <a:xfrm>
            <a:off x="777240" y="2247010"/>
            <a:ext cx="3215895" cy="439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Légal ou pas légal ?</a:t>
            </a:r>
          </a:p>
        </p:txBody>
      </p:sp>
      <p:sp>
        <p:nvSpPr>
          <p:cNvPr id="5" name="Espace réservé du contenu 2">
            <a:extLst>
              <a:ext uri="{FF2B5EF4-FFF2-40B4-BE49-F238E27FC236}">
                <a16:creationId xmlns:a16="http://schemas.microsoft.com/office/drawing/2014/main" id="{6878D8AD-2E18-AC43-915B-393CB0DA99E2}"/>
              </a:ext>
            </a:extLst>
          </p:cNvPr>
          <p:cNvSpPr txBox="1">
            <a:spLocks/>
          </p:cNvSpPr>
          <p:nvPr/>
        </p:nvSpPr>
        <p:spPr>
          <a:xfrm>
            <a:off x="766445" y="2737716"/>
            <a:ext cx="10659110" cy="57574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Vous vous inscrivez sur un site internet qui vend des jeux de Switch. Quelques jours après, vous êtes sur Instagram et voyez des publicités pour des jeux de Switch.</a:t>
            </a:r>
          </a:p>
        </p:txBody>
      </p:sp>
      <p:pic>
        <p:nvPicPr>
          <p:cNvPr id="10244" name="Picture 4" descr="✔️ Coche Emoji">
            <a:extLst>
              <a:ext uri="{FF2B5EF4-FFF2-40B4-BE49-F238E27FC236}">
                <a16:creationId xmlns:a16="http://schemas.microsoft.com/office/drawing/2014/main" id="{9672A75A-2DE6-7341-BE87-29CD7EA20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3497" y="3032170"/>
            <a:ext cx="214594" cy="214594"/>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a:extLst>
              <a:ext uri="{FF2B5EF4-FFF2-40B4-BE49-F238E27FC236}">
                <a16:creationId xmlns:a16="http://schemas.microsoft.com/office/drawing/2014/main" id="{3EE23C72-713F-3F46-8BAB-1CF3FF32AE88}"/>
              </a:ext>
            </a:extLst>
          </p:cNvPr>
          <p:cNvSpPr txBox="1">
            <a:spLocks/>
          </p:cNvSpPr>
          <p:nvPr/>
        </p:nvSpPr>
        <p:spPr>
          <a:xfrm>
            <a:off x="766445" y="3532669"/>
            <a:ext cx="10907110" cy="82781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Vos parents deviennent achète un appartement et sont enregistrés automatiquement par la mairie dans un fichier, légal, de propriétaires. Quelques semaines plus tard, ils reçoivent des appels d’entreprise leur proposant de l’isolation énergétique pour leur maison.</a:t>
            </a:r>
          </a:p>
        </p:txBody>
      </p:sp>
      <p:pic>
        <p:nvPicPr>
          <p:cNvPr id="10246" name="Picture 6" descr="croix rouge 12131709 1 - Sooruz Surfwear">
            <a:extLst>
              <a:ext uri="{FF2B5EF4-FFF2-40B4-BE49-F238E27FC236}">
                <a16:creationId xmlns:a16="http://schemas.microsoft.com/office/drawing/2014/main" id="{89DC6F7B-B687-D144-92C4-5A2DCB839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1275" y="3987731"/>
            <a:ext cx="266258" cy="266258"/>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contenu 2">
            <a:extLst>
              <a:ext uri="{FF2B5EF4-FFF2-40B4-BE49-F238E27FC236}">
                <a16:creationId xmlns:a16="http://schemas.microsoft.com/office/drawing/2014/main" id="{65878FC4-595E-AA44-82E0-BB5F9F47CEF4}"/>
              </a:ext>
            </a:extLst>
          </p:cNvPr>
          <p:cNvSpPr txBox="1">
            <a:spLocks/>
          </p:cNvSpPr>
          <p:nvPr/>
        </p:nvSpPr>
        <p:spPr>
          <a:xfrm>
            <a:off x="766445" y="4624445"/>
            <a:ext cx="10659110" cy="72522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Vous répondez à un sondage dans la rue et donnez votre nom, prénom, numéro de téléphone puis répondez aux questions du sondage. Quelques jours après, la société vous contacte pour votre proposer de faire un don, si vous le souhaitez.</a:t>
            </a:r>
          </a:p>
        </p:txBody>
      </p:sp>
      <p:pic>
        <p:nvPicPr>
          <p:cNvPr id="11" name="Picture 6" descr="croix rouge 12131709 1 - Sooruz Surfwear">
            <a:extLst>
              <a:ext uri="{FF2B5EF4-FFF2-40B4-BE49-F238E27FC236}">
                <a16:creationId xmlns:a16="http://schemas.microsoft.com/office/drawing/2014/main" id="{39223779-24DD-A543-9D9A-68F0E05B1A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1947" y="5021735"/>
            <a:ext cx="266258" cy="266258"/>
          </a:xfrm>
          <a:prstGeom prst="rect">
            <a:avLst/>
          </a:prstGeom>
          <a:noFill/>
          <a:extLst>
            <a:ext uri="{909E8E84-426E-40DD-AFC4-6F175D3DCCD1}">
              <a14:hiddenFill xmlns:a14="http://schemas.microsoft.com/office/drawing/2010/main">
                <a:solidFill>
                  <a:srgbClr val="FFFFFF"/>
                </a:solidFill>
              </a14:hiddenFill>
            </a:ext>
          </a:extLst>
        </p:spPr>
      </p:pic>
      <p:sp>
        <p:nvSpPr>
          <p:cNvPr id="12" name="Espace réservé du contenu 2">
            <a:extLst>
              <a:ext uri="{FF2B5EF4-FFF2-40B4-BE49-F238E27FC236}">
                <a16:creationId xmlns:a16="http://schemas.microsoft.com/office/drawing/2014/main" id="{A073827D-AE4F-7F47-9E1C-B4E599E5C93D}"/>
              </a:ext>
            </a:extLst>
          </p:cNvPr>
          <p:cNvSpPr txBox="1">
            <a:spLocks/>
          </p:cNvSpPr>
          <p:nvPr/>
        </p:nvSpPr>
        <p:spPr>
          <a:xfrm>
            <a:off x="766445" y="5613624"/>
            <a:ext cx="10659110" cy="12443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Vous vous inscrivez sur un site internet autour de l’équitation et renseignez vos informations personnelles puis cochez (sans le lire, bien entendu) la case « j’accepte le règlement relatif à l’utilisation des données ». Ce règlement stipule que vos données peuvent être transmis pour un usage commercial.</a:t>
            </a:r>
            <a:br>
              <a:rPr lang="fr-FR" dirty="0"/>
            </a:br>
            <a:r>
              <a:rPr lang="fr-FR" dirty="0"/>
              <a:t>Quelques jours plus tard une entreprise vous envoi un sms pour vous proposer des produits d’équitation.</a:t>
            </a:r>
          </a:p>
        </p:txBody>
      </p:sp>
      <p:pic>
        <p:nvPicPr>
          <p:cNvPr id="13" name="Picture 4" descr="✔️ Coche Emoji">
            <a:extLst>
              <a:ext uri="{FF2B5EF4-FFF2-40B4-BE49-F238E27FC236}">
                <a16:creationId xmlns:a16="http://schemas.microsoft.com/office/drawing/2014/main" id="{EDEB969F-33D2-EC47-9A95-AF56BC5AE4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2798" y="6492875"/>
            <a:ext cx="214594" cy="214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06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10"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97A3E-F6AF-3B42-AEF6-AEF0AC8C4961}"/>
              </a:ext>
            </a:extLst>
          </p:cNvPr>
          <p:cNvSpPr>
            <a:spLocks noGrp="1"/>
          </p:cNvSpPr>
          <p:nvPr>
            <p:ph type="title"/>
          </p:nvPr>
        </p:nvSpPr>
        <p:spPr/>
        <p:txBody>
          <a:bodyPr/>
          <a:lstStyle/>
          <a:p>
            <a:r>
              <a:rPr lang="fr-FR" dirty="0"/>
              <a:t>Test de connaissances</a:t>
            </a:r>
          </a:p>
        </p:txBody>
      </p:sp>
      <p:sp>
        <p:nvSpPr>
          <p:cNvPr id="3" name="Espace réservé du contenu 2">
            <a:extLst>
              <a:ext uri="{FF2B5EF4-FFF2-40B4-BE49-F238E27FC236}">
                <a16:creationId xmlns:a16="http://schemas.microsoft.com/office/drawing/2014/main" id="{E2705646-3187-3940-807E-F127610353C9}"/>
              </a:ext>
            </a:extLst>
          </p:cNvPr>
          <p:cNvSpPr>
            <a:spLocks noGrp="1"/>
          </p:cNvSpPr>
          <p:nvPr>
            <p:ph idx="1"/>
          </p:nvPr>
        </p:nvSpPr>
        <p:spPr>
          <a:xfrm>
            <a:off x="777240" y="1825625"/>
            <a:ext cx="10659110" cy="518182"/>
          </a:xfrm>
        </p:spPr>
        <p:txBody>
          <a:bodyPr/>
          <a:lstStyle/>
          <a:p>
            <a:r>
              <a:rPr lang="fr-FR" dirty="0"/>
              <a:t>La capacité d’un smartphone pour stocker des fichiers se mesure en … ?</a:t>
            </a:r>
          </a:p>
        </p:txBody>
      </p:sp>
      <p:sp>
        <p:nvSpPr>
          <p:cNvPr id="4" name="Espace réservé du contenu 2">
            <a:extLst>
              <a:ext uri="{FF2B5EF4-FFF2-40B4-BE49-F238E27FC236}">
                <a16:creationId xmlns:a16="http://schemas.microsoft.com/office/drawing/2014/main" id="{E15CB0BD-2F52-C041-B756-D18299121549}"/>
              </a:ext>
            </a:extLst>
          </p:cNvPr>
          <p:cNvSpPr txBox="1">
            <a:spLocks/>
          </p:cNvSpPr>
          <p:nvPr/>
        </p:nvSpPr>
        <p:spPr>
          <a:xfrm>
            <a:off x="777240" y="2343807"/>
            <a:ext cx="10659110" cy="5181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Les fichiers de musiques peuvent être stockés au format … ?</a:t>
            </a:r>
          </a:p>
        </p:txBody>
      </p:sp>
      <p:sp>
        <p:nvSpPr>
          <p:cNvPr id="5" name="Espace réservé du contenu 2">
            <a:extLst>
              <a:ext uri="{FF2B5EF4-FFF2-40B4-BE49-F238E27FC236}">
                <a16:creationId xmlns:a16="http://schemas.microsoft.com/office/drawing/2014/main" id="{3DBAC828-5D64-9143-8742-F74FDCFAD8B3}"/>
              </a:ext>
            </a:extLst>
          </p:cNvPr>
          <p:cNvSpPr txBox="1">
            <a:spLocks/>
          </p:cNvSpPr>
          <p:nvPr/>
        </p:nvSpPr>
        <p:spPr>
          <a:xfrm>
            <a:off x="777240" y="2861989"/>
            <a:ext cx="10659110" cy="5181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Un fichier peut contenir … ?</a:t>
            </a:r>
          </a:p>
        </p:txBody>
      </p:sp>
      <p:sp>
        <p:nvSpPr>
          <p:cNvPr id="6" name="Espace réservé du contenu 2">
            <a:extLst>
              <a:ext uri="{FF2B5EF4-FFF2-40B4-BE49-F238E27FC236}">
                <a16:creationId xmlns:a16="http://schemas.microsoft.com/office/drawing/2014/main" id="{CD42E17D-72EE-D449-AA20-B35683D72533}"/>
              </a:ext>
            </a:extLst>
          </p:cNvPr>
          <p:cNvSpPr txBox="1">
            <a:spLocks/>
          </p:cNvSpPr>
          <p:nvPr/>
        </p:nvSpPr>
        <p:spPr>
          <a:xfrm>
            <a:off x="755650" y="4069037"/>
            <a:ext cx="10659110" cy="51818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L’adresse d’une personne n’est plus une donnée personnelle si elle a été donnée volontairement (sur un site par exemple).</a:t>
            </a:r>
          </a:p>
        </p:txBody>
      </p:sp>
      <p:sp>
        <p:nvSpPr>
          <p:cNvPr id="7" name="Espace réservé du contenu 2">
            <a:extLst>
              <a:ext uri="{FF2B5EF4-FFF2-40B4-BE49-F238E27FC236}">
                <a16:creationId xmlns:a16="http://schemas.microsoft.com/office/drawing/2014/main" id="{667614B1-5926-B643-BF24-9637D9DFCFB0}"/>
              </a:ext>
            </a:extLst>
          </p:cNvPr>
          <p:cNvSpPr txBox="1">
            <a:spLocks/>
          </p:cNvSpPr>
          <p:nvPr/>
        </p:nvSpPr>
        <p:spPr>
          <a:xfrm>
            <a:off x="777240" y="3550855"/>
            <a:ext cx="10659110" cy="5181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dirty="0"/>
              <a:t>VRAI OU FAUX ?</a:t>
            </a:r>
          </a:p>
        </p:txBody>
      </p:sp>
      <p:sp>
        <p:nvSpPr>
          <p:cNvPr id="8" name="Espace réservé du contenu 2">
            <a:extLst>
              <a:ext uri="{FF2B5EF4-FFF2-40B4-BE49-F238E27FC236}">
                <a16:creationId xmlns:a16="http://schemas.microsoft.com/office/drawing/2014/main" id="{D597F930-4670-944D-BAC2-F3642B090D2E}"/>
              </a:ext>
            </a:extLst>
          </p:cNvPr>
          <p:cNvSpPr txBox="1">
            <a:spLocks/>
          </p:cNvSpPr>
          <p:nvPr/>
        </p:nvSpPr>
        <p:spPr>
          <a:xfrm>
            <a:off x="777240" y="4757903"/>
            <a:ext cx="10659110" cy="5181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La CNIL est l’institution qui contrôle le traitement des informations personnelles.</a:t>
            </a:r>
          </a:p>
        </p:txBody>
      </p:sp>
    </p:spTree>
    <p:extLst>
      <p:ext uri="{BB962C8B-B14F-4D97-AF65-F5344CB8AC3E}">
        <p14:creationId xmlns:p14="http://schemas.microsoft.com/office/powerpoint/2010/main" val="76483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AD7818-5C90-6342-B53A-02BF2CD8848B}"/>
              </a:ext>
            </a:extLst>
          </p:cNvPr>
          <p:cNvSpPr>
            <a:spLocks noGrp="1"/>
          </p:cNvSpPr>
          <p:nvPr>
            <p:ph type="title"/>
          </p:nvPr>
        </p:nvSpPr>
        <p:spPr/>
        <p:txBody>
          <a:bodyPr/>
          <a:lstStyle/>
          <a:p>
            <a:r>
              <a:rPr lang="fr-FR" dirty="0"/>
              <a:t>Le monde de la donnée</a:t>
            </a:r>
          </a:p>
        </p:txBody>
      </p:sp>
      <p:sp>
        <p:nvSpPr>
          <p:cNvPr id="3" name="Espace réservé du contenu 2">
            <a:extLst>
              <a:ext uri="{FF2B5EF4-FFF2-40B4-BE49-F238E27FC236}">
                <a16:creationId xmlns:a16="http://schemas.microsoft.com/office/drawing/2014/main" id="{234A3E5F-7380-0842-9B98-82A1351669D1}"/>
              </a:ext>
            </a:extLst>
          </p:cNvPr>
          <p:cNvSpPr>
            <a:spLocks noGrp="1"/>
          </p:cNvSpPr>
          <p:nvPr>
            <p:ph idx="1"/>
          </p:nvPr>
        </p:nvSpPr>
        <p:spPr>
          <a:xfrm>
            <a:off x="777240" y="1825625"/>
            <a:ext cx="10659110" cy="1148803"/>
          </a:xfrm>
        </p:spPr>
        <p:txBody>
          <a:bodyPr/>
          <a:lstStyle/>
          <a:p>
            <a:pPr marL="0" indent="0">
              <a:buNone/>
            </a:pPr>
            <a:r>
              <a:rPr lang="fr-FR" dirty="0">
                <a:solidFill>
                  <a:srgbClr val="00B0F0"/>
                </a:solidFill>
              </a:rPr>
              <a:t>Prise de note : </a:t>
            </a:r>
          </a:p>
          <a:p>
            <a:pPr marL="0" indent="0">
              <a:buNone/>
            </a:pPr>
            <a:r>
              <a:rPr lang="fr-FR" dirty="0"/>
              <a:t>Une donnée, c’est la représentation d’une information dans un système informatique. Elle est obligatoirement stockée quelque part.</a:t>
            </a:r>
          </a:p>
        </p:txBody>
      </p:sp>
      <p:pic>
        <p:nvPicPr>
          <p:cNvPr id="1026" name="Picture 2" descr="SNT Eli 2nde timeline | Timetoast timelines">
            <a:extLst>
              <a:ext uri="{FF2B5EF4-FFF2-40B4-BE49-F238E27FC236}">
                <a16:creationId xmlns:a16="http://schemas.microsoft.com/office/drawing/2014/main" id="{B18FE3F1-B7E3-534A-ACFF-7E07470690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 y="3983091"/>
            <a:ext cx="4050910" cy="1822910"/>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2">
            <a:extLst>
              <a:ext uri="{FF2B5EF4-FFF2-40B4-BE49-F238E27FC236}">
                <a16:creationId xmlns:a16="http://schemas.microsoft.com/office/drawing/2014/main" id="{2E45D0DD-0104-8546-B204-9DF1F20F58D0}"/>
              </a:ext>
            </a:extLst>
          </p:cNvPr>
          <p:cNvSpPr txBox="1">
            <a:spLocks/>
          </p:cNvSpPr>
          <p:nvPr/>
        </p:nvSpPr>
        <p:spPr>
          <a:xfrm>
            <a:off x="766445" y="3441395"/>
            <a:ext cx="10659110" cy="4538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1725, il y a 300 ans, le premier stockage de données !.. Une idée du nom ?</a:t>
            </a:r>
          </a:p>
        </p:txBody>
      </p:sp>
      <p:sp>
        <p:nvSpPr>
          <p:cNvPr id="7" name="Espace réservé du contenu 2">
            <a:extLst>
              <a:ext uri="{FF2B5EF4-FFF2-40B4-BE49-F238E27FC236}">
                <a16:creationId xmlns:a16="http://schemas.microsoft.com/office/drawing/2014/main" id="{B558F5B0-95D8-E54B-8BA1-C4120040F407}"/>
              </a:ext>
            </a:extLst>
          </p:cNvPr>
          <p:cNvSpPr txBox="1">
            <a:spLocks/>
          </p:cNvSpPr>
          <p:nvPr/>
        </p:nvSpPr>
        <p:spPr>
          <a:xfrm>
            <a:off x="684876" y="5906235"/>
            <a:ext cx="1984433" cy="4538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La carte perforée</a:t>
            </a:r>
          </a:p>
        </p:txBody>
      </p:sp>
      <p:sp>
        <p:nvSpPr>
          <p:cNvPr id="8" name="Espace réservé du contenu 2">
            <a:extLst>
              <a:ext uri="{FF2B5EF4-FFF2-40B4-BE49-F238E27FC236}">
                <a16:creationId xmlns:a16="http://schemas.microsoft.com/office/drawing/2014/main" id="{5C684F57-2558-4C4A-AF03-9641FA367CCD}"/>
              </a:ext>
            </a:extLst>
          </p:cNvPr>
          <p:cNvSpPr txBox="1">
            <a:spLocks/>
          </p:cNvSpPr>
          <p:nvPr/>
        </p:nvSpPr>
        <p:spPr>
          <a:xfrm>
            <a:off x="4929989" y="5393748"/>
            <a:ext cx="6015241" cy="109912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solidFill>
                  <a:srgbClr val="00B0F0"/>
                </a:solidFill>
              </a:rPr>
              <a:t>Prise de note : </a:t>
            </a:r>
            <a:br>
              <a:rPr lang="fr-FR" dirty="0"/>
            </a:br>
            <a:r>
              <a:rPr lang="fr-FR" dirty="0"/>
              <a:t>La carte perforée, premier système de stockage de données, permet de stocker des informations simples dans le but de faire fonctionner un système mécanique.</a:t>
            </a:r>
          </a:p>
        </p:txBody>
      </p:sp>
      <p:sp>
        <p:nvSpPr>
          <p:cNvPr id="9" name="Espace réservé du contenu 2">
            <a:extLst>
              <a:ext uri="{FF2B5EF4-FFF2-40B4-BE49-F238E27FC236}">
                <a16:creationId xmlns:a16="http://schemas.microsoft.com/office/drawing/2014/main" id="{E297802C-7008-ED40-8B90-C5126A567CC3}"/>
              </a:ext>
            </a:extLst>
          </p:cNvPr>
          <p:cNvSpPr txBox="1">
            <a:spLocks/>
          </p:cNvSpPr>
          <p:nvPr/>
        </p:nvSpPr>
        <p:spPr>
          <a:xfrm>
            <a:off x="4929990" y="3895252"/>
            <a:ext cx="6015241" cy="142470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solidFill>
                  <a:schemeClr val="accent2">
                    <a:lumMod val="75000"/>
                  </a:schemeClr>
                </a:solidFill>
              </a:rPr>
              <a:t>Comment ça marche ?</a:t>
            </a:r>
          </a:p>
          <a:p>
            <a:pPr marL="0" indent="0">
              <a:buFont typeface="Arial" panose="020B0604020202020204" pitchFamily="34" charset="0"/>
              <a:buNone/>
            </a:pPr>
            <a:r>
              <a:rPr lang="fr-FR" dirty="0"/>
              <a:t>Il suffit de passer la carte dans une machine et de tourner une manivelle pour lire la carte.</a:t>
            </a:r>
            <a:br>
              <a:rPr lang="fr-FR" dirty="0"/>
            </a:br>
            <a:r>
              <a:rPr lang="fr-FR" dirty="0"/>
              <a:t>Lorsque la machine détecte un trou, elle fait une action précise (tirer un fil de laine par exemple). </a:t>
            </a:r>
          </a:p>
        </p:txBody>
      </p:sp>
    </p:spTree>
    <p:extLst>
      <p:ext uri="{BB962C8B-B14F-4D97-AF65-F5344CB8AC3E}">
        <p14:creationId xmlns:p14="http://schemas.microsoft.com/office/powerpoint/2010/main" val="107193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a:extLst>
              <a:ext uri="{FF2B5EF4-FFF2-40B4-BE49-F238E27FC236}">
                <a16:creationId xmlns:a16="http://schemas.microsoft.com/office/drawing/2014/main" id="{2E45D0DD-0104-8546-B204-9DF1F20F58D0}"/>
              </a:ext>
            </a:extLst>
          </p:cNvPr>
          <p:cNvSpPr txBox="1">
            <a:spLocks/>
          </p:cNvSpPr>
          <p:nvPr/>
        </p:nvSpPr>
        <p:spPr>
          <a:xfrm>
            <a:off x="905427" y="335967"/>
            <a:ext cx="10659110" cy="4538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1956, un bond dans le temps !</a:t>
            </a:r>
          </a:p>
        </p:txBody>
      </p:sp>
      <p:sp>
        <p:nvSpPr>
          <p:cNvPr id="7" name="Espace réservé du contenu 2">
            <a:extLst>
              <a:ext uri="{FF2B5EF4-FFF2-40B4-BE49-F238E27FC236}">
                <a16:creationId xmlns:a16="http://schemas.microsoft.com/office/drawing/2014/main" id="{B558F5B0-95D8-E54B-8BA1-C4120040F407}"/>
              </a:ext>
            </a:extLst>
          </p:cNvPr>
          <p:cNvSpPr txBox="1">
            <a:spLocks/>
          </p:cNvSpPr>
          <p:nvPr/>
        </p:nvSpPr>
        <p:spPr>
          <a:xfrm>
            <a:off x="820372" y="3866224"/>
            <a:ext cx="2401795" cy="3894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Le premier disque dur</a:t>
            </a:r>
          </a:p>
        </p:txBody>
      </p:sp>
      <p:sp>
        <p:nvSpPr>
          <p:cNvPr id="8" name="Espace réservé du contenu 2">
            <a:extLst>
              <a:ext uri="{FF2B5EF4-FFF2-40B4-BE49-F238E27FC236}">
                <a16:creationId xmlns:a16="http://schemas.microsoft.com/office/drawing/2014/main" id="{5C684F57-2558-4C4A-AF03-9641FA367CCD}"/>
              </a:ext>
            </a:extLst>
          </p:cNvPr>
          <p:cNvSpPr txBox="1">
            <a:spLocks/>
          </p:cNvSpPr>
          <p:nvPr/>
        </p:nvSpPr>
        <p:spPr>
          <a:xfrm>
            <a:off x="7190541" y="4634148"/>
            <a:ext cx="4633483" cy="153591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solidFill>
                  <a:srgbClr val="00B0F0"/>
                </a:solidFill>
              </a:rPr>
              <a:t>Prise de note : </a:t>
            </a:r>
            <a:br>
              <a:rPr lang="fr-FR" dirty="0"/>
            </a:br>
            <a:r>
              <a:rPr lang="fr-FR" dirty="0"/>
              <a:t>Inventé en 1956 par IBM, le premier disque dur permet de stocker les premières données informatiques. Ces données sont écrites directement sur un disque qui peut être lu par un ordinateur.</a:t>
            </a:r>
          </a:p>
        </p:txBody>
      </p:sp>
      <p:sp>
        <p:nvSpPr>
          <p:cNvPr id="9" name="Espace réservé du contenu 2">
            <a:extLst>
              <a:ext uri="{FF2B5EF4-FFF2-40B4-BE49-F238E27FC236}">
                <a16:creationId xmlns:a16="http://schemas.microsoft.com/office/drawing/2014/main" id="{E297802C-7008-ED40-8B90-C5126A567CC3}"/>
              </a:ext>
            </a:extLst>
          </p:cNvPr>
          <p:cNvSpPr txBox="1">
            <a:spLocks/>
          </p:cNvSpPr>
          <p:nvPr/>
        </p:nvSpPr>
        <p:spPr>
          <a:xfrm>
            <a:off x="820372" y="4471358"/>
            <a:ext cx="4633483" cy="192944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solidFill>
                  <a:schemeClr val="accent2">
                    <a:lumMod val="75000"/>
                  </a:schemeClr>
                </a:solidFill>
              </a:rPr>
              <a:t>Le point à savoir</a:t>
            </a:r>
          </a:p>
          <a:p>
            <a:pPr marL="0" indent="0">
              <a:buFont typeface="Arial" panose="020B0604020202020204" pitchFamily="34" charset="0"/>
              <a:buNone/>
            </a:pPr>
            <a:r>
              <a:rPr lang="fr-FR" dirty="0"/>
              <a:t>Le premier disque dur peut contenir 3,75 méga (une chanson) et pèse une tonne.</a:t>
            </a:r>
          </a:p>
          <a:p>
            <a:pPr marL="0" indent="0">
              <a:buFont typeface="Arial" panose="020B0604020202020204" pitchFamily="34" charset="0"/>
              <a:buNone/>
            </a:pPr>
            <a:r>
              <a:rPr lang="fr-FR" dirty="0"/>
              <a:t>Aujourd’hui, un disque dur de 10 téraoctets (1 million de méga) tient dans une main.</a:t>
            </a:r>
            <a:br>
              <a:rPr lang="fr-FR" dirty="0"/>
            </a:br>
            <a:endParaRPr lang="fr-FR" dirty="0"/>
          </a:p>
        </p:txBody>
      </p:sp>
      <p:pic>
        <p:nvPicPr>
          <p:cNvPr id="3074" name="Picture 2" descr="Nostalgie : le premier disque dur du marché (5 Mo) pesait 1 tonne ! | Bhmag">
            <a:extLst>
              <a:ext uri="{FF2B5EF4-FFF2-40B4-BE49-F238E27FC236}">
                <a16:creationId xmlns:a16="http://schemas.microsoft.com/office/drawing/2014/main" id="{1D7B44C5-F895-014E-8916-A5DB5A45D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426" y="789824"/>
            <a:ext cx="4633482" cy="283569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isque dur interne 3,5&quot; 1 To WD BLUE - Quick Info System">
            <a:extLst>
              <a:ext uri="{FF2B5EF4-FFF2-40B4-BE49-F238E27FC236}">
                <a16:creationId xmlns:a16="http://schemas.microsoft.com/office/drawing/2014/main" id="{E08BEE16-E3A3-4B4A-93CE-19928B0764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386" y="789824"/>
            <a:ext cx="2910505" cy="2910505"/>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2">
            <a:extLst>
              <a:ext uri="{FF2B5EF4-FFF2-40B4-BE49-F238E27FC236}">
                <a16:creationId xmlns:a16="http://schemas.microsoft.com/office/drawing/2014/main" id="{11E586B4-84F9-474F-A671-435D6A139468}"/>
              </a:ext>
            </a:extLst>
          </p:cNvPr>
          <p:cNvSpPr txBox="1">
            <a:spLocks/>
          </p:cNvSpPr>
          <p:nvPr/>
        </p:nvSpPr>
        <p:spPr>
          <a:xfrm>
            <a:off x="7226386" y="3866224"/>
            <a:ext cx="2910505" cy="389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Un disque dur aujourd’hui</a:t>
            </a:r>
          </a:p>
        </p:txBody>
      </p:sp>
    </p:spTree>
    <p:extLst>
      <p:ext uri="{BB962C8B-B14F-4D97-AF65-F5344CB8AC3E}">
        <p14:creationId xmlns:p14="http://schemas.microsoft.com/office/powerpoint/2010/main" val="170113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a:extLst>
              <a:ext uri="{FF2B5EF4-FFF2-40B4-BE49-F238E27FC236}">
                <a16:creationId xmlns:a16="http://schemas.microsoft.com/office/drawing/2014/main" id="{2E45D0DD-0104-8546-B204-9DF1F20F58D0}"/>
              </a:ext>
            </a:extLst>
          </p:cNvPr>
          <p:cNvSpPr txBox="1">
            <a:spLocks/>
          </p:cNvSpPr>
          <p:nvPr/>
        </p:nvSpPr>
        <p:spPr>
          <a:xfrm>
            <a:off x="905427" y="335967"/>
            <a:ext cx="10659110" cy="4538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1979, ça se rapproche ..! (de nous)</a:t>
            </a:r>
          </a:p>
        </p:txBody>
      </p:sp>
      <p:sp>
        <p:nvSpPr>
          <p:cNvPr id="7" name="Espace réservé du contenu 2">
            <a:extLst>
              <a:ext uri="{FF2B5EF4-FFF2-40B4-BE49-F238E27FC236}">
                <a16:creationId xmlns:a16="http://schemas.microsoft.com/office/drawing/2014/main" id="{B558F5B0-95D8-E54B-8BA1-C4120040F407}"/>
              </a:ext>
            </a:extLst>
          </p:cNvPr>
          <p:cNvSpPr txBox="1">
            <a:spLocks/>
          </p:cNvSpPr>
          <p:nvPr/>
        </p:nvSpPr>
        <p:spPr>
          <a:xfrm>
            <a:off x="1044486" y="3463257"/>
            <a:ext cx="2401795" cy="389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Invention du tableur</a:t>
            </a:r>
          </a:p>
        </p:txBody>
      </p:sp>
      <p:sp>
        <p:nvSpPr>
          <p:cNvPr id="8" name="Espace réservé du contenu 2">
            <a:extLst>
              <a:ext uri="{FF2B5EF4-FFF2-40B4-BE49-F238E27FC236}">
                <a16:creationId xmlns:a16="http://schemas.microsoft.com/office/drawing/2014/main" id="{5C684F57-2558-4C4A-AF03-9641FA367CCD}"/>
              </a:ext>
            </a:extLst>
          </p:cNvPr>
          <p:cNvSpPr txBox="1">
            <a:spLocks/>
          </p:cNvSpPr>
          <p:nvPr/>
        </p:nvSpPr>
        <p:spPr>
          <a:xfrm>
            <a:off x="7155195" y="4148413"/>
            <a:ext cx="4633483" cy="15359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solidFill>
                  <a:srgbClr val="00B0F0"/>
                </a:solidFill>
              </a:rPr>
              <a:t>Prise de note : </a:t>
            </a:r>
            <a:br>
              <a:rPr lang="fr-FR" dirty="0"/>
            </a:br>
            <a:r>
              <a:rPr lang="fr-FR" dirty="0"/>
              <a:t>Le tableur permet de lire, écrire et visualiser des données enregistrées sur un ordinateur. Il effectue toutes sortes d’opérations, essentiellement du calcul.</a:t>
            </a:r>
          </a:p>
        </p:txBody>
      </p:sp>
      <p:sp>
        <p:nvSpPr>
          <p:cNvPr id="9" name="Espace réservé du contenu 2">
            <a:extLst>
              <a:ext uri="{FF2B5EF4-FFF2-40B4-BE49-F238E27FC236}">
                <a16:creationId xmlns:a16="http://schemas.microsoft.com/office/drawing/2014/main" id="{E297802C-7008-ED40-8B90-C5126A567CC3}"/>
              </a:ext>
            </a:extLst>
          </p:cNvPr>
          <p:cNvSpPr txBox="1">
            <a:spLocks/>
          </p:cNvSpPr>
          <p:nvPr/>
        </p:nvSpPr>
        <p:spPr>
          <a:xfrm>
            <a:off x="1044486" y="4148413"/>
            <a:ext cx="4633483" cy="244894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solidFill>
                  <a:schemeClr val="accent2">
                    <a:lumMod val="75000"/>
                  </a:schemeClr>
                </a:solidFill>
              </a:rPr>
              <a:t>Le point à savoir</a:t>
            </a:r>
          </a:p>
          <a:p>
            <a:pPr marL="0" indent="0">
              <a:buFont typeface="Arial" panose="020B0604020202020204" pitchFamily="34" charset="0"/>
              <a:buNone/>
            </a:pPr>
            <a:r>
              <a:rPr lang="fr-FR" dirty="0"/>
              <a:t>Avant l’invention du tableur, les données ne pouvaient être vues et traitées. Elles servaient plus à faire fonctionner les ordinateurs qu’aux humains.</a:t>
            </a:r>
            <a:br>
              <a:rPr lang="fr-FR" dirty="0"/>
            </a:br>
            <a:r>
              <a:rPr lang="fr-FR" dirty="0"/>
              <a:t>Attention, Internet n’existe pas encore, le tableur permet  uniquement de traiter des données sur l’ordinateur où elles sont stockées.</a:t>
            </a:r>
            <a:br>
              <a:rPr lang="fr-FR" dirty="0"/>
            </a:br>
            <a:endParaRPr lang="fr-FR" dirty="0"/>
          </a:p>
        </p:txBody>
      </p:sp>
      <p:sp>
        <p:nvSpPr>
          <p:cNvPr id="15" name="Espace réservé du contenu 2">
            <a:extLst>
              <a:ext uri="{FF2B5EF4-FFF2-40B4-BE49-F238E27FC236}">
                <a16:creationId xmlns:a16="http://schemas.microsoft.com/office/drawing/2014/main" id="{11E586B4-84F9-474F-A671-435D6A139468}"/>
              </a:ext>
            </a:extLst>
          </p:cNvPr>
          <p:cNvSpPr txBox="1">
            <a:spLocks/>
          </p:cNvSpPr>
          <p:nvPr/>
        </p:nvSpPr>
        <p:spPr>
          <a:xfrm>
            <a:off x="7155195" y="3463257"/>
            <a:ext cx="2910505" cy="389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Un tableur aujourd’hui</a:t>
            </a:r>
          </a:p>
        </p:txBody>
      </p:sp>
      <p:pic>
        <p:nvPicPr>
          <p:cNvPr id="5122" name="Picture 2" descr="VisiCalc - Wikipedia">
            <a:extLst>
              <a:ext uri="{FF2B5EF4-FFF2-40B4-BE49-F238E27FC236}">
                <a16:creationId xmlns:a16="http://schemas.microsoft.com/office/drawing/2014/main" id="{A4C69C50-2DA0-3740-A580-6C444C8F6C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486" y="883413"/>
            <a:ext cx="3330961" cy="228408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Excell - Microsoft Tech Community">
            <a:extLst>
              <a:ext uri="{FF2B5EF4-FFF2-40B4-BE49-F238E27FC236}">
                <a16:creationId xmlns:a16="http://schemas.microsoft.com/office/drawing/2014/main" id="{1189019F-985D-F74B-81BD-241AA9A7BA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386" y="883413"/>
            <a:ext cx="2768125" cy="228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6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a:extLst>
              <a:ext uri="{FF2B5EF4-FFF2-40B4-BE49-F238E27FC236}">
                <a16:creationId xmlns:a16="http://schemas.microsoft.com/office/drawing/2014/main" id="{2E45D0DD-0104-8546-B204-9DF1F20F58D0}"/>
              </a:ext>
            </a:extLst>
          </p:cNvPr>
          <p:cNvSpPr txBox="1">
            <a:spLocks/>
          </p:cNvSpPr>
          <p:nvPr/>
        </p:nvSpPr>
        <p:spPr>
          <a:xfrm>
            <a:off x="905427" y="335967"/>
            <a:ext cx="10659110" cy="4538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1997, le </a:t>
            </a:r>
            <a:r>
              <a:rPr lang="fr-FR" dirty="0" err="1"/>
              <a:t>big</a:t>
            </a:r>
            <a:r>
              <a:rPr lang="fr-FR" dirty="0"/>
              <a:t> data</a:t>
            </a:r>
          </a:p>
        </p:txBody>
      </p:sp>
      <p:sp>
        <p:nvSpPr>
          <p:cNvPr id="8" name="Espace réservé du contenu 2">
            <a:extLst>
              <a:ext uri="{FF2B5EF4-FFF2-40B4-BE49-F238E27FC236}">
                <a16:creationId xmlns:a16="http://schemas.microsoft.com/office/drawing/2014/main" id="{5C684F57-2558-4C4A-AF03-9641FA367CCD}"/>
              </a:ext>
            </a:extLst>
          </p:cNvPr>
          <p:cNvSpPr txBox="1">
            <a:spLocks/>
          </p:cNvSpPr>
          <p:nvPr/>
        </p:nvSpPr>
        <p:spPr>
          <a:xfrm>
            <a:off x="905427" y="897213"/>
            <a:ext cx="10870937" cy="15359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solidFill>
                  <a:srgbClr val="00B0F0"/>
                </a:solidFill>
              </a:rPr>
              <a:t>Prise de note : </a:t>
            </a:r>
            <a:br>
              <a:rPr lang="fr-FR" dirty="0"/>
            </a:br>
            <a:r>
              <a:rPr lang="fr-FR" dirty="0"/>
              <a:t>Le terme </a:t>
            </a:r>
            <a:r>
              <a:rPr lang="fr-FR" dirty="0" err="1"/>
              <a:t>Big</a:t>
            </a:r>
            <a:r>
              <a:rPr lang="fr-FR" dirty="0"/>
              <a:t> Data apparaît pour caractériser de grands ensembles de données (des textes, des images, des sons,…).</a:t>
            </a:r>
          </a:p>
        </p:txBody>
      </p:sp>
      <p:sp>
        <p:nvSpPr>
          <p:cNvPr id="10" name="Espace réservé du contenu 2">
            <a:extLst>
              <a:ext uri="{FF2B5EF4-FFF2-40B4-BE49-F238E27FC236}">
                <a16:creationId xmlns:a16="http://schemas.microsoft.com/office/drawing/2014/main" id="{6AB24929-121F-164B-B10A-4D0C6878ACBC}"/>
              </a:ext>
            </a:extLst>
          </p:cNvPr>
          <p:cNvSpPr txBox="1">
            <a:spLocks/>
          </p:cNvSpPr>
          <p:nvPr/>
        </p:nvSpPr>
        <p:spPr>
          <a:xfrm>
            <a:off x="905427" y="3344082"/>
            <a:ext cx="10659110" cy="4538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Après internet : 2009, l’Open Data</a:t>
            </a:r>
          </a:p>
        </p:txBody>
      </p:sp>
      <p:sp>
        <p:nvSpPr>
          <p:cNvPr id="11" name="Espace réservé du contenu 2">
            <a:extLst>
              <a:ext uri="{FF2B5EF4-FFF2-40B4-BE49-F238E27FC236}">
                <a16:creationId xmlns:a16="http://schemas.microsoft.com/office/drawing/2014/main" id="{3519A9B6-7102-FB4E-A8F8-B3DF942DC65C}"/>
              </a:ext>
            </a:extLst>
          </p:cNvPr>
          <p:cNvSpPr txBox="1">
            <a:spLocks/>
          </p:cNvSpPr>
          <p:nvPr/>
        </p:nvSpPr>
        <p:spPr>
          <a:xfrm>
            <a:off x="905427" y="3969982"/>
            <a:ext cx="10870937" cy="11192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solidFill>
                  <a:srgbClr val="00B0F0"/>
                </a:solidFill>
              </a:rPr>
              <a:t>Prise de note : </a:t>
            </a:r>
            <a:br>
              <a:rPr lang="fr-FR" dirty="0"/>
            </a:br>
            <a:r>
              <a:rPr lang="fr-FR" dirty="0"/>
              <a:t>L’Open Data, c’est le libre accès aux échanges de données, comme par exemple des musiques sur </a:t>
            </a:r>
            <a:r>
              <a:rPr lang="fr-FR" dirty="0" err="1"/>
              <a:t>Spotify</a:t>
            </a:r>
            <a:r>
              <a:rPr lang="fr-FR" dirty="0"/>
              <a:t>. Certaines données peuvent être payantes ou gratuites.</a:t>
            </a:r>
          </a:p>
        </p:txBody>
      </p:sp>
      <p:sp>
        <p:nvSpPr>
          <p:cNvPr id="12" name="Espace réservé du contenu 2">
            <a:extLst>
              <a:ext uri="{FF2B5EF4-FFF2-40B4-BE49-F238E27FC236}">
                <a16:creationId xmlns:a16="http://schemas.microsoft.com/office/drawing/2014/main" id="{DAFDB92C-FA23-2E41-8091-3C634B6C93AF}"/>
              </a:ext>
            </a:extLst>
          </p:cNvPr>
          <p:cNvSpPr txBox="1">
            <a:spLocks/>
          </p:cNvSpPr>
          <p:nvPr/>
        </p:nvSpPr>
        <p:spPr>
          <a:xfrm>
            <a:off x="905427" y="1894870"/>
            <a:ext cx="10659110" cy="4538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En 2020, 1,7 Méga de données étaient créées chaque seconde par personne, en moyenne.</a:t>
            </a:r>
          </a:p>
        </p:txBody>
      </p:sp>
    </p:spTree>
    <p:extLst>
      <p:ext uri="{BB962C8B-B14F-4D97-AF65-F5344CB8AC3E}">
        <p14:creationId xmlns:p14="http://schemas.microsoft.com/office/powerpoint/2010/main" val="164261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B8E15C-AE8B-6D43-A308-E9F8EAC2B91D}"/>
              </a:ext>
            </a:extLst>
          </p:cNvPr>
          <p:cNvSpPr>
            <a:spLocks noGrp="1"/>
          </p:cNvSpPr>
          <p:nvPr>
            <p:ph type="title"/>
          </p:nvPr>
        </p:nvSpPr>
        <p:spPr/>
        <p:txBody>
          <a:bodyPr/>
          <a:lstStyle/>
          <a:p>
            <a:r>
              <a:rPr lang="fr-FR" dirty="0"/>
              <a:t>Les données personnelles</a:t>
            </a:r>
          </a:p>
        </p:txBody>
      </p:sp>
      <p:sp>
        <p:nvSpPr>
          <p:cNvPr id="3" name="Espace réservé du contenu 2">
            <a:extLst>
              <a:ext uri="{FF2B5EF4-FFF2-40B4-BE49-F238E27FC236}">
                <a16:creationId xmlns:a16="http://schemas.microsoft.com/office/drawing/2014/main" id="{7B0B8089-24D7-F244-B030-F16101318B3C}"/>
              </a:ext>
            </a:extLst>
          </p:cNvPr>
          <p:cNvSpPr>
            <a:spLocks noGrp="1"/>
          </p:cNvSpPr>
          <p:nvPr>
            <p:ph idx="1"/>
          </p:nvPr>
        </p:nvSpPr>
        <p:spPr>
          <a:xfrm>
            <a:off x="777240" y="1825625"/>
            <a:ext cx="10659110" cy="589660"/>
          </a:xfrm>
        </p:spPr>
        <p:txBody>
          <a:bodyPr/>
          <a:lstStyle/>
          <a:p>
            <a:pPr marL="0" indent="0">
              <a:buNone/>
            </a:pPr>
            <a:r>
              <a:rPr lang="fr-FR" dirty="0"/>
              <a:t>Un énorme enjeu du stockage de données sur Internet : celui des données personnelles. </a:t>
            </a:r>
          </a:p>
        </p:txBody>
      </p:sp>
      <p:sp>
        <p:nvSpPr>
          <p:cNvPr id="4" name="Espace réservé du contenu 2">
            <a:extLst>
              <a:ext uri="{FF2B5EF4-FFF2-40B4-BE49-F238E27FC236}">
                <a16:creationId xmlns:a16="http://schemas.microsoft.com/office/drawing/2014/main" id="{A57D903E-7975-C042-92EC-803E4A8725AD}"/>
              </a:ext>
            </a:extLst>
          </p:cNvPr>
          <p:cNvSpPr txBox="1">
            <a:spLocks/>
          </p:cNvSpPr>
          <p:nvPr/>
        </p:nvSpPr>
        <p:spPr>
          <a:xfrm>
            <a:off x="777240" y="2415285"/>
            <a:ext cx="10659110" cy="11488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solidFill>
                  <a:srgbClr val="00B0F0"/>
                </a:solidFill>
              </a:rPr>
              <a:t>Prise de note : </a:t>
            </a:r>
          </a:p>
          <a:p>
            <a:pPr marL="0" indent="0">
              <a:buFont typeface="Arial" panose="020B0604020202020204" pitchFamily="34" charset="0"/>
              <a:buNone/>
            </a:pPr>
            <a:r>
              <a:rPr lang="fr-FR" dirty="0"/>
              <a:t>Une donnée est personnelle si elle se rapporter à une personne identifiable. Elle doit permettre d’identifier une personne directement ou par un recoupement de plusieurs informations.</a:t>
            </a:r>
          </a:p>
        </p:txBody>
      </p:sp>
      <p:sp>
        <p:nvSpPr>
          <p:cNvPr id="5" name="Espace réservé du contenu 2">
            <a:extLst>
              <a:ext uri="{FF2B5EF4-FFF2-40B4-BE49-F238E27FC236}">
                <a16:creationId xmlns:a16="http://schemas.microsoft.com/office/drawing/2014/main" id="{498CD08B-8516-8C49-B2F6-23C0C563821E}"/>
              </a:ext>
            </a:extLst>
          </p:cNvPr>
          <p:cNvSpPr txBox="1">
            <a:spLocks/>
          </p:cNvSpPr>
          <p:nvPr/>
        </p:nvSpPr>
        <p:spPr>
          <a:xfrm>
            <a:off x="766445" y="3789733"/>
            <a:ext cx="10659110" cy="5896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Derrière cette simple donnée personnelle se cache un énorme business que se partage de nombreuses entreprises, petites ou gigantesques. </a:t>
            </a:r>
          </a:p>
        </p:txBody>
      </p:sp>
    </p:spTree>
    <p:extLst>
      <p:ext uri="{BB962C8B-B14F-4D97-AF65-F5344CB8AC3E}">
        <p14:creationId xmlns:p14="http://schemas.microsoft.com/office/powerpoint/2010/main" val="215930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D7C56C-9850-F742-9953-731390EC452C}"/>
              </a:ext>
            </a:extLst>
          </p:cNvPr>
          <p:cNvSpPr>
            <a:spLocks noGrp="1"/>
          </p:cNvSpPr>
          <p:nvPr>
            <p:ph type="title"/>
          </p:nvPr>
        </p:nvSpPr>
        <p:spPr/>
        <p:txBody>
          <a:bodyPr/>
          <a:lstStyle/>
          <a:p>
            <a:r>
              <a:rPr lang="fr-FR" dirty="0"/>
              <a:t>Etape 1 : la collecte</a:t>
            </a:r>
          </a:p>
        </p:txBody>
      </p:sp>
      <p:sp>
        <p:nvSpPr>
          <p:cNvPr id="3" name="Espace réservé du contenu 2">
            <a:extLst>
              <a:ext uri="{FF2B5EF4-FFF2-40B4-BE49-F238E27FC236}">
                <a16:creationId xmlns:a16="http://schemas.microsoft.com/office/drawing/2014/main" id="{360A15BF-E4F0-CD48-A0A9-1CE6419FF82E}"/>
              </a:ext>
            </a:extLst>
          </p:cNvPr>
          <p:cNvSpPr>
            <a:spLocks noGrp="1"/>
          </p:cNvSpPr>
          <p:nvPr>
            <p:ph idx="1"/>
          </p:nvPr>
        </p:nvSpPr>
        <p:spPr>
          <a:xfrm>
            <a:off x="788035" y="1466702"/>
            <a:ext cx="10659110" cy="652655"/>
          </a:xfrm>
        </p:spPr>
        <p:txBody>
          <a:bodyPr/>
          <a:lstStyle/>
          <a:p>
            <a:pPr marL="0" indent="0">
              <a:buNone/>
            </a:pPr>
            <a:r>
              <a:rPr lang="fr-FR" dirty="0"/>
              <a:t>Pour tout système informatique, qu’il soit à usage commercial ou non, la première étape consiste à collecter des données.</a:t>
            </a:r>
          </a:p>
          <a:p>
            <a:pPr marL="0" indent="0">
              <a:buNone/>
            </a:pPr>
            <a:endParaRPr lang="fr-FR" dirty="0"/>
          </a:p>
          <a:p>
            <a:pPr marL="0" indent="0">
              <a:buNone/>
            </a:pPr>
            <a:endParaRPr lang="fr-FR" dirty="0"/>
          </a:p>
        </p:txBody>
      </p:sp>
      <p:sp>
        <p:nvSpPr>
          <p:cNvPr id="4" name="Espace réservé du contenu 2">
            <a:extLst>
              <a:ext uri="{FF2B5EF4-FFF2-40B4-BE49-F238E27FC236}">
                <a16:creationId xmlns:a16="http://schemas.microsoft.com/office/drawing/2014/main" id="{0BF5681F-C70D-494A-A24F-9D30CE1A1E9A}"/>
              </a:ext>
            </a:extLst>
          </p:cNvPr>
          <p:cNvSpPr txBox="1">
            <a:spLocks/>
          </p:cNvSpPr>
          <p:nvPr/>
        </p:nvSpPr>
        <p:spPr>
          <a:xfrm>
            <a:off x="777240" y="2254295"/>
            <a:ext cx="10659110" cy="523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La collecte de données peut s’effectuer de plusieurs manières… vous avez des exemples en tête ?</a:t>
            </a:r>
          </a:p>
        </p:txBody>
      </p:sp>
      <p:pic>
        <p:nvPicPr>
          <p:cNvPr id="6" name="Image 5">
            <a:extLst>
              <a:ext uri="{FF2B5EF4-FFF2-40B4-BE49-F238E27FC236}">
                <a16:creationId xmlns:a16="http://schemas.microsoft.com/office/drawing/2014/main" id="{6D963FF1-0619-B545-92A7-C00FAFE66E5C}"/>
              </a:ext>
            </a:extLst>
          </p:cNvPr>
          <p:cNvPicPr>
            <a:picLocks noChangeAspect="1"/>
          </p:cNvPicPr>
          <p:nvPr/>
        </p:nvPicPr>
        <p:blipFill>
          <a:blip r:embed="rId2"/>
          <a:stretch>
            <a:fillRect/>
          </a:stretch>
        </p:blipFill>
        <p:spPr>
          <a:xfrm>
            <a:off x="870182" y="2912323"/>
            <a:ext cx="2883671" cy="2165283"/>
          </a:xfrm>
          <a:prstGeom prst="rect">
            <a:avLst/>
          </a:prstGeom>
        </p:spPr>
      </p:pic>
      <p:sp>
        <p:nvSpPr>
          <p:cNvPr id="7" name="Espace réservé du contenu 2">
            <a:extLst>
              <a:ext uri="{FF2B5EF4-FFF2-40B4-BE49-F238E27FC236}">
                <a16:creationId xmlns:a16="http://schemas.microsoft.com/office/drawing/2014/main" id="{BAE2C77C-2DC4-B34D-BFF5-9167D2FE4237}"/>
              </a:ext>
            </a:extLst>
          </p:cNvPr>
          <p:cNvSpPr txBox="1">
            <a:spLocks/>
          </p:cNvSpPr>
          <p:nvPr/>
        </p:nvSpPr>
        <p:spPr>
          <a:xfrm>
            <a:off x="870182" y="5185113"/>
            <a:ext cx="2806759" cy="52309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Le formulaire sur un site internet</a:t>
            </a:r>
          </a:p>
        </p:txBody>
      </p:sp>
      <p:pic>
        <p:nvPicPr>
          <p:cNvPr id="8194" name="Picture 2" descr="La sondagite">
            <a:extLst>
              <a:ext uri="{FF2B5EF4-FFF2-40B4-BE49-F238E27FC236}">
                <a16:creationId xmlns:a16="http://schemas.microsoft.com/office/drawing/2014/main" id="{CA18E731-F6CB-8945-A4B5-C8CE8B5C34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3339" y="2912322"/>
            <a:ext cx="3249428" cy="2165283"/>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contenu 2">
            <a:extLst>
              <a:ext uri="{FF2B5EF4-FFF2-40B4-BE49-F238E27FC236}">
                <a16:creationId xmlns:a16="http://schemas.microsoft.com/office/drawing/2014/main" id="{29729731-4E12-2340-8A50-DF7F039F81A0}"/>
              </a:ext>
            </a:extLst>
          </p:cNvPr>
          <p:cNvSpPr txBox="1">
            <a:spLocks/>
          </p:cNvSpPr>
          <p:nvPr/>
        </p:nvSpPr>
        <p:spPr>
          <a:xfrm>
            <a:off x="4173339" y="5212542"/>
            <a:ext cx="2806759" cy="523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Le sondage dans la rue</a:t>
            </a:r>
          </a:p>
        </p:txBody>
      </p:sp>
      <p:pic>
        <p:nvPicPr>
          <p:cNvPr id="8196" name="Picture 4" descr="How geolocation and big data can be used to the advantage of your business  apps">
            <a:extLst>
              <a:ext uri="{FF2B5EF4-FFF2-40B4-BE49-F238E27FC236}">
                <a16:creationId xmlns:a16="http://schemas.microsoft.com/office/drawing/2014/main" id="{B856A007-BEFB-3649-A658-479D4CD2A6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2253" y="2915519"/>
            <a:ext cx="3244130" cy="2162086"/>
          </a:xfrm>
          <a:prstGeom prst="rect">
            <a:avLst/>
          </a:prstGeom>
          <a:noFill/>
          <a:extLst>
            <a:ext uri="{909E8E84-426E-40DD-AFC4-6F175D3DCCD1}">
              <a14:hiddenFill xmlns:a14="http://schemas.microsoft.com/office/drawing/2010/main">
                <a:solidFill>
                  <a:srgbClr val="FFFFFF"/>
                </a:solidFill>
              </a14:hiddenFill>
            </a:ext>
          </a:extLst>
        </p:spPr>
      </p:pic>
      <p:sp>
        <p:nvSpPr>
          <p:cNvPr id="11" name="Espace réservé du contenu 2">
            <a:extLst>
              <a:ext uri="{FF2B5EF4-FFF2-40B4-BE49-F238E27FC236}">
                <a16:creationId xmlns:a16="http://schemas.microsoft.com/office/drawing/2014/main" id="{0FAD90DB-9028-5648-8BB8-E48ED5E202A5}"/>
              </a:ext>
            </a:extLst>
          </p:cNvPr>
          <p:cNvSpPr txBox="1">
            <a:spLocks/>
          </p:cNvSpPr>
          <p:nvPr/>
        </p:nvSpPr>
        <p:spPr>
          <a:xfrm>
            <a:off x="7842253" y="5210358"/>
            <a:ext cx="2806759" cy="52309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L’emplacement d’une personne</a:t>
            </a:r>
          </a:p>
        </p:txBody>
      </p:sp>
      <p:sp>
        <p:nvSpPr>
          <p:cNvPr id="12" name="Espace réservé du contenu 2">
            <a:extLst>
              <a:ext uri="{FF2B5EF4-FFF2-40B4-BE49-F238E27FC236}">
                <a16:creationId xmlns:a16="http://schemas.microsoft.com/office/drawing/2014/main" id="{543FEFFC-DCA1-3248-99A4-F322C511DC75}"/>
              </a:ext>
            </a:extLst>
          </p:cNvPr>
          <p:cNvSpPr txBox="1">
            <a:spLocks/>
          </p:cNvSpPr>
          <p:nvPr/>
        </p:nvSpPr>
        <p:spPr>
          <a:xfrm>
            <a:off x="870182" y="5815710"/>
            <a:ext cx="10659110" cy="87564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solidFill>
                  <a:srgbClr val="00B0F0"/>
                </a:solidFill>
              </a:rPr>
              <a:t>Prise de note :</a:t>
            </a:r>
          </a:p>
          <a:p>
            <a:pPr marL="0" indent="0">
              <a:buFont typeface="Arial" panose="020B0604020202020204" pitchFamily="34" charset="0"/>
              <a:buNone/>
            </a:pPr>
            <a:r>
              <a:rPr lang="fr-FR" dirty="0"/>
              <a:t>La collecte de données personnelles peut s’effectuer de plusieurs manières : formulaire en ligne, sondage dans la rue, recherches Google,… Les données que nous donnons sont stockées dans différents systèmes informatiques. </a:t>
            </a:r>
          </a:p>
        </p:txBody>
      </p:sp>
    </p:spTree>
    <p:extLst>
      <p:ext uri="{BB962C8B-B14F-4D97-AF65-F5344CB8AC3E}">
        <p14:creationId xmlns:p14="http://schemas.microsoft.com/office/powerpoint/2010/main" val="300271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6D6267-FCF7-F34F-9200-3CC1A8DCF8CF}"/>
              </a:ext>
            </a:extLst>
          </p:cNvPr>
          <p:cNvSpPr>
            <a:spLocks noGrp="1"/>
          </p:cNvSpPr>
          <p:nvPr>
            <p:ph type="title"/>
          </p:nvPr>
        </p:nvSpPr>
        <p:spPr/>
        <p:txBody>
          <a:bodyPr>
            <a:normAutofit fontScale="90000"/>
          </a:bodyPr>
          <a:lstStyle/>
          <a:p>
            <a:r>
              <a:rPr lang="fr-FR" dirty="0"/>
              <a:t>Etape 2 : le traitement des données personnelles (par les entreprises)</a:t>
            </a:r>
          </a:p>
        </p:txBody>
      </p:sp>
      <p:sp>
        <p:nvSpPr>
          <p:cNvPr id="3" name="Espace réservé du contenu 2">
            <a:extLst>
              <a:ext uri="{FF2B5EF4-FFF2-40B4-BE49-F238E27FC236}">
                <a16:creationId xmlns:a16="http://schemas.microsoft.com/office/drawing/2014/main" id="{0AE82058-7119-8E4F-BFAB-513F8DE1DAC2}"/>
              </a:ext>
            </a:extLst>
          </p:cNvPr>
          <p:cNvSpPr>
            <a:spLocks noGrp="1"/>
          </p:cNvSpPr>
          <p:nvPr>
            <p:ph idx="1"/>
          </p:nvPr>
        </p:nvSpPr>
        <p:spPr>
          <a:xfrm>
            <a:off x="777240" y="1825625"/>
            <a:ext cx="10659110" cy="669747"/>
          </a:xfrm>
        </p:spPr>
        <p:txBody>
          <a:bodyPr/>
          <a:lstStyle/>
          <a:p>
            <a:pPr marL="0" indent="0">
              <a:buNone/>
            </a:pPr>
            <a:r>
              <a:rPr lang="fr-FR" dirty="0"/>
              <a:t>Après collecte, les données personnelles sont traitées : elles sont rangées pour être prête à être utilisée.</a:t>
            </a:r>
          </a:p>
        </p:txBody>
      </p:sp>
      <p:pic>
        <p:nvPicPr>
          <p:cNvPr id="4" name="Image 3">
            <a:extLst>
              <a:ext uri="{FF2B5EF4-FFF2-40B4-BE49-F238E27FC236}">
                <a16:creationId xmlns:a16="http://schemas.microsoft.com/office/drawing/2014/main" id="{261E8E6D-50F7-5149-B81F-9BD2BF95C7E5}"/>
              </a:ext>
            </a:extLst>
          </p:cNvPr>
          <p:cNvPicPr>
            <a:picLocks noChangeAspect="1"/>
          </p:cNvPicPr>
          <p:nvPr/>
        </p:nvPicPr>
        <p:blipFill>
          <a:blip r:embed="rId2"/>
          <a:stretch>
            <a:fillRect/>
          </a:stretch>
        </p:blipFill>
        <p:spPr>
          <a:xfrm>
            <a:off x="777240" y="2630309"/>
            <a:ext cx="10659110" cy="2951825"/>
          </a:xfrm>
          <a:prstGeom prst="rect">
            <a:avLst/>
          </a:prstGeom>
        </p:spPr>
      </p:pic>
      <p:sp>
        <p:nvSpPr>
          <p:cNvPr id="7" name="Espace réservé du contenu 2">
            <a:extLst>
              <a:ext uri="{FF2B5EF4-FFF2-40B4-BE49-F238E27FC236}">
                <a16:creationId xmlns:a16="http://schemas.microsoft.com/office/drawing/2014/main" id="{B3CE3CDD-7DF5-DA45-B6A7-FDCAF5A68FA9}"/>
              </a:ext>
            </a:extLst>
          </p:cNvPr>
          <p:cNvSpPr txBox="1">
            <a:spLocks/>
          </p:cNvSpPr>
          <p:nvPr/>
        </p:nvSpPr>
        <p:spPr>
          <a:xfrm>
            <a:off x="766445" y="5841312"/>
            <a:ext cx="10659110" cy="4855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Une table dans une base de données</a:t>
            </a:r>
          </a:p>
        </p:txBody>
      </p:sp>
    </p:spTree>
    <p:extLst>
      <p:ext uri="{BB962C8B-B14F-4D97-AF65-F5344CB8AC3E}">
        <p14:creationId xmlns:p14="http://schemas.microsoft.com/office/powerpoint/2010/main" val="2541316262"/>
      </p:ext>
    </p:extLst>
  </p:cSld>
  <p:clrMapOvr>
    <a:masterClrMapping/>
  </p:clrMapOvr>
</p:sld>
</file>

<file path=ppt/theme/theme1.xml><?xml version="1.0" encoding="utf-8"?>
<a:theme xmlns:a="http://schemas.openxmlformats.org/drawingml/2006/main" name="ConfettiVTI">
  <a:themeElements>
    <a:clrScheme name="AnalogousFromRegularSeed_2SEEDS">
      <a:dk1>
        <a:srgbClr val="000000"/>
      </a:dk1>
      <a:lt1>
        <a:srgbClr val="FFFFFF"/>
      </a:lt1>
      <a:dk2>
        <a:srgbClr val="243841"/>
      </a:dk2>
      <a:lt2>
        <a:srgbClr val="E2E8E6"/>
      </a:lt2>
      <a:accent1>
        <a:srgbClr val="B13B63"/>
      </a:accent1>
      <a:accent2>
        <a:srgbClr val="C34DA6"/>
      </a:accent2>
      <a:accent3>
        <a:srgbClr val="C3564D"/>
      </a:accent3>
      <a:accent4>
        <a:srgbClr val="3BB13B"/>
      </a:accent4>
      <a:accent5>
        <a:srgbClr val="48B777"/>
      </a:accent5>
      <a:accent6>
        <a:srgbClr val="3BB19E"/>
      </a:accent6>
      <a:hlink>
        <a:srgbClr val="319472"/>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189</TotalTime>
  <Words>950</Words>
  <Application>Microsoft Macintosh PowerPoint</Application>
  <PresentationFormat>Grand écran</PresentationFormat>
  <Paragraphs>60</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Calibri</vt:lpstr>
      <vt:lpstr>Gill Sans Nova</vt:lpstr>
      <vt:lpstr>ConfettiVTI</vt:lpstr>
      <vt:lpstr>Données structurées</vt:lpstr>
      <vt:lpstr>Test de connaissances</vt:lpstr>
      <vt:lpstr>Le monde de la donnée</vt:lpstr>
      <vt:lpstr>Présentation PowerPoint</vt:lpstr>
      <vt:lpstr>Présentation PowerPoint</vt:lpstr>
      <vt:lpstr>Présentation PowerPoint</vt:lpstr>
      <vt:lpstr>Les données personnelles</vt:lpstr>
      <vt:lpstr>Etape 1 : la collecte</vt:lpstr>
      <vt:lpstr>Etape 2 : le traitement des données personnelles (par les entreprises)</vt:lpstr>
      <vt:lpstr>Présentation PowerPoint</vt:lpstr>
      <vt:lpstr>Etape 3 : l’utilisation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Données structurées</dc:title>
  <dc:creator>Alan PL</dc:creator>
  <cp:lastModifiedBy>Alan PL</cp:lastModifiedBy>
  <cp:revision>10</cp:revision>
  <dcterms:created xsi:type="dcterms:W3CDTF">2021-04-14T08:22:28Z</dcterms:created>
  <dcterms:modified xsi:type="dcterms:W3CDTF">2021-04-14T11:32:25Z</dcterms:modified>
</cp:coreProperties>
</file>