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92" r:id="rId2"/>
    <p:sldId id="263" r:id="rId3"/>
    <p:sldId id="257" r:id="rId4"/>
    <p:sldId id="258" r:id="rId5"/>
    <p:sldId id="264" r:id="rId6"/>
    <p:sldId id="291" r:id="rId7"/>
    <p:sldId id="259" r:id="rId8"/>
    <p:sldId id="287" r:id="rId9"/>
    <p:sldId id="265" r:id="rId10"/>
    <p:sldId id="266" r:id="rId11"/>
    <p:sldId id="268" r:id="rId12"/>
    <p:sldId id="267" r:id="rId13"/>
    <p:sldId id="272" r:id="rId14"/>
    <p:sldId id="277" r:id="rId15"/>
    <p:sldId id="276" r:id="rId16"/>
    <p:sldId id="283" r:id="rId17"/>
    <p:sldId id="288" r:id="rId18"/>
    <p:sldId id="289" r:id="rId19"/>
    <p:sldId id="290" r:id="rId20"/>
    <p:sldId id="284" r:id="rId21"/>
    <p:sldId id="282" r:id="rId22"/>
    <p:sldId id="286" r:id="rId23"/>
    <p:sldId id="285"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7" autoAdjust="0"/>
    <p:restoredTop sz="94799" autoAdjust="0"/>
  </p:normalViewPr>
  <p:slideViewPr>
    <p:cSldViewPr snapToGrid="0">
      <p:cViewPr varScale="1">
        <p:scale>
          <a:sx n="75" d="100"/>
          <a:sy n="75" d="100"/>
        </p:scale>
        <p:origin x="41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A0959E0-BA8E-48FA-9F45-79838D876BD4}" type="datetimeFigureOut">
              <a:rPr lang="fr-FR" smtClean="0"/>
              <a:t>04/11/2014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402815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A0959E0-BA8E-48FA-9F45-79838D876BD4}" type="datetimeFigureOut">
              <a:rPr lang="fr-FR" smtClean="0"/>
              <a:t>04/11/2014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2670694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A0959E0-BA8E-48FA-9F45-79838D876BD4}" type="datetimeFigureOut">
              <a:rPr lang="fr-FR" smtClean="0"/>
              <a:t>04/11/2014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1995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A0959E0-BA8E-48FA-9F45-79838D876BD4}" type="datetimeFigureOut">
              <a:rPr lang="fr-FR" smtClean="0"/>
              <a:t>04/11/2014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41967566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A0959E0-BA8E-48FA-9F45-79838D876BD4}" type="datetimeFigureOut">
              <a:rPr lang="fr-FR" smtClean="0"/>
              <a:t>04/11/2014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39453817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A0959E0-BA8E-48FA-9F45-79838D876BD4}" type="datetimeFigureOut">
              <a:rPr lang="fr-FR" smtClean="0"/>
              <a:t>04/11/2014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3398284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A0959E0-BA8E-48FA-9F45-79838D876BD4}" type="datetimeFigureOut">
              <a:rPr lang="fr-FR" smtClean="0"/>
              <a:t>04/11/2014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1442526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A0959E0-BA8E-48FA-9F45-79838D876BD4}" type="datetimeFigureOut">
              <a:rPr lang="fr-FR" smtClean="0"/>
              <a:t>04/11/2014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180393612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A0959E0-BA8E-48FA-9F45-79838D876BD4}" type="datetimeFigureOut">
              <a:rPr lang="fr-FR" smtClean="0"/>
              <a:t>04/11/2014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9446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A0959E0-BA8E-48FA-9F45-79838D876BD4}" type="datetimeFigureOut">
              <a:rPr lang="fr-FR" smtClean="0"/>
              <a:t>04/11/2014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165872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A0959E0-BA8E-48FA-9F45-79838D876BD4}" type="datetimeFigureOut">
              <a:rPr lang="fr-FR" smtClean="0"/>
              <a:t>04/11/2014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F15EE9-50D7-46EF-A054-71ACCA3AEFD8}" type="slidenum">
              <a:rPr lang="fr-FR" smtClean="0"/>
              <a:t>‹N°›</a:t>
            </a:fld>
            <a:endParaRPr lang="fr-FR"/>
          </a:p>
        </p:txBody>
      </p:sp>
    </p:spTree>
    <p:extLst>
      <p:ext uri="{BB962C8B-B14F-4D97-AF65-F5344CB8AC3E}">
        <p14:creationId xmlns:p14="http://schemas.microsoft.com/office/powerpoint/2010/main" val="140307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959E0-BA8E-48FA-9F45-79838D876BD4}" type="datetimeFigureOut">
              <a:rPr lang="fr-FR" smtClean="0"/>
              <a:t>04/11/2014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15EE9-50D7-46EF-A054-71ACCA3AEFD8}" type="slidenum">
              <a:rPr lang="fr-FR" smtClean="0"/>
              <a:t>‹N°›</a:t>
            </a:fld>
            <a:endParaRPr lang="fr-FR"/>
          </a:p>
        </p:txBody>
      </p:sp>
    </p:spTree>
    <p:extLst>
      <p:ext uri="{BB962C8B-B14F-4D97-AF65-F5344CB8AC3E}">
        <p14:creationId xmlns:p14="http://schemas.microsoft.com/office/powerpoint/2010/main" val="177749973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ortue.cgtrader.com/" TargetMode="External"/><Relationship Id="rId2" Type="http://schemas.openxmlformats.org/officeDocument/2006/relationships/hyperlink" Target="https://www.cgstud.io/3d-model/animated-great-white-shark-42366" TargetMode="External"/><Relationship Id="rId1" Type="http://schemas.openxmlformats.org/officeDocument/2006/relationships/slideLayout" Target="../slideLayouts/slideLayout2.xml"/><Relationship Id="rId4" Type="http://schemas.openxmlformats.org/officeDocument/2006/relationships/hyperlink" Target="http://www.turbosquid.com/3d-models/3d-jellyfish-2-model/763382"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kGUdaY-VVjs?feature=player_detailpage" TargetMode="External"/><Relationship Id="rId1" Type="http://schemas.openxmlformats.org/officeDocument/2006/relationships/video" Target="https://www.youtube.com/embed/pdQ4gVUhIS8?feature=player_detailpage"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l.dropboxusercontent.com/u/106482752/Water-Underwater/Water.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ames.noaa.gov/" TargetMode="External"/><Relationship Id="rId2" Type="http://schemas.openxmlformats.org/officeDocument/2006/relationships/hyperlink" Target="http://games.noaa.gov/seaturtle/game/fisheri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PLyuaADe8jQ?feature=player_detailpag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080099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L’étoile de mer</a:t>
            </a:r>
            <a:endParaRPr lang="fr-FR"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627" y="2218591"/>
            <a:ext cx="4601308" cy="4601308"/>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310" y="2292591"/>
            <a:ext cx="5460317" cy="3873016"/>
          </a:xfrm>
          <a:prstGeom prst="ellipse">
            <a:avLst/>
          </a:prstGeom>
          <a:ln>
            <a:noFill/>
          </a:ln>
          <a:effectLst>
            <a:softEdge rad="112500"/>
          </a:effectLst>
        </p:spPr>
      </p:pic>
    </p:spTree>
    <p:extLst>
      <p:ext uri="{BB962C8B-B14F-4D97-AF65-F5344CB8AC3E}">
        <p14:creationId xmlns:p14="http://schemas.microsoft.com/office/powerpoint/2010/main" val="758484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Le requin</a:t>
            </a:r>
            <a:endParaRPr lang="fr-FR"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117" y="2299270"/>
            <a:ext cx="5079365" cy="455873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36" y="3085553"/>
            <a:ext cx="4635149" cy="3476362"/>
          </a:xfrm>
          <a:prstGeom prst="ellipse">
            <a:avLst/>
          </a:prstGeom>
          <a:ln>
            <a:noFill/>
          </a:ln>
          <a:effectLst>
            <a:softEdge rad="112500"/>
          </a:effectLst>
        </p:spPr>
      </p:pic>
    </p:spTree>
    <p:extLst>
      <p:ext uri="{BB962C8B-B14F-4D97-AF65-F5344CB8AC3E}">
        <p14:creationId xmlns:p14="http://schemas.microsoft.com/office/powerpoint/2010/main" val="1217749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Le joueur</a:t>
            </a:r>
            <a:endParaRPr lang="fr-FR" dirty="0">
              <a:solidFill>
                <a:schemeClr val="bg1"/>
              </a:solidFill>
            </a:endParaRPr>
          </a:p>
        </p:txBody>
      </p:sp>
      <p:sp>
        <p:nvSpPr>
          <p:cNvPr id="3" name="Espace réservé du contenu 2"/>
          <p:cNvSpPr>
            <a:spLocks noGrp="1"/>
          </p:cNvSpPr>
          <p:nvPr>
            <p:ph idx="1"/>
          </p:nvPr>
        </p:nvSpPr>
        <p:spPr/>
        <p:txBody>
          <a:bodyPr anchor="t"/>
          <a:lstStyle/>
          <a:p>
            <a:pPr marL="0" indent="0">
              <a:buNone/>
            </a:pPr>
            <a:endParaRPr lang="fr-FR" dirty="0" smtClean="0"/>
          </a:p>
          <a:p>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908" y="2538663"/>
            <a:ext cx="3054388" cy="4319337"/>
          </a:xfrm>
          <a:prstGeom prst="rect">
            <a:avLst/>
          </a:prstGeom>
        </p:spPr>
      </p:pic>
    </p:spTree>
    <p:extLst>
      <p:ext uri="{BB962C8B-B14F-4D97-AF65-F5344CB8AC3E}">
        <p14:creationId xmlns:p14="http://schemas.microsoft.com/office/powerpoint/2010/main" val="1607938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Eléments graphiques</a:t>
            </a:r>
            <a:endParaRPr lang="fr-FR" dirty="0">
              <a:solidFill>
                <a:schemeClr val="bg1"/>
              </a:solidFill>
            </a:endParaRPr>
          </a:p>
        </p:txBody>
      </p:sp>
      <p:sp>
        <p:nvSpPr>
          <p:cNvPr id="3" name="Espace réservé du contenu 2"/>
          <p:cNvSpPr>
            <a:spLocks noGrp="1"/>
          </p:cNvSpPr>
          <p:nvPr>
            <p:ph idx="1"/>
          </p:nvPr>
        </p:nvSpPr>
        <p:spPr/>
        <p:txBody>
          <a:bodyPr>
            <a:normAutofit fontScale="85000" lnSpcReduction="20000"/>
          </a:bodyPr>
          <a:lstStyle/>
          <a:p>
            <a:r>
              <a:rPr lang="fr-FR" dirty="0" smtClean="0">
                <a:solidFill>
                  <a:schemeClr val="bg1"/>
                </a:solidFill>
                <a:hlinkClick r:id="rId2"/>
              </a:rPr>
              <a:t>Requin </a:t>
            </a:r>
            <a:r>
              <a:rPr lang="fr-FR" dirty="0" smtClean="0">
                <a:solidFill>
                  <a:schemeClr val="bg1"/>
                </a:solidFill>
                <a:sym typeface="Wingdings" panose="05000000000000000000" pitchFamily="2" charset="2"/>
                <a:hlinkClick r:id="rId2"/>
              </a:rPr>
              <a:t> </a:t>
            </a:r>
            <a:endParaRPr lang="fr-FR" dirty="0" smtClean="0">
              <a:solidFill>
                <a:schemeClr val="bg1"/>
              </a:solidFill>
              <a:sym typeface="Wingdings" panose="05000000000000000000" pitchFamily="2" charset="2"/>
            </a:endParaRPr>
          </a:p>
          <a:p>
            <a:r>
              <a:rPr lang="fr-FR" dirty="0" smtClean="0">
                <a:solidFill>
                  <a:schemeClr val="bg1"/>
                </a:solidFill>
                <a:sym typeface="Wingdings" panose="05000000000000000000" pitchFamily="2" charset="2"/>
                <a:hlinkClick r:id="rId3"/>
              </a:rPr>
              <a:t>Tortue</a:t>
            </a:r>
            <a:endParaRPr lang="fr-FR" dirty="0" smtClean="0">
              <a:solidFill>
                <a:schemeClr val="bg1"/>
              </a:solidFill>
              <a:sym typeface="Wingdings" panose="05000000000000000000" pitchFamily="2" charset="2"/>
            </a:endParaRPr>
          </a:p>
          <a:p>
            <a:r>
              <a:rPr lang="fr-FR" dirty="0" smtClean="0">
                <a:solidFill>
                  <a:schemeClr val="bg1"/>
                </a:solidFill>
                <a:sym typeface="Wingdings" panose="05000000000000000000" pitchFamily="2" charset="2"/>
              </a:rPr>
              <a:t>Etoile de mer</a:t>
            </a:r>
          </a:p>
          <a:p>
            <a:r>
              <a:rPr lang="fr-FR" dirty="0" smtClean="0">
                <a:solidFill>
                  <a:schemeClr val="bg1"/>
                </a:solidFill>
                <a:sym typeface="Wingdings" panose="05000000000000000000" pitchFamily="2" charset="2"/>
              </a:rPr>
              <a:t>Héro</a:t>
            </a:r>
          </a:p>
          <a:p>
            <a:r>
              <a:rPr lang="fr-FR" dirty="0" smtClean="0">
                <a:solidFill>
                  <a:schemeClr val="bg1"/>
                </a:solidFill>
                <a:sym typeface="Wingdings" panose="05000000000000000000" pitchFamily="2" charset="2"/>
              </a:rPr>
              <a:t>Poisson </a:t>
            </a:r>
          </a:p>
          <a:p>
            <a:r>
              <a:rPr lang="fr-FR" dirty="0">
                <a:solidFill>
                  <a:schemeClr val="bg1"/>
                </a:solidFill>
                <a:sym typeface="Wingdings" panose="05000000000000000000" pitchFamily="2" charset="2"/>
                <a:hlinkClick r:id="rId4"/>
              </a:rPr>
              <a:t>Méduse </a:t>
            </a:r>
            <a:endParaRPr lang="fr-FR" dirty="0" smtClean="0">
              <a:solidFill>
                <a:schemeClr val="bg1"/>
              </a:solidFill>
              <a:sym typeface="Wingdings" panose="05000000000000000000" pitchFamily="2" charset="2"/>
            </a:endParaRPr>
          </a:p>
          <a:p>
            <a:r>
              <a:rPr lang="fr-FR" dirty="0" smtClean="0">
                <a:solidFill>
                  <a:schemeClr val="bg1"/>
                </a:solidFill>
                <a:sym typeface="Wingdings" panose="05000000000000000000" pitchFamily="2" charset="2"/>
              </a:rPr>
              <a:t>Déchets </a:t>
            </a:r>
          </a:p>
          <a:p>
            <a:r>
              <a:rPr lang="fr-FR" dirty="0" smtClean="0">
                <a:solidFill>
                  <a:schemeClr val="bg1"/>
                </a:solidFill>
                <a:sym typeface="Wingdings" panose="05000000000000000000" pitchFamily="2" charset="2"/>
              </a:rPr>
              <a:t>Algues, plantes marine </a:t>
            </a:r>
          </a:p>
          <a:p>
            <a:r>
              <a:rPr lang="fr-FR" dirty="0" smtClean="0">
                <a:solidFill>
                  <a:schemeClr val="bg1"/>
                </a:solidFill>
                <a:sym typeface="Wingdings" panose="05000000000000000000" pitchFamily="2" charset="2"/>
              </a:rPr>
              <a:t>Roche</a:t>
            </a:r>
          </a:p>
          <a:p>
            <a:r>
              <a:rPr lang="fr-FR" dirty="0" smtClean="0">
                <a:solidFill>
                  <a:schemeClr val="bg1"/>
                </a:solidFill>
                <a:sym typeface="Wingdings" panose="05000000000000000000" pitchFamily="2" charset="2"/>
              </a:rPr>
              <a:t>Epave</a:t>
            </a:r>
          </a:p>
          <a:p>
            <a:r>
              <a:rPr lang="fr-FR" dirty="0" smtClean="0">
                <a:solidFill>
                  <a:schemeClr val="bg1"/>
                </a:solidFill>
                <a:sym typeface="Wingdings" panose="05000000000000000000" pitchFamily="2" charset="2"/>
              </a:rPr>
              <a:t>Œuf</a:t>
            </a:r>
          </a:p>
        </p:txBody>
      </p:sp>
    </p:spTree>
    <p:extLst>
      <p:ext uri="{BB962C8B-B14F-4D97-AF65-F5344CB8AC3E}">
        <p14:creationId xmlns:p14="http://schemas.microsoft.com/office/powerpoint/2010/main" val="247165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Animation</a:t>
            </a:r>
            <a:endParaRPr lang="fr-FR" dirty="0">
              <a:solidFill>
                <a:schemeClr val="bg1"/>
              </a:solidFill>
            </a:endParaRPr>
          </a:p>
        </p:txBody>
      </p:sp>
      <p:sp>
        <p:nvSpPr>
          <p:cNvPr id="3" name="Espace réservé du contenu 2"/>
          <p:cNvSpPr>
            <a:spLocks noGrp="1"/>
          </p:cNvSpPr>
          <p:nvPr>
            <p:ph idx="1"/>
          </p:nvPr>
        </p:nvSpPr>
        <p:spPr/>
        <p:txBody>
          <a:bodyPr anchor="t"/>
          <a:lstStyle/>
          <a:p>
            <a:r>
              <a:rPr lang="fr-FR" dirty="0" smtClean="0">
                <a:solidFill>
                  <a:schemeClr val="bg1"/>
                </a:solidFill>
              </a:rPr>
              <a:t>Tortue</a:t>
            </a:r>
            <a:endParaRPr lang="fr-FR" dirty="0">
              <a:solidFill>
                <a:schemeClr val="bg1"/>
              </a:solidFill>
            </a:endParaRPr>
          </a:p>
        </p:txBody>
      </p:sp>
      <p:pic>
        <p:nvPicPr>
          <p:cNvPr id="4" name="pdQ4gVUhIS8"/>
          <p:cNvPicPr>
            <a:picLocks noRot="1" noChangeAspect="1"/>
          </p:cNvPicPr>
          <p:nvPr>
            <a:videoFile r:link="rId1"/>
          </p:nvPr>
        </p:nvPicPr>
        <p:blipFill>
          <a:blip r:embed="rId4"/>
          <a:stretch>
            <a:fillRect/>
          </a:stretch>
        </p:blipFill>
        <p:spPr>
          <a:xfrm>
            <a:off x="1484310" y="3684169"/>
            <a:ext cx="4572000" cy="2571750"/>
          </a:xfrm>
          <a:prstGeom prst="rect">
            <a:avLst/>
          </a:prstGeom>
        </p:spPr>
      </p:pic>
      <p:pic>
        <p:nvPicPr>
          <p:cNvPr id="5" name="kGUdaY-VVjs"/>
          <p:cNvPicPr>
            <a:picLocks noRot="1" noChangeAspect="1"/>
          </p:cNvPicPr>
          <p:nvPr>
            <a:videoFile r:link="rId2"/>
          </p:nvPr>
        </p:nvPicPr>
        <p:blipFill>
          <a:blip r:embed="rId4"/>
          <a:stretch>
            <a:fillRect/>
          </a:stretch>
        </p:blipFill>
        <p:spPr>
          <a:xfrm>
            <a:off x="6931023" y="3684169"/>
            <a:ext cx="4572000" cy="2571750"/>
          </a:xfrm>
          <a:prstGeom prst="rect">
            <a:avLst/>
          </a:prstGeom>
        </p:spPr>
      </p:pic>
    </p:spTree>
    <p:extLst>
      <p:ext uri="{BB962C8B-B14F-4D97-AF65-F5344CB8AC3E}">
        <p14:creationId xmlns:p14="http://schemas.microsoft.com/office/powerpoint/2010/main" val="1497876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Scénario A</a:t>
            </a:r>
            <a:endParaRPr lang="fr-FR" dirty="0">
              <a:solidFill>
                <a:schemeClr val="bg1"/>
              </a:solidFill>
            </a:endParaRPr>
          </a:p>
        </p:txBody>
      </p:sp>
      <p:sp>
        <p:nvSpPr>
          <p:cNvPr id="3" name="Espace réservé du contenu 2"/>
          <p:cNvSpPr>
            <a:spLocks noGrp="1"/>
          </p:cNvSpPr>
          <p:nvPr>
            <p:ph idx="1"/>
          </p:nvPr>
        </p:nvSpPr>
        <p:spPr/>
        <p:txBody>
          <a:bodyPr>
            <a:normAutofit/>
          </a:bodyPr>
          <a:lstStyle/>
          <a:p>
            <a:pPr algn="just"/>
            <a:r>
              <a:rPr lang="fr-FR" dirty="0" smtClean="0">
                <a:solidFill>
                  <a:schemeClr val="bg1"/>
                </a:solidFill>
              </a:rPr>
              <a:t>Le jeu commence sur la plage le héro accompagné de son compagnon (tortue) la tortue revient pour surveiller ses œufs et paf une étoile de mer à décidé de se poser sur l’œuf. Le héro va devoir décoller </a:t>
            </a:r>
            <a:r>
              <a:rPr lang="fr-FR" dirty="0" smtClean="0">
                <a:solidFill>
                  <a:schemeClr val="bg1"/>
                </a:solidFill>
              </a:rPr>
              <a:t>l’étoile, pour décoller l’étoile il doit trouver un produit (sur la plage, dans une épave…). </a:t>
            </a:r>
            <a:r>
              <a:rPr lang="fr-FR" dirty="0" smtClean="0">
                <a:solidFill>
                  <a:schemeClr val="bg1"/>
                </a:solidFill>
              </a:rPr>
              <a:t>Ensuite il va devoir déplacer l’œuf dans un endroit chaud où pas selon la demande de la tortue (mâle femelle).</a:t>
            </a:r>
            <a:br>
              <a:rPr lang="fr-FR" dirty="0" smtClean="0">
                <a:solidFill>
                  <a:schemeClr val="bg1"/>
                </a:solidFill>
              </a:rPr>
            </a:br>
            <a:r>
              <a:rPr lang="fr-FR" dirty="0" smtClean="0">
                <a:solidFill>
                  <a:schemeClr val="bg1"/>
                </a:solidFill>
              </a:rPr>
              <a:t>Après l’éclosion de l’œuf le héro pars à l’aventure avec le bébé tortue il va devoir affronter les dangers de la nature à travers un parcours dans les courants de la mer.</a:t>
            </a:r>
            <a:endParaRPr lang="fr-FR" dirty="0">
              <a:solidFill>
                <a:schemeClr val="bg1"/>
              </a:solidFill>
            </a:endParaRPr>
          </a:p>
        </p:txBody>
      </p:sp>
    </p:spTree>
    <p:extLst>
      <p:ext uri="{BB962C8B-B14F-4D97-AF65-F5344CB8AC3E}">
        <p14:creationId xmlns:p14="http://schemas.microsoft.com/office/powerpoint/2010/main" val="3101251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GD</a:t>
            </a:r>
            <a:endParaRPr lang="fr-FR" dirty="0">
              <a:solidFill>
                <a:schemeClr val="bg1"/>
              </a:solidFill>
            </a:endParaRPr>
          </a:p>
        </p:txBody>
      </p:sp>
      <p:sp>
        <p:nvSpPr>
          <p:cNvPr id="3" name="Espace réservé du contenu 2"/>
          <p:cNvSpPr>
            <a:spLocks noGrp="1"/>
          </p:cNvSpPr>
          <p:nvPr>
            <p:ph idx="1"/>
          </p:nvPr>
        </p:nvSpPr>
        <p:spPr/>
        <p:txBody>
          <a:bodyPr/>
          <a:lstStyle/>
          <a:p>
            <a:r>
              <a:rPr lang="fr-FR" dirty="0" smtClean="0">
                <a:solidFill>
                  <a:schemeClr val="bg1"/>
                </a:solidFill>
              </a:rPr>
              <a:t>Mécanique</a:t>
            </a:r>
          </a:p>
          <a:p>
            <a:r>
              <a:rPr lang="fr-FR" dirty="0" err="1" smtClean="0">
                <a:solidFill>
                  <a:schemeClr val="bg1"/>
                </a:solidFill>
              </a:rPr>
              <a:t>Rewards</a:t>
            </a:r>
            <a:endParaRPr lang="fr-FR" dirty="0" smtClean="0">
              <a:solidFill>
                <a:schemeClr val="bg1"/>
              </a:solidFill>
            </a:endParaRPr>
          </a:p>
          <a:p>
            <a:r>
              <a:rPr lang="fr-FR" dirty="0" err="1" smtClean="0">
                <a:solidFill>
                  <a:schemeClr val="bg1"/>
                </a:solidFill>
              </a:rPr>
              <a:t>Level</a:t>
            </a:r>
            <a:r>
              <a:rPr lang="fr-FR" dirty="0" smtClean="0">
                <a:solidFill>
                  <a:schemeClr val="bg1"/>
                </a:solidFill>
              </a:rPr>
              <a:t> design</a:t>
            </a:r>
            <a:endParaRPr lang="fr-FR" dirty="0">
              <a:solidFill>
                <a:schemeClr val="bg1"/>
              </a:solidFill>
            </a:endParaRPr>
          </a:p>
        </p:txBody>
      </p:sp>
    </p:spTree>
    <p:extLst>
      <p:ext uri="{BB962C8B-B14F-4D97-AF65-F5344CB8AC3E}">
        <p14:creationId xmlns:p14="http://schemas.microsoft.com/office/powerpoint/2010/main" val="2840239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solidFill>
                  <a:schemeClr val="bg1"/>
                </a:solidFill>
              </a:rPr>
              <a:t>Level</a:t>
            </a:r>
            <a:r>
              <a:rPr lang="fr-FR" dirty="0" smtClean="0">
                <a:solidFill>
                  <a:schemeClr val="bg1"/>
                </a:solidFill>
              </a:rPr>
              <a:t> design</a:t>
            </a:r>
            <a:endParaRPr lang="fr-FR" dirty="0">
              <a:solidFill>
                <a:schemeClr val="bg1"/>
              </a:solidFill>
            </a:endParaRPr>
          </a:p>
        </p:txBody>
      </p:sp>
      <p:sp>
        <p:nvSpPr>
          <p:cNvPr id="3" name="Espace réservé du contenu 2"/>
          <p:cNvSpPr>
            <a:spLocks noGrp="1"/>
          </p:cNvSpPr>
          <p:nvPr>
            <p:ph idx="1"/>
          </p:nvPr>
        </p:nvSpPr>
        <p:spPr/>
        <p:txBody>
          <a:bodyPr/>
          <a:lstStyle/>
          <a:p>
            <a:pPr algn="just"/>
            <a:r>
              <a:rPr lang="fr-FR" dirty="0" smtClean="0">
                <a:solidFill>
                  <a:schemeClr val="bg1"/>
                </a:solidFill>
              </a:rPr>
              <a:t>Water flow</a:t>
            </a:r>
          </a:p>
          <a:p>
            <a:pPr marL="0" indent="0" algn="just">
              <a:buNone/>
            </a:pPr>
            <a:r>
              <a:rPr lang="fr-FR" dirty="0">
                <a:solidFill>
                  <a:schemeClr val="bg1"/>
                </a:solidFill>
              </a:rPr>
              <a:t>Le personnage va monter sur la tortue afin de la guider dans les courants, le joueurs devra éviter les pièges (sac plastique), les requins (prédateur) si le joueur rentre dans la gueule du requin celui-ci pourra échapper à sa proie en passant par les branchies (découverte de l’appareil respiratoire).</a:t>
            </a:r>
          </a:p>
          <a:p>
            <a:pPr algn="just"/>
            <a:endParaRPr lang="fr-FR" dirty="0">
              <a:solidFill>
                <a:schemeClr val="bg1"/>
              </a:solidFill>
            </a:endParaRPr>
          </a:p>
        </p:txBody>
      </p:sp>
    </p:spTree>
    <p:extLst>
      <p:ext uri="{BB962C8B-B14F-4D97-AF65-F5344CB8AC3E}">
        <p14:creationId xmlns:p14="http://schemas.microsoft.com/office/powerpoint/2010/main" val="1251324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solidFill>
                  <a:schemeClr val="bg1"/>
                </a:solidFill>
              </a:rPr>
              <a:t>Level</a:t>
            </a:r>
            <a:r>
              <a:rPr lang="fr-FR" dirty="0">
                <a:solidFill>
                  <a:schemeClr val="bg1"/>
                </a:solidFill>
              </a:rPr>
              <a:t> design</a:t>
            </a:r>
            <a:endParaRPr lang="fr-FR" dirty="0">
              <a:solidFill>
                <a:schemeClr val="bg1"/>
              </a:solidFill>
            </a:endParaRPr>
          </a:p>
        </p:txBody>
      </p:sp>
      <p:sp>
        <p:nvSpPr>
          <p:cNvPr id="3" name="Espace réservé du contenu 2"/>
          <p:cNvSpPr>
            <a:spLocks noGrp="1"/>
          </p:cNvSpPr>
          <p:nvPr>
            <p:ph idx="1"/>
          </p:nvPr>
        </p:nvSpPr>
        <p:spPr/>
        <p:txBody>
          <a:bodyPr/>
          <a:lstStyle/>
          <a:p>
            <a:pPr algn="just"/>
            <a:r>
              <a:rPr lang="fr-FR" dirty="0" err="1" smtClean="0">
                <a:solidFill>
                  <a:schemeClr val="bg1"/>
                </a:solidFill>
              </a:rPr>
              <a:t>Take</a:t>
            </a:r>
            <a:r>
              <a:rPr lang="fr-FR" dirty="0" smtClean="0">
                <a:solidFill>
                  <a:schemeClr val="bg1"/>
                </a:solidFill>
              </a:rPr>
              <a:t> of</a:t>
            </a:r>
          </a:p>
          <a:p>
            <a:pPr marL="0" indent="0" algn="just">
              <a:buNone/>
            </a:pPr>
            <a:endParaRPr lang="fr-FR" dirty="0" smtClean="0">
              <a:solidFill>
                <a:schemeClr val="bg1"/>
              </a:solidFill>
            </a:endParaRPr>
          </a:p>
          <a:p>
            <a:pPr marL="0" indent="0" algn="just">
              <a:buNone/>
            </a:pPr>
            <a:r>
              <a:rPr lang="fr-FR" dirty="0" smtClean="0">
                <a:solidFill>
                  <a:schemeClr val="bg1"/>
                </a:solidFill>
              </a:rPr>
              <a:t>On </a:t>
            </a:r>
            <a:r>
              <a:rPr lang="fr-FR" dirty="0">
                <a:solidFill>
                  <a:schemeClr val="bg1"/>
                </a:solidFill>
              </a:rPr>
              <a:t>va pouvoir découvrir que l’étoile de mer n’a pas de ventouse mais qu’elle colle… Bref le joueur devra réussir à retirer l’étoile de mer sans l’endommager</a:t>
            </a:r>
            <a:r>
              <a:rPr lang="fr-FR" dirty="0" smtClean="0">
                <a:solidFill>
                  <a:schemeClr val="bg1"/>
                </a:solidFill>
              </a:rPr>
              <a:t>.</a:t>
            </a:r>
            <a:endParaRPr lang="fr-FR" dirty="0">
              <a:solidFill>
                <a:schemeClr val="bg1"/>
              </a:solidFill>
            </a:endParaRPr>
          </a:p>
        </p:txBody>
      </p:sp>
    </p:spTree>
    <p:extLst>
      <p:ext uri="{BB962C8B-B14F-4D97-AF65-F5344CB8AC3E}">
        <p14:creationId xmlns:p14="http://schemas.microsoft.com/office/powerpoint/2010/main" val="2261822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solidFill>
                  <a:schemeClr val="bg1"/>
                </a:solidFill>
              </a:rPr>
              <a:t>Level</a:t>
            </a:r>
            <a:r>
              <a:rPr lang="fr-FR" dirty="0">
                <a:solidFill>
                  <a:schemeClr val="bg1"/>
                </a:solidFill>
              </a:rPr>
              <a:t> design</a:t>
            </a:r>
            <a:endParaRPr lang="fr-FR" dirty="0">
              <a:solidFill>
                <a:schemeClr val="bg1"/>
              </a:solidFill>
            </a:endParaRPr>
          </a:p>
        </p:txBody>
      </p:sp>
      <p:sp>
        <p:nvSpPr>
          <p:cNvPr id="3" name="Espace réservé du contenu 2"/>
          <p:cNvSpPr>
            <a:spLocks noGrp="1"/>
          </p:cNvSpPr>
          <p:nvPr>
            <p:ph idx="1"/>
          </p:nvPr>
        </p:nvSpPr>
        <p:spPr/>
        <p:txBody>
          <a:bodyPr/>
          <a:lstStyle/>
          <a:p>
            <a:pPr algn="just"/>
            <a:r>
              <a:rPr lang="fr-FR" dirty="0" smtClean="0">
                <a:solidFill>
                  <a:schemeClr val="bg1"/>
                </a:solidFill>
              </a:rPr>
              <a:t>Hot or not</a:t>
            </a:r>
          </a:p>
          <a:p>
            <a:pPr marL="0" indent="0" algn="just">
              <a:buNone/>
            </a:pPr>
            <a:r>
              <a:rPr lang="fr-FR" dirty="0">
                <a:solidFill>
                  <a:schemeClr val="bg1"/>
                </a:solidFill>
              </a:rPr>
              <a:t>Lors de la ponte le </a:t>
            </a:r>
            <a:r>
              <a:rPr lang="fr-FR" dirty="0" err="1">
                <a:solidFill>
                  <a:schemeClr val="bg1"/>
                </a:solidFill>
              </a:rPr>
              <a:t>sex</a:t>
            </a:r>
            <a:r>
              <a:rPr lang="fr-FR" dirty="0">
                <a:solidFill>
                  <a:schemeClr val="bg1"/>
                </a:solidFill>
              </a:rPr>
              <a:t> d’une tortue est déterminée selon la température plus la chaleur est élevée plus grande seront les chances que la tortue soit une femelle.  </a:t>
            </a:r>
          </a:p>
          <a:p>
            <a:pPr algn="just"/>
            <a:endParaRPr lang="fr-FR" dirty="0">
              <a:solidFill>
                <a:schemeClr val="bg1"/>
              </a:solidFill>
            </a:endParaRPr>
          </a:p>
        </p:txBody>
      </p:sp>
    </p:spTree>
    <p:extLst>
      <p:ext uri="{BB962C8B-B14F-4D97-AF65-F5344CB8AC3E}">
        <p14:creationId xmlns:p14="http://schemas.microsoft.com/office/powerpoint/2010/main" val="1586070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solidFill>
                  <a:schemeClr val="bg1"/>
                </a:solidFill>
              </a:rPr>
              <a:t>Bi_app</a:t>
            </a:r>
            <a:endParaRPr lang="fr-FR" dirty="0">
              <a:solidFill>
                <a:schemeClr val="bg1"/>
              </a:solidFill>
            </a:endParaRPr>
          </a:p>
        </p:txBody>
      </p:sp>
      <p:sp>
        <p:nvSpPr>
          <p:cNvPr id="3" name="Espace réservé du contenu 2"/>
          <p:cNvSpPr>
            <a:spLocks noGrp="1"/>
          </p:cNvSpPr>
          <p:nvPr>
            <p:ph sz="half" idx="1"/>
          </p:nvPr>
        </p:nvSpPr>
        <p:spPr/>
        <p:txBody>
          <a:bodyPr/>
          <a:lstStyle/>
          <a:p>
            <a:r>
              <a:rPr lang="fr-FR" dirty="0" smtClean="0">
                <a:solidFill>
                  <a:schemeClr val="bg1"/>
                </a:solidFill>
              </a:rPr>
              <a:t>Un </a:t>
            </a:r>
            <a:r>
              <a:rPr lang="fr-FR" dirty="0" err="1" smtClean="0">
                <a:solidFill>
                  <a:schemeClr val="bg1"/>
                </a:solidFill>
              </a:rPr>
              <a:t>serious</a:t>
            </a:r>
            <a:r>
              <a:rPr lang="fr-FR" dirty="0" smtClean="0">
                <a:solidFill>
                  <a:schemeClr val="bg1"/>
                </a:solidFill>
              </a:rPr>
              <a:t> </a:t>
            </a:r>
            <a:r>
              <a:rPr lang="fr-FR" dirty="0" err="1" smtClean="0">
                <a:solidFill>
                  <a:schemeClr val="bg1"/>
                </a:solidFill>
              </a:rPr>
              <a:t>game</a:t>
            </a:r>
            <a:endParaRPr lang="fr-FR" dirty="0" smtClean="0">
              <a:solidFill>
                <a:schemeClr val="bg1"/>
              </a:solidFill>
            </a:endParaRPr>
          </a:p>
          <a:p>
            <a:r>
              <a:rPr lang="fr-FR" dirty="0" smtClean="0">
                <a:solidFill>
                  <a:schemeClr val="bg1"/>
                </a:solidFill>
              </a:rPr>
              <a:t>Du réel au virtuel </a:t>
            </a:r>
          </a:p>
          <a:p>
            <a:r>
              <a:rPr lang="fr-FR" dirty="0" smtClean="0">
                <a:solidFill>
                  <a:schemeClr val="bg1"/>
                </a:solidFill>
              </a:rPr>
              <a:t>Le jeu</a:t>
            </a:r>
            <a:endParaRPr lang="fr-FR" dirty="0">
              <a:solidFill>
                <a:schemeClr val="bg1"/>
              </a:solidFill>
            </a:endParaRPr>
          </a:p>
          <a:p>
            <a:pPr marL="0" indent="0">
              <a:buNone/>
            </a:pPr>
            <a:endParaRPr lang="fr-FR" dirty="0" smtClean="0">
              <a:solidFill>
                <a:schemeClr val="bg1"/>
              </a:solidFill>
            </a:endParaRPr>
          </a:p>
          <a:p>
            <a:endParaRPr lang="fr-FR" dirty="0">
              <a:solidFill>
                <a:schemeClr val="bg1"/>
              </a:solidFill>
            </a:endParaRPr>
          </a:p>
        </p:txBody>
      </p:sp>
      <p:sp>
        <p:nvSpPr>
          <p:cNvPr id="4" name="Espace réservé du contenu 3"/>
          <p:cNvSpPr>
            <a:spLocks noGrp="1"/>
          </p:cNvSpPr>
          <p:nvPr>
            <p:ph sz="half" idx="2"/>
          </p:nvPr>
        </p:nvSpPr>
        <p:spPr/>
        <p:txBody>
          <a:bodyPr/>
          <a:lstStyle/>
          <a:p>
            <a:endParaRPr lang="fr-FR"/>
          </a:p>
        </p:txBody>
      </p:sp>
    </p:spTree>
    <p:extLst>
      <p:ext uri="{BB962C8B-B14F-4D97-AF65-F5344CB8AC3E}">
        <p14:creationId xmlns:p14="http://schemas.microsoft.com/office/powerpoint/2010/main" val="964537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Ambiance</a:t>
            </a:r>
            <a:endParaRPr lang="fr-FR" dirty="0">
              <a:solidFill>
                <a:schemeClr val="bg1"/>
              </a:solidFill>
            </a:endParaRPr>
          </a:p>
        </p:txBody>
      </p:sp>
      <p:sp>
        <p:nvSpPr>
          <p:cNvPr id="3" name="Espace réservé du contenu 2"/>
          <p:cNvSpPr>
            <a:spLocks noGrp="1"/>
          </p:cNvSpPr>
          <p:nvPr>
            <p:ph idx="1"/>
          </p:nvPr>
        </p:nvSpPr>
        <p:spPr/>
        <p:txBody>
          <a:bodyPr/>
          <a:lstStyle/>
          <a:p>
            <a:r>
              <a:rPr lang="fr-FR" dirty="0" smtClean="0">
                <a:solidFill>
                  <a:schemeClr val="bg1"/>
                </a:solidFill>
              </a:rPr>
              <a:t>Son</a:t>
            </a:r>
          </a:p>
          <a:p>
            <a:r>
              <a:rPr lang="fr-FR" dirty="0" smtClean="0">
                <a:solidFill>
                  <a:schemeClr val="bg1"/>
                </a:solidFill>
              </a:rPr>
              <a:t>Lumière</a:t>
            </a:r>
          </a:p>
        </p:txBody>
      </p:sp>
    </p:spTree>
    <p:extLst>
      <p:ext uri="{BB962C8B-B14F-4D97-AF65-F5344CB8AC3E}">
        <p14:creationId xmlns:p14="http://schemas.microsoft.com/office/powerpoint/2010/main" val="588391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Développement</a:t>
            </a:r>
            <a:endParaRPr lang="fr-FR" dirty="0">
              <a:solidFill>
                <a:schemeClr val="bg1"/>
              </a:solidFill>
            </a:endParaRPr>
          </a:p>
        </p:txBody>
      </p:sp>
      <p:sp>
        <p:nvSpPr>
          <p:cNvPr id="3" name="Espace réservé du contenu 2"/>
          <p:cNvSpPr>
            <a:spLocks noGrp="1"/>
          </p:cNvSpPr>
          <p:nvPr>
            <p:ph idx="1"/>
          </p:nvPr>
        </p:nvSpPr>
        <p:spPr/>
        <p:txBody>
          <a:bodyPr/>
          <a:lstStyle/>
          <a:p>
            <a:r>
              <a:rPr lang="fr-FR" dirty="0" smtClean="0">
                <a:solidFill>
                  <a:schemeClr val="bg1"/>
                </a:solidFill>
                <a:hlinkClick r:id="rId2"/>
              </a:rPr>
              <a:t>Exemple de projet Unity</a:t>
            </a:r>
            <a:endParaRPr lang="fr-FR" dirty="0">
              <a:solidFill>
                <a:schemeClr val="bg1"/>
              </a:solidFill>
            </a:endParaRPr>
          </a:p>
        </p:txBody>
      </p:sp>
    </p:spTree>
    <p:extLst>
      <p:ext uri="{BB962C8B-B14F-4D97-AF65-F5344CB8AC3E}">
        <p14:creationId xmlns:p14="http://schemas.microsoft.com/office/powerpoint/2010/main" val="3068645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Scénario B</a:t>
            </a:r>
            <a:endParaRPr lang="fr-FR" dirty="0">
              <a:solidFill>
                <a:schemeClr val="bg1"/>
              </a:solidFill>
            </a:endParaRPr>
          </a:p>
        </p:txBody>
      </p:sp>
      <p:sp>
        <p:nvSpPr>
          <p:cNvPr id="4" name="Espace réservé du contenu 3"/>
          <p:cNvSpPr>
            <a:spLocks noGrp="1"/>
          </p:cNvSpPr>
          <p:nvPr>
            <p:ph idx="1"/>
          </p:nvPr>
        </p:nvSpPr>
        <p:spPr/>
        <p:txBody>
          <a:bodyPr/>
          <a:lstStyle/>
          <a:p>
            <a:endParaRPr lang="fr-FR"/>
          </a:p>
        </p:txBody>
      </p:sp>
    </p:spTree>
    <p:extLst>
      <p:ext uri="{BB962C8B-B14F-4D97-AF65-F5344CB8AC3E}">
        <p14:creationId xmlns:p14="http://schemas.microsoft.com/office/powerpoint/2010/main" val="178078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Recherche sur des développement similaire à </a:t>
            </a:r>
            <a:r>
              <a:rPr lang="fr-FR" dirty="0" err="1" smtClean="0">
                <a:solidFill>
                  <a:schemeClr val="bg1"/>
                </a:solidFill>
              </a:rPr>
              <a:t>bi_app</a:t>
            </a:r>
            <a:endParaRPr lang="fr-FR" dirty="0">
              <a:solidFill>
                <a:schemeClr val="bg1"/>
              </a:solidFill>
            </a:endParaRPr>
          </a:p>
        </p:txBody>
      </p:sp>
      <p:sp>
        <p:nvSpPr>
          <p:cNvPr id="3" name="Espace réservé du contenu 2"/>
          <p:cNvSpPr>
            <a:spLocks noGrp="1"/>
          </p:cNvSpPr>
          <p:nvPr>
            <p:ph idx="1"/>
          </p:nvPr>
        </p:nvSpPr>
        <p:spPr/>
        <p:txBody>
          <a:bodyPr>
            <a:normAutofit/>
          </a:bodyPr>
          <a:lstStyle/>
          <a:p>
            <a:pPr algn="just"/>
            <a:r>
              <a:rPr lang="fr-FR" dirty="0" err="1" smtClean="0">
                <a:solidFill>
                  <a:schemeClr val="bg1"/>
                </a:solidFill>
              </a:rPr>
              <a:t>Serious</a:t>
            </a:r>
            <a:r>
              <a:rPr lang="fr-FR" dirty="0" smtClean="0">
                <a:solidFill>
                  <a:schemeClr val="bg1"/>
                </a:solidFill>
              </a:rPr>
              <a:t> </a:t>
            </a:r>
            <a:r>
              <a:rPr lang="fr-FR" dirty="0" err="1" smtClean="0">
                <a:solidFill>
                  <a:schemeClr val="bg1"/>
                </a:solidFill>
              </a:rPr>
              <a:t>game</a:t>
            </a:r>
            <a:r>
              <a:rPr lang="fr-FR" dirty="0" smtClean="0">
                <a:solidFill>
                  <a:schemeClr val="bg1"/>
                </a:solidFill>
              </a:rPr>
              <a:t> sensibilisation sur le développement des tortues </a:t>
            </a:r>
            <a:r>
              <a:rPr lang="fr-FR" dirty="0" smtClean="0">
                <a:solidFill>
                  <a:schemeClr val="bg1"/>
                </a:solidFill>
                <a:hlinkClick r:id="rId2"/>
              </a:rPr>
              <a:t>http</a:t>
            </a:r>
            <a:r>
              <a:rPr lang="fr-FR" dirty="0">
                <a:solidFill>
                  <a:schemeClr val="bg1"/>
                </a:solidFill>
                <a:hlinkClick r:id="rId2"/>
              </a:rPr>
              <a:t>://</a:t>
            </a:r>
            <a:r>
              <a:rPr lang="fr-FR" dirty="0" smtClean="0">
                <a:solidFill>
                  <a:schemeClr val="bg1"/>
                </a:solidFill>
                <a:hlinkClick r:id="rId2"/>
              </a:rPr>
              <a:t>games.noaa.gov/seaturtle/game/fisheries.html</a:t>
            </a:r>
            <a:endParaRPr lang="fr-FR" dirty="0" smtClean="0">
              <a:solidFill>
                <a:schemeClr val="bg1"/>
              </a:solidFill>
            </a:endParaRPr>
          </a:p>
          <a:p>
            <a:pPr algn="just"/>
            <a:endParaRPr lang="fr-FR" dirty="0">
              <a:solidFill>
                <a:schemeClr val="bg1"/>
              </a:solidFill>
            </a:endParaRPr>
          </a:p>
          <a:p>
            <a:pPr algn="just"/>
            <a:endParaRPr lang="fr-FR" dirty="0" smtClean="0">
              <a:solidFill>
                <a:schemeClr val="bg1"/>
              </a:solidFill>
            </a:endParaRPr>
          </a:p>
          <a:p>
            <a:pPr algn="just"/>
            <a:r>
              <a:rPr lang="fr-FR" dirty="0">
                <a:solidFill>
                  <a:schemeClr val="bg1"/>
                </a:solidFill>
                <a:hlinkClick r:id="rId3"/>
              </a:rPr>
              <a:t>http://games.noaa.gov</a:t>
            </a:r>
            <a:r>
              <a:rPr lang="fr-FR" dirty="0" smtClean="0">
                <a:solidFill>
                  <a:schemeClr val="bg1"/>
                </a:solidFill>
                <a:hlinkClick r:id="rId3"/>
              </a:rPr>
              <a:t>/</a:t>
            </a:r>
            <a:endParaRPr lang="fr-FR" dirty="0">
              <a:solidFill>
                <a:schemeClr val="bg1"/>
              </a:solidFill>
              <a:sym typeface="Wingdings" panose="05000000000000000000" pitchFamily="2" charset="2"/>
            </a:endParaRPr>
          </a:p>
          <a:p>
            <a:pPr algn="just"/>
            <a:r>
              <a:rPr lang="fr-FR" dirty="0" smtClean="0">
                <a:solidFill>
                  <a:schemeClr val="bg1"/>
                </a:solidFill>
                <a:sym typeface="Wingdings" panose="05000000000000000000" pitchFamily="2" charset="2"/>
              </a:rPr>
              <a:t>Ce qu’il ne faut pas faire !</a:t>
            </a:r>
          </a:p>
          <a:p>
            <a:pPr algn="just"/>
            <a:r>
              <a:rPr lang="fr-FR" dirty="0">
                <a:solidFill>
                  <a:schemeClr val="bg1"/>
                </a:solidFill>
              </a:rPr>
              <a:t>http://</a:t>
            </a:r>
            <a:r>
              <a:rPr lang="fr-FR" dirty="0" smtClean="0">
                <a:solidFill>
                  <a:schemeClr val="bg1"/>
                </a:solidFill>
              </a:rPr>
              <a:t>www.afsc.noaa.gov/Rockfish-Game/gamemenu.html</a:t>
            </a:r>
          </a:p>
          <a:p>
            <a:pPr marL="0" indent="0" algn="just">
              <a:buNone/>
            </a:pPr>
            <a:endParaRPr lang="fr-FR" dirty="0">
              <a:solidFill>
                <a:schemeClr val="bg1"/>
              </a:solidFill>
            </a:endParaRPr>
          </a:p>
        </p:txBody>
      </p:sp>
    </p:spTree>
    <p:extLst>
      <p:ext uri="{BB962C8B-B14F-4D97-AF65-F5344CB8AC3E}">
        <p14:creationId xmlns:p14="http://schemas.microsoft.com/office/powerpoint/2010/main" val="2908986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solidFill>
                  <a:schemeClr val="bg1"/>
                </a:solidFill>
              </a:rPr>
              <a:t>Serious</a:t>
            </a:r>
            <a:r>
              <a:rPr lang="fr-FR" dirty="0" smtClean="0">
                <a:solidFill>
                  <a:schemeClr val="bg1"/>
                </a:solidFill>
              </a:rPr>
              <a:t> </a:t>
            </a:r>
            <a:r>
              <a:rPr lang="fr-FR" dirty="0" err="1" smtClean="0">
                <a:solidFill>
                  <a:schemeClr val="bg1"/>
                </a:solidFill>
              </a:rPr>
              <a:t>game</a:t>
            </a:r>
            <a:endParaRPr lang="fr-FR" dirty="0">
              <a:solidFill>
                <a:schemeClr val="bg1"/>
              </a:solidFill>
            </a:endParaRPr>
          </a:p>
        </p:txBody>
      </p:sp>
      <p:sp>
        <p:nvSpPr>
          <p:cNvPr id="3" name="Espace réservé du contenu 2"/>
          <p:cNvSpPr>
            <a:spLocks noGrp="1"/>
          </p:cNvSpPr>
          <p:nvPr>
            <p:ph idx="1"/>
          </p:nvPr>
        </p:nvSpPr>
        <p:spPr/>
        <p:txBody>
          <a:bodyPr/>
          <a:lstStyle/>
          <a:p>
            <a:r>
              <a:rPr lang="fr-FR" dirty="0" smtClean="0">
                <a:solidFill>
                  <a:schemeClr val="bg1"/>
                </a:solidFill>
              </a:rPr>
              <a:t>Ludique</a:t>
            </a:r>
          </a:p>
          <a:p>
            <a:r>
              <a:rPr lang="fr-FR" dirty="0" smtClean="0">
                <a:solidFill>
                  <a:schemeClr val="bg1"/>
                </a:solidFill>
              </a:rPr>
              <a:t>Apprendre sans le savoir</a:t>
            </a:r>
          </a:p>
          <a:p>
            <a:r>
              <a:rPr lang="fr-FR" dirty="0" smtClean="0">
                <a:solidFill>
                  <a:schemeClr val="bg1"/>
                </a:solidFill>
              </a:rPr>
              <a:t>De 7 à 77 ans </a:t>
            </a:r>
          </a:p>
          <a:p>
            <a:pPr marL="0" indent="0">
              <a:buNone/>
            </a:pPr>
            <a:endParaRPr lang="fr-FR" dirty="0">
              <a:solidFill>
                <a:schemeClr val="bg1"/>
              </a:solidFill>
            </a:endParaRPr>
          </a:p>
        </p:txBody>
      </p:sp>
    </p:spTree>
    <p:extLst>
      <p:ext uri="{BB962C8B-B14F-4D97-AF65-F5344CB8AC3E}">
        <p14:creationId xmlns:p14="http://schemas.microsoft.com/office/powerpoint/2010/main" val="2205034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Du réel au virtuel</a:t>
            </a:r>
            <a:endParaRPr lang="fr-FR" dirty="0">
              <a:solidFill>
                <a:schemeClr val="bg1"/>
              </a:solidFill>
            </a:endParaRPr>
          </a:p>
        </p:txBody>
      </p:sp>
      <p:sp>
        <p:nvSpPr>
          <p:cNvPr id="3" name="Espace réservé du contenu 2"/>
          <p:cNvSpPr>
            <a:spLocks noGrp="1"/>
          </p:cNvSpPr>
          <p:nvPr>
            <p:ph idx="1"/>
          </p:nvPr>
        </p:nvSpPr>
        <p:spPr/>
        <p:txBody>
          <a:bodyPr/>
          <a:lstStyle/>
          <a:p>
            <a:r>
              <a:rPr lang="fr-FR" dirty="0" smtClean="0">
                <a:solidFill>
                  <a:schemeClr val="bg1"/>
                </a:solidFill>
              </a:rPr>
              <a:t>Tablettes</a:t>
            </a:r>
            <a:endParaRPr lang="fr-FR" dirty="0">
              <a:solidFill>
                <a:schemeClr val="bg1"/>
              </a:solidFill>
            </a:endParaRPr>
          </a:p>
          <a:p>
            <a:r>
              <a:rPr lang="fr-FR" dirty="0" smtClean="0">
                <a:solidFill>
                  <a:schemeClr val="bg1"/>
                </a:solidFill>
              </a:rPr>
              <a:t>3D</a:t>
            </a:r>
          </a:p>
          <a:p>
            <a:r>
              <a:rPr lang="fr-FR" dirty="0" smtClean="0">
                <a:solidFill>
                  <a:schemeClr val="bg1"/>
                </a:solidFill>
              </a:rPr>
              <a:t>Interactions</a:t>
            </a:r>
            <a:endParaRPr lang="fr-FR" dirty="0">
              <a:solidFill>
                <a:schemeClr val="bg1"/>
              </a:solidFill>
            </a:endParaRPr>
          </a:p>
        </p:txBody>
      </p:sp>
    </p:spTree>
    <p:extLst>
      <p:ext uri="{BB962C8B-B14F-4D97-AF65-F5344CB8AC3E}">
        <p14:creationId xmlns:p14="http://schemas.microsoft.com/office/powerpoint/2010/main" val="1362914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Le jeu</a:t>
            </a:r>
            <a:endParaRPr lang="fr-FR" dirty="0">
              <a:solidFill>
                <a:schemeClr val="bg1"/>
              </a:solidFill>
            </a:endParaRPr>
          </a:p>
        </p:txBody>
      </p:sp>
      <p:sp>
        <p:nvSpPr>
          <p:cNvPr id="3" name="Espace réservé du contenu 2"/>
          <p:cNvSpPr>
            <a:spLocks noGrp="1"/>
          </p:cNvSpPr>
          <p:nvPr>
            <p:ph idx="1"/>
          </p:nvPr>
        </p:nvSpPr>
        <p:spPr/>
        <p:txBody>
          <a:bodyPr/>
          <a:lstStyle/>
          <a:p>
            <a:r>
              <a:rPr lang="fr-FR" dirty="0" smtClean="0">
                <a:solidFill>
                  <a:schemeClr val="bg1"/>
                </a:solidFill>
              </a:rPr>
              <a:t>Environnement </a:t>
            </a:r>
            <a:endParaRPr lang="fr-FR" dirty="0" smtClean="0">
              <a:solidFill>
                <a:schemeClr val="bg1"/>
              </a:solidFill>
            </a:endParaRPr>
          </a:p>
          <a:p>
            <a:r>
              <a:rPr lang="fr-FR" dirty="0" smtClean="0">
                <a:solidFill>
                  <a:schemeClr val="bg1"/>
                </a:solidFill>
              </a:rPr>
              <a:t>Quatre </a:t>
            </a:r>
            <a:r>
              <a:rPr lang="fr-FR" dirty="0">
                <a:solidFill>
                  <a:schemeClr val="bg1"/>
                </a:solidFill>
              </a:rPr>
              <a:t>acteurs dans le </a:t>
            </a:r>
            <a:r>
              <a:rPr lang="fr-FR" dirty="0" smtClean="0">
                <a:solidFill>
                  <a:schemeClr val="bg1"/>
                </a:solidFill>
              </a:rPr>
              <a:t>jeu</a:t>
            </a:r>
            <a:endParaRPr lang="fr-FR" dirty="0">
              <a:solidFill>
                <a:schemeClr val="bg1"/>
              </a:solidFill>
            </a:endParaRPr>
          </a:p>
        </p:txBody>
      </p:sp>
    </p:spTree>
    <p:extLst>
      <p:ext uri="{BB962C8B-B14F-4D97-AF65-F5344CB8AC3E}">
        <p14:creationId xmlns:p14="http://schemas.microsoft.com/office/powerpoint/2010/main" val="542569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Document de cadrage</a:t>
            </a:r>
            <a:endParaRPr lang="fr-FR" dirty="0">
              <a:solidFill>
                <a:schemeClr val="bg1"/>
              </a:solidFill>
            </a:endParaRPr>
          </a:p>
        </p:txBody>
      </p:sp>
      <p:sp>
        <p:nvSpPr>
          <p:cNvPr id="3" name="Espace réservé du contenu 2"/>
          <p:cNvSpPr>
            <a:spLocks noGrp="1"/>
          </p:cNvSpPr>
          <p:nvPr>
            <p:ph idx="1"/>
          </p:nvPr>
        </p:nvSpPr>
        <p:spPr/>
        <p:txBody>
          <a:bodyPr>
            <a:normAutofit/>
          </a:bodyPr>
          <a:lstStyle/>
          <a:p>
            <a:r>
              <a:rPr lang="fr-FR" dirty="0" smtClean="0">
                <a:solidFill>
                  <a:schemeClr val="bg1"/>
                </a:solidFill>
              </a:rPr>
              <a:t>Public : 7 ans et plus</a:t>
            </a:r>
          </a:p>
          <a:p>
            <a:r>
              <a:rPr lang="fr-FR" dirty="0" smtClean="0">
                <a:solidFill>
                  <a:schemeClr val="bg1"/>
                </a:solidFill>
              </a:rPr>
              <a:t>Cible : Casual </a:t>
            </a:r>
          </a:p>
          <a:p>
            <a:r>
              <a:rPr lang="fr-FR" dirty="0" smtClean="0">
                <a:solidFill>
                  <a:schemeClr val="bg1"/>
                </a:solidFill>
              </a:rPr>
              <a:t>Genre : Educatif / course / puzzle</a:t>
            </a:r>
          </a:p>
          <a:p>
            <a:r>
              <a:rPr lang="fr-FR" dirty="0" smtClean="0">
                <a:solidFill>
                  <a:schemeClr val="bg1"/>
                </a:solidFill>
              </a:rPr>
              <a:t>Support : Mobile   PC/ MAX/ WEB</a:t>
            </a:r>
            <a:endParaRPr lang="fr-FR" dirty="0">
              <a:solidFill>
                <a:schemeClr val="bg1"/>
              </a:solidFill>
            </a:endParaRPr>
          </a:p>
          <a:p>
            <a:r>
              <a:rPr lang="fr-FR" dirty="0">
                <a:solidFill>
                  <a:schemeClr val="bg1"/>
                </a:solidFill>
              </a:rPr>
              <a:t>Référence :</a:t>
            </a:r>
          </a:p>
          <a:p>
            <a:endParaRPr lang="fr-FR" dirty="0">
              <a:solidFill>
                <a:schemeClr val="bg1"/>
              </a:solidFill>
            </a:endParaRPr>
          </a:p>
        </p:txBody>
      </p:sp>
    </p:spTree>
    <p:extLst>
      <p:ext uri="{BB962C8B-B14F-4D97-AF65-F5344CB8AC3E}">
        <p14:creationId xmlns:p14="http://schemas.microsoft.com/office/powerpoint/2010/main" val="4065865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L’environnement</a:t>
            </a:r>
            <a:endParaRPr lang="fr-FR" dirty="0">
              <a:solidFill>
                <a:schemeClr val="bg1"/>
              </a:solidFill>
            </a:endParaRPr>
          </a:p>
        </p:txBody>
      </p:sp>
      <p:sp>
        <p:nvSpPr>
          <p:cNvPr id="3" name="Espace réservé du contenu 2"/>
          <p:cNvSpPr>
            <a:spLocks noGrp="1"/>
          </p:cNvSpPr>
          <p:nvPr>
            <p:ph idx="1"/>
          </p:nvPr>
        </p:nvSpPr>
        <p:spPr/>
        <p:txBody>
          <a:bodyPr anchor="t"/>
          <a:lstStyle/>
          <a:p>
            <a:r>
              <a:rPr lang="fr-FR" dirty="0" smtClean="0">
                <a:solidFill>
                  <a:schemeClr val="bg1"/>
                </a:solidFill>
              </a:rPr>
              <a:t>Aquatique</a:t>
            </a:r>
          </a:p>
          <a:p>
            <a:r>
              <a:rPr lang="fr-FR" dirty="0" smtClean="0">
                <a:solidFill>
                  <a:schemeClr val="bg1"/>
                </a:solidFill>
              </a:rPr>
              <a:t>Plage</a:t>
            </a:r>
          </a:p>
          <a:p>
            <a:pPr marL="0" indent="0">
              <a:buNone/>
            </a:pPr>
            <a:endParaRPr lang="fr-FR" dirty="0">
              <a:solidFill>
                <a:schemeClr val="bg1"/>
              </a:solidFill>
            </a:endParaRPr>
          </a:p>
        </p:txBody>
      </p:sp>
      <p:pic>
        <p:nvPicPr>
          <p:cNvPr id="4" name="PLyuaADe8jQ"/>
          <p:cNvPicPr>
            <a:picLocks noRot="1" noChangeAspect="1"/>
          </p:cNvPicPr>
          <p:nvPr>
            <a:videoFile r:link="rId1"/>
          </p:nvPr>
        </p:nvPicPr>
        <p:blipFill>
          <a:blip r:embed="rId3"/>
          <a:stretch>
            <a:fillRect/>
          </a:stretch>
        </p:blipFill>
        <p:spPr>
          <a:xfrm>
            <a:off x="3340768" y="2143125"/>
            <a:ext cx="7761705" cy="4365959"/>
          </a:xfrm>
          <a:prstGeom prst="rect">
            <a:avLst/>
          </a:prstGeom>
        </p:spPr>
      </p:pic>
    </p:spTree>
    <p:extLst>
      <p:ext uri="{BB962C8B-B14F-4D97-AF65-F5344CB8AC3E}">
        <p14:creationId xmlns:p14="http://schemas.microsoft.com/office/powerpoint/2010/main" val="1285807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Les personnages</a:t>
            </a:r>
            <a:endParaRPr lang="fr-FR" dirty="0">
              <a:solidFill>
                <a:schemeClr val="bg1"/>
              </a:solidFill>
            </a:endParaRPr>
          </a:p>
        </p:txBody>
      </p:sp>
    </p:spTree>
    <p:extLst>
      <p:ext uri="{BB962C8B-B14F-4D97-AF65-F5344CB8AC3E}">
        <p14:creationId xmlns:p14="http://schemas.microsoft.com/office/powerpoint/2010/main" val="1301635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bg1"/>
                </a:solidFill>
              </a:rPr>
              <a:t>La tortue</a:t>
            </a:r>
            <a:endParaRPr lang="fr-FR" dirty="0">
              <a:solidFill>
                <a:schemeClr val="bg1"/>
              </a:solidFill>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255" y="2172057"/>
            <a:ext cx="4685943" cy="4685943"/>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861" y="2540362"/>
            <a:ext cx="5932472" cy="3949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5639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947</TotalTime>
  <Words>359</Words>
  <Application>Microsoft Office PowerPoint</Application>
  <PresentationFormat>Grand écran</PresentationFormat>
  <Paragraphs>72</Paragraphs>
  <Slides>23</Slides>
  <Notes>0</Notes>
  <HiddenSlides>0</HiddenSlides>
  <MMClips>3</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Calibri Light</vt:lpstr>
      <vt:lpstr>Wingdings</vt:lpstr>
      <vt:lpstr>Thème Office</vt:lpstr>
      <vt:lpstr>Présentation PowerPoint</vt:lpstr>
      <vt:lpstr>Bi_app</vt:lpstr>
      <vt:lpstr>Serious game</vt:lpstr>
      <vt:lpstr>Du réel au virtuel</vt:lpstr>
      <vt:lpstr>Le jeu</vt:lpstr>
      <vt:lpstr>Document de cadrage</vt:lpstr>
      <vt:lpstr>L’environnement</vt:lpstr>
      <vt:lpstr>Les personnages</vt:lpstr>
      <vt:lpstr>La tortue</vt:lpstr>
      <vt:lpstr>L’étoile de mer</vt:lpstr>
      <vt:lpstr>Le requin</vt:lpstr>
      <vt:lpstr>Le joueur</vt:lpstr>
      <vt:lpstr>Eléments graphiques</vt:lpstr>
      <vt:lpstr>Animation</vt:lpstr>
      <vt:lpstr>Scénario A</vt:lpstr>
      <vt:lpstr>GD</vt:lpstr>
      <vt:lpstr>Level design</vt:lpstr>
      <vt:lpstr>Level design</vt:lpstr>
      <vt:lpstr>Level design</vt:lpstr>
      <vt:lpstr>Ambiance</vt:lpstr>
      <vt:lpstr>Développement</vt:lpstr>
      <vt:lpstr>Scénario B</vt:lpstr>
      <vt:lpstr>Recherche sur des développement similaire à bi_app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Be_@pp</dc:title>
  <dc:creator>marc viguie</dc:creator>
  <cp:lastModifiedBy>marc viguie</cp:lastModifiedBy>
  <cp:revision>30</cp:revision>
  <dcterms:created xsi:type="dcterms:W3CDTF">2014-11-03T09:54:25Z</dcterms:created>
  <dcterms:modified xsi:type="dcterms:W3CDTF">2014-11-04T16:59:47Z</dcterms:modified>
</cp:coreProperties>
</file>