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269"/>
    <a:srgbClr val="F77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</a:rPr>
              <a:t>T</a:t>
            </a:r>
            <a:r>
              <a:rPr lang="en-US" sz="11500" dirty="0" smtClean="0">
                <a:solidFill>
                  <a:srgbClr val="F77407"/>
                </a:solidFill>
              </a:rPr>
              <a:t>E</a:t>
            </a:r>
            <a:r>
              <a:rPr lang="en-US" sz="11500" dirty="0" smtClean="0">
                <a:solidFill>
                  <a:srgbClr val="FFC000"/>
                </a:solidFill>
              </a:rPr>
              <a:t>T</a:t>
            </a:r>
            <a:r>
              <a:rPr lang="en-US" sz="11500" dirty="0" smtClean="0">
                <a:solidFill>
                  <a:srgbClr val="00B050"/>
                </a:solidFill>
              </a:rPr>
              <a:t>R</a:t>
            </a:r>
            <a:r>
              <a:rPr lang="en-US" sz="11500" dirty="0" smtClean="0">
                <a:solidFill>
                  <a:srgbClr val="0070C0"/>
                </a:solidFill>
              </a:rPr>
              <a:t>I</a:t>
            </a:r>
            <a:r>
              <a:rPr lang="en-US" sz="11500" dirty="0" smtClean="0">
                <a:solidFill>
                  <a:srgbClr val="9C0269"/>
                </a:solidFill>
              </a:rPr>
              <a:t>S</a:t>
            </a:r>
            <a:endParaRPr lang="en-US" sz="11500" dirty="0">
              <a:solidFill>
                <a:srgbClr val="9C0269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Dan </a:t>
            </a:r>
            <a:r>
              <a:rPr lang="en-US" sz="2400" b="1" dirty="0" err="1" smtClean="0">
                <a:solidFill>
                  <a:srgbClr val="002060"/>
                </a:solidFill>
              </a:rPr>
              <a:t>Nisset</a:t>
            </a:r>
            <a:r>
              <a:rPr lang="en-US" sz="2400" b="1" dirty="0" smtClean="0">
                <a:solidFill>
                  <a:srgbClr val="002060"/>
                </a:solidFill>
              </a:rPr>
              <a:t> S. </a:t>
            </a:r>
            <a:r>
              <a:rPr lang="en-US" sz="2400" b="1" dirty="0" err="1" smtClean="0">
                <a:solidFill>
                  <a:srgbClr val="002060"/>
                </a:solidFill>
              </a:rPr>
              <a:t>Jaques</a:t>
            </a:r>
            <a:r>
              <a:rPr lang="en-US" sz="2400" b="1" dirty="0" smtClean="0">
                <a:solidFill>
                  <a:srgbClr val="002060"/>
                </a:solidFill>
              </a:rPr>
              <a:t>, 2 16 23 84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Marc-</a:t>
            </a:r>
            <a:r>
              <a:rPr lang="en-US" sz="2400" b="1" dirty="0" err="1" smtClean="0">
                <a:solidFill>
                  <a:srgbClr val="002060"/>
                </a:solidFill>
              </a:rPr>
              <a:t>Edlyn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Tertulien</a:t>
            </a:r>
            <a:r>
              <a:rPr lang="en-US" sz="2400" b="1" dirty="0" smtClean="0">
                <a:solidFill>
                  <a:srgbClr val="002060"/>
                </a:solidFill>
              </a:rPr>
              <a:t>, 2 17 04 54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000" b="1" dirty="0" err="1">
                <a:solidFill>
                  <a:schemeClr val="tx1"/>
                </a:solidFill>
              </a:rPr>
              <a:t>Herramientas</a:t>
            </a:r>
            <a:r>
              <a:rPr lang="en-US" sz="2000" b="1" dirty="0">
                <a:solidFill>
                  <a:schemeClr val="tx1"/>
                </a:solidFill>
              </a:rPr>
              <a:t> de </a:t>
            </a:r>
            <a:r>
              <a:rPr lang="en-US" sz="2000" b="1" dirty="0" err="1">
                <a:solidFill>
                  <a:schemeClr val="tx1"/>
                </a:solidFill>
              </a:rPr>
              <a:t>desarrollo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Las </a:t>
            </a:r>
            <a:r>
              <a:rPr lang="en-US" dirty="0" err="1">
                <a:solidFill>
                  <a:srgbClr val="92D050"/>
                </a:solidFill>
              </a:rPr>
              <a:t>herramientas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utilizamos</a:t>
            </a:r>
            <a:r>
              <a:rPr lang="en-US" dirty="0">
                <a:solidFill>
                  <a:srgbClr val="92D050"/>
                </a:solidFill>
              </a:rPr>
              <a:t> en el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nuestro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están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encabezadas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por</a:t>
            </a:r>
            <a:r>
              <a:rPr lang="en-US" dirty="0">
                <a:solidFill>
                  <a:srgbClr val="92D050"/>
                </a:solidFill>
              </a:rPr>
              <a:t> el motor de Unity 5,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desarrollar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toda</a:t>
            </a:r>
            <a:r>
              <a:rPr lang="en-US" dirty="0">
                <a:solidFill>
                  <a:srgbClr val="92D050"/>
                </a:solidFill>
              </a:rPr>
              <a:t> la parte con </a:t>
            </a:r>
            <a:r>
              <a:rPr lang="en-US" dirty="0" err="1">
                <a:solidFill>
                  <a:srgbClr val="92D050"/>
                </a:solidFill>
              </a:rPr>
              <a:t>relación</a:t>
            </a:r>
            <a:r>
              <a:rPr lang="en-US" dirty="0">
                <a:solidFill>
                  <a:srgbClr val="92D050"/>
                </a:solidFill>
              </a:rPr>
              <a:t> al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También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utilizamos</a:t>
            </a:r>
            <a:r>
              <a:rPr lang="en-US" dirty="0">
                <a:solidFill>
                  <a:srgbClr val="92D050"/>
                </a:solidFill>
              </a:rPr>
              <a:t> lo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viene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siendo</a:t>
            </a:r>
            <a:r>
              <a:rPr lang="en-US" dirty="0">
                <a:solidFill>
                  <a:srgbClr val="92D050"/>
                </a:solidFill>
              </a:rPr>
              <a:t> Visual Studio Code, </a:t>
            </a:r>
            <a:r>
              <a:rPr lang="en-US" dirty="0" err="1">
                <a:solidFill>
                  <a:srgbClr val="92D050"/>
                </a:solidFill>
              </a:rPr>
              <a:t>como</a:t>
            </a:r>
            <a:r>
              <a:rPr lang="en-US" dirty="0">
                <a:solidFill>
                  <a:srgbClr val="92D050"/>
                </a:solidFill>
              </a:rPr>
              <a:t> la </a:t>
            </a:r>
            <a:r>
              <a:rPr lang="en-US" dirty="0" err="1">
                <a:solidFill>
                  <a:srgbClr val="92D050"/>
                </a:solidFill>
              </a:rPr>
              <a:t>herramienta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toda</a:t>
            </a:r>
            <a:r>
              <a:rPr lang="en-US" dirty="0">
                <a:solidFill>
                  <a:srgbClr val="92D050"/>
                </a:solidFill>
              </a:rPr>
              <a:t> la parte del </a:t>
            </a:r>
            <a:r>
              <a:rPr lang="en-US" dirty="0" err="1">
                <a:solidFill>
                  <a:srgbClr val="92D050"/>
                </a:solidFill>
              </a:rPr>
              <a:t>código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necesario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funcionamiento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>
                <a:solidFill>
                  <a:schemeClr val="tx1"/>
                </a:solidFill>
              </a:rPr>
              <a:t>Descripción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Este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un </a:t>
            </a:r>
            <a:r>
              <a:rPr lang="en-US" sz="1800" dirty="0" err="1">
                <a:solidFill>
                  <a:srgbClr val="92D050"/>
                </a:solidFill>
              </a:rPr>
              <a:t>juego</a:t>
            </a:r>
            <a:r>
              <a:rPr lang="en-US" sz="1800" dirty="0">
                <a:solidFill>
                  <a:srgbClr val="92D050"/>
                </a:solidFill>
              </a:rPr>
              <a:t> arcade </a:t>
            </a:r>
            <a:r>
              <a:rPr lang="en-US" sz="1800" dirty="0" err="1">
                <a:solidFill>
                  <a:srgbClr val="92D050"/>
                </a:solidFill>
              </a:rPr>
              <a:t>creado</a:t>
            </a:r>
            <a:r>
              <a:rPr lang="en-US" sz="1800" dirty="0">
                <a:solidFill>
                  <a:srgbClr val="92D050"/>
                </a:solidFill>
              </a:rPr>
              <a:t> en la URSS en 1985. A </a:t>
            </a:r>
            <a:r>
              <a:rPr lang="en-US" sz="1800" dirty="0" err="1">
                <a:solidFill>
                  <a:srgbClr val="92D050"/>
                </a:solidFill>
              </a:rPr>
              <a:t>través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figuras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geométricas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descienden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una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tras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otra</a:t>
            </a:r>
            <a:r>
              <a:rPr lang="en-US" sz="1800" dirty="0">
                <a:solidFill>
                  <a:srgbClr val="92D050"/>
                </a:solidFill>
              </a:rPr>
              <a:t> (</a:t>
            </a:r>
            <a:r>
              <a:rPr lang="en-US" sz="1800" dirty="0" err="1">
                <a:solidFill>
                  <a:srgbClr val="92D050"/>
                </a:solidFill>
              </a:rPr>
              <a:t>rectángulo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cuadrado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triángulo</a:t>
            </a:r>
            <a:r>
              <a:rPr lang="en-US" sz="1800" dirty="0">
                <a:solidFill>
                  <a:srgbClr val="92D050"/>
                </a:solidFill>
              </a:rPr>
              <a:t>, etc.), </a:t>
            </a:r>
            <a:r>
              <a:rPr lang="en-US" sz="1800" dirty="0" err="1">
                <a:solidFill>
                  <a:srgbClr val="92D050"/>
                </a:solidFill>
              </a:rPr>
              <a:t>tienes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apilarlas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formar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líneas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continuas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irán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desapareciendo</a:t>
            </a:r>
            <a:r>
              <a:rPr lang="en-US" sz="1800" dirty="0">
                <a:solidFill>
                  <a:srgbClr val="92D050"/>
                </a:solidFill>
              </a:rPr>
              <a:t> y </a:t>
            </a:r>
            <a:r>
              <a:rPr lang="en-US" sz="1800" dirty="0" err="1">
                <a:solidFill>
                  <a:srgbClr val="92D050"/>
                </a:solidFill>
              </a:rPr>
              <a:t>aumentando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tu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puntuación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Hay </a:t>
            </a:r>
            <a:r>
              <a:rPr lang="en-US" sz="1800" dirty="0" err="1">
                <a:solidFill>
                  <a:srgbClr val="92D050"/>
                </a:solidFill>
              </a:rPr>
              <a:t>diferentes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versiones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tetris</a:t>
            </a:r>
            <a:r>
              <a:rPr lang="en-US" sz="1800" dirty="0">
                <a:solidFill>
                  <a:srgbClr val="92D050"/>
                </a:solidFill>
              </a:rPr>
              <a:t>. </a:t>
            </a:r>
            <a:r>
              <a:rPr lang="en-US" sz="1800" dirty="0" err="1">
                <a:solidFill>
                  <a:srgbClr val="92D050"/>
                </a:solidFill>
              </a:rPr>
              <a:t>Cada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versión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tetris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diferente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pero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mantiene</a:t>
            </a:r>
            <a:r>
              <a:rPr lang="en-US" sz="1800" dirty="0">
                <a:solidFill>
                  <a:srgbClr val="92D050"/>
                </a:solidFill>
              </a:rPr>
              <a:t> la base del </a:t>
            </a:r>
            <a:r>
              <a:rPr lang="en-US" sz="1800" dirty="0" err="1">
                <a:solidFill>
                  <a:srgbClr val="92D050"/>
                </a:solidFill>
              </a:rPr>
              <a:t>juego.Nuestro</a:t>
            </a:r>
            <a:r>
              <a:rPr lang="en-US" sz="1800" dirty="0">
                <a:solidFill>
                  <a:srgbClr val="92D050"/>
                </a:solidFill>
              </a:rPr>
              <a:t> TETRIS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simple y </a:t>
            </a:r>
            <a:r>
              <a:rPr lang="en-US" sz="1800" dirty="0" err="1">
                <a:solidFill>
                  <a:srgbClr val="92D050"/>
                </a:solidFill>
              </a:rPr>
              <a:t>efectivo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 </a:t>
            </a:r>
          </a:p>
          <a:p>
            <a:r>
              <a:rPr lang="en-US" sz="1800" dirty="0">
                <a:solidFill>
                  <a:srgbClr val="92D050"/>
                </a:solidFill>
              </a:rPr>
              <a:t>Tetris </a:t>
            </a:r>
            <a:r>
              <a:rPr lang="en-US" sz="1800" dirty="0" err="1">
                <a:solidFill>
                  <a:srgbClr val="92D050"/>
                </a:solidFill>
              </a:rPr>
              <a:t>tuvo</a:t>
            </a:r>
            <a:r>
              <a:rPr lang="en-US" sz="1800" dirty="0">
                <a:solidFill>
                  <a:srgbClr val="92D050"/>
                </a:solidFill>
              </a:rPr>
              <a:t> un gran </a:t>
            </a:r>
            <a:r>
              <a:rPr lang="en-US" sz="1800" dirty="0" err="1">
                <a:solidFill>
                  <a:srgbClr val="92D050"/>
                </a:solidFill>
              </a:rPr>
              <a:t>éxito</a:t>
            </a:r>
            <a:r>
              <a:rPr lang="en-US" sz="1800" dirty="0">
                <a:solidFill>
                  <a:srgbClr val="92D050"/>
                </a:solidFill>
              </a:rPr>
              <a:t> en los </a:t>
            </a:r>
            <a:r>
              <a:rPr lang="en-US" sz="1800" dirty="0" err="1">
                <a:solidFill>
                  <a:srgbClr val="92D050"/>
                </a:solidFill>
              </a:rPr>
              <a:t>años</a:t>
            </a:r>
            <a:r>
              <a:rPr lang="en-US" sz="1800" dirty="0">
                <a:solidFill>
                  <a:srgbClr val="92D050"/>
                </a:solidFill>
              </a:rPr>
              <a:t> 80 y </a:t>
            </a:r>
            <a:r>
              <a:rPr lang="en-US" sz="1800" dirty="0" err="1">
                <a:solidFill>
                  <a:srgbClr val="92D050"/>
                </a:solidFill>
              </a:rPr>
              <a:t>sigue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siendo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muy</a:t>
            </a:r>
            <a:r>
              <a:rPr lang="en-US" sz="1800" dirty="0">
                <a:solidFill>
                  <a:srgbClr val="92D050"/>
                </a:solidFill>
              </a:rPr>
              <a:t> popular hoy en </a:t>
            </a:r>
            <a:r>
              <a:rPr lang="en-US" sz="1800" dirty="0" err="1">
                <a:solidFill>
                  <a:srgbClr val="92D050"/>
                </a:solidFill>
              </a:rPr>
              <a:t>día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 </a:t>
            </a:r>
          </a:p>
          <a:p>
            <a:r>
              <a:rPr lang="en-US" sz="1800" dirty="0" err="1">
                <a:solidFill>
                  <a:srgbClr val="92D050"/>
                </a:solidFill>
              </a:rPr>
              <a:t>Funciona</a:t>
            </a:r>
            <a:r>
              <a:rPr lang="en-US" sz="1800" dirty="0">
                <a:solidFill>
                  <a:srgbClr val="92D050"/>
                </a:solidFill>
              </a:rPr>
              <a:t> con </a:t>
            </a:r>
            <a:r>
              <a:rPr lang="en-US" sz="1800" dirty="0" err="1">
                <a:solidFill>
                  <a:srgbClr val="92D050"/>
                </a:solidFill>
              </a:rPr>
              <a:t>reglas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bastante</a:t>
            </a:r>
            <a:r>
              <a:rPr lang="en-US" sz="1800" dirty="0">
                <a:solidFill>
                  <a:srgbClr val="92D050"/>
                </a:solidFill>
              </a:rPr>
              <a:t> simples: </a:t>
            </a:r>
            <a:r>
              <a:rPr lang="en-US" sz="1800" dirty="0" err="1">
                <a:solidFill>
                  <a:srgbClr val="92D050"/>
                </a:solidFill>
              </a:rPr>
              <a:t>piezas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diferentes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llamadas</a:t>
            </a:r>
            <a:r>
              <a:rPr lang="en-US" sz="1800" dirty="0">
                <a:solidFill>
                  <a:srgbClr val="92D050"/>
                </a:solidFill>
              </a:rPr>
              <a:t> "</a:t>
            </a:r>
            <a:r>
              <a:rPr lang="en-US" sz="1800" dirty="0" err="1">
                <a:solidFill>
                  <a:srgbClr val="92D050"/>
                </a:solidFill>
              </a:rPr>
              <a:t>tetromino</a:t>
            </a:r>
            <a:r>
              <a:rPr lang="en-US" sz="1800" dirty="0">
                <a:solidFill>
                  <a:srgbClr val="92D050"/>
                </a:solidFill>
              </a:rPr>
              <a:t>", </a:t>
            </a:r>
            <a:r>
              <a:rPr lang="en-US" sz="1800" dirty="0" err="1">
                <a:solidFill>
                  <a:srgbClr val="92D050"/>
                </a:solidFill>
              </a:rPr>
              <a:t>compuestas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cuatro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pequeños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cuadrados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aparecen</a:t>
            </a:r>
            <a:r>
              <a:rPr lang="en-US" sz="1800" dirty="0">
                <a:solidFill>
                  <a:srgbClr val="92D050"/>
                </a:solidFill>
              </a:rPr>
              <a:t> en la parte superior de la </a:t>
            </a:r>
            <a:r>
              <a:rPr lang="en-US" sz="1800" dirty="0" err="1">
                <a:solidFill>
                  <a:srgbClr val="92D050"/>
                </a:solidFill>
              </a:rPr>
              <a:t>interfaz</a:t>
            </a:r>
            <a:r>
              <a:rPr lang="en-US" sz="1800" dirty="0">
                <a:solidFill>
                  <a:srgbClr val="92D050"/>
                </a:solidFill>
              </a:rPr>
              <a:t> y </a:t>
            </a:r>
            <a:r>
              <a:rPr lang="en-US" sz="1800" dirty="0" err="1">
                <a:solidFill>
                  <a:srgbClr val="92D050"/>
                </a:solidFill>
              </a:rPr>
              <a:t>descienden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gradualmente</a:t>
            </a:r>
            <a:r>
              <a:rPr lang="en-US" sz="1800" dirty="0">
                <a:solidFill>
                  <a:srgbClr val="92D050"/>
                </a:solidFill>
              </a:rPr>
              <a:t>. El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debe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apilarlas</a:t>
            </a:r>
            <a:r>
              <a:rPr lang="en-US" sz="1800" dirty="0">
                <a:solidFill>
                  <a:srgbClr val="92D050"/>
                </a:solidFill>
              </a:rPr>
              <a:t> lo </a:t>
            </a:r>
            <a:r>
              <a:rPr lang="en-US" sz="1800" dirty="0" err="1">
                <a:solidFill>
                  <a:srgbClr val="92D050"/>
                </a:solidFill>
              </a:rPr>
              <a:t>mejor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posible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encajen</a:t>
            </a:r>
            <a:r>
              <a:rPr lang="en-US" sz="1800" dirty="0">
                <a:solidFill>
                  <a:srgbClr val="92D050"/>
                </a:solidFill>
              </a:rPr>
              <a:t> entre </a:t>
            </a:r>
            <a:r>
              <a:rPr lang="en-US" sz="1800" dirty="0" err="1">
                <a:solidFill>
                  <a:srgbClr val="92D050"/>
                </a:solidFill>
              </a:rPr>
              <a:t>sí</a:t>
            </a:r>
            <a:r>
              <a:rPr lang="en-US" sz="1800" dirty="0">
                <a:solidFill>
                  <a:srgbClr val="92D050"/>
                </a:solidFill>
              </a:rPr>
              <a:t> y, </a:t>
            </a:r>
            <a:r>
              <a:rPr lang="en-US" sz="1800" dirty="0" err="1">
                <a:solidFill>
                  <a:srgbClr val="92D050"/>
                </a:solidFill>
              </a:rPr>
              <a:t>cuando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una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línea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desaparezcan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dejar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espacio</a:t>
            </a:r>
            <a:r>
              <a:rPr lang="en-US" sz="1800" dirty="0">
                <a:solidFill>
                  <a:srgbClr val="92D050"/>
                </a:solidFill>
              </a:rPr>
              <a:t> a </a:t>
            </a:r>
            <a:r>
              <a:rPr lang="en-US" sz="1800" dirty="0" err="1">
                <a:solidFill>
                  <a:srgbClr val="92D050"/>
                </a:solidFill>
              </a:rPr>
              <a:t>otras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piezas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3200" b="1" dirty="0" err="1">
                <a:solidFill>
                  <a:schemeClr val="tx1"/>
                </a:solidFill>
              </a:rPr>
              <a:t>Motivación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El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Tetris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siendo</a:t>
            </a:r>
            <a:r>
              <a:rPr lang="en-US" sz="2000" dirty="0">
                <a:solidFill>
                  <a:schemeClr val="accent5"/>
                </a:solidFill>
              </a:rPr>
              <a:t> un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muy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viejo</a:t>
            </a:r>
            <a:r>
              <a:rPr lang="en-US" sz="2000" dirty="0">
                <a:solidFill>
                  <a:schemeClr val="accent5"/>
                </a:solidFill>
              </a:rPr>
              <a:t>, a </a:t>
            </a:r>
            <a:r>
              <a:rPr lang="en-US" sz="2000" dirty="0" err="1">
                <a:solidFill>
                  <a:schemeClr val="accent5"/>
                </a:solidFill>
              </a:rPr>
              <a:t>nosotros</a:t>
            </a:r>
            <a:r>
              <a:rPr lang="en-US" sz="2000" dirty="0">
                <a:solidFill>
                  <a:schemeClr val="accent5"/>
                </a:solidFill>
              </a:rPr>
              <a:t> los </a:t>
            </a:r>
            <a:r>
              <a:rPr lang="en-US" sz="2000" dirty="0" err="1">
                <a:solidFill>
                  <a:schemeClr val="accent5"/>
                </a:solidFill>
              </a:rPr>
              <a:t>integrantes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proyectos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ya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muy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familiarizado</a:t>
            </a:r>
            <a:r>
              <a:rPr lang="en-US" sz="2000" dirty="0">
                <a:solidFill>
                  <a:schemeClr val="accent5"/>
                </a:solidFill>
              </a:rPr>
              <a:t> y </a:t>
            </a:r>
            <a:r>
              <a:rPr lang="en-US" sz="2000" dirty="0" err="1">
                <a:solidFill>
                  <a:schemeClr val="accent5"/>
                </a:solidFill>
              </a:rPr>
              <a:t>tenemos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muchas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historias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muchos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recuerdo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frente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bonito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. </a:t>
            </a:r>
            <a:r>
              <a:rPr lang="en-US" sz="2000" dirty="0" err="1">
                <a:solidFill>
                  <a:schemeClr val="accent5"/>
                </a:solidFill>
              </a:rPr>
              <a:t>Desde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pequeno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jugamos</a:t>
            </a:r>
            <a:r>
              <a:rPr lang="en-US" sz="2000" dirty="0">
                <a:solidFill>
                  <a:schemeClr val="accent5"/>
                </a:solidFill>
              </a:rPr>
              <a:t> a Tetris, un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interesante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simple con </a:t>
            </a:r>
            <a:r>
              <a:rPr lang="en-US" sz="2000" dirty="0" err="1">
                <a:solidFill>
                  <a:schemeClr val="accent5"/>
                </a:solidFill>
              </a:rPr>
              <a:t>todos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sus</a:t>
            </a:r>
            <a:r>
              <a:rPr lang="en-US" sz="2000" dirty="0">
                <a:solidFill>
                  <a:schemeClr val="accent5"/>
                </a:solidFill>
              </a:rPr>
              <a:t> components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estructurados</a:t>
            </a:r>
            <a:r>
              <a:rPr lang="en-US" sz="20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 </a:t>
            </a:r>
          </a:p>
          <a:p>
            <a:r>
              <a:rPr lang="en-US" sz="2000" dirty="0" err="1">
                <a:solidFill>
                  <a:schemeClr val="accent5"/>
                </a:solidFill>
              </a:rPr>
              <a:t>Hemos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tomado</a:t>
            </a:r>
            <a:r>
              <a:rPr lang="en-US" sz="2000" dirty="0">
                <a:solidFill>
                  <a:schemeClr val="accent5"/>
                </a:solidFill>
              </a:rPr>
              <a:t> la decision de </a:t>
            </a:r>
            <a:r>
              <a:rPr lang="en-US" sz="2000" dirty="0" err="1">
                <a:solidFill>
                  <a:schemeClr val="accent5"/>
                </a:solidFill>
              </a:rPr>
              <a:t>elegir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por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ser</a:t>
            </a:r>
            <a:r>
              <a:rPr lang="en-US" sz="2000" dirty="0">
                <a:solidFill>
                  <a:schemeClr val="accent5"/>
                </a:solidFill>
              </a:rPr>
              <a:t> mas </a:t>
            </a:r>
            <a:r>
              <a:rPr lang="en-US" sz="2000" dirty="0" err="1">
                <a:solidFill>
                  <a:schemeClr val="accent5"/>
                </a:solidFill>
              </a:rPr>
              <a:t>comodo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nosotros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despues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pensar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otros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similares</a:t>
            </a:r>
            <a:r>
              <a:rPr lang="en-US" sz="2000" dirty="0">
                <a:solidFill>
                  <a:schemeClr val="accent5"/>
                </a:solidFill>
              </a:rPr>
              <a:t> (</a:t>
            </a:r>
            <a:r>
              <a:rPr lang="en-US" sz="2000" dirty="0" err="1">
                <a:solidFill>
                  <a:schemeClr val="accent5"/>
                </a:solidFill>
              </a:rPr>
              <a:t>por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ser</a:t>
            </a:r>
            <a:r>
              <a:rPr lang="en-US" sz="2000" dirty="0">
                <a:solidFill>
                  <a:schemeClr val="accent5"/>
                </a:solidFill>
              </a:rPr>
              <a:t> Old Games)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Snake, Rush, Super Mario, </a:t>
            </a:r>
            <a:r>
              <a:rPr lang="en-US" sz="2000" dirty="0" err="1">
                <a:solidFill>
                  <a:schemeClr val="accent5"/>
                </a:solidFill>
              </a:rPr>
              <a:t>nuestros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interes</a:t>
            </a:r>
            <a:r>
              <a:rPr lang="en-US" sz="2000" dirty="0">
                <a:solidFill>
                  <a:schemeClr val="accent5"/>
                </a:solidFill>
              </a:rPr>
              <a:t> in Tetris son </a:t>
            </a:r>
            <a:r>
              <a:rPr lang="en-US" sz="2000" dirty="0" err="1">
                <a:solidFill>
                  <a:schemeClr val="accent5"/>
                </a:solidFill>
              </a:rPr>
              <a:t>mayores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tuvimos</a:t>
            </a:r>
            <a:r>
              <a:rPr lang="en-US" sz="2000" dirty="0">
                <a:solidFill>
                  <a:schemeClr val="accent5"/>
                </a:solidFill>
              </a:rPr>
              <a:t> la </a:t>
            </a:r>
            <a:r>
              <a:rPr lang="en-US" sz="2000" dirty="0" err="1">
                <a:solidFill>
                  <a:schemeClr val="accent5"/>
                </a:solidFill>
              </a:rPr>
              <a:t>motivacion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recrear</a:t>
            </a:r>
            <a:r>
              <a:rPr lang="en-US" sz="2000" dirty="0">
                <a:solidFill>
                  <a:schemeClr val="accent5"/>
                </a:solidFill>
              </a:rPr>
              <a:t> los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difrutemos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desde</a:t>
            </a:r>
            <a:r>
              <a:rPr lang="en-US" sz="2000" dirty="0">
                <a:solidFill>
                  <a:schemeClr val="accent5"/>
                </a:solidFill>
              </a:rPr>
              <a:t> mucho </a:t>
            </a:r>
            <a:r>
              <a:rPr lang="en-US" sz="2000" dirty="0" err="1">
                <a:solidFill>
                  <a:schemeClr val="accent5"/>
                </a:solidFill>
              </a:rPr>
              <a:t>tiempo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de Tetris, de forma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lo </a:t>
            </a:r>
            <a:r>
              <a:rPr lang="en-US" sz="2000" dirty="0" err="1">
                <a:solidFill>
                  <a:schemeClr val="accent5"/>
                </a:solidFill>
              </a:rPr>
              <a:t>vivimos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jugadores</a:t>
            </a:r>
            <a:r>
              <a:rPr lang="en-US" sz="2000" dirty="0">
                <a:solidFill>
                  <a:schemeClr val="accent5"/>
                </a:solidFill>
              </a:rPr>
              <a:t> y </a:t>
            </a:r>
            <a:r>
              <a:rPr lang="en-US" sz="2000" dirty="0" err="1">
                <a:solidFill>
                  <a:schemeClr val="accent5"/>
                </a:solidFill>
              </a:rPr>
              <a:t>tambien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desarrolladores</a:t>
            </a:r>
            <a:r>
              <a:rPr lang="en-US" sz="2000" dirty="0">
                <a:solidFill>
                  <a:schemeClr val="accent5"/>
                </a:solidFill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2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>
                <a:solidFill>
                  <a:schemeClr val="tx1"/>
                </a:solidFill>
              </a:rPr>
              <a:t>Originalidad</a:t>
            </a:r>
            <a:r>
              <a:rPr lang="en-US" sz="2400" b="1" dirty="0">
                <a:solidFill>
                  <a:schemeClr val="tx1"/>
                </a:solidFill>
              </a:rPr>
              <a:t> de la idea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Como lo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mencionado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la parte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motivacion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vivir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tetris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jugador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desarrollador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vez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chevere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entonces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adicion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tenemos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idea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vida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otra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vez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tetris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nuestra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manera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traendo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unas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modificaciones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mejoramiento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forma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que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podemos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senzacion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diferente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normal y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tambien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diferencia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diseno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modalidad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Estado del Arte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Mantenemos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estilo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general del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principalmente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parte de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animacion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queda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igual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tiempo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viejo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muy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dinamicas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de forma 2D con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brillantes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etc.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realmente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mismos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graficos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traves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los components del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Podemos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sacar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Tetris Effect </a:t>
            </a:r>
            <a:r>
              <a:rPr lang="en-US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Connected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lang="en-US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Block Party Tetris</a:t>
            </a:r>
            <a:endParaRPr lang="en-US" sz="20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 smtClean="0"/>
              <a:t>	</a:t>
            </a:r>
            <a:endParaRPr lang="en-US" sz="2000" b="1" u="sng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038600"/>
            <a:ext cx="3657600" cy="2489517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733800"/>
            <a:ext cx="3124200" cy="2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274320" lvl="1" indent="-274320"/>
            <a:r>
              <a:rPr lang="en-US" sz="3200" b="1" dirty="0" err="1"/>
              <a:t>Objetivo</a:t>
            </a:r>
            <a:r>
              <a:rPr lang="en-US" sz="3200" b="1" dirty="0"/>
              <a:t> general</a:t>
            </a:r>
            <a:endParaRPr lang="en-US" sz="2800" dirty="0"/>
          </a:p>
          <a:p>
            <a:pPr lvl="0"/>
            <a:r>
              <a:rPr lang="en-US" dirty="0">
                <a:solidFill>
                  <a:srgbClr val="92D050"/>
                </a:solidFill>
              </a:rPr>
              <a:t>El </a:t>
            </a:r>
            <a:r>
              <a:rPr lang="en-US" dirty="0" err="1">
                <a:solidFill>
                  <a:srgbClr val="92D050"/>
                </a:solidFill>
              </a:rPr>
              <a:t>objetivo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evitar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acumulen</a:t>
            </a:r>
            <a:r>
              <a:rPr lang="en-US" dirty="0">
                <a:solidFill>
                  <a:srgbClr val="92D050"/>
                </a:solidFill>
              </a:rPr>
              <a:t> en la parte superior de la </a:t>
            </a:r>
            <a:r>
              <a:rPr lang="en-US" dirty="0" err="1">
                <a:solidFill>
                  <a:srgbClr val="92D050"/>
                </a:solidFill>
              </a:rPr>
              <a:t>pantalla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durante</a:t>
            </a:r>
            <a:r>
              <a:rPr lang="en-US" dirty="0">
                <a:solidFill>
                  <a:srgbClr val="92D050"/>
                </a:solidFill>
              </a:rPr>
              <a:t> el mayor </a:t>
            </a:r>
            <a:r>
              <a:rPr lang="en-US" dirty="0" err="1">
                <a:solidFill>
                  <a:srgbClr val="92D050"/>
                </a:solidFill>
              </a:rPr>
              <a:t>tiempo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posible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US" sz="2000" dirty="0">
              <a:solidFill>
                <a:srgbClr val="92D050"/>
              </a:solidFill>
            </a:endParaRPr>
          </a:p>
          <a:p>
            <a:pPr lvl="0"/>
            <a:r>
              <a:rPr lang="en-US" dirty="0" err="1">
                <a:solidFill>
                  <a:srgbClr val="92D050"/>
                </a:solidFill>
              </a:rPr>
              <a:t>Completar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 smtClean="0">
                <a:solidFill>
                  <a:srgbClr val="92D050"/>
                </a:solidFill>
              </a:rPr>
              <a:t>nivel</a:t>
            </a:r>
            <a:endParaRPr lang="en-US" dirty="0" smtClean="0">
              <a:solidFill>
                <a:srgbClr val="92D050"/>
              </a:solidFill>
            </a:endParaRPr>
          </a:p>
          <a:p>
            <a:pPr lvl="0"/>
            <a:endParaRPr lang="en-US" sz="2000" dirty="0"/>
          </a:p>
          <a:p>
            <a:r>
              <a:rPr lang="en-US" sz="2800" b="1" dirty="0" err="1">
                <a:solidFill>
                  <a:schemeClr val="tx1"/>
                </a:solidFill>
              </a:rPr>
              <a:t>Objetivos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específicos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Obtener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bonificaciones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Hacer</a:t>
            </a:r>
            <a:r>
              <a:rPr lang="en-US" sz="2400" dirty="0">
                <a:solidFill>
                  <a:srgbClr val="92D050"/>
                </a:solidFill>
              </a:rPr>
              <a:t> major </a:t>
            </a:r>
            <a:r>
              <a:rPr lang="en-US" sz="2400" dirty="0" err="1">
                <a:solidFill>
                  <a:srgbClr val="92D050"/>
                </a:solidFill>
              </a:rPr>
              <a:t>puntuacion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Apile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creativamente</a:t>
            </a:r>
            <a:r>
              <a:rPr lang="en-US" sz="2400" dirty="0">
                <a:solidFill>
                  <a:srgbClr val="92D050"/>
                </a:solidFill>
              </a:rPr>
              <a:t> los </a:t>
            </a:r>
            <a:r>
              <a:rPr lang="en-US" sz="2400" dirty="0" err="1">
                <a:solidFill>
                  <a:srgbClr val="92D050"/>
                </a:solidFill>
              </a:rPr>
              <a:t>bloques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Elimine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tantas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líneas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como</a:t>
            </a:r>
            <a:r>
              <a:rPr lang="en-US" sz="2400" dirty="0">
                <a:solidFill>
                  <a:srgbClr val="92D050"/>
                </a:solidFill>
              </a:rPr>
              <a:t> sea </a:t>
            </a:r>
            <a:r>
              <a:rPr lang="en-US" sz="2400" dirty="0" err="1">
                <a:solidFill>
                  <a:srgbClr val="92D050"/>
                </a:solidFill>
              </a:rPr>
              <a:t>posible</a:t>
            </a:r>
            <a:r>
              <a:rPr lang="en-US" sz="2400" dirty="0">
                <a:solidFill>
                  <a:srgbClr val="92D050"/>
                </a:solidFill>
              </a:rPr>
              <a:t> con </a:t>
            </a:r>
            <a:r>
              <a:rPr lang="en-US" sz="2400" dirty="0" err="1">
                <a:solidFill>
                  <a:srgbClr val="92D050"/>
                </a:solidFill>
              </a:rPr>
              <a:t>cada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pieza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que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coloque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800" b="1" dirty="0" err="1">
                <a:solidFill>
                  <a:schemeClr val="tx1"/>
                </a:solidFill>
              </a:rPr>
              <a:t>Escenario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atraves</a:t>
            </a:r>
            <a:r>
              <a:rPr lang="en-US" dirty="0">
                <a:solidFill>
                  <a:srgbClr val="92D050"/>
                </a:solidFill>
              </a:rPr>
              <a:t> de un solo scenario, </a:t>
            </a:r>
            <a:r>
              <a:rPr lang="en-US" dirty="0" err="1">
                <a:solidFill>
                  <a:srgbClr val="92D050"/>
                </a:solidFill>
              </a:rPr>
              <a:t>mediante</a:t>
            </a:r>
            <a:r>
              <a:rPr lang="en-US" dirty="0">
                <a:solidFill>
                  <a:srgbClr val="92D050"/>
                </a:solidFill>
              </a:rPr>
              <a:t> lo </a:t>
            </a:r>
            <a:r>
              <a:rPr lang="en-US" dirty="0" err="1">
                <a:solidFill>
                  <a:srgbClr val="92D050"/>
                </a:solidFill>
              </a:rPr>
              <a:t>cual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encontramos</a:t>
            </a:r>
            <a:r>
              <a:rPr lang="en-US" dirty="0">
                <a:solidFill>
                  <a:srgbClr val="92D050"/>
                </a:solidFill>
              </a:rPr>
              <a:t> los </a:t>
            </a:r>
            <a:r>
              <a:rPr lang="en-US" dirty="0" err="1">
                <a:solidFill>
                  <a:srgbClr val="92D050"/>
                </a:solidFill>
              </a:rPr>
              <a:t>niveles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indicadores</a:t>
            </a:r>
            <a:r>
              <a:rPr lang="en-US" dirty="0">
                <a:solidFill>
                  <a:srgbClr val="92D050"/>
                </a:solidFill>
              </a:rPr>
              <a:t> y </a:t>
            </a:r>
            <a:r>
              <a:rPr lang="en-US" dirty="0" err="1">
                <a:solidFill>
                  <a:srgbClr val="92D050"/>
                </a:solidFill>
              </a:rPr>
              <a:t>todos</a:t>
            </a:r>
            <a:r>
              <a:rPr lang="en-US" dirty="0">
                <a:solidFill>
                  <a:srgbClr val="92D050"/>
                </a:solidFill>
              </a:rPr>
              <a:t> los components del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Ubicado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dentro</a:t>
            </a:r>
            <a:r>
              <a:rPr lang="en-US" dirty="0">
                <a:solidFill>
                  <a:srgbClr val="92D050"/>
                </a:solidFill>
              </a:rPr>
              <a:t> de un </a:t>
            </a:r>
            <a:r>
              <a:rPr lang="en-US" dirty="0" err="1">
                <a:solidFill>
                  <a:srgbClr val="92D050"/>
                </a:solidFill>
              </a:rPr>
              <a:t>espacio</a:t>
            </a:r>
            <a:r>
              <a:rPr lang="en-US" dirty="0">
                <a:solidFill>
                  <a:srgbClr val="92D050"/>
                </a:solidFill>
              </a:rPr>
              <a:t> con </a:t>
            </a:r>
            <a:r>
              <a:rPr lang="en-US" dirty="0" err="1">
                <a:solidFill>
                  <a:srgbClr val="92D050"/>
                </a:solidFill>
              </a:rPr>
              <a:t>diversas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formas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velocidades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sobre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movimiento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algo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anima mucho 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de forma de </a:t>
            </a:r>
            <a:r>
              <a:rPr lang="en-US" dirty="0" err="1">
                <a:solidFill>
                  <a:srgbClr val="92D050"/>
                </a:solidFill>
              </a:rPr>
              <a:t>hacerlo</a:t>
            </a:r>
            <a:r>
              <a:rPr lang="en-US" dirty="0">
                <a:solidFill>
                  <a:srgbClr val="92D050"/>
                </a:solidFill>
              </a:rPr>
              <a:t> mas </a:t>
            </a:r>
            <a:r>
              <a:rPr lang="en-US" dirty="0" err="1">
                <a:solidFill>
                  <a:srgbClr val="92D050"/>
                </a:solidFill>
              </a:rPr>
              <a:t>interesante</a:t>
            </a:r>
            <a:r>
              <a:rPr lang="en-US" dirty="0">
                <a:solidFill>
                  <a:srgbClr val="92D050"/>
                </a:solidFill>
              </a:rPr>
              <a:t> y </a:t>
            </a:r>
            <a:r>
              <a:rPr lang="en-US" dirty="0" err="1">
                <a:solidFill>
                  <a:srgbClr val="92D050"/>
                </a:solidFill>
              </a:rPr>
              <a:t>tambien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implementando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dificuldades</a:t>
            </a:r>
            <a:r>
              <a:rPr lang="en-US" dirty="0">
                <a:solidFill>
                  <a:srgbClr val="92D050"/>
                </a:solidFill>
              </a:rPr>
              <a:t> al </a:t>
            </a:r>
            <a:r>
              <a:rPr lang="en-US" dirty="0" err="1">
                <a:solidFill>
                  <a:srgbClr val="92D050"/>
                </a:solidFill>
              </a:rPr>
              <a:t>jugador</a:t>
            </a:r>
            <a:r>
              <a:rPr lang="en-US" dirty="0">
                <a:solidFill>
                  <a:srgbClr val="92D050"/>
                </a:solidFill>
              </a:rPr>
              <a:t> a </a:t>
            </a:r>
            <a:r>
              <a:rPr lang="en-US" dirty="0" err="1">
                <a:solidFill>
                  <a:srgbClr val="92D050"/>
                </a:solidFill>
              </a:rPr>
              <a:t>traves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estos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cambios</a:t>
            </a:r>
            <a:r>
              <a:rPr lang="en-US" dirty="0">
                <a:solidFill>
                  <a:srgbClr val="92D050"/>
                </a:solidFill>
              </a:rPr>
              <a:t> (</a:t>
            </a:r>
            <a:r>
              <a:rPr lang="en-US" dirty="0" err="1">
                <a:solidFill>
                  <a:srgbClr val="92D050"/>
                </a:solidFill>
              </a:rPr>
              <a:t>velocidad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la </a:t>
            </a:r>
            <a:r>
              <a:rPr lang="en-US" dirty="0" err="1">
                <a:solidFill>
                  <a:srgbClr val="92D050"/>
                </a:solidFill>
              </a:rPr>
              <a:t>velocidad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depende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nivel</a:t>
            </a:r>
            <a:r>
              <a:rPr lang="en-US" dirty="0">
                <a:solidFill>
                  <a:srgbClr val="92D050"/>
                </a:solidFill>
              </a:rPr>
              <a:t>, y,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formas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 smtClean="0">
                <a:solidFill>
                  <a:schemeClr val="tx1"/>
                </a:solidFill>
              </a:rPr>
              <a:t>Contenidos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7457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b="1" u="sng" dirty="0" err="1">
                <a:solidFill>
                  <a:srgbClr val="FFC000"/>
                </a:solidFill>
              </a:rPr>
              <a:t>Bloques</a:t>
            </a:r>
            <a:r>
              <a:rPr lang="en-US" sz="2000" u="sng" dirty="0"/>
              <a:t>: </a:t>
            </a:r>
            <a:r>
              <a:rPr lang="en-US" sz="1800" u="sng" dirty="0">
                <a:solidFill>
                  <a:srgbClr val="92D050"/>
                </a:solidFill>
              </a:rPr>
              <a:t>Son los </a:t>
            </a:r>
            <a:r>
              <a:rPr lang="en-US" sz="1800" u="sng" dirty="0" err="1">
                <a:solidFill>
                  <a:srgbClr val="92D050"/>
                </a:solidFill>
              </a:rPr>
              <a:t>materiales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que</a:t>
            </a:r>
            <a:r>
              <a:rPr lang="en-US" sz="1800" u="sng" dirty="0">
                <a:solidFill>
                  <a:srgbClr val="92D050"/>
                </a:solidFill>
              </a:rPr>
              <a:t> el </a:t>
            </a:r>
            <a:r>
              <a:rPr lang="en-US" sz="1800" u="sng" dirty="0" err="1">
                <a:solidFill>
                  <a:srgbClr val="92D050"/>
                </a:solidFill>
              </a:rPr>
              <a:t>jugador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usa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para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sacar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su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estrategia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ubicando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estos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bloques</a:t>
            </a:r>
            <a:r>
              <a:rPr lang="en-US" sz="1800" u="sng" dirty="0">
                <a:solidFill>
                  <a:srgbClr val="92D050"/>
                </a:solidFill>
              </a:rPr>
              <a:t> en la major </a:t>
            </a:r>
            <a:r>
              <a:rPr lang="en-US" sz="1800" u="sng" dirty="0" err="1">
                <a:solidFill>
                  <a:srgbClr val="92D050"/>
                </a:solidFill>
              </a:rPr>
              <a:t>posicion</a:t>
            </a:r>
            <a:r>
              <a:rPr lang="en-US" sz="1800" u="sng" dirty="0">
                <a:solidFill>
                  <a:srgbClr val="92D050"/>
                </a:solidFill>
              </a:rPr>
              <a:t> possible a </a:t>
            </a:r>
            <a:r>
              <a:rPr lang="en-US" sz="1800" u="sng" dirty="0" err="1">
                <a:solidFill>
                  <a:srgbClr val="92D050"/>
                </a:solidFill>
              </a:rPr>
              <a:t>cada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vez</a:t>
            </a:r>
            <a:r>
              <a:rPr lang="en-US" sz="1800" u="sng" dirty="0">
                <a:solidFill>
                  <a:srgbClr val="92D050"/>
                </a:solidFill>
              </a:rPr>
              <a:t>. Son de </a:t>
            </a:r>
            <a:r>
              <a:rPr lang="en-US" sz="1800" u="sng" dirty="0" err="1">
                <a:solidFill>
                  <a:srgbClr val="92D050"/>
                </a:solidFill>
              </a:rPr>
              <a:t>diversas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formas</a:t>
            </a:r>
            <a:r>
              <a:rPr lang="en-US" sz="1800" u="sng" dirty="0">
                <a:solidFill>
                  <a:srgbClr val="92D050"/>
                </a:solidFill>
              </a:rPr>
              <a:t>…</a:t>
            </a:r>
            <a:endParaRPr lang="en-US" sz="1800" dirty="0">
              <a:solidFill>
                <a:srgbClr val="92D05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err="1">
                <a:solidFill>
                  <a:srgbClr val="FFC000"/>
                </a:solidFill>
              </a:rPr>
              <a:t>Indicadores</a:t>
            </a:r>
            <a:r>
              <a:rPr lang="en-US" sz="2000" b="1" dirty="0">
                <a:solidFill>
                  <a:srgbClr val="FFC000"/>
                </a:solidFill>
              </a:rPr>
              <a:t>: </a:t>
            </a:r>
            <a:r>
              <a:rPr lang="en-US" sz="1800" dirty="0" err="1">
                <a:solidFill>
                  <a:srgbClr val="92D050"/>
                </a:solidFill>
              </a:rPr>
              <a:t>Indica</a:t>
            </a:r>
            <a:r>
              <a:rPr lang="en-US" sz="1800" dirty="0">
                <a:solidFill>
                  <a:srgbClr val="92D050"/>
                </a:solidFill>
              </a:rPr>
              <a:t> el </a:t>
            </a:r>
            <a:r>
              <a:rPr lang="en-US" sz="1800" dirty="0" err="1">
                <a:solidFill>
                  <a:srgbClr val="92D050"/>
                </a:solidFill>
              </a:rPr>
              <a:t>punto</a:t>
            </a:r>
            <a:r>
              <a:rPr lang="en-US" sz="1800" dirty="0">
                <a:solidFill>
                  <a:srgbClr val="92D050"/>
                </a:solidFill>
              </a:rPr>
              <a:t> actual del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en el scenario, </a:t>
            </a:r>
            <a:r>
              <a:rPr lang="en-US" sz="1800" dirty="0" err="1">
                <a:solidFill>
                  <a:srgbClr val="92D050"/>
                </a:solidFill>
              </a:rPr>
              <a:t>su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nivel</a:t>
            </a:r>
            <a:r>
              <a:rPr lang="en-US" sz="1800" dirty="0">
                <a:solidFill>
                  <a:srgbClr val="92D050"/>
                </a:solidFill>
              </a:rPr>
              <a:t> actual y </a:t>
            </a:r>
            <a:r>
              <a:rPr lang="en-US" sz="1800" dirty="0" err="1">
                <a:solidFill>
                  <a:srgbClr val="92D050"/>
                </a:solidFill>
              </a:rPr>
              <a:t>tambien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indica</a:t>
            </a:r>
            <a:r>
              <a:rPr lang="en-US" sz="1800" dirty="0">
                <a:solidFill>
                  <a:srgbClr val="92D050"/>
                </a:solidFill>
              </a:rPr>
              <a:t> al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sobre</a:t>
            </a:r>
            <a:r>
              <a:rPr lang="en-US" sz="1800" dirty="0">
                <a:solidFill>
                  <a:srgbClr val="92D050"/>
                </a:solidFill>
              </a:rPr>
              <a:t> la forma del </a:t>
            </a:r>
            <a:r>
              <a:rPr lang="en-US" sz="1800" dirty="0" err="1">
                <a:solidFill>
                  <a:srgbClr val="92D050"/>
                </a:solidFill>
              </a:rPr>
              <a:t>proximo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bloque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disponible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endParaRPr lang="en-US" sz="2000" dirty="0" smtClean="0"/>
          </a:p>
          <a:p>
            <a:r>
              <a:rPr lang="en-US" sz="2000" b="1" dirty="0" err="1">
                <a:solidFill>
                  <a:srgbClr val="FFC000"/>
                </a:solidFill>
              </a:rPr>
              <a:t>Marcador</a:t>
            </a:r>
            <a:r>
              <a:rPr lang="en-US" sz="2000" b="1" dirty="0">
                <a:solidFill>
                  <a:srgbClr val="FFC000"/>
                </a:solidFill>
              </a:rPr>
              <a:t>: </a:t>
            </a:r>
            <a:r>
              <a:rPr lang="en-US" sz="1800" dirty="0" err="1">
                <a:solidFill>
                  <a:srgbClr val="92D050"/>
                </a:solidFill>
              </a:rPr>
              <a:t>Presenta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mensaje</a:t>
            </a:r>
            <a:r>
              <a:rPr lang="en-US" sz="1800" dirty="0">
                <a:solidFill>
                  <a:srgbClr val="92D050"/>
                </a:solidFill>
              </a:rPr>
              <a:t> del </a:t>
            </a:r>
            <a:r>
              <a:rPr lang="en-US" sz="1800" dirty="0" err="1">
                <a:solidFill>
                  <a:srgbClr val="92D050"/>
                </a:solidFill>
              </a:rPr>
              <a:t>estado</a:t>
            </a:r>
            <a:r>
              <a:rPr lang="en-US" sz="1800" dirty="0">
                <a:solidFill>
                  <a:srgbClr val="92D050"/>
                </a:solidFill>
              </a:rPr>
              <a:t> del </a:t>
            </a:r>
            <a:r>
              <a:rPr lang="en-US" sz="1800" dirty="0" err="1">
                <a:solidFill>
                  <a:srgbClr val="92D050"/>
                </a:solidFill>
              </a:rPr>
              <a:t>partido</a:t>
            </a:r>
            <a:r>
              <a:rPr lang="en-US" sz="1800" dirty="0"/>
              <a:t>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34442"/>
            <a:ext cx="1290320" cy="12954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553419" y="3234442"/>
            <a:ext cx="1914525" cy="1381125"/>
          </a:xfrm>
          <a:prstGeom prst="rect">
            <a:avLst/>
          </a:prstGeom>
        </p:spPr>
      </p:pic>
      <p:pic>
        <p:nvPicPr>
          <p:cNvPr id="6" name="5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34442"/>
            <a:ext cx="1371600" cy="1442085"/>
          </a:xfrm>
          <a:prstGeom prst="rect">
            <a:avLst/>
          </a:prstGeom>
        </p:spPr>
      </p:pic>
      <p:pic>
        <p:nvPicPr>
          <p:cNvPr id="7" name="6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34442"/>
            <a:ext cx="1374140" cy="1497965"/>
          </a:xfrm>
          <a:prstGeom prst="rect">
            <a:avLst/>
          </a:prstGeom>
        </p:spPr>
      </p:pic>
      <p:pic>
        <p:nvPicPr>
          <p:cNvPr id="8" name="7 Imagen"/>
          <p:cNvPicPr/>
          <p:nvPr/>
        </p:nvPicPr>
        <p:blipFill>
          <a:blip r:embed="rId6"/>
          <a:stretch>
            <a:fillRect/>
          </a:stretch>
        </p:blipFill>
        <p:spPr>
          <a:xfrm>
            <a:off x="1651791" y="5029199"/>
            <a:ext cx="5943600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b="1" dirty="0" err="1">
                <a:solidFill>
                  <a:schemeClr val="tx1"/>
                </a:solidFill>
              </a:rPr>
              <a:t>Metodología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La </a:t>
            </a:r>
            <a:r>
              <a:rPr lang="en-US" dirty="0" err="1">
                <a:solidFill>
                  <a:srgbClr val="92D050"/>
                </a:solidFill>
              </a:rPr>
              <a:t>metodología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</a:t>
            </a:r>
            <a:r>
              <a:rPr lang="en-US" dirty="0">
                <a:solidFill>
                  <a:srgbClr val="92D050"/>
                </a:solidFill>
              </a:rPr>
              <a:t> la de SUM, </a:t>
            </a:r>
            <a:r>
              <a:rPr lang="en-US" dirty="0" err="1">
                <a:solidFill>
                  <a:srgbClr val="92D050"/>
                </a:solidFill>
              </a:rPr>
              <a:t>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ajustaba</a:t>
            </a:r>
            <a:r>
              <a:rPr lang="en-US" dirty="0">
                <a:solidFill>
                  <a:srgbClr val="92D050"/>
                </a:solidFill>
              </a:rPr>
              <a:t> a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características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nuestro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grupo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y al </a:t>
            </a:r>
            <a:r>
              <a:rPr lang="en-US" dirty="0" err="1">
                <a:solidFill>
                  <a:srgbClr val="92D050"/>
                </a:solidFill>
              </a:rPr>
              <a:t>tiempo</a:t>
            </a:r>
            <a:r>
              <a:rPr lang="en-US" dirty="0">
                <a:solidFill>
                  <a:srgbClr val="92D050"/>
                </a:solidFill>
              </a:rPr>
              <a:t> en el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desea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realizar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proyecto</a:t>
            </a:r>
            <a:r>
              <a:rPr lang="en-US" dirty="0">
                <a:solidFill>
                  <a:srgbClr val="92D050"/>
                </a:solidFill>
              </a:rPr>
              <a:t>. Las </a:t>
            </a:r>
            <a:r>
              <a:rPr lang="en-US" dirty="0" err="1">
                <a:solidFill>
                  <a:srgbClr val="92D050"/>
                </a:solidFill>
              </a:rPr>
              <a:t>diferentes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fases</a:t>
            </a:r>
            <a:r>
              <a:rPr lang="en-US" dirty="0">
                <a:solidFill>
                  <a:srgbClr val="92D050"/>
                </a:solidFill>
              </a:rPr>
              <a:t> en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se divide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metodología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7 son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siguientes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 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Roles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Ciclo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de </a:t>
            </a:r>
            <a:r>
              <a:rPr lang="en-US" b="1" dirty="0" err="1" smtClean="0">
                <a:solidFill>
                  <a:srgbClr val="92D050"/>
                </a:solidFill>
              </a:rPr>
              <a:t>vida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Concepto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Planificación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Elaboración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92D050"/>
                </a:solidFill>
              </a:rPr>
              <a:t>Gestión</a:t>
            </a:r>
            <a:r>
              <a:rPr lang="en-US" b="1" dirty="0">
                <a:solidFill>
                  <a:srgbClr val="92D050"/>
                </a:solidFill>
              </a:rPr>
              <a:t> de </a:t>
            </a:r>
            <a:r>
              <a:rPr lang="en-US" b="1" dirty="0" err="1">
                <a:solidFill>
                  <a:srgbClr val="92D050"/>
                </a:solidFill>
              </a:rPr>
              <a:t>Riesgos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</TotalTime>
  <Words>598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Paja</vt:lpstr>
      <vt:lpstr>TETRIS</vt:lpstr>
      <vt:lpstr>Descripción </vt:lpstr>
      <vt:lpstr>Motivación </vt:lpstr>
      <vt:lpstr>Originalidad de la idea </vt:lpstr>
      <vt:lpstr>Estado del Arte </vt:lpstr>
      <vt:lpstr>Presentación de PowerPoint</vt:lpstr>
      <vt:lpstr>Escenario </vt:lpstr>
      <vt:lpstr>Contenidos </vt:lpstr>
      <vt:lpstr>Metodología </vt:lpstr>
      <vt:lpstr>Herramientas de desarrollo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Marc-Edlyn Tertulien</dc:creator>
  <cp:lastModifiedBy>Marc-Edlyn Tertulien</cp:lastModifiedBy>
  <cp:revision>4</cp:revision>
  <dcterms:created xsi:type="dcterms:W3CDTF">2022-04-04T02:18:33Z</dcterms:created>
  <dcterms:modified xsi:type="dcterms:W3CDTF">2022-04-04T03:07:55Z</dcterms:modified>
</cp:coreProperties>
</file>