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84332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41007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285C0-B641-4095-B6C4-255B5B874144}"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21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67948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285C0-B641-4095-B6C4-255B5B874144}"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917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87691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162870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88992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61199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E94CAD-63E5-454A-A2AF-CF285E24ED49}" type="datetimeFigureOut">
              <a:rPr lang="en-GB" smtClean="0"/>
              <a:t>04/02/2019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310629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72267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E94CAD-63E5-454A-A2AF-CF285E24ED49}" type="datetimeFigureOut">
              <a:rPr lang="en-GB" smtClean="0"/>
              <a:t>04/02/2019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10510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E94CAD-63E5-454A-A2AF-CF285E24ED49}" type="datetimeFigureOut">
              <a:rPr lang="en-GB" smtClean="0"/>
              <a:t>04/02/2019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222666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94CAD-63E5-454A-A2AF-CF285E24ED49}" type="datetimeFigureOut">
              <a:rPr lang="en-GB" smtClean="0"/>
              <a:t>04/02/2019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421508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50389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94CAD-63E5-454A-A2AF-CF285E24ED49}" type="datetimeFigureOut">
              <a:rPr lang="en-GB" smtClean="0"/>
              <a:t>04/02/2019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285C0-B641-4095-B6C4-255B5B874144}" type="slidenum">
              <a:rPr lang="en-GB" smtClean="0"/>
              <a:t>‹#›</a:t>
            </a:fld>
            <a:endParaRPr lang="en-GB"/>
          </a:p>
        </p:txBody>
      </p:sp>
    </p:spTree>
    <p:extLst>
      <p:ext uri="{BB962C8B-B14F-4D97-AF65-F5344CB8AC3E}">
        <p14:creationId xmlns:p14="http://schemas.microsoft.com/office/powerpoint/2010/main" val="50399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E94CAD-63E5-454A-A2AF-CF285E24ED49}" type="datetimeFigureOut">
              <a:rPr lang="en-GB" smtClean="0"/>
              <a:t>04/02/2019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C285C0-B641-4095-B6C4-255B5B874144}" type="slidenum">
              <a:rPr lang="en-GB" smtClean="0"/>
              <a:t>‹#›</a:t>
            </a:fld>
            <a:endParaRPr lang="en-GB"/>
          </a:p>
        </p:txBody>
      </p:sp>
    </p:spTree>
    <p:extLst>
      <p:ext uri="{BB962C8B-B14F-4D97-AF65-F5344CB8AC3E}">
        <p14:creationId xmlns:p14="http://schemas.microsoft.com/office/powerpoint/2010/main" val="2809163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London, Paris here I come!</a:t>
            </a:r>
            <a:endParaRPr lang="en-GB" dirty="0"/>
          </a:p>
        </p:txBody>
      </p:sp>
      <p:sp>
        <p:nvSpPr>
          <p:cNvPr id="3" name="Subtitle 2"/>
          <p:cNvSpPr>
            <a:spLocks noGrp="1"/>
          </p:cNvSpPr>
          <p:nvPr>
            <p:ph type="subTitle" idx="1"/>
          </p:nvPr>
        </p:nvSpPr>
        <p:spPr/>
        <p:txBody>
          <a:bodyPr>
            <a:normAutofit lnSpcReduction="10000"/>
          </a:bodyPr>
          <a:lstStyle/>
          <a:p>
            <a:endParaRPr lang="en-GB" dirty="0"/>
          </a:p>
          <a:p>
            <a:r>
              <a:rPr lang="en-US" b="1" dirty="0" smtClean="0"/>
              <a:t>QUANTITATIVE </a:t>
            </a:r>
            <a:r>
              <a:rPr lang="en-US" b="1" dirty="0"/>
              <a:t>SIMILARITY ANALYSIS OF LONDON AND PARIS </a:t>
            </a:r>
            <a:r>
              <a:rPr lang="en-US" b="1" dirty="0" smtClean="0"/>
              <a:t>NEIGHBORHOODS</a:t>
            </a:r>
          </a:p>
          <a:p>
            <a:r>
              <a:rPr lang="en-US" dirty="0" smtClean="0"/>
              <a:t>By Marc Gou </a:t>
            </a:r>
            <a:r>
              <a:rPr lang="en-US" dirty="0"/>
              <a:t>	</a:t>
            </a:r>
          </a:p>
          <a:p>
            <a:endParaRPr lang="en-GB" dirty="0"/>
          </a:p>
        </p:txBody>
      </p:sp>
    </p:spTree>
    <p:extLst>
      <p:ext uri="{BB962C8B-B14F-4D97-AF65-F5344CB8AC3E}">
        <p14:creationId xmlns:p14="http://schemas.microsoft.com/office/powerpoint/2010/main" val="1854722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normAutofit/>
          </a:bodyPr>
          <a:lstStyle/>
          <a:p>
            <a:r>
              <a:rPr lang="de-CH" b="1" dirty="0" smtClean="0"/>
              <a:t>A </a:t>
            </a:r>
            <a:r>
              <a:rPr lang="de-CH" b="1" dirty="0" err="1" smtClean="0"/>
              <a:t>few</a:t>
            </a:r>
            <a:r>
              <a:rPr lang="de-CH" b="1" dirty="0" smtClean="0"/>
              <a:t> </a:t>
            </a:r>
            <a:r>
              <a:rPr lang="de-CH" b="1" dirty="0" err="1" smtClean="0"/>
              <a:t>ideas</a:t>
            </a:r>
            <a:r>
              <a:rPr lang="de-CH" b="1" dirty="0" smtClean="0"/>
              <a:t> </a:t>
            </a:r>
            <a:r>
              <a:rPr lang="de-CH" b="1" dirty="0" err="1" smtClean="0"/>
              <a:t>to</a:t>
            </a:r>
            <a:r>
              <a:rPr lang="de-CH" b="1" dirty="0" smtClean="0"/>
              <a:t> </a:t>
            </a:r>
            <a:r>
              <a:rPr lang="de-CH" b="1" dirty="0" err="1" smtClean="0"/>
              <a:t>improve</a:t>
            </a:r>
            <a:r>
              <a:rPr lang="de-CH" b="1" dirty="0" smtClean="0"/>
              <a:t> </a:t>
            </a:r>
            <a:r>
              <a:rPr lang="de-CH" b="1" dirty="0" err="1" smtClean="0"/>
              <a:t>the</a:t>
            </a:r>
            <a:r>
              <a:rPr lang="de-CH" b="1" dirty="0" smtClean="0"/>
              <a:t> </a:t>
            </a:r>
            <a:r>
              <a:rPr lang="de-CH" b="1" dirty="0" err="1" smtClean="0"/>
              <a:t>accuracy</a:t>
            </a:r>
            <a:r>
              <a:rPr lang="de-CH" b="1" dirty="0" smtClean="0"/>
              <a:t> </a:t>
            </a:r>
            <a:r>
              <a:rPr lang="de-CH" b="1" dirty="0" err="1" smtClean="0"/>
              <a:t>of</a:t>
            </a:r>
            <a:r>
              <a:rPr lang="de-CH" b="1" dirty="0" smtClean="0"/>
              <a:t> </a:t>
            </a:r>
            <a:r>
              <a:rPr lang="de-CH" b="1" dirty="0" err="1" smtClean="0"/>
              <a:t>the</a:t>
            </a:r>
            <a:r>
              <a:rPr lang="de-CH" b="1" dirty="0" smtClean="0"/>
              <a:t> </a:t>
            </a:r>
            <a:r>
              <a:rPr lang="de-CH" b="1" dirty="0" err="1" smtClean="0"/>
              <a:t>current</a:t>
            </a:r>
            <a:r>
              <a:rPr lang="de-CH" b="1" dirty="0" smtClean="0"/>
              <a:t> </a:t>
            </a:r>
            <a:r>
              <a:rPr lang="de-CH" b="1" dirty="0" err="1" smtClean="0"/>
              <a:t>model</a:t>
            </a:r>
            <a:r>
              <a:rPr lang="de-CH" b="1" dirty="0" smtClean="0"/>
              <a:t>:</a:t>
            </a:r>
          </a:p>
          <a:p>
            <a:pPr lvl="1"/>
            <a:r>
              <a:rPr lang="de-CH" dirty="0" smtClean="0"/>
              <a:t>Review </a:t>
            </a:r>
            <a:r>
              <a:rPr lang="de-CH" dirty="0" err="1" smtClean="0"/>
              <a:t>the</a:t>
            </a:r>
            <a:r>
              <a:rPr lang="de-CH" dirty="0" smtClean="0"/>
              <a:t> </a:t>
            </a:r>
            <a:r>
              <a:rPr lang="de-CH" dirty="0" err="1" smtClean="0"/>
              <a:t>selection</a:t>
            </a:r>
            <a:r>
              <a:rPr lang="de-CH" dirty="0" smtClean="0"/>
              <a:t> </a:t>
            </a:r>
            <a:r>
              <a:rPr lang="de-CH" dirty="0" err="1" smtClean="0"/>
              <a:t>of</a:t>
            </a:r>
            <a:r>
              <a:rPr lang="de-CH" dirty="0" smtClean="0"/>
              <a:t> k </a:t>
            </a:r>
            <a:r>
              <a:rPr lang="de-CH" dirty="0" err="1" smtClean="0"/>
              <a:t>for</a:t>
            </a:r>
            <a:r>
              <a:rPr lang="de-CH" dirty="0" smtClean="0"/>
              <a:t> K-</a:t>
            </a:r>
            <a:r>
              <a:rPr lang="de-CH" dirty="0" err="1" smtClean="0"/>
              <a:t>means</a:t>
            </a:r>
            <a:r>
              <a:rPr lang="de-CH" dirty="0" smtClean="0"/>
              <a:t> </a:t>
            </a:r>
            <a:r>
              <a:rPr lang="de-CH" dirty="0" err="1" smtClean="0"/>
              <a:t>clustering</a:t>
            </a:r>
            <a:endParaRPr lang="de-CH" dirty="0" smtClean="0"/>
          </a:p>
          <a:p>
            <a:pPr lvl="1"/>
            <a:r>
              <a:rPr lang="de-CH" dirty="0" err="1" smtClean="0"/>
              <a:t>Considering</a:t>
            </a:r>
            <a:r>
              <a:rPr lang="de-CH" dirty="0" smtClean="0"/>
              <a:t> </a:t>
            </a:r>
            <a:r>
              <a:rPr lang="de-CH" dirty="0" err="1" smtClean="0"/>
              <a:t>the</a:t>
            </a:r>
            <a:r>
              <a:rPr lang="de-CH" dirty="0" smtClean="0"/>
              <a:t> </a:t>
            </a:r>
            <a:r>
              <a:rPr lang="de-CH" dirty="0" err="1" smtClean="0"/>
              <a:t>usage</a:t>
            </a:r>
            <a:r>
              <a:rPr lang="de-CH" dirty="0" smtClean="0"/>
              <a:t> </a:t>
            </a:r>
            <a:r>
              <a:rPr lang="de-CH" dirty="0" err="1" smtClean="0"/>
              <a:t>of</a:t>
            </a:r>
            <a:r>
              <a:rPr lang="de-CH" dirty="0" smtClean="0"/>
              <a:t> </a:t>
            </a:r>
            <a:r>
              <a:rPr lang="de-CH" dirty="0" err="1" smtClean="0"/>
              <a:t>other</a:t>
            </a:r>
            <a:r>
              <a:rPr lang="de-CH" dirty="0" smtClean="0"/>
              <a:t> </a:t>
            </a:r>
            <a:r>
              <a:rPr lang="de-CH" dirty="0" err="1" smtClean="0"/>
              <a:t>classification</a:t>
            </a:r>
            <a:r>
              <a:rPr lang="de-CH" dirty="0" smtClean="0"/>
              <a:t> </a:t>
            </a:r>
            <a:r>
              <a:rPr lang="de-CH" dirty="0" err="1" smtClean="0"/>
              <a:t>algorithms</a:t>
            </a:r>
            <a:endParaRPr lang="de-CH" dirty="0" smtClean="0"/>
          </a:p>
          <a:p>
            <a:pPr lvl="1"/>
            <a:endParaRPr lang="de-CH" dirty="0"/>
          </a:p>
          <a:p>
            <a:pPr marL="342900" lvl="1" indent="-342900"/>
            <a:r>
              <a:rPr lang="de-CH" sz="1800" b="1" dirty="0"/>
              <a:t>Other </a:t>
            </a:r>
            <a:r>
              <a:rPr lang="de-CH" sz="1800" b="1" dirty="0" err="1"/>
              <a:t>ideas</a:t>
            </a:r>
            <a:r>
              <a:rPr lang="de-CH" sz="1800" b="1" dirty="0"/>
              <a:t> </a:t>
            </a:r>
            <a:r>
              <a:rPr lang="de-CH" sz="1800" b="1" dirty="0" err="1"/>
              <a:t>to</a:t>
            </a:r>
            <a:r>
              <a:rPr lang="de-CH" sz="1800" b="1" dirty="0"/>
              <a:t> </a:t>
            </a:r>
            <a:r>
              <a:rPr lang="de-CH" sz="1800" b="1" dirty="0" err="1"/>
              <a:t>dive</a:t>
            </a:r>
            <a:r>
              <a:rPr lang="de-CH" sz="1800" b="1" dirty="0"/>
              <a:t> </a:t>
            </a:r>
            <a:r>
              <a:rPr lang="de-CH" sz="1800" b="1" dirty="0" err="1"/>
              <a:t>deeper</a:t>
            </a:r>
            <a:r>
              <a:rPr lang="de-CH" sz="1800" b="1" dirty="0"/>
              <a:t> </a:t>
            </a:r>
            <a:r>
              <a:rPr lang="de-CH" sz="1800" b="1" dirty="0" err="1"/>
              <a:t>to</a:t>
            </a:r>
            <a:r>
              <a:rPr lang="de-CH" sz="1800" b="1" dirty="0"/>
              <a:t> </a:t>
            </a:r>
            <a:r>
              <a:rPr lang="de-CH" sz="1800" b="1" dirty="0" err="1"/>
              <a:t>this</a:t>
            </a:r>
            <a:r>
              <a:rPr lang="de-CH" sz="1800" b="1" dirty="0"/>
              <a:t> </a:t>
            </a:r>
            <a:r>
              <a:rPr lang="de-CH" sz="1800" b="1" dirty="0" err="1" smtClean="0"/>
              <a:t>topic</a:t>
            </a:r>
            <a:r>
              <a:rPr lang="de-CH" sz="1800" b="1" dirty="0" smtClean="0"/>
              <a:t>:</a:t>
            </a:r>
          </a:p>
          <a:p>
            <a:pPr marL="742950" lvl="2" indent="-342900"/>
            <a:r>
              <a:rPr lang="de-CH" dirty="0" err="1" smtClean="0"/>
              <a:t>Include</a:t>
            </a:r>
            <a:r>
              <a:rPr lang="de-CH" dirty="0" smtClean="0"/>
              <a:t> </a:t>
            </a:r>
            <a:r>
              <a:rPr lang="de-CH" dirty="0" err="1" smtClean="0"/>
              <a:t>other</a:t>
            </a:r>
            <a:r>
              <a:rPr lang="de-CH" dirty="0" smtClean="0"/>
              <a:t> </a:t>
            </a:r>
            <a:r>
              <a:rPr lang="de-CH" dirty="0" err="1" smtClean="0"/>
              <a:t>data</a:t>
            </a:r>
            <a:r>
              <a:rPr lang="de-CH" dirty="0" smtClean="0"/>
              <a:t> </a:t>
            </a:r>
            <a:r>
              <a:rPr lang="de-CH" dirty="0" err="1" smtClean="0"/>
              <a:t>for</a:t>
            </a:r>
            <a:r>
              <a:rPr lang="de-CH" dirty="0" smtClean="0"/>
              <a:t> </a:t>
            </a:r>
            <a:r>
              <a:rPr lang="de-CH" dirty="0" err="1" smtClean="0"/>
              <a:t>the</a:t>
            </a:r>
            <a:r>
              <a:rPr lang="de-CH" dirty="0" smtClean="0"/>
              <a:t> </a:t>
            </a:r>
            <a:r>
              <a:rPr lang="de-CH" dirty="0" err="1" smtClean="0"/>
              <a:t>analysis</a:t>
            </a:r>
            <a:r>
              <a:rPr lang="de-CH" dirty="0" smtClean="0"/>
              <a:t> such </a:t>
            </a:r>
            <a:r>
              <a:rPr lang="de-CH" dirty="0" err="1" smtClean="0"/>
              <a:t>as</a:t>
            </a:r>
            <a:r>
              <a:rPr lang="de-CH" dirty="0" smtClean="0"/>
              <a:t> </a:t>
            </a:r>
            <a:r>
              <a:rPr lang="de-CH" dirty="0" err="1" smtClean="0"/>
              <a:t>criminality-related</a:t>
            </a:r>
            <a:r>
              <a:rPr lang="de-CH" dirty="0" smtClean="0"/>
              <a:t> </a:t>
            </a:r>
            <a:r>
              <a:rPr lang="de-CH" dirty="0" err="1" smtClean="0"/>
              <a:t>data</a:t>
            </a:r>
            <a:r>
              <a:rPr lang="de-CH" dirty="0" smtClean="0"/>
              <a:t>, </a:t>
            </a:r>
            <a:r>
              <a:rPr lang="de-CH" dirty="0" err="1" smtClean="0"/>
              <a:t>demographic</a:t>
            </a:r>
            <a:r>
              <a:rPr lang="de-CH" dirty="0" smtClean="0"/>
              <a:t> </a:t>
            </a:r>
            <a:r>
              <a:rPr lang="de-CH" dirty="0" err="1" smtClean="0"/>
              <a:t>data</a:t>
            </a:r>
            <a:endParaRPr lang="de-CH" dirty="0"/>
          </a:p>
        </p:txBody>
      </p:sp>
    </p:spTree>
    <p:extLst>
      <p:ext uri="{BB962C8B-B14F-4D97-AF65-F5344CB8AC3E}">
        <p14:creationId xmlns:p14="http://schemas.microsoft.com/office/powerpoint/2010/main" val="218476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de-CH" dirty="0" smtClean="0"/>
              <a:t>This </a:t>
            </a:r>
            <a:r>
              <a:rPr lang="de-CH" dirty="0" err="1" smtClean="0"/>
              <a:t>project</a:t>
            </a:r>
            <a:r>
              <a:rPr lang="de-CH" dirty="0" smtClean="0"/>
              <a:t> </a:t>
            </a:r>
            <a:r>
              <a:rPr lang="de-CH" dirty="0" err="1" smtClean="0"/>
              <a:t>allows</a:t>
            </a:r>
            <a:r>
              <a:rPr lang="de-CH" dirty="0" smtClean="0"/>
              <a:t> </a:t>
            </a:r>
            <a:r>
              <a:rPr lang="en-US" dirty="0" smtClean="0"/>
              <a:t>any </a:t>
            </a:r>
            <a:r>
              <a:rPr lang="en-US" dirty="0"/>
              <a:t>people who lives in a specific neighborhood of London or Paris and who need to relocate to the other city in a near future to identify, with a quantitative approach, the neighborhoods in the other city that would be the best-fit from a venue category availability perspective</a:t>
            </a:r>
            <a:r>
              <a:rPr lang="en-US" dirty="0" smtClean="0"/>
              <a:t>.</a:t>
            </a:r>
          </a:p>
          <a:p>
            <a:r>
              <a:rPr lang="en-US" b="1" dirty="0" smtClean="0"/>
              <a:t>A good first step to dive into this topic</a:t>
            </a:r>
            <a:endParaRPr lang="de-CH" b="1" dirty="0"/>
          </a:p>
        </p:txBody>
      </p:sp>
    </p:spTree>
    <p:extLst>
      <p:ext uri="{BB962C8B-B14F-4D97-AF65-F5344CB8AC3E}">
        <p14:creationId xmlns:p14="http://schemas.microsoft.com/office/powerpoint/2010/main" val="416828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US" dirty="0" smtClean="0"/>
              <a:t>Are </a:t>
            </a:r>
            <a:r>
              <a:rPr lang="en-US" dirty="0"/>
              <a:t>you moving from London (Paris) to Paris (London)? Let’s see which neighborhood of your future city will suit the most! 	</a:t>
            </a:r>
            <a:endParaRPr lang="en-US" dirty="0" smtClean="0"/>
          </a:p>
          <a:p>
            <a:endParaRPr lang="en-US" dirty="0"/>
          </a:p>
          <a:p>
            <a:r>
              <a:rPr lang="en-US" b="1" dirty="0"/>
              <a:t>The goal of this project is to provide insights for individuals or families which are moving from one of those cities to the other, which district(s) would fit them the most by using a quantitative approach and real-world location and venue data. </a:t>
            </a:r>
          </a:p>
          <a:p>
            <a:endParaRPr lang="en-GB" dirty="0"/>
          </a:p>
        </p:txBody>
      </p:sp>
    </p:spTree>
    <p:extLst>
      <p:ext uri="{BB962C8B-B14F-4D97-AF65-F5344CB8AC3E}">
        <p14:creationId xmlns:p14="http://schemas.microsoft.com/office/powerpoint/2010/main" val="116099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normAutofit/>
          </a:bodyPr>
          <a:lstStyle/>
          <a:p>
            <a:r>
              <a:rPr lang="en-US" dirty="0"/>
              <a:t>For this project we will mainly use the Foursquare location data. Foursquare is a technology company providing mobile search-and-discovery services. Foursquare features also a developer API that lets third-party applications make use of </a:t>
            </a:r>
            <a:r>
              <a:rPr lang="en-US" dirty="0" err="1" smtClean="0"/>
              <a:t>Foursquare's</a:t>
            </a:r>
            <a:r>
              <a:rPr lang="en-US" dirty="0" smtClean="0"/>
              <a:t> </a:t>
            </a:r>
            <a:r>
              <a:rPr lang="en-US" dirty="0"/>
              <a:t>location data. </a:t>
            </a:r>
            <a:endParaRPr lang="en-US" dirty="0" smtClean="0"/>
          </a:p>
          <a:p>
            <a:endParaRPr lang="en-US" dirty="0"/>
          </a:p>
          <a:p>
            <a:r>
              <a:rPr lang="en-US" dirty="0" smtClean="0"/>
              <a:t>London and Paris neighborhoods are obtained through the relevant Wikipedia pages.</a:t>
            </a:r>
          </a:p>
          <a:p>
            <a:endParaRPr lang="en-US" dirty="0"/>
          </a:p>
          <a:p>
            <a:r>
              <a:rPr lang="en-US" dirty="0" smtClean="0"/>
              <a:t>Geographical </a:t>
            </a:r>
            <a:r>
              <a:rPr lang="en-US" dirty="0"/>
              <a:t>coordinates of the neighborhoods </a:t>
            </a:r>
            <a:r>
              <a:rPr lang="en-US" dirty="0" smtClean="0"/>
              <a:t>are </a:t>
            </a:r>
            <a:r>
              <a:rPr lang="en-US" dirty="0"/>
              <a:t>located via </a:t>
            </a:r>
            <a:r>
              <a:rPr lang="en-US" dirty="0" err="1"/>
              <a:t>Nominatim</a:t>
            </a:r>
            <a:r>
              <a:rPr lang="en-US" dirty="0"/>
              <a:t> (from </a:t>
            </a:r>
            <a:r>
              <a:rPr lang="en-US" dirty="0" err="1"/>
              <a:t>geopy</a:t>
            </a:r>
            <a:r>
              <a:rPr lang="en-US" dirty="0"/>
              <a:t>), which is a tool to locate addresses, neighborhoods and interest points by using the data of </a:t>
            </a:r>
            <a:r>
              <a:rPr lang="en-US" dirty="0" err="1"/>
              <a:t>Openstreetmap</a:t>
            </a:r>
            <a:r>
              <a:rPr lang="en-US" dirty="0"/>
              <a:t>.</a:t>
            </a:r>
            <a:endParaRPr lang="en-GB" dirty="0"/>
          </a:p>
        </p:txBody>
      </p:sp>
    </p:spTree>
    <p:extLst>
      <p:ext uri="{BB962C8B-B14F-4D97-AF65-F5344CB8AC3E}">
        <p14:creationId xmlns:p14="http://schemas.microsoft.com/office/powerpoint/2010/main" val="2921213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Step 1</a:t>
            </a:r>
            <a:endParaRPr lang="en-GB" dirty="0"/>
          </a:p>
        </p:txBody>
      </p:sp>
      <p:sp>
        <p:nvSpPr>
          <p:cNvPr id="3" name="Content Placeholder 2"/>
          <p:cNvSpPr>
            <a:spLocks noGrp="1"/>
          </p:cNvSpPr>
          <p:nvPr>
            <p:ph idx="1"/>
          </p:nvPr>
        </p:nvSpPr>
        <p:spPr/>
        <p:txBody>
          <a:bodyPr>
            <a:normAutofit/>
          </a:bodyPr>
          <a:lstStyle/>
          <a:p>
            <a:r>
              <a:rPr lang="en-US" b="1" dirty="0" smtClean="0"/>
              <a:t>Preparation of data</a:t>
            </a:r>
          </a:p>
          <a:p>
            <a:pPr lvl="1"/>
            <a:r>
              <a:rPr lang="en-US" dirty="0" smtClean="0"/>
              <a:t>Creation of Neighborhood </a:t>
            </a:r>
            <a:r>
              <a:rPr lang="en-US" dirty="0" err="1" smtClean="0"/>
              <a:t>datafames</a:t>
            </a:r>
            <a:endParaRPr lang="en-US" dirty="0" smtClean="0"/>
          </a:p>
          <a:p>
            <a:pPr lvl="1"/>
            <a:r>
              <a:rPr lang="en-US" dirty="0" smtClean="0"/>
              <a:t>Locate the geographical coordinates of the neighborhoods</a:t>
            </a:r>
          </a:p>
          <a:p>
            <a:pPr lvl="1"/>
            <a:r>
              <a:rPr lang="en-US" dirty="0" smtClean="0"/>
              <a:t>Explore the venues around the neighborhoods</a:t>
            </a:r>
          </a:p>
          <a:p>
            <a:pPr lvl="1"/>
            <a:r>
              <a:rPr lang="en-US" dirty="0" smtClean="0"/>
              <a:t>Clean the irrelevant data</a:t>
            </a:r>
          </a:p>
          <a:p>
            <a:pPr lvl="1"/>
            <a:r>
              <a:rPr lang="en-US" dirty="0" smtClean="0"/>
              <a:t>Prepare the data for next steps</a:t>
            </a:r>
            <a:endParaRPr lang="en-GB" dirty="0"/>
          </a:p>
        </p:txBody>
      </p:sp>
    </p:spTree>
    <p:extLst>
      <p:ext uri="{BB962C8B-B14F-4D97-AF65-F5344CB8AC3E}">
        <p14:creationId xmlns:p14="http://schemas.microsoft.com/office/powerpoint/2010/main" val="2136911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Step 2</a:t>
            </a:r>
            <a:endParaRPr lang="en-GB" dirty="0"/>
          </a:p>
        </p:txBody>
      </p:sp>
      <p:sp>
        <p:nvSpPr>
          <p:cNvPr id="3" name="Content Placeholder 2"/>
          <p:cNvSpPr>
            <a:spLocks noGrp="1"/>
          </p:cNvSpPr>
          <p:nvPr>
            <p:ph idx="1"/>
          </p:nvPr>
        </p:nvSpPr>
        <p:spPr/>
        <p:txBody>
          <a:bodyPr>
            <a:normAutofit/>
          </a:bodyPr>
          <a:lstStyle/>
          <a:p>
            <a:r>
              <a:rPr lang="en-US" b="1" dirty="0" smtClean="0"/>
              <a:t>Clustering</a:t>
            </a:r>
          </a:p>
          <a:p>
            <a:pPr lvl="1"/>
            <a:r>
              <a:rPr lang="en-US" dirty="0" smtClean="0"/>
              <a:t>K-Means algorithm</a:t>
            </a:r>
          </a:p>
          <a:p>
            <a:pPr lvl="1"/>
            <a:r>
              <a:rPr lang="en-US" dirty="0" smtClean="0"/>
              <a:t>Selection of k in order to obtain theoretically the same number of neighborhoods by Cluster</a:t>
            </a:r>
          </a:p>
          <a:p>
            <a:pPr lvl="1"/>
            <a:r>
              <a:rPr lang="en-US" dirty="0" smtClean="0"/>
              <a:t>Run the algorithm separately for London and Paris neighborhoods to obtain an independent set of result per city</a:t>
            </a:r>
            <a:endParaRPr lang="en-GB" dirty="0"/>
          </a:p>
        </p:txBody>
      </p:sp>
    </p:spTree>
    <p:extLst>
      <p:ext uri="{BB962C8B-B14F-4D97-AF65-F5344CB8AC3E}">
        <p14:creationId xmlns:p14="http://schemas.microsoft.com/office/powerpoint/2010/main" val="1571024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Step 3</a:t>
            </a:r>
            <a:endParaRPr lang="en-GB" dirty="0"/>
          </a:p>
        </p:txBody>
      </p:sp>
      <p:sp>
        <p:nvSpPr>
          <p:cNvPr id="3" name="Content Placeholder 2"/>
          <p:cNvSpPr>
            <a:spLocks noGrp="1"/>
          </p:cNvSpPr>
          <p:nvPr>
            <p:ph idx="1"/>
          </p:nvPr>
        </p:nvSpPr>
        <p:spPr/>
        <p:txBody>
          <a:bodyPr>
            <a:normAutofit lnSpcReduction="10000"/>
          </a:bodyPr>
          <a:lstStyle/>
          <a:p>
            <a:r>
              <a:rPr lang="en-US" b="1" dirty="0" smtClean="0"/>
              <a:t>Classification</a:t>
            </a:r>
          </a:p>
          <a:p>
            <a:pPr lvl="1"/>
            <a:r>
              <a:rPr lang="en-US" b="1" dirty="0" smtClean="0"/>
              <a:t>Question: </a:t>
            </a:r>
            <a:r>
              <a:rPr lang="en-US" dirty="0" smtClean="0"/>
              <a:t>For a </a:t>
            </a:r>
            <a:r>
              <a:rPr lang="en-US" dirty="0"/>
              <a:t>given neighborhood from one city, what would be the similar neighborhoods from the other </a:t>
            </a:r>
            <a:r>
              <a:rPr lang="en-US" dirty="0" smtClean="0"/>
              <a:t>city ?</a:t>
            </a:r>
          </a:p>
          <a:p>
            <a:pPr lvl="1"/>
            <a:r>
              <a:rPr lang="en-US" dirty="0" smtClean="0"/>
              <a:t>Problem modeling: </a:t>
            </a:r>
            <a:r>
              <a:rPr lang="en-GB" dirty="0"/>
              <a:t>multi-class classification problem </a:t>
            </a:r>
            <a:endParaRPr lang="en-US" dirty="0" smtClean="0"/>
          </a:p>
          <a:p>
            <a:pPr lvl="1"/>
            <a:r>
              <a:rPr lang="en-US" dirty="0" smtClean="0"/>
              <a:t>Support vector machines with parameters adjusted for this class of problem</a:t>
            </a:r>
          </a:p>
          <a:p>
            <a:pPr lvl="1"/>
            <a:r>
              <a:rPr lang="en-US" dirty="0" smtClean="0"/>
              <a:t>Split of dataset to a training set (75%) and a testing set (25%)</a:t>
            </a:r>
          </a:p>
          <a:p>
            <a:pPr lvl="1"/>
            <a:r>
              <a:rPr lang="en-US" dirty="0" smtClean="0"/>
              <a:t>Usage of </a:t>
            </a:r>
            <a:r>
              <a:rPr lang="en-US" dirty="0" err="1" smtClean="0"/>
              <a:t>Jaccard</a:t>
            </a:r>
            <a:r>
              <a:rPr lang="en-US" dirty="0" smtClean="0"/>
              <a:t> Index to assess the prediction accuracy</a:t>
            </a:r>
          </a:p>
          <a:p>
            <a:pPr lvl="1"/>
            <a:endParaRPr lang="en-US" dirty="0"/>
          </a:p>
          <a:p>
            <a:pPr lvl="1"/>
            <a:r>
              <a:rPr lang="en-US" b="1" dirty="0" smtClean="0"/>
              <a:t>Two models obtained: </a:t>
            </a:r>
            <a:r>
              <a:rPr lang="en-US" dirty="0" smtClean="0"/>
              <a:t>one trained for predicting the best cluster in London and another for predicting the best </a:t>
            </a:r>
            <a:r>
              <a:rPr lang="en-US" dirty="0"/>
              <a:t>cluster in </a:t>
            </a:r>
            <a:r>
              <a:rPr lang="en-US" dirty="0" smtClean="0"/>
              <a:t>Paris </a:t>
            </a:r>
          </a:p>
          <a:p>
            <a:pPr lvl="1"/>
            <a:r>
              <a:rPr lang="en-US" dirty="0" smtClean="0"/>
              <a:t>Prediction using the models obtained.</a:t>
            </a:r>
            <a:endParaRPr lang="en-GB" dirty="0"/>
          </a:p>
        </p:txBody>
      </p:sp>
    </p:spTree>
    <p:extLst>
      <p:ext uri="{BB962C8B-B14F-4D97-AF65-F5344CB8AC3E}">
        <p14:creationId xmlns:p14="http://schemas.microsoft.com/office/powerpoint/2010/main" val="2326414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(1)</a:t>
            </a:r>
            <a:endParaRPr lang="en-GB" dirty="0"/>
          </a:p>
        </p:txBody>
      </p:sp>
      <p:sp>
        <p:nvSpPr>
          <p:cNvPr id="3" name="Content Placeholder 2"/>
          <p:cNvSpPr>
            <a:spLocks noGrp="1"/>
          </p:cNvSpPr>
          <p:nvPr>
            <p:ph idx="1"/>
          </p:nvPr>
        </p:nvSpPr>
        <p:spPr/>
        <p:txBody>
          <a:bodyPr>
            <a:normAutofit/>
          </a:bodyPr>
          <a:lstStyle/>
          <a:p>
            <a:pPr marL="0" indent="0">
              <a:buNone/>
            </a:pPr>
            <a:r>
              <a:rPr lang="en-US" dirty="0"/>
              <a:t>The final results are registered in the two following dataframes: </a:t>
            </a:r>
          </a:p>
          <a:p>
            <a:r>
              <a:rPr lang="en-US" b="1" dirty="0" err="1" smtClean="0"/>
              <a:t>london_final_wParis_df</a:t>
            </a:r>
            <a:r>
              <a:rPr lang="en-US" dirty="0"/>
              <a:t>: London neighborhoods (column “Location”) with their corresponding computed cluster in Paris (column “Paris Cluster”) </a:t>
            </a:r>
          </a:p>
          <a:p>
            <a:r>
              <a:rPr lang="en-US" b="1" dirty="0" err="1" smtClean="0"/>
              <a:t>paris_final_wLond_df</a:t>
            </a:r>
            <a:r>
              <a:rPr lang="en-US" dirty="0"/>
              <a:t>: Paris neighborhoods (column “Quartiers”) with their </a:t>
            </a:r>
            <a:r>
              <a:rPr lang="en-US" dirty="0" smtClean="0"/>
              <a:t>corresponding </a:t>
            </a:r>
            <a:r>
              <a:rPr lang="en-US" dirty="0"/>
              <a:t>computed cluster in London (column “London Cluster”) </a:t>
            </a:r>
            <a:endParaRPr lang="en-US" dirty="0" smtClean="0"/>
          </a:p>
          <a:p>
            <a:endParaRPr lang="en-US" dirty="0"/>
          </a:p>
          <a:p>
            <a:pPr marL="0" indent="0">
              <a:buNone/>
            </a:pPr>
            <a:r>
              <a:rPr lang="en-US" dirty="0" smtClean="0"/>
              <a:t>A few samples are visualized by using the library Folium</a:t>
            </a:r>
            <a:endParaRPr lang="en-US" dirty="0"/>
          </a:p>
        </p:txBody>
      </p:sp>
    </p:spTree>
    <p:extLst>
      <p:ext uri="{BB962C8B-B14F-4D97-AF65-F5344CB8AC3E}">
        <p14:creationId xmlns:p14="http://schemas.microsoft.com/office/powerpoint/2010/main" val="2662658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(2)</a:t>
            </a:r>
            <a:endParaRPr lang="en-GB" dirty="0"/>
          </a:p>
        </p:txBody>
      </p:sp>
      <p:sp>
        <p:nvSpPr>
          <p:cNvPr id="3" name="Content Placeholder 2"/>
          <p:cNvSpPr>
            <a:spLocks noGrp="1"/>
          </p:cNvSpPr>
          <p:nvPr>
            <p:ph idx="1"/>
          </p:nvPr>
        </p:nvSpPr>
        <p:spPr>
          <a:xfrm>
            <a:off x="2592925" y="1363883"/>
            <a:ext cx="8915400" cy="5117939"/>
          </a:xfrm>
        </p:spPr>
        <p:txBody>
          <a:bodyPr>
            <a:normAutofit/>
          </a:bodyPr>
          <a:lstStyle/>
          <a:p>
            <a:pPr marL="0" indent="0">
              <a:buNone/>
            </a:pPr>
            <a:r>
              <a:rPr lang="en-US" b="1" dirty="0"/>
              <a:t>What are the best neighborhoods in Paris to move for a Londoner who loves living at Westminster ?</a:t>
            </a:r>
            <a:endParaRPr lang="en-US" b="1" dirty="0"/>
          </a:p>
        </p:txBody>
      </p:sp>
      <p:pic>
        <p:nvPicPr>
          <p:cNvPr id="4" name="Picture 3"/>
          <p:cNvPicPr>
            <a:picLocks noChangeAspect="1"/>
          </p:cNvPicPr>
          <p:nvPr/>
        </p:nvPicPr>
        <p:blipFill>
          <a:blip r:embed="rId2"/>
          <a:stretch>
            <a:fillRect/>
          </a:stretch>
        </p:blipFill>
        <p:spPr>
          <a:xfrm>
            <a:off x="3328686" y="2165310"/>
            <a:ext cx="6874397" cy="3943361"/>
          </a:xfrm>
          <a:prstGeom prst="rect">
            <a:avLst/>
          </a:prstGeom>
        </p:spPr>
      </p:pic>
    </p:spTree>
    <p:extLst>
      <p:ext uri="{BB962C8B-B14F-4D97-AF65-F5344CB8AC3E}">
        <p14:creationId xmlns:p14="http://schemas.microsoft.com/office/powerpoint/2010/main" val="2100083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(3)</a:t>
            </a:r>
            <a:endParaRPr lang="en-GB" dirty="0"/>
          </a:p>
        </p:txBody>
      </p:sp>
      <p:sp>
        <p:nvSpPr>
          <p:cNvPr id="3" name="Content Placeholder 2"/>
          <p:cNvSpPr>
            <a:spLocks noGrp="1"/>
          </p:cNvSpPr>
          <p:nvPr>
            <p:ph idx="1"/>
          </p:nvPr>
        </p:nvSpPr>
        <p:spPr>
          <a:xfrm>
            <a:off x="2592925" y="1363883"/>
            <a:ext cx="8915400" cy="5117939"/>
          </a:xfrm>
        </p:spPr>
        <p:txBody>
          <a:bodyPr>
            <a:normAutofit/>
          </a:bodyPr>
          <a:lstStyle/>
          <a:p>
            <a:pPr marL="0" indent="0">
              <a:buNone/>
            </a:pPr>
            <a:r>
              <a:rPr lang="en-US" b="1" dirty="0"/>
              <a:t>What are the best neighborhoods in London to move for a Parisian who loves living at Place-</a:t>
            </a:r>
            <a:r>
              <a:rPr lang="en-US" b="1" dirty="0" err="1"/>
              <a:t>Vendôme</a:t>
            </a:r>
            <a:r>
              <a:rPr lang="en-US" b="1" dirty="0"/>
              <a:t> (Arrondissement 1) ?</a:t>
            </a:r>
            <a:endParaRPr lang="en-US" b="1" dirty="0"/>
          </a:p>
        </p:txBody>
      </p:sp>
      <p:pic>
        <p:nvPicPr>
          <p:cNvPr id="6" name="Picture 5"/>
          <p:cNvPicPr>
            <a:picLocks noChangeAspect="1"/>
          </p:cNvPicPr>
          <p:nvPr/>
        </p:nvPicPr>
        <p:blipFill>
          <a:blip r:embed="rId2"/>
          <a:stretch>
            <a:fillRect/>
          </a:stretch>
        </p:blipFill>
        <p:spPr>
          <a:xfrm>
            <a:off x="3657600" y="2155724"/>
            <a:ext cx="6680642" cy="4281625"/>
          </a:xfrm>
          <a:prstGeom prst="rect">
            <a:avLst/>
          </a:prstGeom>
        </p:spPr>
      </p:pic>
    </p:spTree>
    <p:extLst>
      <p:ext uri="{BB962C8B-B14F-4D97-AF65-F5344CB8AC3E}">
        <p14:creationId xmlns:p14="http://schemas.microsoft.com/office/powerpoint/2010/main" val="109334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531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London, Paris here I come!</vt:lpstr>
      <vt:lpstr>Introduction</vt:lpstr>
      <vt:lpstr>Data</vt:lpstr>
      <vt:lpstr>Methodology – Step 1</vt:lpstr>
      <vt:lpstr>Methodology – Step 2</vt:lpstr>
      <vt:lpstr>Methodology – Step 3</vt:lpstr>
      <vt:lpstr>Results (1)</vt:lpstr>
      <vt:lpstr>Results (2)</vt:lpstr>
      <vt:lpstr>Results (3)</vt:lpstr>
      <vt:lpstr>Discussion</vt:lpstr>
      <vt:lpstr>Conclusion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Paris here I come!</dc:title>
  <dc:creator>Gou, Marc</dc:creator>
  <cp:lastModifiedBy>Gou, Marc</cp:lastModifiedBy>
  <cp:revision>5</cp:revision>
  <dcterms:created xsi:type="dcterms:W3CDTF">2019-02-04T18:55:18Z</dcterms:created>
  <dcterms:modified xsi:type="dcterms:W3CDTF">2019-02-04T19:23:21Z</dcterms:modified>
</cp:coreProperties>
</file>