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5" r:id="rId7"/>
    <p:sldId id="264" r:id="rId8"/>
    <p:sldId id="260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37391-0CBA-0847-A0DC-E10AED3E99EF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F267-3ADF-8E40-8357-8F2B4E5641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xampl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394"/>
            <a:ext cx="9144000" cy="5551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Orientation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pass on this for now, leave it to future work</a:t>
            </a:r>
          </a:p>
          <a:p>
            <a:r>
              <a:rPr lang="en-US" dirty="0" smtClean="0"/>
              <a:t>Should be a simple translation process of positional relations and anchor points.</a:t>
            </a:r>
          </a:p>
          <a:p>
            <a:r>
              <a:rPr lang="en-US" dirty="0" smtClean="0"/>
              <a:t>When performing a match, try 8 rotations to see which provides the best match.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PlayerStage</a:t>
            </a:r>
            <a:r>
              <a:rPr lang="en-US" dirty="0" smtClean="0"/>
              <a:t> Sensor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pPr lvl="1"/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area</a:t>
            </a:r>
          </a:p>
          <a:p>
            <a:r>
              <a:rPr lang="en-US" dirty="0" smtClean="0"/>
              <a:t>Computing the region of a room</a:t>
            </a:r>
          </a:p>
          <a:p>
            <a:pPr lvl="1"/>
            <a:r>
              <a:rPr lang="en-US" dirty="0" smtClean="0"/>
              <a:t>Perhaps just the </a:t>
            </a:r>
            <a:r>
              <a:rPr lang="en-US" dirty="0" err="1" smtClean="0"/>
              <a:t>linemap</a:t>
            </a:r>
            <a:r>
              <a:rPr lang="en-US" dirty="0" smtClean="0"/>
              <a:t> information and we can ignore the points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roomArea</a:t>
            </a:r>
            <a:r>
              <a:rPr lang="en-US" dirty="0" smtClean="0"/>
              <a:t> ((x0 y0)(x1 y1)…(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en-US" dirty="0" err="1" smtClean="0"/>
              <a:t>yn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Room</a:t>
            </a:r>
          </a:p>
          <a:p>
            <a:pPr lvl="1"/>
            <a:r>
              <a:rPr lang="en-US" dirty="0" smtClean="0"/>
              <a:t>ID, and a Region Boundary</a:t>
            </a:r>
          </a:p>
          <a:p>
            <a:pPr lvl="2"/>
            <a:r>
              <a:rPr lang="en-US" dirty="0" smtClean="0"/>
              <a:t>(room Room1)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roomBoundary</a:t>
            </a:r>
            <a:r>
              <a:rPr lang="en-US" dirty="0" smtClean="0"/>
              <a:t> Room1 (&lt;list-of-points&gt;))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ID,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type</a:t>
            </a:r>
          </a:p>
          <a:p>
            <a:pPr lvl="2"/>
            <a:r>
              <a:rPr lang="en-US" dirty="0" smtClean="0"/>
              <a:t>(desk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objectLocated</a:t>
            </a:r>
            <a:r>
              <a:rPr lang="en-US" dirty="0" smtClean="0"/>
              <a:t> Object1 (&lt;</a:t>
            </a:r>
            <a:r>
              <a:rPr lang="en-US" dirty="0" err="1" smtClean="0"/>
              <a:t>x</a:t>
            </a:r>
            <a:r>
              <a:rPr lang="en-US" dirty="0" smtClean="0"/>
              <a:t>&gt; &lt;</a:t>
            </a:r>
            <a:r>
              <a:rPr lang="en-US" dirty="0" err="1" smtClean="0"/>
              <a:t>y</a:t>
            </a:r>
            <a:r>
              <a:rPr lang="en-US" dirty="0" smtClean="0"/>
              <a:t>&gt;))</a:t>
            </a:r>
          </a:p>
          <a:p>
            <a:r>
              <a:rPr lang="en-US" dirty="0" smtClean="0"/>
              <a:t>Object Groups</a:t>
            </a:r>
          </a:p>
          <a:p>
            <a:pPr lvl="1"/>
            <a:r>
              <a:rPr lang="en-US" dirty="0" smtClean="0"/>
              <a:t>ID, Type, Boundary, Entities</a:t>
            </a:r>
          </a:p>
          <a:p>
            <a:pPr lvl="2"/>
            <a:r>
              <a:rPr lang="en-US" dirty="0" smtClean="0"/>
              <a:t>(group Group1)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hasEntity</a:t>
            </a:r>
            <a:r>
              <a:rPr lang="en-US" dirty="0" smtClean="0"/>
              <a:t> Group1 Object1)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groupBoundary</a:t>
            </a:r>
            <a:r>
              <a:rPr lang="en-US" dirty="0" smtClean="0"/>
              <a:t> Group1 (&lt;list-of-points&gt;))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Spatial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Topological: RCC-8s between regions</a:t>
            </a:r>
          </a:p>
          <a:p>
            <a:pPr lvl="1"/>
            <a:r>
              <a:rPr lang="en-US" dirty="0" smtClean="0"/>
              <a:t>Disjoint, edge connected, partially overlapping, tangential part, non-tangential part…</a:t>
            </a:r>
          </a:p>
          <a:p>
            <a:pPr lvl="2"/>
            <a:r>
              <a:rPr lang="en-US" dirty="0" smtClean="0"/>
              <a:t>(rcc8-NTPP Group1 Room1) – Group1 is inside of Room1 and not touching the edge. </a:t>
            </a:r>
          </a:p>
          <a:p>
            <a:pPr lvl="1"/>
            <a:r>
              <a:rPr lang="en-US" dirty="0" smtClean="0"/>
              <a:t>For regions that are points (only Disjoint, edge-connected, and non-tangential part)</a:t>
            </a:r>
          </a:p>
          <a:p>
            <a:pPr lvl="2"/>
            <a:r>
              <a:rPr lang="en-US" dirty="0" smtClean="0"/>
              <a:t>Is there any research/discussion on this?</a:t>
            </a:r>
          </a:p>
          <a:p>
            <a:r>
              <a:rPr lang="en-US" dirty="0" smtClean="0"/>
              <a:t>Directionality</a:t>
            </a:r>
          </a:p>
          <a:p>
            <a:pPr lvl="1"/>
            <a:r>
              <a:rPr lang="en-US" dirty="0" smtClean="0"/>
              <a:t>above, left</a:t>
            </a:r>
          </a:p>
          <a:p>
            <a:pPr lvl="2"/>
            <a:r>
              <a:rPr lang="en-US" dirty="0" smtClean="0"/>
              <a:t>Talk to Jeff about how these are computed?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95100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2193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71146" y="2322297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73285" y="167883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4" idx="3"/>
            <a:endCxn id="10" idx="0"/>
          </p:cNvCxnSpPr>
          <p:nvPr/>
        </p:nvCxnSpPr>
        <p:spPr>
          <a:xfrm rot="5400000">
            <a:off x="4585248" y="1831755"/>
            <a:ext cx="386583" cy="594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4" idx="4"/>
            <a:endCxn id="11" idx="0"/>
          </p:cNvCxnSpPr>
          <p:nvPr/>
        </p:nvCxnSpPr>
        <p:spPr>
          <a:xfrm rot="5400000">
            <a:off x="4997403" y="2096377"/>
            <a:ext cx="338758" cy="113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3" idx="5"/>
            <a:endCxn id="11" idx="0"/>
          </p:cNvCxnSpPr>
          <p:nvPr/>
        </p:nvCxnSpPr>
        <p:spPr>
          <a:xfrm rot="16200000" flipH="1">
            <a:off x="4804752" y="2016807"/>
            <a:ext cx="386583" cy="22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5"/>
            <a:endCxn id="10" idx="0"/>
          </p:cNvCxnSpPr>
          <p:nvPr/>
        </p:nvCxnSpPr>
        <p:spPr>
          <a:xfrm rot="16200000" flipH="1">
            <a:off x="4223016" y="2064025"/>
            <a:ext cx="364718" cy="1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3" idx="3"/>
            <a:endCxn id="10" idx="0"/>
          </p:cNvCxnSpPr>
          <p:nvPr/>
        </p:nvCxnSpPr>
        <p:spPr>
          <a:xfrm rot="5400000">
            <a:off x="4342742" y="2074260"/>
            <a:ext cx="386583" cy="109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8" idx="0"/>
          </p:cNvCxnSpPr>
          <p:nvPr/>
        </p:nvCxnSpPr>
        <p:spPr>
          <a:xfrm rot="5400000">
            <a:off x="3751936" y="2039838"/>
            <a:ext cx="364718" cy="2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17989" y="4093043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19859" y="4105138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03" idx="3"/>
            <a:endCxn id="33" idx="0"/>
          </p:cNvCxnSpPr>
          <p:nvPr/>
        </p:nvCxnSpPr>
        <p:spPr>
          <a:xfrm rot="5400000">
            <a:off x="4966852" y="3425721"/>
            <a:ext cx="357554" cy="977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3" idx="4"/>
            <a:endCxn id="34" idx="0"/>
          </p:cNvCxnSpPr>
          <p:nvPr/>
        </p:nvCxnSpPr>
        <p:spPr>
          <a:xfrm rot="5400000">
            <a:off x="5526450" y="3815818"/>
            <a:ext cx="321824" cy="2568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1" idx="5"/>
            <a:endCxn id="34" idx="0"/>
          </p:cNvCxnSpPr>
          <p:nvPr/>
        </p:nvCxnSpPr>
        <p:spPr>
          <a:xfrm rot="16200000" flipH="1">
            <a:off x="5162402" y="3708586"/>
            <a:ext cx="359880" cy="433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1" idx="4"/>
            <a:endCxn id="33" idx="0"/>
          </p:cNvCxnSpPr>
          <p:nvPr/>
        </p:nvCxnSpPr>
        <p:spPr>
          <a:xfrm rot="5400000">
            <a:off x="4650630" y="3799538"/>
            <a:ext cx="299960" cy="287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43639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77038" y="2322296"/>
            <a:ext cx="278190" cy="266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85" idx="4"/>
            <a:endCxn id="43" idx="0"/>
          </p:cNvCxnSpPr>
          <p:nvPr/>
        </p:nvCxnSpPr>
        <p:spPr>
          <a:xfrm rot="5400000">
            <a:off x="5642083" y="2112096"/>
            <a:ext cx="350852" cy="69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5" idx="5"/>
            <a:endCxn id="44" idx="0"/>
          </p:cNvCxnSpPr>
          <p:nvPr/>
        </p:nvCxnSpPr>
        <p:spPr>
          <a:xfrm rot="16200000" flipH="1">
            <a:off x="5958637" y="1964799"/>
            <a:ext cx="398677" cy="316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459238" y="931333"/>
            <a:ext cx="3217333" cy="1911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531808" y="3318949"/>
            <a:ext cx="3217333" cy="17489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529668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014679" y="1656968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643639" y="1644873"/>
            <a:ext cx="417288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4687319" y="3466512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558954" y="3456743"/>
            <a:ext cx="513632" cy="326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83" idx="4"/>
            <a:endCxn id="101" idx="0"/>
          </p:cNvCxnSpPr>
          <p:nvPr/>
        </p:nvCxnSpPr>
        <p:spPr>
          <a:xfrm rot="16200000" flipH="1">
            <a:off x="4099737" y="2622113"/>
            <a:ext cx="1482973" cy="20582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4" idx="4"/>
            <a:endCxn id="103" idx="0"/>
          </p:cNvCxnSpPr>
          <p:nvPr/>
        </p:nvCxnSpPr>
        <p:spPr>
          <a:xfrm rot="16200000" flipH="1">
            <a:off x="4782944" y="2423917"/>
            <a:ext cx="1473204" cy="592447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" idx="2"/>
            <a:endCxn id="33" idx="0"/>
          </p:cNvCxnSpPr>
          <p:nvPr/>
        </p:nvCxnSpPr>
        <p:spPr>
          <a:xfrm rot="16200000" flipH="1">
            <a:off x="3816861" y="3252819"/>
            <a:ext cx="1504651" cy="175796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" idx="2"/>
            <a:endCxn id="34" idx="0"/>
          </p:cNvCxnSpPr>
          <p:nvPr/>
        </p:nvCxnSpPr>
        <p:spPr>
          <a:xfrm rot="16200000" flipH="1">
            <a:off x="4576224" y="3122408"/>
            <a:ext cx="1516746" cy="448713"/>
          </a:xfrm>
          <a:prstGeom prst="straightConnector1">
            <a:avLst/>
          </a:prstGeom>
          <a:ln w="25400" cap="flat" cmpd="sng" algn="ctr">
            <a:solidFill>
              <a:schemeClr val="accent4">
                <a:lumMod val="7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" idx="4"/>
            <a:endCxn id="130" idx="0"/>
          </p:cNvCxnSpPr>
          <p:nvPr/>
        </p:nvCxnSpPr>
        <p:spPr>
          <a:xfrm rot="5400000">
            <a:off x="3440194" y="2724777"/>
            <a:ext cx="1461109" cy="22362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3906765" y="3466513"/>
            <a:ext cx="505604" cy="32657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719290" y="4093043"/>
            <a:ext cx="278190" cy="266095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0" idx="3"/>
            <a:endCxn id="131" idx="0"/>
          </p:cNvCxnSpPr>
          <p:nvPr/>
        </p:nvCxnSpPr>
        <p:spPr>
          <a:xfrm rot="5400000">
            <a:off x="3745705" y="3857939"/>
            <a:ext cx="347784" cy="122424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5"/>
            <a:endCxn id="33" idx="0"/>
          </p:cNvCxnSpPr>
          <p:nvPr/>
        </p:nvCxnSpPr>
        <p:spPr>
          <a:xfrm rot="16200000" flipH="1">
            <a:off x="4323812" y="3759771"/>
            <a:ext cx="347784" cy="318759"/>
          </a:xfrm>
          <a:prstGeom prst="straightConnector1">
            <a:avLst/>
          </a:prstGeom>
          <a:ln w="25400" cap="flat" cmpd="sng" algn="ctr">
            <a:solidFill>
              <a:srgbClr val="008000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351790" y="264698"/>
            <a:ext cx="153924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379894" y="1152144"/>
            <a:ext cx="987552" cy="2853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CDSR1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8" idx="4"/>
          </p:cNvCxnSpPr>
          <p:nvPr/>
        </p:nvCxnSpPr>
        <p:spPr>
          <a:xfrm flipH="1">
            <a:off x="1946149" y="749808"/>
            <a:ext cx="175261" cy="402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42" idx="2"/>
          </p:cNvCxnSpPr>
          <p:nvPr/>
        </p:nvCxnSpPr>
        <p:spPr>
          <a:xfrm>
            <a:off x="2891030" y="507253"/>
            <a:ext cx="49072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042416" y="131952"/>
            <a:ext cx="7068312" cy="2327783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79366" y="784424"/>
            <a:ext cx="119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Base</a:t>
            </a:r>
            <a:endParaRPr lang="en-US" sz="28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1042416" y="2577475"/>
            <a:ext cx="7178040" cy="2427415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688808" y="3279214"/>
            <a:ext cx="123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Target</a:t>
            </a:r>
            <a:endParaRPr lang="en-US" sz="2800" b="1" dirty="0"/>
          </a:p>
        </p:txBody>
      </p:sp>
      <p:sp>
        <p:nvSpPr>
          <p:cNvPr id="60" name="Oval 59"/>
          <p:cNvSpPr/>
          <p:nvPr/>
        </p:nvSpPr>
        <p:spPr>
          <a:xfrm>
            <a:off x="4508757" y="100345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81" name="Straight Arrow Connector 80"/>
          <p:cNvCxnSpPr>
            <a:stCxn id="60" idx="4"/>
          </p:cNvCxnSpPr>
          <p:nvPr/>
        </p:nvCxnSpPr>
        <p:spPr>
          <a:xfrm flipH="1">
            <a:off x="4003551" y="1372832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4"/>
          </p:cNvCxnSpPr>
          <p:nvPr/>
        </p:nvCxnSpPr>
        <p:spPr>
          <a:xfrm>
            <a:off x="5066541" y="1372832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76529" y="1642680"/>
            <a:ext cx="115062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105" idx="0"/>
            <a:endCxn id="16" idx="2"/>
          </p:cNvCxnSpPr>
          <p:nvPr/>
        </p:nvCxnSpPr>
        <p:spPr>
          <a:xfrm rot="5400000" flipH="1" flipV="1">
            <a:off x="1710169" y="1479180"/>
            <a:ext cx="205170" cy="1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532891" y="177393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5" idx="6"/>
            <a:endCxn id="108" idx="1"/>
          </p:cNvCxnSpPr>
          <p:nvPr/>
        </p:nvCxnSpPr>
        <p:spPr>
          <a:xfrm>
            <a:off x="2327149" y="1885235"/>
            <a:ext cx="205742" cy="25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1382271" y="2778060"/>
            <a:ext cx="1539240" cy="48511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1468104" y="3665506"/>
            <a:ext cx="987552" cy="28536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CDSR2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0" idx="4"/>
          </p:cNvCxnSpPr>
          <p:nvPr/>
        </p:nvCxnSpPr>
        <p:spPr>
          <a:xfrm flipH="1">
            <a:off x="1976630" y="3263170"/>
            <a:ext cx="175261" cy="4023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207010" y="4156042"/>
            <a:ext cx="1150620" cy="4851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region</a:t>
            </a:r>
          </a:p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cxnSp>
        <p:nvCxnSpPr>
          <p:cNvPr id="133" name="Straight Arrow Connector 132"/>
          <p:cNvCxnSpPr>
            <a:stCxn id="132" idx="0"/>
            <a:endCxn id="123" idx="2"/>
          </p:cNvCxnSpPr>
          <p:nvPr/>
        </p:nvCxnSpPr>
        <p:spPr>
          <a:xfrm flipV="1">
            <a:off x="1782320" y="3950872"/>
            <a:ext cx="179560" cy="20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63372" y="4287298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front</a:t>
            </a:r>
            <a:endParaRPr lang="en-US" sz="1400" dirty="0"/>
          </a:p>
        </p:txBody>
      </p:sp>
      <p:cxnSp>
        <p:nvCxnSpPr>
          <p:cNvPr id="135" name="Straight Arrow Connector 134"/>
          <p:cNvCxnSpPr>
            <a:stCxn id="132" idx="6"/>
            <a:endCxn id="134" idx="1"/>
          </p:cNvCxnSpPr>
          <p:nvPr/>
        </p:nvCxnSpPr>
        <p:spPr>
          <a:xfrm>
            <a:off x="2357630" y="4398597"/>
            <a:ext cx="205742" cy="25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81757" y="322564"/>
            <a:ext cx="1684783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XMinYMostFn</a:t>
            </a:r>
            <a:endParaRPr lang="en-US" sz="1400" dirty="0"/>
          </a:p>
        </p:txBody>
      </p:sp>
      <p:sp>
        <p:nvSpPr>
          <p:cNvPr id="154" name="Oval 153"/>
          <p:cNvSpPr/>
          <p:nvPr/>
        </p:nvSpPr>
        <p:spPr>
          <a:xfrm>
            <a:off x="3326894" y="1003454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59" name="Straight Arrow Connector 158"/>
          <p:cNvCxnSpPr>
            <a:stCxn id="154" idx="4"/>
          </p:cNvCxnSpPr>
          <p:nvPr/>
        </p:nvCxnSpPr>
        <p:spPr>
          <a:xfrm>
            <a:off x="3884678" y="1372832"/>
            <a:ext cx="118873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4" idx="4"/>
          </p:cNvCxnSpPr>
          <p:nvPr/>
        </p:nvCxnSpPr>
        <p:spPr>
          <a:xfrm>
            <a:off x="3884678" y="1372832"/>
            <a:ext cx="1181863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2" idx="4"/>
            <a:endCxn id="154" idx="0"/>
          </p:cNvCxnSpPr>
          <p:nvPr/>
        </p:nvCxnSpPr>
        <p:spPr>
          <a:xfrm rot="5400000">
            <a:off x="3898658" y="677963"/>
            <a:ext cx="311512" cy="339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869426" y="96745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67" name="Straight Arrow Connector 166"/>
          <p:cNvCxnSpPr>
            <a:stCxn id="166" idx="4"/>
          </p:cNvCxnSpPr>
          <p:nvPr/>
        </p:nvCxnSpPr>
        <p:spPr>
          <a:xfrm flipH="1">
            <a:off x="6364220" y="1336833"/>
            <a:ext cx="1062990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4"/>
          </p:cNvCxnSpPr>
          <p:nvPr/>
        </p:nvCxnSpPr>
        <p:spPr>
          <a:xfrm>
            <a:off x="7427210" y="1336833"/>
            <a:ext cx="0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5714995" y="96745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0" name="Straight Arrow Connector 169"/>
          <p:cNvCxnSpPr>
            <a:stCxn id="169" idx="4"/>
          </p:cNvCxnSpPr>
          <p:nvPr/>
        </p:nvCxnSpPr>
        <p:spPr>
          <a:xfrm>
            <a:off x="6272779" y="1336833"/>
            <a:ext cx="91441" cy="394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9" idx="4"/>
          </p:cNvCxnSpPr>
          <p:nvPr/>
        </p:nvCxnSpPr>
        <p:spPr>
          <a:xfrm>
            <a:off x="6272779" y="1336833"/>
            <a:ext cx="1154431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4508757" y="342180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xMinusYZero</a:t>
            </a:r>
            <a:endParaRPr lang="en-US" sz="1400" dirty="0"/>
          </a:p>
        </p:txBody>
      </p:sp>
      <p:cxnSp>
        <p:nvCxnSpPr>
          <p:cNvPr id="175" name="Straight Arrow Connector 174"/>
          <p:cNvCxnSpPr>
            <a:stCxn id="174" idx="4"/>
          </p:cNvCxnSpPr>
          <p:nvPr/>
        </p:nvCxnSpPr>
        <p:spPr>
          <a:xfrm rot="5400000">
            <a:off x="4345759" y="3435259"/>
            <a:ext cx="364859" cy="1076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4" idx="4"/>
          </p:cNvCxnSpPr>
          <p:nvPr/>
        </p:nvCxnSpPr>
        <p:spPr>
          <a:xfrm>
            <a:off x="5066541" y="3791183"/>
            <a:ext cx="16002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3381757" y="2740915"/>
            <a:ext cx="1700786" cy="369378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XMinYMostFn</a:t>
            </a:r>
            <a:endParaRPr lang="en-US" sz="1400" dirty="0"/>
          </a:p>
        </p:txBody>
      </p:sp>
      <p:sp>
        <p:nvSpPr>
          <p:cNvPr id="178" name="Oval 177"/>
          <p:cNvSpPr/>
          <p:nvPr/>
        </p:nvSpPr>
        <p:spPr>
          <a:xfrm>
            <a:off x="3326894" y="3421805"/>
            <a:ext cx="1115568" cy="36937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Group</a:t>
            </a:r>
            <a:endParaRPr lang="en-US" sz="1400" dirty="0"/>
          </a:p>
        </p:txBody>
      </p:sp>
      <p:cxnSp>
        <p:nvCxnSpPr>
          <p:cNvPr id="179" name="Straight Arrow Connector 178"/>
          <p:cNvCxnSpPr>
            <a:stCxn id="178" idx="4"/>
          </p:cNvCxnSpPr>
          <p:nvPr/>
        </p:nvCxnSpPr>
        <p:spPr>
          <a:xfrm rot="16200000" flipH="1">
            <a:off x="3754827" y="3921033"/>
            <a:ext cx="364859" cy="10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8" idx="4"/>
          </p:cNvCxnSpPr>
          <p:nvPr/>
        </p:nvCxnSpPr>
        <p:spPr>
          <a:xfrm>
            <a:off x="3884678" y="3791183"/>
            <a:ext cx="1197865" cy="385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7" idx="4"/>
            <a:endCxn id="178" idx="0"/>
          </p:cNvCxnSpPr>
          <p:nvPr/>
        </p:nvCxnSpPr>
        <p:spPr>
          <a:xfrm rot="5400000">
            <a:off x="3902658" y="3092313"/>
            <a:ext cx="311512" cy="3474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20" idx="6"/>
            <a:endCxn id="177" idx="2"/>
          </p:cNvCxnSpPr>
          <p:nvPr/>
        </p:nvCxnSpPr>
        <p:spPr>
          <a:xfrm flipV="1">
            <a:off x="2921511" y="2925604"/>
            <a:ext cx="460246" cy="950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919472" y="2101074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021838" y="2137073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368360" y="2795009"/>
            <a:ext cx="233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Inference</a:t>
            </a:r>
            <a:endParaRPr lang="en-US" b="1" dirty="0"/>
          </a:p>
        </p:txBody>
      </p:sp>
      <p:sp>
        <p:nvSpPr>
          <p:cNvPr id="204" name="Rounded Rectangle 203"/>
          <p:cNvSpPr/>
          <p:nvPr/>
        </p:nvSpPr>
        <p:spPr>
          <a:xfrm>
            <a:off x="1218873" y="2660349"/>
            <a:ext cx="2162886" cy="829297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327149" y="749808"/>
            <a:ext cx="30481" cy="204520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 rot="16200000">
            <a:off x="4344195" y="2566897"/>
            <a:ext cx="153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correspondences</a:t>
            </a:r>
            <a:endParaRPr lang="en-US" sz="14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3381757" y="2660348"/>
            <a:ext cx="1848611" cy="602822"/>
          </a:xfrm>
          <a:prstGeom prst="roundRect">
            <a:avLst/>
          </a:pr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503677" y="177393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4549974" y="1789176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Desk2</a:t>
            </a:r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5863586" y="175841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Desk4</a:t>
            </a:r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7018017" y="175841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Desk5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3503677" y="4187192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Desk11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4673350" y="4176763"/>
            <a:ext cx="818386" cy="27432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Desk12</a:t>
            </a:r>
            <a:endParaRPr lang="en-US" sz="14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3685032" y="1372832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5230368" y="1372832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65638" y="2101074"/>
            <a:ext cx="36576" cy="208611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594843" y="691942"/>
            <a:ext cx="30481" cy="2045201"/>
          </a:xfrm>
          <a:prstGeom prst="straightConnector1">
            <a:avLst/>
          </a:prstGeom>
          <a:ln w="3492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1792895" y="3125055"/>
            <a:ext cx="2159695" cy="365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357153" y="2517979"/>
            <a:ext cx="2227997" cy="6705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1587500"/>
            <a:ext cx="4813300" cy="3683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055810" y="1587500"/>
            <a:ext cx="1741714" cy="153307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5819719" y="2565306"/>
            <a:ext cx="1955611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5055810" y="4656670"/>
            <a:ext cx="1740920" cy="460411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662713" y="4263573"/>
            <a:ext cx="786194" cy="1588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680461" y="3495128"/>
            <a:ext cx="750702" cy="1587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010143" y="4330493"/>
            <a:ext cx="1573176" cy="3"/>
          </a:xfrm>
          <a:prstGeom prst="line">
            <a:avLst/>
          </a:prstGeom>
          <a:ln w="381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Context-Dependent Spatial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regionBoundary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&lt;symbolic&gt;</a:t>
            </a:r>
          </a:p>
          <a:p>
            <a:pPr lvl="1"/>
            <a:r>
              <a:rPr lang="en-US" dirty="0" smtClean="0"/>
              <a:t>&lt;symbolic&gt; - an object in the environment</a:t>
            </a:r>
          </a:p>
          <a:p>
            <a:pPr lvl="1"/>
            <a:r>
              <a:rPr lang="en-US" dirty="0" smtClean="0"/>
              <a:t>A point on a region (</a:t>
            </a:r>
            <a:r>
              <a:rPr lang="en-US" dirty="0" err="1" smtClean="0"/>
              <a:t>BottomLeftFn</a:t>
            </a:r>
            <a:r>
              <a:rPr lang="en-US" dirty="0" smtClean="0"/>
              <a:t> &lt;</a:t>
            </a:r>
            <a:r>
              <a:rPr lang="en-US" dirty="0" err="1" smtClean="0"/>
              <a:t>RoomID</a:t>
            </a:r>
            <a:r>
              <a:rPr lang="en-US" dirty="0" smtClean="0"/>
              <a:t>&gt;)</a:t>
            </a:r>
          </a:p>
          <a:p>
            <a:pPr lvl="2"/>
            <a:r>
              <a:rPr lang="en-US" dirty="0" smtClean="0"/>
              <a:t>How can these be automatically generated?</a:t>
            </a:r>
          </a:p>
          <a:p>
            <a:r>
              <a:rPr lang="en-US" dirty="0" err="1" smtClean="0"/>
              <a:t>regionType</a:t>
            </a:r>
            <a:r>
              <a:rPr lang="en-US" dirty="0" smtClean="0"/>
              <a:t> &lt;</a:t>
            </a:r>
            <a:r>
              <a:rPr lang="en-US" dirty="0" err="1" smtClean="0"/>
              <a:t>regionId</a:t>
            </a:r>
            <a:r>
              <a:rPr lang="en-US" dirty="0" smtClean="0"/>
              <a:t>&gt; &lt;</a:t>
            </a:r>
            <a:r>
              <a:rPr lang="en-US" dirty="0" err="1" smtClean="0"/>
              <a:t>semanticType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 – This describes a region (CDSR1) with four points.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CDSR1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BottomRightFn</a:t>
            </a:r>
            <a:r>
              <a:rPr lang="en-US" dirty="0" smtClean="0"/>
              <a:t> Room1))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BottomLeftFn</a:t>
            </a:r>
            <a:r>
              <a:rPr lang="en-US" dirty="0" smtClean="0"/>
              <a:t> Group1))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CDSR1 (</a:t>
            </a:r>
            <a:r>
              <a:rPr lang="en-US" dirty="0" err="1" smtClean="0"/>
              <a:t>CentriodFn</a:t>
            </a:r>
            <a:r>
              <a:rPr lang="en-US" dirty="0" smtClean="0"/>
              <a:t> Object1))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dirty="0" smtClean="0"/>
              <a:t>Transfer is based on anchor points and object alignment</a:t>
            </a:r>
          </a:p>
          <a:p>
            <a:pPr marL="342900" lvl="2" indent="-342900"/>
            <a:r>
              <a:rPr lang="en-US" dirty="0" smtClean="0"/>
              <a:t>Candidate inferences will include </a:t>
            </a:r>
            <a:r>
              <a:rPr lang="en-US" dirty="0" err="1" smtClean="0"/>
              <a:t>regionBoundary</a:t>
            </a:r>
            <a:r>
              <a:rPr lang="en-US" dirty="0" smtClean="0"/>
              <a:t> and </a:t>
            </a:r>
            <a:r>
              <a:rPr lang="en-US" dirty="0" err="1" smtClean="0"/>
              <a:t>regionType</a:t>
            </a:r>
            <a:r>
              <a:rPr lang="en-US" dirty="0" smtClean="0"/>
              <a:t> statements.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regionType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</a:t>
            </a:r>
            <a:r>
              <a:rPr lang="en-US" dirty="0" err="1" smtClean="0"/>
              <a:t>FrontRegion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regionBoundary</a:t>
            </a:r>
            <a:r>
              <a:rPr lang="en-US" dirty="0" smtClean="0"/>
              <a:t> (:</a:t>
            </a:r>
            <a:r>
              <a:rPr lang="en-US" dirty="0" err="1" smtClean="0"/>
              <a:t>skolem</a:t>
            </a:r>
            <a:r>
              <a:rPr lang="en-US" dirty="0" smtClean="0"/>
              <a:t> CDSR1) (</a:t>
            </a:r>
            <a:r>
              <a:rPr lang="en-US" dirty="0" err="1" smtClean="0"/>
              <a:t>BottomLeftFn</a:t>
            </a:r>
            <a:r>
              <a:rPr lang="en-US" dirty="0" smtClean="0"/>
              <a:t> Room2))</a:t>
            </a:r>
          </a:p>
          <a:p>
            <a:pPr marL="342900" lvl="2" indent="-342900"/>
            <a:r>
              <a:rPr lang="en-US" dirty="0" smtClean="0"/>
              <a:t>What to do about </a:t>
            </a:r>
            <a:r>
              <a:rPr lang="en-US" dirty="0" err="1" smtClean="0"/>
              <a:t>skolems</a:t>
            </a:r>
            <a:r>
              <a:rPr lang="en-US" dirty="0" smtClean="0"/>
              <a:t>, or unmapped entities in these statements.</a:t>
            </a:r>
          </a:p>
          <a:p>
            <a:pPr marL="800100" lvl="3" indent="-342900"/>
            <a:r>
              <a:rPr lang="en-US" dirty="0" smtClean="0"/>
              <a:t>Probably just drop them for now. </a:t>
            </a:r>
          </a:p>
          <a:p>
            <a:pPr marL="342900" lvl="2" indent="-342900"/>
            <a:r>
              <a:rPr lang="en-US" dirty="0" smtClean="0"/>
              <a:t>What to do about other information, such as the rcc8’s and positional concerning the region being transferred?</a:t>
            </a:r>
          </a:p>
          <a:p>
            <a:pPr marL="800100" lvl="3" indent="-342900"/>
            <a:r>
              <a:rPr lang="en-US" dirty="0" smtClean="0"/>
              <a:t>What to do when they do not agree in the new situation?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498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PlayerStage Sensor Data</vt:lpstr>
      <vt:lpstr>Spatial Entities</vt:lpstr>
      <vt:lpstr>Qualitative Spatial Representations</vt:lpstr>
      <vt:lpstr>Slide 5</vt:lpstr>
      <vt:lpstr>Slide 6</vt:lpstr>
      <vt:lpstr>Slide 7</vt:lpstr>
      <vt:lpstr>Representing Context-Dependent Spatial Regions</vt:lpstr>
      <vt:lpstr>Analogical Processing</vt:lpstr>
      <vt:lpstr>Handling Orientation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Klenk</dc:creator>
  <cp:lastModifiedBy>CSUMB</cp:lastModifiedBy>
  <cp:revision>26</cp:revision>
  <dcterms:created xsi:type="dcterms:W3CDTF">2012-01-24T22:52:40Z</dcterms:created>
  <dcterms:modified xsi:type="dcterms:W3CDTF">2012-01-24T22:53:07Z</dcterms:modified>
</cp:coreProperties>
</file>