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5" r:id="rId7"/>
    <p:sldId id="264" r:id="rId8"/>
    <p:sldId id="260" r:id="rId9"/>
    <p:sldId id="259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exampl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394"/>
            <a:ext cx="9144000" cy="55512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Orientation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pass on this for now, leave it to future work</a:t>
            </a:r>
          </a:p>
          <a:p>
            <a:r>
              <a:rPr lang="en-US" dirty="0" smtClean="0"/>
              <a:t>Should be a simple translation process of positional relations and anchor points.</a:t>
            </a:r>
          </a:p>
          <a:p>
            <a:r>
              <a:rPr lang="en-US" dirty="0" smtClean="0"/>
              <a:t>When performing a match, try 8 rotations to see which provides the best match.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PlayerStage</a:t>
            </a:r>
            <a:r>
              <a:rPr lang="en-US" dirty="0" smtClean="0"/>
              <a:t> Sensor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</a:t>
            </a:r>
          </a:p>
          <a:p>
            <a:pPr lvl="1"/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area</a:t>
            </a:r>
          </a:p>
          <a:p>
            <a:r>
              <a:rPr lang="en-US" dirty="0" smtClean="0"/>
              <a:t>Computing the region of a room</a:t>
            </a:r>
          </a:p>
          <a:p>
            <a:pPr lvl="1"/>
            <a:r>
              <a:rPr lang="en-US" dirty="0" smtClean="0"/>
              <a:t>Perhaps just the </a:t>
            </a:r>
            <a:r>
              <a:rPr lang="en-US" dirty="0" err="1" smtClean="0"/>
              <a:t>linemap</a:t>
            </a:r>
            <a:r>
              <a:rPr lang="en-US" dirty="0" smtClean="0"/>
              <a:t> information and we can ignore the points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roomArea</a:t>
            </a:r>
            <a:r>
              <a:rPr lang="en-US" dirty="0" smtClean="0"/>
              <a:t> ((x0 y0)(x1 y1)…(</a:t>
            </a:r>
            <a:r>
              <a:rPr lang="en-US" dirty="0" err="1" smtClean="0"/>
              <a:t>xn</a:t>
            </a:r>
            <a:r>
              <a:rPr lang="en-US" dirty="0" smtClean="0"/>
              <a:t> </a:t>
            </a:r>
            <a:r>
              <a:rPr lang="en-US" dirty="0" err="1" smtClean="0"/>
              <a:t>yn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Object detection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type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Room</a:t>
            </a:r>
          </a:p>
          <a:p>
            <a:pPr lvl="1"/>
            <a:r>
              <a:rPr lang="en-US" dirty="0" smtClean="0"/>
              <a:t>ID, and a Region Boundary</a:t>
            </a:r>
          </a:p>
          <a:p>
            <a:pPr lvl="2"/>
            <a:r>
              <a:rPr lang="en-US" dirty="0" smtClean="0"/>
              <a:t>(room Room1)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roomBoundary</a:t>
            </a:r>
            <a:r>
              <a:rPr lang="en-US" dirty="0" smtClean="0"/>
              <a:t> Room1 (&lt;list-of-points&gt;))</a:t>
            </a:r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ID,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type</a:t>
            </a:r>
          </a:p>
          <a:p>
            <a:pPr lvl="2"/>
            <a:r>
              <a:rPr lang="en-US" dirty="0" smtClean="0"/>
              <a:t>(desk Object1)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objectLocated</a:t>
            </a:r>
            <a:r>
              <a:rPr lang="en-US" dirty="0" smtClean="0"/>
              <a:t> Object1 (&lt;</a:t>
            </a:r>
            <a:r>
              <a:rPr lang="en-US" dirty="0" err="1" smtClean="0"/>
              <a:t>x</a:t>
            </a:r>
            <a:r>
              <a:rPr lang="en-US" dirty="0" smtClean="0"/>
              <a:t>&gt; &lt;</a:t>
            </a:r>
            <a:r>
              <a:rPr lang="en-US" dirty="0" err="1" smtClean="0"/>
              <a:t>y</a:t>
            </a:r>
            <a:r>
              <a:rPr lang="en-US" dirty="0" smtClean="0"/>
              <a:t>&gt;))</a:t>
            </a:r>
          </a:p>
          <a:p>
            <a:r>
              <a:rPr lang="en-US" dirty="0" smtClean="0"/>
              <a:t>Object Groups</a:t>
            </a:r>
          </a:p>
          <a:p>
            <a:pPr lvl="1"/>
            <a:r>
              <a:rPr lang="en-US" dirty="0" smtClean="0"/>
              <a:t>ID, Type, Boundary, Entities</a:t>
            </a:r>
          </a:p>
          <a:p>
            <a:pPr lvl="2"/>
            <a:r>
              <a:rPr lang="en-US" dirty="0" smtClean="0"/>
              <a:t>(group Group1)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hasEntity</a:t>
            </a:r>
            <a:r>
              <a:rPr lang="en-US" dirty="0" smtClean="0"/>
              <a:t> Group1 Object1)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groupBoundary</a:t>
            </a:r>
            <a:r>
              <a:rPr lang="en-US" dirty="0" smtClean="0"/>
              <a:t> Group1 (&lt;list-of-points&gt;))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Spatial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Topological: RCC-8s between regions</a:t>
            </a:r>
          </a:p>
          <a:p>
            <a:pPr lvl="1"/>
            <a:r>
              <a:rPr lang="en-US" dirty="0" smtClean="0"/>
              <a:t>Disjoint, edge connected, partially overlapping, tangential part, non-tangential part…</a:t>
            </a:r>
          </a:p>
          <a:p>
            <a:pPr lvl="2"/>
            <a:r>
              <a:rPr lang="en-US" dirty="0" smtClean="0"/>
              <a:t>(rcc8-NTPP Group1 Room1) – Group1 is inside of Room1 and not touching the edge. </a:t>
            </a:r>
          </a:p>
          <a:p>
            <a:pPr lvl="1"/>
            <a:r>
              <a:rPr lang="en-US" dirty="0" smtClean="0"/>
              <a:t>For regions that are points (only Disjoint, edge-connected, and non-tangential part)</a:t>
            </a:r>
          </a:p>
          <a:p>
            <a:pPr lvl="2"/>
            <a:r>
              <a:rPr lang="en-US" dirty="0" smtClean="0"/>
              <a:t>Is there any research/discussion on this?</a:t>
            </a:r>
          </a:p>
          <a:p>
            <a:r>
              <a:rPr lang="en-US" dirty="0" smtClean="0"/>
              <a:t>Directionality</a:t>
            </a:r>
          </a:p>
          <a:p>
            <a:pPr lvl="1"/>
            <a:r>
              <a:rPr lang="en-US" dirty="0" smtClean="0"/>
              <a:t>above, left</a:t>
            </a:r>
          </a:p>
          <a:p>
            <a:pPr lvl="2"/>
            <a:r>
              <a:rPr lang="en-US" dirty="0" smtClean="0"/>
              <a:t>Talk to Jeff about how these are computed?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95100" y="2322297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2193" y="2322297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71146" y="2322297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73285" y="1678833"/>
            <a:ext cx="417288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4" idx="3"/>
            <a:endCxn id="10" idx="0"/>
          </p:cNvCxnSpPr>
          <p:nvPr/>
        </p:nvCxnSpPr>
        <p:spPr>
          <a:xfrm rot="5400000">
            <a:off x="4585248" y="1831755"/>
            <a:ext cx="386583" cy="5945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4" idx="4"/>
            <a:endCxn id="11" idx="0"/>
          </p:cNvCxnSpPr>
          <p:nvPr/>
        </p:nvCxnSpPr>
        <p:spPr>
          <a:xfrm rot="5400000">
            <a:off x="4997403" y="2096377"/>
            <a:ext cx="338758" cy="113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3" idx="5"/>
            <a:endCxn id="11" idx="0"/>
          </p:cNvCxnSpPr>
          <p:nvPr/>
        </p:nvCxnSpPr>
        <p:spPr>
          <a:xfrm rot="16200000" flipH="1">
            <a:off x="4804752" y="2016807"/>
            <a:ext cx="386583" cy="224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5"/>
            <a:endCxn id="10" idx="0"/>
          </p:cNvCxnSpPr>
          <p:nvPr/>
        </p:nvCxnSpPr>
        <p:spPr>
          <a:xfrm rot="16200000" flipH="1">
            <a:off x="4223016" y="2064025"/>
            <a:ext cx="364718" cy="151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3" idx="3"/>
            <a:endCxn id="10" idx="0"/>
          </p:cNvCxnSpPr>
          <p:nvPr/>
        </p:nvCxnSpPr>
        <p:spPr>
          <a:xfrm rot="5400000">
            <a:off x="4342742" y="2074260"/>
            <a:ext cx="386583" cy="109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8" idx="0"/>
          </p:cNvCxnSpPr>
          <p:nvPr/>
        </p:nvCxnSpPr>
        <p:spPr>
          <a:xfrm rot="5400000">
            <a:off x="3751936" y="2039838"/>
            <a:ext cx="364718" cy="2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17989" y="4093043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19859" y="4105138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03" idx="3"/>
            <a:endCxn id="33" idx="0"/>
          </p:cNvCxnSpPr>
          <p:nvPr/>
        </p:nvCxnSpPr>
        <p:spPr>
          <a:xfrm rot="5400000">
            <a:off x="4966852" y="3425721"/>
            <a:ext cx="357554" cy="977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" idx="4"/>
            <a:endCxn id="34" idx="0"/>
          </p:cNvCxnSpPr>
          <p:nvPr/>
        </p:nvCxnSpPr>
        <p:spPr>
          <a:xfrm rot="5400000">
            <a:off x="5526450" y="3815818"/>
            <a:ext cx="321824" cy="2568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1" idx="5"/>
            <a:endCxn id="34" idx="0"/>
          </p:cNvCxnSpPr>
          <p:nvPr/>
        </p:nvCxnSpPr>
        <p:spPr>
          <a:xfrm rot="16200000" flipH="1">
            <a:off x="5162402" y="3708586"/>
            <a:ext cx="359880" cy="433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1" idx="4"/>
            <a:endCxn id="33" idx="0"/>
          </p:cNvCxnSpPr>
          <p:nvPr/>
        </p:nvCxnSpPr>
        <p:spPr>
          <a:xfrm rot="5400000">
            <a:off x="4650630" y="3799538"/>
            <a:ext cx="299960" cy="287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643639" y="2322296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77038" y="2322296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85" idx="4"/>
            <a:endCxn id="43" idx="0"/>
          </p:cNvCxnSpPr>
          <p:nvPr/>
        </p:nvCxnSpPr>
        <p:spPr>
          <a:xfrm rot="5400000">
            <a:off x="5642083" y="2112096"/>
            <a:ext cx="350852" cy="69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5" idx="5"/>
            <a:endCxn id="44" idx="0"/>
          </p:cNvCxnSpPr>
          <p:nvPr/>
        </p:nvCxnSpPr>
        <p:spPr>
          <a:xfrm rot="16200000" flipH="1">
            <a:off x="5958637" y="1964799"/>
            <a:ext cx="398677" cy="316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459238" y="931333"/>
            <a:ext cx="3217333" cy="1911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531808" y="3318949"/>
            <a:ext cx="3217333" cy="17489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529668" y="1656968"/>
            <a:ext cx="417288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014679" y="1656968"/>
            <a:ext cx="417288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643639" y="1644873"/>
            <a:ext cx="417288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4687319" y="3466512"/>
            <a:ext cx="513632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5558954" y="3456743"/>
            <a:ext cx="513632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83" idx="4"/>
            <a:endCxn id="101" idx="0"/>
          </p:cNvCxnSpPr>
          <p:nvPr/>
        </p:nvCxnSpPr>
        <p:spPr>
          <a:xfrm rot="16200000" flipH="1">
            <a:off x="4099737" y="2622113"/>
            <a:ext cx="1482973" cy="205823"/>
          </a:xfrm>
          <a:prstGeom prst="straightConnector1">
            <a:avLst/>
          </a:prstGeom>
          <a:ln w="25400" cap="flat" cmpd="sng" algn="ctr">
            <a:solidFill>
              <a:schemeClr val="accent4">
                <a:lumMod val="75000"/>
              </a:schemeClr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4" idx="4"/>
            <a:endCxn id="103" idx="0"/>
          </p:cNvCxnSpPr>
          <p:nvPr/>
        </p:nvCxnSpPr>
        <p:spPr>
          <a:xfrm rot="16200000" flipH="1">
            <a:off x="4782944" y="2423917"/>
            <a:ext cx="1473204" cy="592447"/>
          </a:xfrm>
          <a:prstGeom prst="straightConnector1">
            <a:avLst/>
          </a:prstGeom>
          <a:ln w="25400" cap="flat" cmpd="sng" algn="ctr">
            <a:solidFill>
              <a:schemeClr val="accent4">
                <a:lumMod val="75000"/>
              </a:schemeClr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" idx="2"/>
            <a:endCxn id="33" idx="0"/>
          </p:cNvCxnSpPr>
          <p:nvPr/>
        </p:nvCxnSpPr>
        <p:spPr>
          <a:xfrm rot="16200000" flipH="1">
            <a:off x="3816861" y="3252819"/>
            <a:ext cx="1504651" cy="175796"/>
          </a:xfrm>
          <a:prstGeom prst="straightConnector1">
            <a:avLst/>
          </a:prstGeom>
          <a:ln w="25400" cap="flat" cmpd="sng" algn="ctr">
            <a:solidFill>
              <a:schemeClr val="accent4">
                <a:lumMod val="75000"/>
              </a:schemeClr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" idx="2"/>
            <a:endCxn id="34" idx="0"/>
          </p:cNvCxnSpPr>
          <p:nvPr/>
        </p:nvCxnSpPr>
        <p:spPr>
          <a:xfrm rot="16200000" flipH="1">
            <a:off x="4576224" y="3122408"/>
            <a:ext cx="1516746" cy="448713"/>
          </a:xfrm>
          <a:prstGeom prst="straightConnector1">
            <a:avLst/>
          </a:prstGeom>
          <a:ln w="25400" cap="flat" cmpd="sng" algn="ctr">
            <a:solidFill>
              <a:schemeClr val="accent4">
                <a:lumMod val="75000"/>
              </a:schemeClr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" idx="4"/>
            <a:endCxn id="130" idx="0"/>
          </p:cNvCxnSpPr>
          <p:nvPr/>
        </p:nvCxnSpPr>
        <p:spPr>
          <a:xfrm rot="5400000">
            <a:off x="3440194" y="2724777"/>
            <a:ext cx="1461109" cy="22362"/>
          </a:xfrm>
          <a:prstGeom prst="straightConnector1">
            <a:avLst/>
          </a:prstGeom>
          <a:ln w="25400" cap="flat" cmpd="sng" algn="ctr">
            <a:solidFill>
              <a:srgbClr val="008000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3906765" y="3466513"/>
            <a:ext cx="505604" cy="326571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1’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719290" y="4093043"/>
            <a:ext cx="278190" cy="266095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>
            <a:stCxn id="130" idx="3"/>
            <a:endCxn id="131" idx="0"/>
          </p:cNvCxnSpPr>
          <p:nvPr/>
        </p:nvCxnSpPr>
        <p:spPr>
          <a:xfrm rot="5400000">
            <a:off x="3745705" y="3857939"/>
            <a:ext cx="347784" cy="122424"/>
          </a:xfrm>
          <a:prstGeom prst="straightConnector1">
            <a:avLst/>
          </a:prstGeom>
          <a:ln w="25400" cap="flat" cmpd="sng" algn="ctr">
            <a:solidFill>
              <a:srgbClr val="008000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0" idx="5"/>
            <a:endCxn id="33" idx="0"/>
          </p:cNvCxnSpPr>
          <p:nvPr/>
        </p:nvCxnSpPr>
        <p:spPr>
          <a:xfrm rot="16200000" flipH="1">
            <a:off x="4323812" y="3759771"/>
            <a:ext cx="347784" cy="318759"/>
          </a:xfrm>
          <a:prstGeom prst="straightConnector1">
            <a:avLst/>
          </a:prstGeom>
          <a:ln w="25400" cap="flat" cmpd="sng" algn="ctr">
            <a:solidFill>
              <a:srgbClr val="008000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ounded Rectangle 135"/>
          <p:cNvSpPr/>
          <p:nvPr/>
        </p:nvSpPr>
        <p:spPr>
          <a:xfrm>
            <a:off x="2688563" y="2577475"/>
            <a:ext cx="2230909" cy="602822"/>
          </a:xfrm>
          <a:prstGeom prst="round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4276943" y="3027836"/>
            <a:ext cx="2087276" cy="602822"/>
          </a:xfrm>
          <a:prstGeom prst="round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ounded Rectangle 203"/>
          <p:cNvSpPr/>
          <p:nvPr/>
        </p:nvSpPr>
        <p:spPr>
          <a:xfrm>
            <a:off x="1218871" y="2961885"/>
            <a:ext cx="2162886" cy="829297"/>
          </a:xfrm>
          <a:prstGeom prst="round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51789" y="482345"/>
            <a:ext cx="1539240" cy="4851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boundary</a:t>
            </a:r>
          </a:p>
          <a:p>
            <a:pPr algn="ctr"/>
            <a:r>
              <a:rPr lang="en-US" sz="1400" dirty="0" smtClean="0"/>
              <a:t>Segment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379893" y="1369791"/>
            <a:ext cx="987552" cy="28536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CDSR1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8" idx="4"/>
          </p:cNvCxnSpPr>
          <p:nvPr/>
        </p:nvCxnSpPr>
        <p:spPr>
          <a:xfrm flipH="1">
            <a:off x="1946148" y="967455"/>
            <a:ext cx="175261" cy="402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75" idx="4"/>
          </p:cNvCxnSpPr>
          <p:nvPr/>
        </p:nvCxnSpPr>
        <p:spPr>
          <a:xfrm flipV="1">
            <a:off x="2891029" y="540211"/>
            <a:ext cx="551586" cy="184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042416" y="131952"/>
            <a:ext cx="7068312" cy="2327783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579365" y="1002071"/>
            <a:ext cx="1193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Base</a:t>
            </a:r>
            <a:endParaRPr lang="en-US" sz="28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1042416" y="2577475"/>
            <a:ext cx="7178040" cy="2427415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688806" y="3580750"/>
            <a:ext cx="123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Target</a:t>
            </a:r>
            <a:endParaRPr lang="en-US" sz="2800" b="1" dirty="0"/>
          </a:p>
        </p:txBody>
      </p:sp>
      <p:sp>
        <p:nvSpPr>
          <p:cNvPr id="60" name="Oval 59"/>
          <p:cNvSpPr/>
          <p:nvPr/>
        </p:nvSpPr>
        <p:spPr>
          <a:xfrm>
            <a:off x="4508756" y="1221101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xMinusYZero</a:t>
            </a:r>
            <a:endParaRPr lang="en-US" sz="1400" dirty="0"/>
          </a:p>
        </p:txBody>
      </p:sp>
      <p:cxnSp>
        <p:nvCxnSpPr>
          <p:cNvPr id="81" name="Straight Arrow Connector 80"/>
          <p:cNvCxnSpPr>
            <a:stCxn id="60" idx="4"/>
          </p:cNvCxnSpPr>
          <p:nvPr/>
        </p:nvCxnSpPr>
        <p:spPr>
          <a:xfrm flipH="1">
            <a:off x="4003550" y="1590479"/>
            <a:ext cx="1062990" cy="394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0" idx="4"/>
          </p:cNvCxnSpPr>
          <p:nvPr/>
        </p:nvCxnSpPr>
        <p:spPr>
          <a:xfrm>
            <a:off x="5066540" y="1590479"/>
            <a:ext cx="0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176528" y="1860327"/>
            <a:ext cx="1150620" cy="4851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region</a:t>
            </a:r>
          </a:p>
          <a:p>
            <a:pPr algn="ctr"/>
            <a:r>
              <a:rPr lang="en-US" sz="1400" dirty="0" smtClean="0"/>
              <a:t>Type</a:t>
            </a:r>
            <a:endParaRPr lang="en-US" sz="1400" dirty="0"/>
          </a:p>
        </p:txBody>
      </p:sp>
      <p:cxnSp>
        <p:nvCxnSpPr>
          <p:cNvPr id="107" name="Straight Arrow Connector 106"/>
          <p:cNvCxnSpPr>
            <a:stCxn id="105" idx="0"/>
            <a:endCxn id="16" idx="2"/>
          </p:cNvCxnSpPr>
          <p:nvPr/>
        </p:nvCxnSpPr>
        <p:spPr>
          <a:xfrm rot="5400000" flipH="1" flipV="1">
            <a:off x="1710168" y="1696827"/>
            <a:ext cx="205170" cy="121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532890" y="1991583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front</a:t>
            </a:r>
            <a:endParaRPr lang="en-US" sz="1400" dirty="0"/>
          </a:p>
        </p:txBody>
      </p:sp>
      <p:cxnSp>
        <p:nvCxnSpPr>
          <p:cNvPr id="110" name="Straight Arrow Connector 109"/>
          <p:cNvCxnSpPr>
            <a:stCxn id="105" idx="6"/>
            <a:endCxn id="108" idx="1"/>
          </p:cNvCxnSpPr>
          <p:nvPr/>
        </p:nvCxnSpPr>
        <p:spPr>
          <a:xfrm>
            <a:off x="2327148" y="2102882"/>
            <a:ext cx="205742" cy="25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1382269" y="3079596"/>
            <a:ext cx="1539240" cy="48511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boundary Segment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1468102" y="3967042"/>
            <a:ext cx="987552" cy="28536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CDSR2</a:t>
            </a:r>
            <a:endParaRPr lang="en-US" sz="1400" dirty="0"/>
          </a:p>
        </p:txBody>
      </p:sp>
      <p:cxnSp>
        <p:nvCxnSpPr>
          <p:cNvPr id="124" name="Straight Arrow Connector 123"/>
          <p:cNvCxnSpPr>
            <a:stCxn id="120" idx="4"/>
          </p:cNvCxnSpPr>
          <p:nvPr/>
        </p:nvCxnSpPr>
        <p:spPr>
          <a:xfrm flipH="1">
            <a:off x="1976628" y="3564706"/>
            <a:ext cx="175261" cy="40233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1207008" y="4457578"/>
            <a:ext cx="1150620" cy="4851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region</a:t>
            </a:r>
          </a:p>
          <a:p>
            <a:pPr algn="ctr"/>
            <a:r>
              <a:rPr lang="en-US" sz="1400" dirty="0" smtClean="0"/>
              <a:t>Type</a:t>
            </a:r>
            <a:endParaRPr lang="en-US" sz="1400" dirty="0"/>
          </a:p>
        </p:txBody>
      </p:sp>
      <p:cxnSp>
        <p:nvCxnSpPr>
          <p:cNvPr id="133" name="Straight Arrow Connector 132"/>
          <p:cNvCxnSpPr>
            <a:stCxn id="132" idx="0"/>
            <a:endCxn id="123" idx="2"/>
          </p:cNvCxnSpPr>
          <p:nvPr/>
        </p:nvCxnSpPr>
        <p:spPr>
          <a:xfrm flipV="1">
            <a:off x="1782318" y="4252408"/>
            <a:ext cx="179560" cy="205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563370" y="4588834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front</a:t>
            </a:r>
            <a:endParaRPr lang="en-US" sz="1400" dirty="0"/>
          </a:p>
        </p:txBody>
      </p:sp>
      <p:cxnSp>
        <p:nvCxnSpPr>
          <p:cNvPr id="135" name="Straight Arrow Connector 134"/>
          <p:cNvCxnSpPr>
            <a:stCxn id="132" idx="6"/>
            <a:endCxn id="134" idx="1"/>
          </p:cNvCxnSpPr>
          <p:nvPr/>
        </p:nvCxnSpPr>
        <p:spPr>
          <a:xfrm>
            <a:off x="2357628" y="4700133"/>
            <a:ext cx="205742" cy="25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030211" y="486117"/>
            <a:ext cx="194751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YMaxXFewestFn</a:t>
            </a:r>
            <a:endParaRPr lang="en-US" sz="1400" dirty="0"/>
          </a:p>
        </p:txBody>
      </p:sp>
      <p:sp>
        <p:nvSpPr>
          <p:cNvPr id="154" name="Oval 153"/>
          <p:cNvSpPr/>
          <p:nvPr/>
        </p:nvSpPr>
        <p:spPr>
          <a:xfrm>
            <a:off x="3326893" y="1221101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</a:t>
            </a:r>
            <a:endParaRPr lang="en-US" sz="1400" dirty="0"/>
          </a:p>
        </p:txBody>
      </p:sp>
      <p:cxnSp>
        <p:nvCxnSpPr>
          <p:cNvPr id="159" name="Straight Arrow Connector 158"/>
          <p:cNvCxnSpPr>
            <a:stCxn id="154" idx="4"/>
          </p:cNvCxnSpPr>
          <p:nvPr/>
        </p:nvCxnSpPr>
        <p:spPr>
          <a:xfrm>
            <a:off x="3884677" y="1590479"/>
            <a:ext cx="118873" cy="394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4" idx="4"/>
          </p:cNvCxnSpPr>
          <p:nvPr/>
        </p:nvCxnSpPr>
        <p:spPr>
          <a:xfrm>
            <a:off x="3884677" y="1590479"/>
            <a:ext cx="1181863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2" idx="4"/>
            <a:endCxn id="154" idx="0"/>
          </p:cNvCxnSpPr>
          <p:nvPr/>
        </p:nvCxnSpPr>
        <p:spPr>
          <a:xfrm rot="5400000">
            <a:off x="4261521" y="478652"/>
            <a:ext cx="365606" cy="1119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6869425" y="1185102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xMinusYZero</a:t>
            </a:r>
            <a:endParaRPr lang="en-US" sz="1400" dirty="0"/>
          </a:p>
        </p:txBody>
      </p:sp>
      <p:cxnSp>
        <p:nvCxnSpPr>
          <p:cNvPr id="167" name="Straight Arrow Connector 166"/>
          <p:cNvCxnSpPr>
            <a:stCxn id="166" idx="4"/>
          </p:cNvCxnSpPr>
          <p:nvPr/>
        </p:nvCxnSpPr>
        <p:spPr>
          <a:xfrm flipH="1">
            <a:off x="6364219" y="1554480"/>
            <a:ext cx="1062990" cy="394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6" idx="4"/>
          </p:cNvCxnSpPr>
          <p:nvPr/>
        </p:nvCxnSpPr>
        <p:spPr>
          <a:xfrm>
            <a:off x="7427209" y="1554480"/>
            <a:ext cx="0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5714994" y="1185102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</a:t>
            </a:r>
            <a:endParaRPr lang="en-US" sz="1400" dirty="0"/>
          </a:p>
        </p:txBody>
      </p:sp>
      <p:cxnSp>
        <p:nvCxnSpPr>
          <p:cNvPr id="170" name="Straight Arrow Connector 169"/>
          <p:cNvCxnSpPr>
            <a:stCxn id="169" idx="4"/>
          </p:cNvCxnSpPr>
          <p:nvPr/>
        </p:nvCxnSpPr>
        <p:spPr>
          <a:xfrm>
            <a:off x="6272778" y="1554480"/>
            <a:ext cx="91441" cy="394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9" idx="4"/>
          </p:cNvCxnSpPr>
          <p:nvPr/>
        </p:nvCxnSpPr>
        <p:spPr>
          <a:xfrm>
            <a:off x="6272778" y="1554480"/>
            <a:ext cx="1154431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4616268" y="3817814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xMinusYZero</a:t>
            </a:r>
            <a:endParaRPr lang="en-US" sz="1400" dirty="0"/>
          </a:p>
        </p:txBody>
      </p:sp>
      <p:cxnSp>
        <p:nvCxnSpPr>
          <p:cNvPr id="175" name="Straight Arrow Connector 174"/>
          <p:cNvCxnSpPr>
            <a:stCxn id="174" idx="4"/>
          </p:cNvCxnSpPr>
          <p:nvPr/>
        </p:nvCxnSpPr>
        <p:spPr>
          <a:xfrm rot="5400000">
            <a:off x="4453270" y="3831268"/>
            <a:ext cx="364859" cy="1076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4" idx="4"/>
          </p:cNvCxnSpPr>
          <p:nvPr/>
        </p:nvCxnSpPr>
        <p:spPr>
          <a:xfrm>
            <a:off x="5174052" y="4187192"/>
            <a:ext cx="16002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4276942" y="3108403"/>
            <a:ext cx="1959265" cy="369378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YMaxXFewestFn</a:t>
            </a:r>
            <a:endParaRPr lang="en-US" sz="1400" dirty="0"/>
          </a:p>
        </p:txBody>
      </p:sp>
      <p:sp>
        <p:nvSpPr>
          <p:cNvPr id="178" name="Oval 177"/>
          <p:cNvSpPr/>
          <p:nvPr/>
        </p:nvSpPr>
        <p:spPr>
          <a:xfrm>
            <a:off x="3434405" y="3817814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</a:t>
            </a:r>
            <a:endParaRPr lang="en-US" sz="1400" dirty="0"/>
          </a:p>
        </p:txBody>
      </p:sp>
      <p:cxnSp>
        <p:nvCxnSpPr>
          <p:cNvPr id="179" name="Straight Arrow Connector 178"/>
          <p:cNvCxnSpPr>
            <a:stCxn id="178" idx="4"/>
          </p:cNvCxnSpPr>
          <p:nvPr/>
        </p:nvCxnSpPr>
        <p:spPr>
          <a:xfrm rot="16200000" flipH="1">
            <a:off x="3862338" y="4317042"/>
            <a:ext cx="364859" cy="105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8" idx="4"/>
          </p:cNvCxnSpPr>
          <p:nvPr/>
        </p:nvCxnSpPr>
        <p:spPr>
          <a:xfrm>
            <a:off x="3992189" y="4187192"/>
            <a:ext cx="1197865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7" idx="4"/>
            <a:endCxn id="178" idx="0"/>
          </p:cNvCxnSpPr>
          <p:nvPr/>
        </p:nvCxnSpPr>
        <p:spPr>
          <a:xfrm rot="5400000">
            <a:off x="4454366" y="3015604"/>
            <a:ext cx="340033" cy="126438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20" idx="6"/>
            <a:endCxn id="177" idx="2"/>
          </p:cNvCxnSpPr>
          <p:nvPr/>
        </p:nvCxnSpPr>
        <p:spPr>
          <a:xfrm flipV="1">
            <a:off x="2921509" y="3293092"/>
            <a:ext cx="1355433" cy="2905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863585" y="3477780"/>
            <a:ext cx="233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Candidate Inference</a:t>
            </a:r>
            <a:endParaRPr lang="en-US" b="1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2151889" y="984222"/>
            <a:ext cx="30481" cy="2045201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03676" y="1991583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Desk1</a:t>
            </a:r>
            <a:endParaRPr lang="en-US" sz="1400" dirty="0"/>
          </a:p>
        </p:txBody>
      </p:sp>
      <p:sp>
        <p:nvSpPr>
          <p:cNvPr id="92" name="Rectangle 91"/>
          <p:cNvSpPr/>
          <p:nvPr/>
        </p:nvSpPr>
        <p:spPr>
          <a:xfrm>
            <a:off x="4549973" y="2006823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Desk2</a:t>
            </a:r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5863585" y="1976059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Desk4</a:t>
            </a:r>
            <a:endParaRPr lang="en-US" sz="1400" dirty="0"/>
          </a:p>
        </p:txBody>
      </p:sp>
      <p:sp>
        <p:nvSpPr>
          <p:cNvPr id="94" name="Rectangle 93"/>
          <p:cNvSpPr/>
          <p:nvPr/>
        </p:nvSpPr>
        <p:spPr>
          <a:xfrm>
            <a:off x="7018016" y="1976059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Desk5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3611188" y="4583201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Desk11</a:t>
            </a:r>
            <a:endParaRPr lang="en-US" sz="1400" dirty="0"/>
          </a:p>
        </p:txBody>
      </p:sp>
      <p:sp>
        <p:nvSpPr>
          <p:cNvPr id="96" name="Rectangle 95"/>
          <p:cNvSpPr/>
          <p:nvPr/>
        </p:nvSpPr>
        <p:spPr>
          <a:xfrm>
            <a:off x="4780861" y="4572772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Desk12</a:t>
            </a:r>
            <a:endParaRPr lang="en-US" sz="1400" dirty="0"/>
          </a:p>
        </p:txBody>
      </p:sp>
      <p:cxnSp>
        <p:nvCxnSpPr>
          <p:cNvPr id="198" name="Straight Arrow Connector 197"/>
          <p:cNvCxnSpPr/>
          <p:nvPr/>
        </p:nvCxnSpPr>
        <p:spPr>
          <a:xfrm rot="16200000" flipH="1">
            <a:off x="4134988" y="2685859"/>
            <a:ext cx="2227338" cy="365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80621" y="3430454"/>
            <a:ext cx="2206614" cy="3657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3919210" y="1961074"/>
            <a:ext cx="2252909" cy="41752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1677035" y="3411413"/>
            <a:ext cx="2338454" cy="1638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H="1">
            <a:off x="315209" y="2777570"/>
            <a:ext cx="2311888" cy="6706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 rot="16200000">
            <a:off x="4615396" y="2205451"/>
            <a:ext cx="1537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correspondences</a:t>
            </a:r>
            <a:endParaRPr lang="en-US" sz="1400" b="1" dirty="0"/>
          </a:p>
        </p:txBody>
      </p:sp>
      <p:cxnSp>
        <p:nvCxnSpPr>
          <p:cNvPr id="197" name="Straight Arrow Connector 196"/>
          <p:cNvCxnSpPr/>
          <p:nvPr/>
        </p:nvCxnSpPr>
        <p:spPr>
          <a:xfrm rot="16200000" flipH="1">
            <a:off x="3984736" y="3215879"/>
            <a:ext cx="1906049" cy="365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2455656" y="170833"/>
            <a:ext cx="197391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YMinXFewestFn</a:t>
            </a:r>
            <a:endParaRPr lang="en-US" sz="1400" dirty="0"/>
          </a:p>
        </p:txBody>
      </p:sp>
      <p:cxnSp>
        <p:nvCxnSpPr>
          <p:cNvPr id="79" name="Straight Arrow Connector 78"/>
          <p:cNvCxnSpPr>
            <a:stCxn id="8" idx="6"/>
            <a:endCxn id="142" idx="2"/>
          </p:cNvCxnSpPr>
          <p:nvPr/>
        </p:nvCxnSpPr>
        <p:spPr>
          <a:xfrm flipV="1">
            <a:off x="2891029" y="670806"/>
            <a:ext cx="1139182" cy="54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5" idx="4"/>
            <a:endCxn id="154" idx="0"/>
          </p:cNvCxnSpPr>
          <p:nvPr/>
        </p:nvCxnSpPr>
        <p:spPr>
          <a:xfrm rot="16200000" flipH="1">
            <a:off x="3323201" y="659625"/>
            <a:ext cx="680890" cy="442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2838067" y="2739025"/>
            <a:ext cx="1942794" cy="369378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YMinXFewestFn</a:t>
            </a:r>
            <a:endParaRPr lang="en-US" sz="1400" dirty="0"/>
          </a:p>
        </p:txBody>
      </p:sp>
      <p:cxnSp>
        <p:nvCxnSpPr>
          <p:cNvPr id="200" name="Straight Arrow Connector 199"/>
          <p:cNvCxnSpPr/>
          <p:nvPr/>
        </p:nvCxnSpPr>
        <p:spPr>
          <a:xfrm rot="5400000">
            <a:off x="2856407" y="3405139"/>
            <a:ext cx="2317296" cy="3882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rot="16200000" flipH="1">
            <a:off x="2571652" y="2667860"/>
            <a:ext cx="2263337" cy="365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16200000" flipH="1">
            <a:off x="2276179" y="1645789"/>
            <a:ext cx="2252909" cy="41752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0" idx="6"/>
          </p:cNvCxnSpPr>
          <p:nvPr/>
        </p:nvCxnSpPr>
        <p:spPr>
          <a:xfrm flipV="1">
            <a:off x="2921509" y="3108406"/>
            <a:ext cx="689679" cy="21374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78" idx="0"/>
          </p:cNvCxnSpPr>
          <p:nvPr/>
        </p:nvCxnSpPr>
        <p:spPr>
          <a:xfrm rot="16200000" flipH="1">
            <a:off x="3446984" y="3272609"/>
            <a:ext cx="709408" cy="3810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1587500"/>
            <a:ext cx="4813300" cy="3683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055810" y="1587500"/>
            <a:ext cx="1741714" cy="1533071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5819719" y="2565306"/>
            <a:ext cx="1955611" cy="1588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5055810" y="4656670"/>
            <a:ext cx="1740920" cy="460411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662713" y="4263573"/>
            <a:ext cx="786194" cy="1588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680461" y="3495128"/>
            <a:ext cx="750702" cy="1587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6010143" y="4330493"/>
            <a:ext cx="1573176" cy="3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Context-Dependent Spatial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regionBoundary</a:t>
            </a:r>
            <a:r>
              <a:rPr lang="en-US" dirty="0" smtClean="0"/>
              <a:t> &lt;</a:t>
            </a:r>
            <a:r>
              <a:rPr lang="en-US" dirty="0" err="1" smtClean="0"/>
              <a:t>regionID</a:t>
            </a:r>
            <a:r>
              <a:rPr lang="en-US" dirty="0" smtClean="0"/>
              <a:t>&gt; &lt;symbolic&gt;</a:t>
            </a:r>
          </a:p>
          <a:p>
            <a:pPr lvl="1"/>
            <a:r>
              <a:rPr lang="en-US" dirty="0" smtClean="0"/>
              <a:t>&lt;symbolic&gt; - an object in the environment</a:t>
            </a:r>
          </a:p>
          <a:p>
            <a:pPr lvl="1"/>
            <a:r>
              <a:rPr lang="en-US" dirty="0" smtClean="0"/>
              <a:t>A point on a region (</a:t>
            </a:r>
            <a:r>
              <a:rPr lang="en-US" dirty="0" err="1" smtClean="0"/>
              <a:t>BottomLeftFn</a:t>
            </a:r>
            <a:r>
              <a:rPr lang="en-US" dirty="0" smtClean="0"/>
              <a:t> &lt;</a:t>
            </a:r>
            <a:r>
              <a:rPr lang="en-US" dirty="0" err="1" smtClean="0"/>
              <a:t>RoomID</a:t>
            </a:r>
            <a:r>
              <a:rPr lang="en-US" dirty="0" smtClean="0"/>
              <a:t>&gt;)</a:t>
            </a:r>
          </a:p>
          <a:p>
            <a:pPr lvl="2"/>
            <a:r>
              <a:rPr lang="en-US" dirty="0" smtClean="0"/>
              <a:t>How can these be automatically generated?</a:t>
            </a:r>
          </a:p>
          <a:p>
            <a:r>
              <a:rPr lang="en-US" dirty="0" err="1" smtClean="0"/>
              <a:t>regionType</a:t>
            </a:r>
            <a:r>
              <a:rPr lang="en-US" dirty="0" smtClean="0"/>
              <a:t> &lt;</a:t>
            </a:r>
            <a:r>
              <a:rPr lang="en-US" dirty="0" err="1" smtClean="0"/>
              <a:t>regionId</a:t>
            </a:r>
            <a:r>
              <a:rPr lang="en-US" dirty="0" smtClean="0"/>
              <a:t>&gt; &lt;</a:t>
            </a:r>
            <a:r>
              <a:rPr lang="en-US" dirty="0" err="1" smtClean="0"/>
              <a:t>semanticType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Example – This describes a region (CDSR1) with four points.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regionType</a:t>
            </a:r>
            <a:r>
              <a:rPr lang="en-US" dirty="0" smtClean="0"/>
              <a:t> CDSR1 </a:t>
            </a:r>
            <a:r>
              <a:rPr lang="en-US" dirty="0" err="1" smtClean="0"/>
              <a:t>FrontRegion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regionBoundary</a:t>
            </a:r>
            <a:r>
              <a:rPr lang="en-US" dirty="0" smtClean="0"/>
              <a:t> CDSR1 (</a:t>
            </a:r>
            <a:r>
              <a:rPr lang="en-US" dirty="0" err="1" smtClean="0"/>
              <a:t>BottomLeftFn</a:t>
            </a:r>
            <a:r>
              <a:rPr lang="en-US" dirty="0" smtClean="0"/>
              <a:t> Room1))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regionBoundary</a:t>
            </a:r>
            <a:r>
              <a:rPr lang="en-US" dirty="0" smtClean="0"/>
              <a:t> CDSR1 (</a:t>
            </a:r>
            <a:r>
              <a:rPr lang="en-US" dirty="0" err="1" smtClean="0"/>
              <a:t>BottomRightFn</a:t>
            </a:r>
            <a:r>
              <a:rPr lang="en-US" dirty="0" smtClean="0"/>
              <a:t> Room1))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regionBoundary</a:t>
            </a:r>
            <a:r>
              <a:rPr lang="en-US" dirty="0" smtClean="0"/>
              <a:t> CDSR1 (</a:t>
            </a:r>
            <a:r>
              <a:rPr lang="en-US" dirty="0" err="1" smtClean="0"/>
              <a:t>BottomLeftFn</a:t>
            </a:r>
            <a:r>
              <a:rPr lang="en-US" dirty="0" smtClean="0"/>
              <a:t> Group1))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regionBoundary</a:t>
            </a:r>
            <a:r>
              <a:rPr lang="en-US" dirty="0" smtClean="0"/>
              <a:t> CDSR1 (</a:t>
            </a:r>
            <a:r>
              <a:rPr lang="en-US" dirty="0" err="1" smtClean="0"/>
              <a:t>CentriodFn</a:t>
            </a:r>
            <a:r>
              <a:rPr lang="en-US" dirty="0" smtClean="0"/>
              <a:t> Object1))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Analogical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2" indent="-342900"/>
            <a:r>
              <a:rPr lang="en-US" dirty="0" smtClean="0"/>
              <a:t>Transfer is based on anchor points and object alignment</a:t>
            </a:r>
          </a:p>
          <a:p>
            <a:pPr marL="342900" lvl="2" indent="-342900"/>
            <a:r>
              <a:rPr lang="en-US" dirty="0" smtClean="0"/>
              <a:t>Candidate inferences will include </a:t>
            </a:r>
            <a:r>
              <a:rPr lang="en-US" dirty="0" err="1" smtClean="0"/>
              <a:t>regionBoundary</a:t>
            </a:r>
            <a:r>
              <a:rPr lang="en-US" dirty="0" smtClean="0"/>
              <a:t> and </a:t>
            </a:r>
            <a:r>
              <a:rPr lang="en-US" dirty="0" err="1" smtClean="0"/>
              <a:t>regionType</a:t>
            </a:r>
            <a:r>
              <a:rPr lang="en-US" dirty="0" smtClean="0"/>
              <a:t> statements.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regionType</a:t>
            </a:r>
            <a:r>
              <a:rPr lang="en-US" dirty="0" smtClean="0"/>
              <a:t> (:</a:t>
            </a:r>
            <a:r>
              <a:rPr lang="en-US" dirty="0" err="1" smtClean="0"/>
              <a:t>skolem</a:t>
            </a:r>
            <a:r>
              <a:rPr lang="en-US" dirty="0" smtClean="0"/>
              <a:t> CDSR1) </a:t>
            </a:r>
            <a:r>
              <a:rPr lang="en-US" dirty="0" err="1" smtClean="0"/>
              <a:t>FrontRegion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regionBoundary</a:t>
            </a:r>
            <a:r>
              <a:rPr lang="en-US" dirty="0" smtClean="0"/>
              <a:t> (:</a:t>
            </a:r>
            <a:r>
              <a:rPr lang="en-US" dirty="0" err="1" smtClean="0"/>
              <a:t>skolem</a:t>
            </a:r>
            <a:r>
              <a:rPr lang="en-US" dirty="0" smtClean="0"/>
              <a:t> CDSR1) (</a:t>
            </a:r>
            <a:r>
              <a:rPr lang="en-US" dirty="0" err="1" smtClean="0"/>
              <a:t>BottomLeftFn</a:t>
            </a:r>
            <a:r>
              <a:rPr lang="en-US" dirty="0" smtClean="0"/>
              <a:t> Room2))</a:t>
            </a:r>
          </a:p>
          <a:p>
            <a:pPr marL="342900" lvl="2" indent="-342900"/>
            <a:r>
              <a:rPr lang="en-US" dirty="0" smtClean="0"/>
              <a:t>What to do about </a:t>
            </a:r>
            <a:r>
              <a:rPr lang="en-US" dirty="0" err="1" smtClean="0"/>
              <a:t>skolems</a:t>
            </a:r>
            <a:r>
              <a:rPr lang="en-US" dirty="0" smtClean="0"/>
              <a:t>, or unmapped entities in these statements.</a:t>
            </a:r>
          </a:p>
          <a:p>
            <a:pPr marL="800100" lvl="3" indent="-342900"/>
            <a:r>
              <a:rPr lang="en-US" dirty="0" smtClean="0"/>
              <a:t>Probably just drop them for now. </a:t>
            </a:r>
          </a:p>
          <a:p>
            <a:pPr marL="342900" lvl="2" indent="-342900"/>
            <a:r>
              <a:rPr lang="en-US" dirty="0" smtClean="0"/>
              <a:t>What to do about other information, such as the rcc8’s and positional concerning the region being transferred?</a:t>
            </a:r>
          </a:p>
          <a:p>
            <a:pPr marL="800100" lvl="3" indent="-342900"/>
            <a:r>
              <a:rPr lang="en-US" dirty="0" smtClean="0"/>
              <a:t>What to do when they do not agree in the new situation?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500</Words>
  <Application>Microsoft Macintosh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PlayerStage Sensor Data</vt:lpstr>
      <vt:lpstr>Spatial Entities</vt:lpstr>
      <vt:lpstr>Qualitative Spatial Representations</vt:lpstr>
      <vt:lpstr>Slide 5</vt:lpstr>
      <vt:lpstr>Slide 6</vt:lpstr>
      <vt:lpstr>Slide 7</vt:lpstr>
      <vt:lpstr>Representing Context-Dependent Spatial Regions</vt:lpstr>
      <vt:lpstr>Analogical Processing</vt:lpstr>
      <vt:lpstr>Handling Orientation Problems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Klenk</dc:creator>
  <cp:lastModifiedBy>CSUMB</cp:lastModifiedBy>
  <cp:revision>27</cp:revision>
  <dcterms:created xsi:type="dcterms:W3CDTF">2012-01-25T03:24:27Z</dcterms:created>
  <dcterms:modified xsi:type="dcterms:W3CDTF">2012-01-25T03:34:45Z</dcterms:modified>
</cp:coreProperties>
</file>