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5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72" r:id="rId9"/>
    <p:sldId id="269" r:id="rId10"/>
    <p:sldId id="270" r:id="rId11"/>
    <p:sldId id="271" r:id="rId12"/>
    <p:sldId id="274" r:id="rId13"/>
    <p:sldId id="261" r:id="rId14"/>
    <p:sldId id="263" r:id="rId15"/>
    <p:sldId id="275" r:id="rId16"/>
    <p:sldId id="277" r:id="rId17"/>
    <p:sldId id="278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229D6-7B58-4DEB-A63E-AEC683A3ACE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EEBF2-56AA-4C22-ADE5-5A49FE58B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1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EEBF2-56AA-4C22-ADE5-5A49FE58B4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99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EEBF2-56AA-4C22-ADE5-5A49FE58B4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5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EA6C-C5EC-442F-BEE1-04ED9E18A7E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4E90FD4-A99C-4937-AE1C-93A484A2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4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EA6C-C5EC-442F-BEE1-04ED9E18A7E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E90FD4-A99C-4937-AE1C-93A484A2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3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EA6C-C5EC-442F-BEE1-04ED9E18A7E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E90FD4-A99C-4937-AE1C-93A484A2188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376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EA6C-C5EC-442F-BEE1-04ED9E18A7E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E90FD4-A99C-4937-AE1C-93A484A2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04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EA6C-C5EC-442F-BEE1-04ED9E18A7E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E90FD4-A99C-4937-AE1C-93A484A2188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2766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EA6C-C5EC-442F-BEE1-04ED9E18A7E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E90FD4-A99C-4937-AE1C-93A484A2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34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EA6C-C5EC-442F-BEE1-04ED9E18A7E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FD4-A99C-4937-AE1C-93A484A2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57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EA6C-C5EC-442F-BEE1-04ED9E18A7E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FD4-A99C-4937-AE1C-93A484A2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3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EA6C-C5EC-442F-BEE1-04ED9E18A7E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FD4-A99C-4937-AE1C-93A484A2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9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EA6C-C5EC-442F-BEE1-04ED9E18A7E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E90FD4-A99C-4937-AE1C-93A484A2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7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EA6C-C5EC-442F-BEE1-04ED9E18A7E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E90FD4-A99C-4937-AE1C-93A484A2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8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EA6C-C5EC-442F-BEE1-04ED9E18A7E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E90FD4-A99C-4937-AE1C-93A484A2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0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EA6C-C5EC-442F-BEE1-04ED9E18A7E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FD4-A99C-4937-AE1C-93A484A2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8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EA6C-C5EC-442F-BEE1-04ED9E18A7E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FD4-A99C-4937-AE1C-93A484A2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1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EA6C-C5EC-442F-BEE1-04ED9E18A7E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FD4-A99C-4937-AE1C-93A484A2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7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EA6C-C5EC-442F-BEE1-04ED9E18A7E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E90FD4-A99C-4937-AE1C-93A484A2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1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DEA6C-C5EC-442F-BEE1-04ED9E18A7E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4E90FD4-A99C-4937-AE1C-93A484A2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  <p:sldLayoutId id="2147483938" r:id="rId13"/>
    <p:sldLayoutId id="2147483939" r:id="rId14"/>
    <p:sldLayoutId id="2147483940" r:id="rId15"/>
    <p:sldLayoutId id="21474839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3060-629B-3A69-65C6-BB4DDEE69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640541"/>
            <a:ext cx="8915399" cy="2262781"/>
          </a:xfrm>
        </p:spPr>
        <p:txBody>
          <a:bodyPr/>
          <a:lstStyle/>
          <a:p>
            <a:r>
              <a:rPr lang="en-US" dirty="0"/>
              <a:t>Attempting to Predict Kaggle Dataset Usability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BAC6D-BD07-AF55-76BF-0C595B0F5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3979520"/>
            <a:ext cx="8915399" cy="1126283"/>
          </a:xfrm>
        </p:spPr>
        <p:txBody>
          <a:bodyPr/>
          <a:lstStyle/>
          <a:p>
            <a:r>
              <a:rPr lang="en-US" dirty="0"/>
              <a:t>Marc Marquez</a:t>
            </a:r>
          </a:p>
          <a:p>
            <a:r>
              <a:rPr lang="en-US" dirty="0"/>
              <a:t>University of Florida</a:t>
            </a:r>
          </a:p>
        </p:txBody>
      </p:sp>
    </p:spTree>
    <p:extLst>
      <p:ext uri="{BB962C8B-B14F-4D97-AF65-F5344CB8AC3E}">
        <p14:creationId xmlns:p14="http://schemas.microsoft.com/office/powerpoint/2010/main" val="3265724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113F-51A3-CBA9-01F0-DD6E8F97D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CA936-D9EB-CC19-7843-7DFDB470F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97BFFB-1DF8-7FBD-DA88-32D54AE90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1214697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36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56687-FECD-407A-5156-A839CB607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Parametric methods were insufficient</a:t>
            </a:r>
          </a:p>
          <a:p>
            <a:r>
              <a:rPr lang="en-US" sz="2400" dirty="0"/>
              <a:t>Use nonparametric methods instead</a:t>
            </a:r>
          </a:p>
          <a:p>
            <a:pPr lvl="1"/>
            <a:r>
              <a:rPr lang="en-US" sz="2000" dirty="0"/>
              <a:t>Tree-based models</a:t>
            </a:r>
          </a:p>
          <a:p>
            <a:pPr lvl="1"/>
            <a:r>
              <a:rPr lang="en-US" sz="2000" dirty="0"/>
              <a:t>Why trees?</a:t>
            </a:r>
          </a:p>
          <a:p>
            <a:pPr lvl="2"/>
            <a:r>
              <a:rPr lang="en-US" sz="1800" dirty="0"/>
              <a:t>Interpretable</a:t>
            </a:r>
          </a:p>
          <a:p>
            <a:pPr lvl="2"/>
            <a:r>
              <a:rPr lang="en-US" sz="1800" dirty="0"/>
              <a:t>Can capture complicated relationships</a:t>
            </a:r>
          </a:p>
          <a:p>
            <a:pPr lvl="1"/>
            <a:r>
              <a:rPr lang="en-US" sz="2000" dirty="0"/>
              <a:t>However:</a:t>
            </a:r>
          </a:p>
          <a:p>
            <a:pPr lvl="2"/>
            <a:r>
              <a:rPr lang="en-US" sz="1800" dirty="0"/>
              <a:t>Weak to outliers (transformation may fix)</a:t>
            </a:r>
          </a:p>
          <a:p>
            <a:pPr lvl="2"/>
            <a:r>
              <a:rPr lang="en-US" sz="1800" dirty="0"/>
              <a:t>Poor predictive performance</a:t>
            </a:r>
          </a:p>
        </p:txBody>
      </p:sp>
    </p:spTree>
    <p:extLst>
      <p:ext uri="{BB962C8B-B14F-4D97-AF65-F5344CB8AC3E}">
        <p14:creationId xmlns:p14="http://schemas.microsoft.com/office/powerpoint/2010/main" val="423793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56687-FECD-407A-5156-A839CB607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Multiple tree models were trained and tested</a:t>
            </a:r>
          </a:p>
          <a:p>
            <a:pPr lvl="1"/>
            <a:r>
              <a:rPr lang="en-US" dirty="0"/>
              <a:t>Basic Decision tree</a:t>
            </a:r>
          </a:p>
          <a:p>
            <a:pPr lvl="1"/>
            <a:r>
              <a:rPr lang="en-US" dirty="0"/>
              <a:t>Bagging tree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Several boosted trees</a:t>
            </a:r>
          </a:p>
          <a:p>
            <a:pPr lvl="1"/>
            <a:r>
              <a:rPr lang="en-US" dirty="0"/>
              <a:t>Bayesian Additive Regression Trees</a:t>
            </a:r>
          </a:p>
          <a:p>
            <a:r>
              <a:rPr lang="en-US" sz="2400" dirty="0"/>
              <a:t>Model with smallest test error was selected</a:t>
            </a:r>
          </a:p>
        </p:txBody>
      </p:sp>
    </p:spTree>
    <p:extLst>
      <p:ext uri="{BB962C8B-B14F-4D97-AF65-F5344CB8AC3E}">
        <p14:creationId xmlns:p14="http://schemas.microsoft.com/office/powerpoint/2010/main" val="1491341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DD505-D706-FC61-3241-DAF61354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F582-1AA2-9523-646A-F5F0A236C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86753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Boosted regression tree</a:t>
            </a:r>
          </a:p>
          <a:p>
            <a:pPr lvl="1"/>
            <a:r>
              <a:rPr lang="en-US" sz="2200" dirty="0"/>
              <a:t>2000 trees</a:t>
            </a:r>
          </a:p>
          <a:p>
            <a:pPr lvl="1"/>
            <a:r>
              <a:rPr lang="en-US" sz="2200" dirty="0"/>
              <a:t>Shrinking parameter of 0.01</a:t>
            </a:r>
          </a:p>
          <a:p>
            <a:pPr lvl="1"/>
            <a:r>
              <a:rPr lang="en-US" sz="2200" dirty="0"/>
              <a:t>Interaction depth of 4</a:t>
            </a:r>
          </a:p>
          <a:p>
            <a:pPr lvl="1"/>
            <a:r>
              <a:rPr lang="en-US" sz="2200" dirty="0"/>
              <a:t>Predictors:</a:t>
            </a:r>
          </a:p>
          <a:p>
            <a:pPr lvl="2"/>
            <a:r>
              <a:rPr lang="en-US" sz="1800" dirty="0"/>
              <a:t>log(File size), Months since 2015</a:t>
            </a:r>
          </a:p>
          <a:p>
            <a:pPr lvl="2"/>
            <a:r>
              <a:rPr lang="en-US" sz="1800" dirty="0"/>
              <a:t>Contains CSV file, Contains Other file, Medal, Day of upload</a:t>
            </a:r>
          </a:p>
        </p:txBody>
      </p:sp>
    </p:spTree>
    <p:extLst>
      <p:ext uri="{BB962C8B-B14F-4D97-AF65-F5344CB8AC3E}">
        <p14:creationId xmlns:p14="http://schemas.microsoft.com/office/powerpoint/2010/main" val="3877171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67AA-A280-67AD-9F04-15CF21EE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DA54D-2881-7ED1-6F8D-D4F85B098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44133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Relative influence plot shows influence of each predictor:</a:t>
            </a:r>
          </a:p>
          <a:p>
            <a:pPr lvl="1"/>
            <a:r>
              <a:rPr lang="en-US" sz="2000" dirty="0"/>
              <a:t>Medal: 25.2352%</a:t>
            </a:r>
          </a:p>
          <a:p>
            <a:pPr lvl="1"/>
            <a:r>
              <a:rPr lang="en-US" sz="2000" dirty="0"/>
              <a:t>Months since 2015: 23.9388%</a:t>
            </a:r>
          </a:p>
          <a:p>
            <a:pPr lvl="1"/>
            <a:r>
              <a:rPr lang="en-US" sz="2000" dirty="0"/>
              <a:t>Log(File size): 23.3470%</a:t>
            </a:r>
          </a:p>
          <a:p>
            <a:pPr lvl="1"/>
            <a:r>
              <a:rPr lang="en-US" sz="2000" dirty="0"/>
              <a:t>CSV filetype: 13.7616%</a:t>
            </a:r>
          </a:p>
          <a:p>
            <a:pPr lvl="1"/>
            <a:r>
              <a:rPr lang="en-US" sz="2000" dirty="0"/>
              <a:t>Day of upload: 11.7600%</a:t>
            </a:r>
          </a:p>
          <a:p>
            <a:pPr lvl="1"/>
            <a:r>
              <a:rPr lang="en-US" sz="2000" dirty="0"/>
              <a:t>Other: 1.9575%</a:t>
            </a:r>
          </a:p>
        </p:txBody>
      </p:sp>
    </p:spTree>
    <p:extLst>
      <p:ext uri="{BB962C8B-B14F-4D97-AF65-F5344CB8AC3E}">
        <p14:creationId xmlns:p14="http://schemas.microsoft.com/office/powerpoint/2010/main" val="256069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994C-B0C3-A128-15D6-ED2462AD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CD440-C052-C54E-119A-6792764EF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blue rectangular bars with black lines&#10;&#10;Description automatically generated with medium confidence">
            <a:extLst>
              <a:ext uri="{FF2B5EF4-FFF2-40B4-BE49-F238E27FC236}">
                <a16:creationId xmlns:a16="http://schemas.microsoft.com/office/drawing/2014/main" id="{9F9AA63C-DA98-A859-7BA6-E5466CEC6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05564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78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56687-FECD-407A-5156-A839CB607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Partial dependence plots:</a:t>
            </a:r>
          </a:p>
          <a:p>
            <a:pPr lvl="1"/>
            <a:r>
              <a:rPr lang="en-US" sz="2200" dirty="0"/>
              <a:t>Datasets with no medals appeared to have less Usability than those that did</a:t>
            </a:r>
          </a:p>
          <a:p>
            <a:pPr lvl="1"/>
            <a:r>
              <a:rPr lang="en-US" sz="2200" dirty="0"/>
              <a:t>Datasets that included a CSV file appeared to have more Usability than those that did not</a:t>
            </a:r>
          </a:p>
          <a:p>
            <a:r>
              <a:rPr lang="en-US" sz="2400" dirty="0"/>
              <a:t>Mean test error of 5.1983</a:t>
            </a:r>
          </a:p>
          <a:p>
            <a:pPr lvl="1"/>
            <a:r>
              <a:rPr lang="en-US" sz="2000" dirty="0"/>
              <a:t>Rather poor for a scale of 0 to 10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7996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0AEBD8-A9D9-59E3-7338-EE4599A51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59" y="0"/>
            <a:ext cx="7649553" cy="682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12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5235-8DF3-897E-A580-3D5FD75F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218B-D1B8-B7B4-2D66-3B9A04EC0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82233"/>
            <a:ext cx="8915400" cy="4128989"/>
          </a:xfrm>
        </p:spPr>
        <p:txBody>
          <a:bodyPr/>
          <a:lstStyle/>
          <a:p>
            <a:r>
              <a:rPr lang="en-US" dirty="0"/>
              <a:t>The variables are not as good of predictors of Usability as expected</a:t>
            </a:r>
          </a:p>
          <a:p>
            <a:r>
              <a:rPr lang="en-US" dirty="0"/>
              <a:t>What could help?</a:t>
            </a:r>
          </a:p>
          <a:p>
            <a:pPr lvl="1"/>
            <a:r>
              <a:rPr lang="en-US" dirty="0"/>
              <a:t>More/better data</a:t>
            </a:r>
          </a:p>
          <a:p>
            <a:pPr lvl="1"/>
            <a:r>
              <a:rPr lang="en-US" dirty="0"/>
              <a:t>Different predictors</a:t>
            </a:r>
          </a:p>
          <a:p>
            <a:r>
              <a:rPr lang="en-US" dirty="0"/>
              <a:t>“Usability” is subjective</a:t>
            </a:r>
          </a:p>
          <a:p>
            <a:pPr lvl="1"/>
            <a:r>
              <a:rPr lang="en-US" dirty="0"/>
              <a:t>Numerical scaling may be inadequate</a:t>
            </a:r>
          </a:p>
          <a:p>
            <a:pPr lvl="1"/>
            <a:r>
              <a:rPr lang="en-US" dirty="0"/>
              <a:t>The exact formula is unknown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7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4C76-B0ED-8226-8242-F57D042D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1A861-65B9-74D2-EBBC-AE4244AC2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5012"/>
            <a:ext cx="8915400" cy="3777622"/>
          </a:xfrm>
        </p:spPr>
        <p:txBody>
          <a:bodyPr/>
          <a:lstStyle/>
          <a:p>
            <a:r>
              <a:rPr lang="en-US" sz="2400" dirty="0"/>
              <a:t>What is Kaggle?</a:t>
            </a:r>
          </a:p>
          <a:p>
            <a:pPr lvl="1"/>
            <a:r>
              <a:rPr lang="en-US" sz="2000" dirty="0"/>
              <a:t>Website that features:</a:t>
            </a:r>
          </a:p>
          <a:p>
            <a:pPr lvl="2"/>
            <a:r>
              <a:rPr lang="en-US" sz="1800" dirty="0"/>
              <a:t>Data science courses, competitions, datasets</a:t>
            </a:r>
          </a:p>
          <a:p>
            <a:pPr lvl="2"/>
            <a:r>
              <a:rPr lang="en-US" sz="1800" dirty="0"/>
              <a:t>317,983 datasets as of 4/20/2024</a:t>
            </a:r>
          </a:p>
          <a:p>
            <a:r>
              <a:rPr lang="en-US" sz="2400" dirty="0"/>
              <a:t>Kaggle datasets have a Usability Rating</a:t>
            </a:r>
          </a:p>
          <a:p>
            <a:pPr lvl="1"/>
            <a:r>
              <a:rPr lang="en-US" sz="2000" dirty="0"/>
              <a:t>Unknown formula</a:t>
            </a:r>
          </a:p>
          <a:p>
            <a:pPr lvl="1"/>
            <a:r>
              <a:rPr lang="en-US" sz="2000" dirty="0"/>
              <a:t>Maybe there’s a way to predict it?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2CF81-22C3-1137-8E69-01E7574B3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449" y="940958"/>
            <a:ext cx="1176199" cy="68021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A10E20-8345-236D-5829-15C0C500E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449" y="1621168"/>
            <a:ext cx="2794552" cy="5202046"/>
          </a:xfrm>
          <a:prstGeom prst="rect">
            <a:avLst/>
          </a:prstGeom>
        </p:spPr>
      </p:pic>
      <p:pic>
        <p:nvPicPr>
          <p:cNvPr id="9" name="Picture 8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66252C71-517A-351C-E149-F5700D4062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579" y="5204490"/>
            <a:ext cx="3010474" cy="116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7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B7D73-6C1A-DA62-3A50-95FB42B2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40EDD-6040-5ACF-2932-DAE466E15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28800"/>
            <a:ext cx="9217306" cy="377762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https://www.kaggle.com/datasets/rajugc/kaggle-dataset</a:t>
            </a:r>
          </a:p>
          <a:p>
            <a:r>
              <a:rPr lang="en-US" sz="2400" dirty="0"/>
              <a:t>9159 entries of dataset information:</a:t>
            </a:r>
          </a:p>
          <a:p>
            <a:pPr lvl="1"/>
            <a:r>
              <a:rPr lang="en-US" sz="2000" dirty="0"/>
              <a:t>Number of files</a:t>
            </a:r>
          </a:p>
          <a:p>
            <a:pPr lvl="1"/>
            <a:r>
              <a:rPr lang="en-US" sz="2000" dirty="0"/>
              <a:t>File size</a:t>
            </a:r>
          </a:p>
          <a:p>
            <a:pPr lvl="1"/>
            <a:r>
              <a:rPr lang="en-US" sz="2000" dirty="0"/>
              <a:t>Filetypes</a:t>
            </a:r>
          </a:p>
          <a:p>
            <a:pPr lvl="1"/>
            <a:r>
              <a:rPr lang="en-US" sz="2000" dirty="0"/>
              <a:t>Number of upvotes</a:t>
            </a:r>
          </a:p>
          <a:p>
            <a:pPr lvl="1"/>
            <a:r>
              <a:rPr lang="en-US" sz="2000" dirty="0"/>
              <a:t>Medal type (none, bronze, silver, gold)</a:t>
            </a:r>
          </a:p>
          <a:p>
            <a:pPr lvl="1"/>
            <a:r>
              <a:rPr lang="en-US" sz="2000" dirty="0"/>
              <a:t>Date (Months since 2015)</a:t>
            </a:r>
          </a:p>
          <a:p>
            <a:pPr lvl="1"/>
            <a:r>
              <a:rPr lang="en-US" sz="2000" dirty="0"/>
              <a:t>Day of upload</a:t>
            </a:r>
          </a:p>
          <a:p>
            <a:pPr lvl="1"/>
            <a:r>
              <a:rPr lang="en-US" sz="2000" dirty="0"/>
              <a:t>Usability (response)</a:t>
            </a:r>
          </a:p>
          <a:p>
            <a:pPr lvl="1"/>
            <a:endParaRPr lang="en-US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204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AB94-C602-3EEE-B81A-E0F2C50C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44B17-BE61-2B20-AB32-92683D5A3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5011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Distributions of quantitative predictors:</a:t>
            </a:r>
          </a:p>
          <a:p>
            <a:pPr lvl="1"/>
            <a:r>
              <a:rPr lang="en-US" sz="2000" dirty="0"/>
              <a:t>Some have too many outliers</a:t>
            </a:r>
          </a:p>
          <a:p>
            <a:pPr lvl="2"/>
            <a:r>
              <a:rPr lang="en-US" sz="1800" dirty="0"/>
              <a:t>Log transformation can salvage file size</a:t>
            </a:r>
          </a:p>
          <a:p>
            <a:pPr lvl="2"/>
            <a:r>
              <a:rPr lang="en-US" sz="1800" dirty="0"/>
              <a:t>Drop number of files and number of upvotes</a:t>
            </a:r>
          </a:p>
          <a:p>
            <a:r>
              <a:rPr lang="en-US" sz="2400" dirty="0"/>
              <a:t>All are skewed, as well as Usability</a:t>
            </a:r>
          </a:p>
          <a:p>
            <a:r>
              <a:rPr lang="en-US" sz="2400" dirty="0"/>
              <a:t>Categorical predictors have enough entries per level</a:t>
            </a:r>
          </a:p>
          <a:p>
            <a:pPr lvl="1"/>
            <a:r>
              <a:rPr lang="en-US" sz="2000" dirty="0"/>
              <a:t>JSON and SQLITE incorporated into Other</a:t>
            </a:r>
          </a:p>
        </p:txBody>
      </p:sp>
    </p:spTree>
    <p:extLst>
      <p:ext uri="{BB962C8B-B14F-4D97-AF65-F5344CB8AC3E}">
        <p14:creationId xmlns:p14="http://schemas.microsoft.com/office/powerpoint/2010/main" val="371193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D63160-C983-7113-84AA-65A949D6E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345"/>
            <a:ext cx="12192000" cy="685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8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66C0-3BD6-D887-8E72-CB0AE94E6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E87D0-34F3-BACC-E690-2DA314711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79EB9-C468-BAC0-8DAD-09A6C3A90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322"/>
            <a:ext cx="12192000" cy="686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5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A256-BC98-BC03-D62D-DA81D715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438E-080B-B5B6-7200-C83003080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2D5C7-43EA-C779-BE28-6A2082BA9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441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1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56687-FECD-407A-5156-A839CB607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Usability plotted against each factor individually</a:t>
            </a:r>
          </a:p>
          <a:p>
            <a:pPr lvl="1"/>
            <a:r>
              <a:rPr lang="en-US" sz="1800" dirty="0"/>
              <a:t>log(File size) and Months since 2015 had no clear pattern</a:t>
            </a:r>
          </a:p>
          <a:p>
            <a:pPr lvl="1"/>
            <a:r>
              <a:rPr lang="en-US" sz="1800" dirty="0"/>
              <a:t>CSV, Other, and Medal appeared to have 1 significant difference in level</a:t>
            </a:r>
          </a:p>
          <a:p>
            <a:r>
              <a:rPr lang="en-US" sz="2400" dirty="0"/>
              <a:t>1 Factor Linear Models then fitted</a:t>
            </a:r>
          </a:p>
          <a:p>
            <a:pPr lvl="1"/>
            <a:r>
              <a:rPr lang="en-US" dirty="0"/>
              <a:t>Clear linear trend on all residual plots except Day</a:t>
            </a:r>
          </a:p>
          <a:p>
            <a:pPr lvl="1"/>
            <a:r>
              <a:rPr lang="en-US" dirty="0"/>
              <a:t>Extremely significant p-values on </a:t>
            </a:r>
            <a:r>
              <a:rPr lang="en-US" dirty="0" err="1"/>
              <a:t>Levene</a:t>
            </a:r>
            <a:r>
              <a:rPr lang="en-US" dirty="0"/>
              <a:t> and Breusch-Pagan tests</a:t>
            </a:r>
          </a:p>
          <a:p>
            <a:pPr lvl="1"/>
            <a:r>
              <a:rPr lang="en-US" dirty="0"/>
              <a:t>Likely due to Usability limits</a:t>
            </a:r>
          </a:p>
          <a:p>
            <a:pPr lvl="1"/>
            <a:r>
              <a:rPr lang="en-US" dirty="0"/>
              <a:t>Box-Cox and IWLS did not help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48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8D10-7D65-F374-BC95-CF797A85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971B-3EC5-1D96-74C0-3F8A05B13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0E090-9D6C-76DB-E8EC-27AA7DC19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85"/>
            <a:ext cx="12191999" cy="687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482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9">
      <a:dk1>
        <a:srgbClr val="002060"/>
      </a:dk1>
      <a:lt1>
        <a:sysClr val="window" lastClr="FFFFFF"/>
      </a:lt1>
      <a:dk2>
        <a:srgbClr val="002060"/>
      </a:dk2>
      <a:lt2>
        <a:srgbClr val="FFFFFF"/>
      </a:lt2>
      <a:accent1>
        <a:srgbClr val="FA4616"/>
      </a:accent1>
      <a:accent2>
        <a:srgbClr val="DE7E18"/>
      </a:accent2>
      <a:accent3>
        <a:srgbClr val="FA4616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1358</TotalTime>
  <Words>441</Words>
  <Application>Microsoft Office PowerPoint</Application>
  <PresentationFormat>Widescreen</PresentationFormat>
  <Paragraphs>85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Arial</vt:lpstr>
      <vt:lpstr>Century Gothic</vt:lpstr>
      <vt:lpstr>Wingdings 3</vt:lpstr>
      <vt:lpstr>Wisp</vt:lpstr>
      <vt:lpstr>Attempting to Predict Kaggle Dataset Usability</vt:lpstr>
      <vt:lpstr>Background</vt:lpstr>
      <vt:lpstr>The Data</vt:lpstr>
      <vt:lpstr>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Model</vt:lpstr>
      <vt:lpstr>Results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Marquez, Marc</dc:creator>
  <cp:lastModifiedBy>Marquez, Marc</cp:lastModifiedBy>
  <cp:revision>296</cp:revision>
  <dcterms:created xsi:type="dcterms:W3CDTF">2024-04-23T13:44:56Z</dcterms:created>
  <dcterms:modified xsi:type="dcterms:W3CDTF">2024-04-26T13:47:55Z</dcterms:modified>
</cp:coreProperties>
</file>