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1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8" r:id="rId2"/>
    <p:sldMasterId id="2147483671" r:id="rId3"/>
    <p:sldMasterId id="2147483674" r:id="rId4"/>
    <p:sldMasterId id="2147483677" r:id="rId5"/>
    <p:sldMasterId id="2147483683" r:id="rId6"/>
    <p:sldMasterId id="2147483686" r:id="rId7"/>
    <p:sldMasterId id="2147483689" r:id="rId8"/>
    <p:sldMasterId id="2147483737" r:id="rId9"/>
    <p:sldMasterId id="2147483743" r:id="rId10"/>
    <p:sldMasterId id="2147483746" r:id="rId11"/>
    <p:sldMasterId id="2147483749" r:id="rId12"/>
  </p:sldMasterIdLst>
  <p:notesMasterIdLst>
    <p:notesMasterId r:id="rId46"/>
  </p:notesMasterIdLst>
  <p:handoutMasterIdLst>
    <p:handoutMasterId r:id="rId47"/>
  </p:handoutMasterIdLst>
  <p:sldIdLst>
    <p:sldId id="256" r:id="rId13"/>
    <p:sldId id="257" r:id="rId14"/>
    <p:sldId id="258" r:id="rId15"/>
    <p:sldId id="259" r:id="rId16"/>
    <p:sldId id="287" r:id="rId17"/>
    <p:sldId id="288" r:id="rId18"/>
    <p:sldId id="261" r:id="rId19"/>
    <p:sldId id="262" r:id="rId20"/>
    <p:sldId id="263" r:id="rId21"/>
    <p:sldId id="264" r:id="rId22"/>
    <p:sldId id="289" r:id="rId23"/>
    <p:sldId id="266" r:id="rId24"/>
    <p:sldId id="267" r:id="rId25"/>
    <p:sldId id="268" r:id="rId26"/>
    <p:sldId id="269" r:id="rId27"/>
    <p:sldId id="270" r:id="rId28"/>
    <p:sldId id="271" r:id="rId29"/>
    <p:sldId id="290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92" r:id="rId39"/>
    <p:sldId id="293" r:id="rId40"/>
    <p:sldId id="281" r:id="rId41"/>
    <p:sldId id="282" r:id="rId42"/>
    <p:sldId id="283" r:id="rId43"/>
    <p:sldId id="284" r:id="rId44"/>
    <p:sldId id="285" r:id="rId45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F5EDF"/>
    <a:srgbClr val="660033"/>
    <a:srgbClr val="E5D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2734" autoAdjust="0"/>
  </p:normalViewPr>
  <p:slideViewPr>
    <p:cSldViewPr>
      <p:cViewPr varScale="1">
        <p:scale>
          <a:sx n="106" d="100"/>
          <a:sy n="106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A2285-B998-485B-82A8-DFBB04B23958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DCF31-E925-45CF-BC29-708A18FD0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0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13A1-C0E9-47B7-86D7-B9DABE0CC7EA}" type="datetimeFigureOut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FA9CC-8850-4C64-9543-5EC80E5C57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0FAA71A-98B6-4434-AF3E-F2B7384AEE6F}" type="slidenum">
              <a:rPr lang="en-US" altLang="zh-TW" smtClean="0"/>
              <a:pPr eaLnBrk="1" hangingPunct="1"/>
              <a:t>1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785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是一種硬體描述語言，</a:t>
            </a:r>
            <a:endParaRPr lang="en-US" altLang="zh-TW" dirty="0"/>
          </a:p>
          <a:p>
            <a:r>
              <a:rPr lang="zh-TW" altLang="en-US" dirty="0"/>
              <a:t>之所以要有這個是因為</a:t>
            </a:r>
            <a:endParaRPr lang="en-US" altLang="zh-TW" dirty="0"/>
          </a:p>
          <a:p>
            <a:r>
              <a:rPr lang="zh-TW" altLang="en-US" dirty="0"/>
              <a:t>由於現在的設計都具有數十億個電晶體，透過這個語言</a:t>
            </a:r>
            <a:r>
              <a:rPr lang="en-US" altLang="zh-TW" dirty="0"/>
              <a:t>+EDA TOOL</a:t>
            </a:r>
            <a:r>
              <a:rPr lang="zh-TW" altLang="en-US" dirty="0"/>
              <a:t>就可以很方便地完成電路設計的整個流程。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可以不同層級的描述電路，</a:t>
            </a:r>
            <a:endParaRPr lang="en-US" altLang="zh-TW" dirty="0"/>
          </a:p>
          <a:p>
            <a:r>
              <a:rPr lang="zh-TW" altLang="en-US" dirty="0"/>
              <a:t>並且能模擬電路於不同時間的行為，</a:t>
            </a:r>
            <a:endParaRPr lang="en-US" altLang="zh-TW" dirty="0"/>
          </a:p>
          <a:p>
            <a:r>
              <a:rPr lang="zh-TW" altLang="en-US" dirty="0"/>
              <a:t>也可用來驗證整個系統。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FA9CC-8850-4C64-9543-5EC80E5C575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4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Behavioral level</a:t>
            </a:r>
          </a:p>
          <a:p>
            <a:r>
              <a:rPr lang="en-US" altLang="zh-TW" dirty="0"/>
              <a:t>	Describe a system by the flow of data between its functional blocks. It is used when we don't worry about</a:t>
            </a:r>
            <a:r>
              <a:rPr lang="en-US" altLang="zh-TW" baseline="0" dirty="0"/>
              <a:t> </a:t>
            </a:r>
            <a:r>
              <a:rPr lang="en-US" altLang="zh-TW" dirty="0"/>
              <a:t>how the hardware looks-like. We use this to model any block if we just know 	how the input output should be.</a:t>
            </a:r>
          </a:p>
          <a:p>
            <a:r>
              <a:rPr lang="en-US" altLang="zh-TW" dirty="0"/>
              <a:t>Register Transfer Level (RTL)</a:t>
            </a:r>
          </a:p>
          <a:p>
            <a:r>
              <a:rPr lang="en-US" altLang="zh-TW" dirty="0"/>
              <a:t>	Describe a system by the flow of data and control signals between and within its functional blocks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	Describe a system by connecting predefined components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FA9CC-8850-4C64-9543-5EC80E5C575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使用</a:t>
            </a:r>
            <a:r>
              <a:rPr lang="en-US" altLang="zh-TW" dirty="0"/>
              <a:t>Verilog</a:t>
            </a:r>
            <a:r>
              <a:rPr lang="zh-TW" altLang="en-US" dirty="0"/>
              <a:t>描述硬體的基本設計單元是模組（</a:t>
            </a:r>
            <a:r>
              <a:rPr lang="en-US" altLang="zh-TW" dirty="0"/>
              <a:t>module</a:t>
            </a:r>
            <a:r>
              <a:rPr lang="zh-TW" altLang="en-US" dirty="0"/>
              <a:t>）。</a:t>
            </a: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0C63D49-2ED4-495E-AD6F-883FB90E77E3}" type="slidenum">
              <a:rPr lang="en-US" altLang="zh-TW" smtClean="0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15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描述複雜的硬體電路，設計人員總是將複雜的功能劃分為簡單的功能，模組是提供每個簡單功能的基本結構。設計人員可以採取「自頂向下」的思路，將複雜的功能模組劃分為低層次的模組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FA9CC-8850-4C64-9543-5EC80E5C575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A78FF87-624D-4109-AA69-5065613AFCDC}" type="slidenum">
              <a:rPr lang="en-US" altLang="zh-TW" smtClean="0"/>
              <a:pPr eaLnBrk="1" hangingPunct="1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32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FA9CC-8850-4C64-9543-5EC80E5C575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87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510588" y="6400800"/>
            <a:ext cx="4921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 smtClean="0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2007/11/30 NTU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HW3 Tutorial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97F7-4850-4095-B047-CEE750502C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2007/11/30 NTU confidential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HW3 Tutorial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1B78-DE91-4D90-88F6-416CD10DD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11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752" r:id="rId4"/>
    <p:sldLayoutId id="2147483753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3568" y="2276872"/>
            <a:ext cx="7702550" cy="889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/>
              <a:t> IC Design </a:t>
            </a:r>
            <a:br>
              <a:rPr lang="en-US" altLang="zh-TW" sz="4000" dirty="0"/>
            </a:br>
            <a:r>
              <a:rPr lang="en-US" altLang="zh-TW" sz="4000" dirty="0"/>
              <a:t>HW3 Tutorial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Ming-Shan Huang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Professor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Tzi</a:t>
            </a:r>
            <a:r>
              <a:rPr lang="en-US" altLang="zh-TW" sz="2800" dirty="0"/>
              <a:t>-Dar </a:t>
            </a:r>
            <a:r>
              <a:rPr lang="en-US" altLang="zh-TW" sz="2800" dirty="0" err="1"/>
              <a:t>Chiueh</a:t>
            </a: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2022/11/10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B1B0ABCB-A421-415D-B355-A3DBFC08BF05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86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Value and Number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[[&lt;size&gt;]’&lt;radix&gt;]&lt;value&gt;</a:t>
            </a:r>
          </a:p>
          <a:p>
            <a:pPr lvl="1" eaLnBrk="1" hangingPunct="1"/>
            <a:r>
              <a:rPr lang="en-US" altLang="zh-TW" sz="2400" dirty="0"/>
              <a:t>Size</a:t>
            </a:r>
          </a:p>
          <a:p>
            <a:pPr lvl="2" eaLnBrk="1" hangingPunct="1"/>
            <a:r>
              <a:rPr lang="en-US" altLang="zh-TW" sz="2000" dirty="0"/>
              <a:t>The size in bits</a:t>
            </a:r>
          </a:p>
          <a:p>
            <a:pPr lvl="2" eaLnBrk="1" hangingPunct="1"/>
            <a:r>
              <a:rPr lang="en-US" altLang="zh-TW" sz="2000" dirty="0"/>
              <a:t>Default size is 32 bits</a:t>
            </a:r>
          </a:p>
          <a:p>
            <a:pPr lvl="1" eaLnBrk="1" hangingPunct="1"/>
            <a:r>
              <a:rPr lang="en-US" altLang="zh-TW" sz="2400" dirty="0"/>
              <a:t>Radix</a:t>
            </a:r>
          </a:p>
          <a:p>
            <a:pPr lvl="2" eaLnBrk="1" hangingPunct="1"/>
            <a:r>
              <a:rPr lang="en-US" altLang="zh-TW" sz="2000" dirty="0"/>
              <a:t>b (binary), o (octal), d (decimal), h (hexadecimal)</a:t>
            </a:r>
          </a:p>
          <a:p>
            <a:pPr lvl="2" eaLnBrk="1" hangingPunct="1"/>
            <a:r>
              <a:rPr lang="en-US" altLang="zh-TW" sz="2000" dirty="0"/>
              <a:t>Default radix is decimal</a:t>
            </a:r>
          </a:p>
          <a:p>
            <a:pPr lvl="1" eaLnBrk="1" hangingPunct="1"/>
            <a:r>
              <a:rPr lang="en-US" altLang="zh-TW" sz="2400" dirty="0"/>
              <a:t>Value</a:t>
            </a:r>
          </a:p>
          <a:p>
            <a:pPr lvl="2" eaLnBrk="1" hangingPunct="1"/>
            <a:r>
              <a:rPr lang="en-US" altLang="zh-TW" sz="2000" dirty="0"/>
              <a:t>Any legal number in selected radix, including “x” and “z”</a:t>
            </a:r>
          </a:p>
          <a:p>
            <a:pPr eaLnBrk="1" hangingPunct="1"/>
            <a:r>
              <a:rPr lang="en-US" altLang="zh-TW" sz="2800" dirty="0"/>
              <a:t>Radix and value are case-insensitive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16216" y="5884862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EBB43E34-0140-427B-8D9E-089FFA35AD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16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C4201C-13DC-4501-A0B2-1BD940853E0A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Value and Number – Examples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00200"/>
            <a:ext cx="468153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/>
              <a:t>4’b1001  </a:t>
            </a:r>
            <a:r>
              <a:rPr lang="en-US" altLang="zh-TW" sz="2400" dirty="0">
                <a:solidFill>
                  <a:schemeClr val="tx1"/>
                </a:solidFill>
              </a:rPr>
              <a:t>// 4-bit binary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5’d3       </a:t>
            </a:r>
            <a:r>
              <a:rPr lang="en-US" altLang="zh-TW" sz="2400" dirty="0">
                <a:solidFill>
                  <a:schemeClr val="tx1"/>
                </a:solidFill>
              </a:rPr>
              <a:t>// 5-bit decimal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12’h7ff   </a:t>
            </a:r>
            <a:r>
              <a:rPr lang="en-US" altLang="zh-TW" sz="2400" dirty="0">
                <a:solidFill>
                  <a:schemeClr val="tx1"/>
                </a:solidFill>
              </a:rPr>
              <a:t>// 12-bit hexadecimal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3’bx10   </a:t>
            </a:r>
            <a:r>
              <a:rPr lang="en-US" altLang="zh-TW" sz="2400" dirty="0">
                <a:solidFill>
                  <a:schemeClr val="tx1"/>
                </a:solidFill>
              </a:rPr>
              <a:t>// 3-bit binary with  </a:t>
            </a:r>
            <a:r>
              <a:rPr lang="en-US" altLang="zh-TW" sz="2400" dirty="0">
                <a:solidFill>
                  <a:srgbClr val="FFCC00"/>
                </a:solidFill>
              </a:rPr>
              <a:t>	      </a:t>
            </a:r>
            <a:r>
              <a:rPr lang="en-US" altLang="zh-TW" sz="2400" dirty="0">
                <a:solidFill>
                  <a:schemeClr val="tx1"/>
                </a:solidFill>
              </a:rPr>
              <a:t>unknown MSB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4’b101x  </a:t>
            </a:r>
            <a:r>
              <a:rPr lang="en-US" altLang="zh-TW" sz="2400" dirty="0">
                <a:solidFill>
                  <a:schemeClr val="tx1"/>
                </a:solidFill>
              </a:rPr>
              <a:t>//</a:t>
            </a:r>
            <a:r>
              <a:rPr lang="en-US" altLang="zh-TW" sz="2400" dirty="0">
                <a:solidFill>
                  <a:srgbClr val="FFCC00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4-bit binary with  	      unknown LSB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12’hx     </a:t>
            </a:r>
            <a:r>
              <a:rPr lang="en-US" altLang="zh-TW" sz="2400" dirty="0">
                <a:solidFill>
                  <a:schemeClr val="tx1"/>
                </a:solidFill>
              </a:rPr>
              <a:t>//</a:t>
            </a:r>
            <a:r>
              <a:rPr lang="en-US" altLang="zh-TW" sz="2400" dirty="0">
                <a:solidFill>
                  <a:srgbClr val="FFCC00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12-bit unknown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-8’d6     </a:t>
            </a:r>
            <a:r>
              <a:rPr lang="en-US" altLang="zh-TW" sz="2400" dirty="0">
                <a:solidFill>
                  <a:schemeClr val="tx1"/>
                </a:solidFill>
              </a:rPr>
              <a:t>//</a:t>
            </a:r>
            <a:r>
              <a:rPr lang="en-US" altLang="zh-TW" sz="2400" dirty="0">
                <a:solidFill>
                  <a:srgbClr val="FFCC00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phrase as -(8’d6)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underline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16’b0001_0101_0001_1111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32’h12ab_f001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X and Z is sign-extended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Ex. 12-bit 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chemeClr val="bg2"/>
                </a:solidFill>
              </a:rPr>
              <a:t>a = ‘h x;   // yields xxx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chemeClr val="bg2"/>
                </a:solidFill>
              </a:rPr>
              <a:t>a = ‘h 3x; // yields 03x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chemeClr val="bg2"/>
                </a:solidFill>
              </a:rPr>
              <a:t>a = ‘h 0x; // yields 00x</a:t>
            </a:r>
          </a:p>
        </p:txBody>
      </p:sp>
    </p:spTree>
    <p:extLst>
      <p:ext uri="{BB962C8B-B14F-4D97-AF65-F5344CB8AC3E}">
        <p14:creationId xmlns:p14="http://schemas.microsoft.com/office/powerpoint/2010/main" val="28864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Data Type Classes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wire</a:t>
            </a:r>
          </a:p>
          <a:p>
            <a:pPr lvl="1" eaLnBrk="1" hangingPunct="1"/>
            <a:r>
              <a:rPr lang="en-US" altLang="zh-TW" b="1" dirty="0">
                <a:solidFill>
                  <a:schemeClr val="tx1"/>
                </a:solidFill>
              </a:rPr>
              <a:t>wire</a:t>
            </a:r>
            <a:r>
              <a:rPr lang="en-US" altLang="zh-TW" dirty="0">
                <a:solidFill>
                  <a:schemeClr val="tx1"/>
                </a:solidFill>
              </a:rPr>
              <a:t> [MSB:LSB] </a:t>
            </a:r>
            <a:r>
              <a:rPr lang="en-US" altLang="zh-TW" i="1" dirty="0">
                <a:solidFill>
                  <a:schemeClr val="tx1"/>
                </a:solidFill>
              </a:rPr>
              <a:t>variables;</a:t>
            </a:r>
          </a:p>
          <a:p>
            <a:pPr lvl="1" eaLnBrk="1" hangingPunct="1"/>
            <a:r>
              <a:rPr lang="en-US" altLang="zh-TW" dirty="0"/>
              <a:t>input, </a:t>
            </a:r>
            <a:r>
              <a:rPr lang="en-US" altLang="zh-TW" dirty="0" err="1"/>
              <a:t>inout</a:t>
            </a:r>
            <a:r>
              <a:rPr lang="en-US" altLang="zh-TW" dirty="0"/>
              <a:t>, output are default to be wire.</a:t>
            </a:r>
          </a:p>
          <a:p>
            <a:pPr lvl="1" eaLnBrk="1" hangingPunct="1"/>
            <a:r>
              <a:rPr lang="en-US" altLang="zh-TW" dirty="0"/>
              <a:t>Used to describe combinational circuit!</a:t>
            </a:r>
            <a:endParaRPr lang="en-US" altLang="zh-TW" i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TW" dirty="0" err="1"/>
              <a:t>reg</a:t>
            </a:r>
            <a:endParaRPr lang="en-US" altLang="zh-TW" dirty="0"/>
          </a:p>
          <a:p>
            <a:pPr lvl="1" eaLnBrk="1" hangingPunct="1"/>
            <a:r>
              <a:rPr lang="en-US" altLang="zh-TW" b="1" dirty="0" err="1">
                <a:solidFill>
                  <a:schemeClr val="tx1"/>
                </a:solidFill>
              </a:rPr>
              <a:t>reg</a:t>
            </a:r>
            <a:r>
              <a:rPr lang="en-US" altLang="zh-TW" dirty="0">
                <a:solidFill>
                  <a:schemeClr val="tx1"/>
                </a:solidFill>
              </a:rPr>
              <a:t> [MSB:LSB] </a:t>
            </a:r>
            <a:r>
              <a:rPr lang="en-US" altLang="zh-TW" i="1" dirty="0">
                <a:solidFill>
                  <a:schemeClr val="tx1"/>
                </a:solidFill>
              </a:rPr>
              <a:t>variables</a:t>
            </a:r>
            <a:r>
              <a:rPr lang="en-US" altLang="zh-TW" i="1" dirty="0">
                <a:solidFill>
                  <a:schemeClr val="bg1"/>
                </a:solidFill>
              </a:rPr>
              <a:t>;</a:t>
            </a:r>
          </a:p>
          <a:p>
            <a:pPr lvl="1" eaLnBrk="1" hangingPunct="1"/>
            <a:r>
              <a:rPr lang="en-US" altLang="zh-TW" dirty="0"/>
              <a:t>Used to describe combinational or sequential circuit.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E7A7227F-7742-44DA-A099-802CD9BCC80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82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Assign a value to wire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“assign “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wire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assign a = 1’b1;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Output port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wire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wire 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assign b = 1’b0;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NOT n0(a, b);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Every wire can be only assigned once!!!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wire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wire 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assign b = 1’b0;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NOT n0(a, b);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assign a = 1’b0; //Wrong!!!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AB6E41F1-4682-4A79-A024-CCB123F5F13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6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Module Instances (1/2)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Create a higher-level system by connecting lower-level components</a:t>
            </a:r>
          </a:p>
        </p:txBody>
      </p:sp>
      <p:sp>
        <p:nvSpPr>
          <p:cNvPr id="32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4524DB22-1547-4288-9808-774E25C9E893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140200" y="2876550"/>
            <a:ext cx="4175125" cy="3000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Reg2 (q, d,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output	[1:0] q;</a:t>
            </a:r>
            <a:br>
              <a:rPr lang="en-US" altLang="zh-TW" sz="2000" b="1" dirty="0"/>
            </a:br>
            <a:r>
              <a:rPr lang="en-US" altLang="zh-TW" sz="2000" b="1" dirty="0"/>
              <a:t>    input		[1:0] d;</a:t>
            </a:r>
            <a:br>
              <a:rPr lang="en-US" altLang="zh-TW" sz="2000" b="1" dirty="0"/>
            </a:br>
            <a:r>
              <a:rPr lang="en-US" altLang="zh-TW" sz="2000" b="1" dirty="0"/>
              <a:t>    input 	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FD2 f0(q[0], d[0],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  <a:br>
              <a:rPr lang="en-US" altLang="zh-TW" sz="2000" b="1" dirty="0"/>
            </a:br>
            <a:r>
              <a:rPr lang="en-US" altLang="zh-TW" sz="2000" b="1" dirty="0"/>
              <a:t>    FD2 f1(.Q(q[1]), .D(d[1]), </a:t>
            </a:r>
            <a:br>
              <a:rPr lang="en-US" altLang="zh-TW" sz="2000" b="1" dirty="0"/>
            </a:br>
            <a:r>
              <a:rPr lang="en-US" altLang="zh-TW" sz="2000" b="1" dirty="0"/>
              <a:t>	.CLK(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), .RESET(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739775" y="3208338"/>
            <a:ext cx="3111500" cy="2525712"/>
            <a:chOff x="340" y="1884"/>
            <a:chExt cx="1960" cy="1591"/>
          </a:xfrm>
        </p:grpSpPr>
        <p:sp>
          <p:nvSpPr>
            <p:cNvPr id="15369" name="Line 6"/>
            <p:cNvSpPr>
              <a:spLocks noChangeShapeType="1"/>
            </p:cNvSpPr>
            <p:nvPr/>
          </p:nvSpPr>
          <p:spPr bwMode="auto">
            <a:xfrm flipV="1">
              <a:off x="657" y="2885"/>
              <a:ext cx="4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0" name="Line 7"/>
            <p:cNvSpPr>
              <a:spLocks noChangeShapeType="1"/>
            </p:cNvSpPr>
            <p:nvPr/>
          </p:nvSpPr>
          <p:spPr bwMode="auto">
            <a:xfrm flipV="1">
              <a:off x="657" y="3112"/>
              <a:ext cx="4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657" y="3339"/>
              <a:ext cx="4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2" name="Line 9"/>
            <p:cNvSpPr>
              <a:spLocks noChangeShapeType="1"/>
            </p:cNvSpPr>
            <p:nvPr/>
          </p:nvSpPr>
          <p:spPr bwMode="auto">
            <a:xfrm>
              <a:off x="1701" y="311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077" y="2749"/>
              <a:ext cx="624" cy="7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4" name="Text Box 11"/>
            <p:cNvSpPr txBox="1">
              <a:spLocks noChangeArrowheads="1"/>
            </p:cNvSpPr>
            <p:nvPr/>
          </p:nvSpPr>
          <p:spPr bwMode="auto">
            <a:xfrm>
              <a:off x="1190" y="300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Arial Black" pitchFamily="34" charset="0"/>
                </a:rPr>
                <a:t>FD2</a:t>
              </a:r>
            </a:p>
          </p:txBody>
        </p:sp>
        <p:sp>
          <p:nvSpPr>
            <p:cNvPr id="15375" name="Text Box 12"/>
            <p:cNvSpPr txBox="1">
              <a:spLocks noChangeArrowheads="1"/>
            </p:cNvSpPr>
            <p:nvPr/>
          </p:nvSpPr>
          <p:spPr bwMode="auto">
            <a:xfrm>
              <a:off x="340" y="2749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d[0]</a:t>
              </a:r>
            </a:p>
          </p:txBody>
        </p:sp>
        <p:sp>
          <p:nvSpPr>
            <p:cNvPr id="15376" name="Text Box 13"/>
            <p:cNvSpPr txBox="1">
              <a:spLocks noChangeArrowheads="1"/>
            </p:cNvSpPr>
            <p:nvPr/>
          </p:nvSpPr>
          <p:spPr bwMode="auto">
            <a:xfrm>
              <a:off x="370" y="297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</a:rPr>
                <a:t>clk</a:t>
              </a:r>
            </a:p>
          </p:txBody>
        </p:sp>
        <p:sp>
          <p:nvSpPr>
            <p:cNvPr id="15377" name="Text Box 14"/>
            <p:cNvSpPr txBox="1">
              <a:spLocks noChangeArrowheads="1"/>
            </p:cNvSpPr>
            <p:nvPr/>
          </p:nvSpPr>
          <p:spPr bwMode="auto">
            <a:xfrm>
              <a:off x="385" y="3203"/>
              <a:ext cx="29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rst</a:t>
              </a:r>
            </a:p>
          </p:txBody>
        </p:sp>
        <p:sp>
          <p:nvSpPr>
            <p:cNvPr id="15378" name="Text Box 15"/>
            <p:cNvSpPr txBox="1">
              <a:spLocks noChangeArrowheads="1"/>
            </p:cNvSpPr>
            <p:nvPr/>
          </p:nvSpPr>
          <p:spPr bwMode="auto">
            <a:xfrm>
              <a:off x="1882" y="2976"/>
              <a:ext cx="41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q[0]</a:t>
              </a:r>
            </a:p>
          </p:txBody>
        </p:sp>
        <p:sp>
          <p:nvSpPr>
            <p:cNvPr id="15379" name="Line 16"/>
            <p:cNvSpPr>
              <a:spLocks noChangeShapeType="1"/>
            </p:cNvSpPr>
            <p:nvPr/>
          </p:nvSpPr>
          <p:spPr bwMode="auto">
            <a:xfrm flipV="1">
              <a:off x="657" y="2023"/>
              <a:ext cx="41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 flipV="1">
              <a:off x="793" y="2250"/>
              <a:ext cx="2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 flipV="1">
              <a:off x="930" y="2477"/>
              <a:ext cx="1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2" name="Rectangle 19"/>
            <p:cNvSpPr>
              <a:spLocks noChangeArrowheads="1"/>
            </p:cNvSpPr>
            <p:nvPr/>
          </p:nvSpPr>
          <p:spPr bwMode="auto">
            <a:xfrm>
              <a:off x="1069" y="1887"/>
              <a:ext cx="624" cy="7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3" name="Text Box 20"/>
            <p:cNvSpPr txBox="1">
              <a:spLocks noChangeArrowheads="1"/>
            </p:cNvSpPr>
            <p:nvPr/>
          </p:nvSpPr>
          <p:spPr bwMode="auto">
            <a:xfrm>
              <a:off x="1171" y="213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Arial Black" pitchFamily="34" charset="0"/>
                </a:rPr>
                <a:t>FD2</a:t>
              </a:r>
            </a:p>
          </p:txBody>
        </p:sp>
        <p:sp>
          <p:nvSpPr>
            <p:cNvPr id="15384" name="Text Box 21"/>
            <p:cNvSpPr txBox="1">
              <a:spLocks noChangeArrowheads="1"/>
            </p:cNvSpPr>
            <p:nvPr/>
          </p:nvSpPr>
          <p:spPr bwMode="auto">
            <a:xfrm>
              <a:off x="340" y="1884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d[1]</a:t>
              </a:r>
            </a:p>
          </p:txBody>
        </p:sp>
        <p:sp>
          <p:nvSpPr>
            <p:cNvPr id="15385" name="Text Box 22"/>
            <p:cNvSpPr txBox="1">
              <a:spLocks noChangeArrowheads="1"/>
            </p:cNvSpPr>
            <p:nvPr/>
          </p:nvSpPr>
          <p:spPr bwMode="auto">
            <a:xfrm>
              <a:off x="1888" y="2115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q[1]</a:t>
              </a:r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>
              <a:off x="1701" y="2251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7" name="Line 24"/>
            <p:cNvSpPr>
              <a:spLocks noChangeShapeType="1"/>
            </p:cNvSpPr>
            <p:nvPr/>
          </p:nvSpPr>
          <p:spPr bwMode="auto">
            <a:xfrm>
              <a:off x="930" y="2478"/>
              <a:ext cx="0" cy="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>
              <a:off x="793" y="2251"/>
              <a:ext cx="0" cy="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9" name="Oval 26"/>
            <p:cNvSpPr>
              <a:spLocks noChangeArrowheads="1"/>
            </p:cNvSpPr>
            <p:nvPr/>
          </p:nvSpPr>
          <p:spPr bwMode="auto">
            <a:xfrm>
              <a:off x="906" y="3312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0" name="Oval 27"/>
            <p:cNvSpPr>
              <a:spLocks noChangeArrowheads="1"/>
            </p:cNvSpPr>
            <p:nvPr/>
          </p:nvSpPr>
          <p:spPr bwMode="auto">
            <a:xfrm>
              <a:off x="770" y="3091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5367" name="Rectangle 28"/>
          <p:cNvSpPr>
            <a:spLocks noChangeArrowheads="1"/>
          </p:cNvSpPr>
          <p:nvPr/>
        </p:nvSpPr>
        <p:spPr bwMode="auto">
          <a:xfrm>
            <a:off x="1331913" y="2895600"/>
            <a:ext cx="1800225" cy="2971800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5368" name="Text Box 29"/>
          <p:cNvSpPr txBox="1">
            <a:spLocks noChangeArrowheads="1"/>
          </p:cNvSpPr>
          <p:nvPr/>
        </p:nvSpPr>
        <p:spPr bwMode="auto">
          <a:xfrm>
            <a:off x="1835150" y="2852738"/>
            <a:ext cx="86518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Reg2</a:t>
            </a: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3851275" y="4725144"/>
            <a:ext cx="886336" cy="144016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59138" y="6088062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Module name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218112" y="4725144"/>
            <a:ext cx="1041402" cy="13629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617369" y="5981947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6600"/>
                </a:solidFill>
              </a:rPr>
              <a:t>Instance name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450473" y="4406957"/>
            <a:ext cx="576064" cy="318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5026536" y="4419313"/>
            <a:ext cx="288925" cy="318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 animBg="1"/>
      <p:bldP spid="35" grpId="0"/>
      <p:bldP spid="3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Module Instances (2/2)</a:t>
            </a:r>
          </a:p>
        </p:txBody>
      </p:sp>
      <p:sp>
        <p:nvSpPr>
          <p:cNvPr id="35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C6509C1B-BD73-4BD9-A4F9-24DA1CE31B1E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27538" y="2205038"/>
            <a:ext cx="4175125" cy="315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Reg2_2 (q, d,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output	[1:0] q;</a:t>
            </a:r>
            <a:br>
              <a:rPr lang="en-US" altLang="zh-TW" sz="2000" b="1" dirty="0"/>
            </a:br>
            <a:r>
              <a:rPr lang="en-US" altLang="zh-TW" sz="2000" b="1" dirty="0"/>
              <a:t>    input		[1:0] d;</a:t>
            </a:r>
            <a:br>
              <a:rPr lang="en-US" altLang="zh-TW" sz="2000" b="1" dirty="0"/>
            </a:br>
            <a:r>
              <a:rPr lang="en-US" altLang="zh-TW" sz="2000" b="1" dirty="0"/>
              <a:t>    input 	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wire		[1:0] w;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Reg2 r0(w, d,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  <a:br>
              <a:rPr lang="en-US" altLang="zh-TW" sz="2000" b="1" dirty="0"/>
            </a:br>
            <a:r>
              <a:rPr lang="en-US" altLang="zh-TW" sz="2000" b="1" dirty="0"/>
              <a:t>    Reg2 r1(q, w,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sp>
        <p:nvSpPr>
          <p:cNvPr id="16389" name="Text Box 22"/>
          <p:cNvSpPr txBox="1">
            <a:spLocks noChangeArrowheads="1"/>
          </p:cNvSpPr>
          <p:nvPr/>
        </p:nvSpPr>
        <p:spPr bwMode="auto">
          <a:xfrm>
            <a:off x="3924300" y="3284538"/>
            <a:ext cx="5286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q</a:t>
            </a: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881063" y="3506788"/>
            <a:ext cx="377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881063" y="4435475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2249488" y="350837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258888" y="2930525"/>
            <a:ext cx="990600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328738" y="33131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latin typeface="Arial Black" pitchFamily="34" charset="0"/>
              </a:rPr>
              <a:t>Reg2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520700" y="3284538"/>
            <a:ext cx="4318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d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95288" y="4224338"/>
            <a:ext cx="5286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clk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19100" y="4465638"/>
            <a:ext cx="46196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rst</a:t>
            </a:r>
          </a:p>
        </p:txBody>
      </p:sp>
      <p:sp>
        <p:nvSpPr>
          <p:cNvPr id="16398" name="Line 17"/>
          <p:cNvSpPr>
            <a:spLocks noChangeShapeType="1"/>
          </p:cNvSpPr>
          <p:nvPr/>
        </p:nvSpPr>
        <p:spPr bwMode="auto">
          <a:xfrm flipV="1">
            <a:off x="3392488" y="407670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2608263" y="2924175"/>
            <a:ext cx="990600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00" name="Line 23"/>
          <p:cNvSpPr>
            <a:spLocks noChangeShapeType="1"/>
          </p:cNvSpPr>
          <p:nvPr/>
        </p:nvSpPr>
        <p:spPr bwMode="auto">
          <a:xfrm>
            <a:off x="3592513" y="35099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1" name="Oval 26"/>
          <p:cNvSpPr>
            <a:spLocks noChangeArrowheads="1"/>
          </p:cNvSpPr>
          <p:nvPr/>
        </p:nvSpPr>
        <p:spPr bwMode="auto">
          <a:xfrm>
            <a:off x="1987550" y="4394200"/>
            <a:ext cx="71438" cy="71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2662238" y="33131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latin typeface="Arial Black" pitchFamily="34" charset="0"/>
              </a:rPr>
              <a:t>Reg2</a:t>
            </a:r>
          </a:p>
        </p:txBody>
      </p:sp>
      <p:sp>
        <p:nvSpPr>
          <p:cNvPr id="16403" name="Line 29"/>
          <p:cNvSpPr>
            <a:spLocks noChangeShapeType="1"/>
          </p:cNvSpPr>
          <p:nvPr/>
        </p:nvSpPr>
        <p:spPr bwMode="auto">
          <a:xfrm flipV="1">
            <a:off x="2024063" y="4078288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4" name="Line 30"/>
          <p:cNvSpPr>
            <a:spLocks noChangeShapeType="1"/>
          </p:cNvSpPr>
          <p:nvPr/>
        </p:nvSpPr>
        <p:spPr bwMode="auto">
          <a:xfrm flipV="1">
            <a:off x="881063" y="4651375"/>
            <a:ext cx="20161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5" name="Line 31"/>
          <p:cNvSpPr>
            <a:spLocks noChangeShapeType="1"/>
          </p:cNvSpPr>
          <p:nvPr/>
        </p:nvSpPr>
        <p:spPr bwMode="auto">
          <a:xfrm flipV="1">
            <a:off x="2887663" y="4076700"/>
            <a:ext cx="9525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6" name="Oval 32"/>
          <p:cNvSpPr>
            <a:spLocks noChangeArrowheads="1"/>
          </p:cNvSpPr>
          <p:nvPr/>
        </p:nvSpPr>
        <p:spPr bwMode="auto">
          <a:xfrm>
            <a:off x="1482725" y="4610100"/>
            <a:ext cx="71438" cy="71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07" name="Line 33"/>
          <p:cNvSpPr>
            <a:spLocks noChangeShapeType="1"/>
          </p:cNvSpPr>
          <p:nvPr/>
        </p:nvSpPr>
        <p:spPr bwMode="auto">
          <a:xfrm flipV="1">
            <a:off x="1519238" y="4076700"/>
            <a:ext cx="95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9" name="Line 40"/>
          <p:cNvSpPr>
            <a:spLocks noChangeShapeType="1"/>
          </p:cNvSpPr>
          <p:nvPr/>
        </p:nvSpPr>
        <p:spPr bwMode="auto">
          <a:xfrm flipH="1">
            <a:off x="971550" y="3429000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10" name="Text Box 41"/>
          <p:cNvSpPr txBox="1">
            <a:spLocks noChangeArrowheads="1"/>
          </p:cNvSpPr>
          <p:nvPr/>
        </p:nvSpPr>
        <p:spPr bwMode="auto">
          <a:xfrm>
            <a:off x="900113" y="3500438"/>
            <a:ext cx="2873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2</a:t>
            </a:r>
          </a:p>
        </p:txBody>
      </p:sp>
      <p:sp>
        <p:nvSpPr>
          <p:cNvPr id="16411" name="Line 42"/>
          <p:cNvSpPr>
            <a:spLocks noChangeShapeType="1"/>
          </p:cNvSpPr>
          <p:nvPr/>
        </p:nvSpPr>
        <p:spPr bwMode="auto">
          <a:xfrm flipH="1">
            <a:off x="2339975" y="3422650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12" name="Text Box 43"/>
          <p:cNvSpPr txBox="1">
            <a:spLocks noChangeArrowheads="1"/>
          </p:cNvSpPr>
          <p:nvPr/>
        </p:nvSpPr>
        <p:spPr bwMode="auto">
          <a:xfrm>
            <a:off x="2268538" y="3494088"/>
            <a:ext cx="2873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16413" name="Line 44"/>
          <p:cNvSpPr>
            <a:spLocks noChangeShapeType="1"/>
          </p:cNvSpPr>
          <p:nvPr/>
        </p:nvSpPr>
        <p:spPr bwMode="auto">
          <a:xfrm flipH="1">
            <a:off x="3708400" y="3429000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14" name="Text Box 45"/>
          <p:cNvSpPr txBox="1">
            <a:spLocks noChangeArrowheads="1"/>
          </p:cNvSpPr>
          <p:nvPr/>
        </p:nvSpPr>
        <p:spPr bwMode="auto">
          <a:xfrm>
            <a:off x="3636963" y="3500438"/>
            <a:ext cx="2873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16415" name="Rectangle 47"/>
          <p:cNvSpPr>
            <a:spLocks noChangeArrowheads="1"/>
          </p:cNvSpPr>
          <p:nvPr/>
        </p:nvSpPr>
        <p:spPr bwMode="auto">
          <a:xfrm>
            <a:off x="1116013" y="2565400"/>
            <a:ext cx="2592387" cy="2232025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16" name="Text Box 48"/>
          <p:cNvSpPr txBox="1">
            <a:spLocks noChangeArrowheads="1"/>
          </p:cNvSpPr>
          <p:nvPr/>
        </p:nvSpPr>
        <p:spPr bwMode="auto">
          <a:xfrm>
            <a:off x="1908175" y="2565400"/>
            <a:ext cx="100806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Reg2_2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2268538" y="3141663"/>
            <a:ext cx="4318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6449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Net Concatenations</a:t>
            </a:r>
          </a:p>
        </p:txBody>
      </p:sp>
      <p:graphicFrame>
        <p:nvGraphicFramePr>
          <p:cNvPr id="59498" name="Group 10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445861"/>
              </p:ext>
            </p:extLst>
          </p:nvPr>
        </p:nvGraphicFramePr>
        <p:xfrm>
          <a:off x="250825" y="2276475"/>
          <a:ext cx="8713788" cy="3022601"/>
        </p:xfrm>
        <a:graphic>
          <a:graphicData uri="http://schemas.openxmlformats.org/drawingml/2006/table">
            <a:tbl>
              <a:tblPr/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Representation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{b[3:0],c[2:0]}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{b[3] ,b[2] ,b[1] ,b[0], c[2] ,c[1] ,c[0]}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{a,b[3:0],w,3’b101}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</a:t>
                      </a: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a,b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[3] ,b[2] ,b[1] ,b[0],w,1’b1,1’b0,1’b1}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{4{w}}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</a:t>
                      </a: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w,w,w,w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{b,{3{a,b}}}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</a:t>
                      </a: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b,a,b,a,b,a,b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852C4E1B-B871-4595-A20B-0397C4DFC7C9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27584" y="5661248"/>
            <a:ext cx="2760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wire a;</a:t>
            </a:r>
          </a:p>
          <a:p>
            <a:r>
              <a:rPr lang="en-US" altLang="zh-TW" dirty="0"/>
              <a:t>assign a ={b[3:0],c[2:0]};</a:t>
            </a:r>
          </a:p>
        </p:txBody>
      </p:sp>
    </p:spTree>
    <p:extLst>
      <p:ext uri="{BB962C8B-B14F-4D97-AF65-F5344CB8AC3E}">
        <p14:creationId xmlns:p14="http://schemas.microsoft.com/office/powerpoint/2010/main" val="60914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Standard Cell Library (lib.v)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12875"/>
            <a:ext cx="8218488" cy="47132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/>
              <a:t>Choose what you need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200" dirty="0"/>
              <a:t>Compose your circuit according to I/O connections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module AN3(Z,A,B,C);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output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input A,B,C;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</a:t>
            </a:r>
            <a:r>
              <a:rPr lang="en-US" altLang="zh-TW" sz="1800" dirty="0">
                <a:solidFill>
                  <a:srgbClr val="0070C0"/>
                </a:solidFill>
              </a:rPr>
              <a:t>// </a:t>
            </a:r>
            <a:r>
              <a:rPr lang="en-US" altLang="zh-TW" sz="1800" dirty="0" err="1">
                <a:solidFill>
                  <a:srgbClr val="0070C0"/>
                </a:solidFill>
              </a:rPr>
              <a:t>netlist</a:t>
            </a:r>
            <a:endParaRPr lang="en-US" altLang="zh-TW" sz="1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and g1(Z,A,B,C);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	  </a:t>
            </a:r>
            <a:r>
              <a:rPr lang="en-US" altLang="zh-TW" sz="1800" dirty="0">
                <a:solidFill>
                  <a:srgbClr val="0070C0"/>
                </a:solidFill>
              </a:rPr>
              <a:t>// specify block, declare local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  // timing constant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</a:t>
            </a:r>
            <a:r>
              <a:rPr lang="en-US" altLang="zh-TW" sz="1800" dirty="0">
                <a:solidFill>
                  <a:srgbClr val="FF0000"/>
                </a:solidFill>
              </a:rPr>
              <a:t>specify       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3068638"/>
            <a:ext cx="4114800" cy="3057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	      </a:t>
            </a:r>
            <a:r>
              <a:rPr lang="en-US" altLang="zh-TW" sz="1800" dirty="0">
                <a:solidFill>
                  <a:srgbClr val="0070C0"/>
                </a:solidFill>
              </a:rPr>
              <a:t>// delay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</a:t>
            </a:r>
            <a:r>
              <a:rPr lang="en-US" altLang="zh-TW" sz="1800" dirty="0" err="1">
                <a:solidFill>
                  <a:schemeClr val="tx1"/>
                </a:solidFill>
              </a:rPr>
              <a:t>specparam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Tp_A_Z</a:t>
            </a:r>
            <a:r>
              <a:rPr lang="en-US" altLang="zh-TW" sz="1800" dirty="0">
                <a:solidFill>
                  <a:schemeClr val="tx1"/>
                </a:solidFill>
              </a:rPr>
              <a:t>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</a:t>
            </a:r>
            <a:r>
              <a:rPr lang="en-US" altLang="zh-TW" sz="1800" dirty="0" err="1">
                <a:solidFill>
                  <a:schemeClr val="tx1"/>
                </a:solidFill>
              </a:rPr>
              <a:t>specparam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Tp_B_Z</a:t>
            </a:r>
            <a:r>
              <a:rPr lang="en-US" altLang="zh-TW" sz="1800" dirty="0">
                <a:solidFill>
                  <a:schemeClr val="tx1"/>
                </a:solidFill>
              </a:rPr>
              <a:t>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</a:t>
            </a:r>
            <a:r>
              <a:rPr lang="en-US" altLang="zh-TW" sz="1800" dirty="0" err="1">
                <a:solidFill>
                  <a:schemeClr val="tx1"/>
                </a:solidFill>
              </a:rPr>
              <a:t>specparam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Tp_C_Z</a:t>
            </a:r>
            <a:r>
              <a:rPr lang="en-US" altLang="zh-TW" sz="1800" dirty="0">
                <a:solidFill>
                  <a:schemeClr val="tx1"/>
                </a:solidFill>
              </a:rPr>
              <a:t>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           // path delay (full connection)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( A *&gt; Z ) = ( </a:t>
            </a:r>
            <a:r>
              <a:rPr lang="en-US" altLang="zh-TW" sz="1800" dirty="0" err="1">
                <a:solidFill>
                  <a:schemeClr val="tx1"/>
                </a:solidFill>
              </a:rPr>
              <a:t>Tp_A_Z</a:t>
            </a:r>
            <a:r>
              <a:rPr lang="en-US" altLang="zh-TW" sz="18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( B *&gt; Z ) = ( </a:t>
            </a:r>
            <a:r>
              <a:rPr lang="en-US" altLang="zh-TW" sz="1800" dirty="0" err="1">
                <a:solidFill>
                  <a:schemeClr val="tx1"/>
                </a:solidFill>
              </a:rPr>
              <a:t>Tp_B_Z</a:t>
            </a:r>
            <a:r>
              <a:rPr lang="en-US" altLang="zh-TW" sz="18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    ( C *&gt; Z ) = ( </a:t>
            </a:r>
            <a:r>
              <a:rPr lang="en-US" altLang="zh-TW" sz="1800" dirty="0" err="1">
                <a:solidFill>
                  <a:schemeClr val="tx1"/>
                </a:solidFill>
              </a:rPr>
              <a:t>Tp_C_Z</a:t>
            </a:r>
            <a:r>
              <a:rPr lang="en-US" altLang="zh-TW" sz="18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   </a:t>
            </a:r>
            <a:r>
              <a:rPr lang="en-US" altLang="zh-TW" sz="1800" dirty="0" err="1">
                <a:solidFill>
                  <a:srgbClr val="FF0000"/>
                </a:solidFill>
              </a:rPr>
              <a:t>endspecify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>
                <a:solidFill>
                  <a:schemeClr val="tx1"/>
                </a:solidFill>
              </a:rPr>
              <a:t>endmodule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A3CA3CA7-B68A-4CD3-8B58-A83944F217C1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211638" y="3068638"/>
            <a:ext cx="0" cy="309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FD135-5D1B-4D70-AB39-5A7DB6E6C4D7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Standard Cell Library (lib.v) - 2/2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3609975" cy="4741862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IV   	// not</a:t>
            </a:r>
          </a:p>
          <a:p>
            <a:pPr eaLnBrk="1" hangingPunct="1"/>
            <a:r>
              <a:rPr lang="en-US" altLang="zh-TW" sz="2400" dirty="0"/>
              <a:t>AN3</a:t>
            </a:r>
          </a:p>
          <a:p>
            <a:pPr eaLnBrk="1" hangingPunct="1"/>
            <a:r>
              <a:rPr lang="en-US" altLang="zh-TW" sz="2400" dirty="0"/>
              <a:t>AN4</a:t>
            </a:r>
          </a:p>
          <a:p>
            <a:pPr eaLnBrk="1" hangingPunct="1"/>
            <a:r>
              <a:rPr lang="en-US" altLang="zh-TW" sz="2400" dirty="0"/>
              <a:t>AN2</a:t>
            </a:r>
          </a:p>
          <a:p>
            <a:pPr eaLnBrk="1" hangingPunct="1"/>
            <a:r>
              <a:rPr lang="en-US" altLang="zh-TW" sz="2400" dirty="0"/>
              <a:t>EN 		// </a:t>
            </a:r>
            <a:r>
              <a:rPr lang="en-US" altLang="zh-TW" sz="2400" dirty="0" err="1"/>
              <a:t>xnor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EN3</a:t>
            </a:r>
          </a:p>
          <a:p>
            <a:pPr eaLnBrk="1" hangingPunct="1"/>
            <a:r>
              <a:rPr lang="en-US" altLang="zh-TW" sz="2400" dirty="0"/>
              <a:t>EO 		// </a:t>
            </a:r>
            <a:r>
              <a:rPr lang="en-US" altLang="zh-TW" sz="2400" dirty="0" err="1"/>
              <a:t>xor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EO3</a:t>
            </a:r>
          </a:p>
          <a:p>
            <a:pPr eaLnBrk="1" hangingPunct="1"/>
            <a:r>
              <a:rPr lang="en-US" altLang="zh-TW" sz="2400" dirty="0"/>
              <a:t>FA1 	// full adder</a:t>
            </a:r>
          </a:p>
          <a:p>
            <a:pPr eaLnBrk="1" hangingPunct="1"/>
            <a:r>
              <a:rPr lang="en-US" altLang="zh-TW" sz="2400" dirty="0"/>
              <a:t>FD1 	// DFF</a:t>
            </a:r>
          </a:p>
          <a:p>
            <a:pPr eaLnBrk="1" hangingPunct="1"/>
            <a:r>
              <a:rPr lang="en-US" altLang="zh-TW" sz="2400" dirty="0"/>
              <a:t>FD2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608513" y="1341438"/>
            <a:ext cx="406717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FFFF99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CC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9900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ND2 	// </a:t>
            </a:r>
            <a:r>
              <a:rPr lang="en-US" altLang="zh-TW" sz="2400" dirty="0" err="1">
                <a:solidFill>
                  <a:srgbClr val="660033"/>
                </a:solidFill>
              </a:rPr>
              <a:t>nand</a:t>
            </a:r>
            <a:endParaRPr lang="en-US" altLang="zh-TW" sz="2400" dirty="0">
              <a:solidFill>
                <a:srgbClr val="660033"/>
              </a:solidFill>
            </a:endParaRP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ND3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ND4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NR2 	// nor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NR3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OR2	// or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OR3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OR4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HA1 	// half adder</a:t>
            </a:r>
          </a:p>
          <a:p>
            <a:pPr eaLnBrk="1" hangingPunct="1"/>
            <a:r>
              <a:rPr lang="en-US" altLang="zh-TW" sz="2400" dirty="0">
                <a:solidFill>
                  <a:srgbClr val="660033"/>
                </a:solidFill>
              </a:rPr>
              <a:t>MUX21H 	// 2-to-1 MUX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4500563" y="1341438"/>
            <a:ext cx="0" cy="48958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Notification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 this HW, all the logic operation </a:t>
            </a:r>
            <a:r>
              <a:rPr lang="en-US" altLang="zh-TW" dirty="0">
                <a:solidFill>
                  <a:srgbClr val="FF0000"/>
                </a:solidFill>
              </a:rPr>
              <a:t>MUST</a:t>
            </a:r>
            <a:r>
              <a:rPr lang="en-US" altLang="zh-TW" dirty="0"/>
              <a:t> consist of standard cell. You can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use logic operators.</a:t>
            </a:r>
          </a:p>
          <a:p>
            <a:pPr lvl="1" eaLnBrk="1" hangingPunct="1">
              <a:buFontTx/>
              <a:buNone/>
            </a:pPr>
            <a:endParaRPr lang="en-US" altLang="zh-TW" dirty="0"/>
          </a:p>
          <a:p>
            <a:pPr lvl="1" eaLnBrk="1" hangingPunct="1">
              <a:buFontTx/>
              <a:buNone/>
            </a:pPr>
            <a:r>
              <a:rPr lang="en-US" altLang="zh-TW" dirty="0"/>
              <a:t>wire a, b, c;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assign a = b &amp; c;</a:t>
            </a:r>
          </a:p>
          <a:p>
            <a:pPr lvl="1" eaLnBrk="1" hangingPunct="1">
              <a:buFontTx/>
              <a:buNone/>
            </a:pPr>
            <a:endParaRPr lang="en-US" altLang="zh-TW" dirty="0"/>
          </a:p>
          <a:p>
            <a:pPr lvl="1" eaLnBrk="1" hangingPunct="1">
              <a:buFontTx/>
              <a:buNone/>
            </a:pPr>
            <a:endParaRPr lang="en-US" altLang="zh-TW" dirty="0"/>
          </a:p>
          <a:p>
            <a:pPr lvl="1" eaLnBrk="1" hangingPunct="1">
              <a:buFontTx/>
              <a:buNone/>
            </a:pPr>
            <a:r>
              <a:rPr lang="en-US" altLang="zh-TW" dirty="0"/>
              <a:t>wire a, b, c;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AN2 an(a, b, c);</a:t>
            </a:r>
          </a:p>
          <a:p>
            <a:pPr lvl="1" eaLnBrk="1" hangingPunct="1"/>
            <a:endParaRPr lang="en-US" altLang="zh-TW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D354FC77-8FC2-4581-AB00-3FD7A2787ADC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 flipH="1">
            <a:off x="900113" y="3141985"/>
            <a:ext cx="2808287" cy="9350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 flipV="1">
            <a:off x="900113" y="3068960"/>
            <a:ext cx="2808287" cy="10080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Introduction to Verilog</a:t>
            </a:r>
          </a:p>
          <a:p>
            <a:pPr lvl="1" eaLnBrk="1" hangingPunct="1"/>
            <a:r>
              <a:rPr lang="en-US" altLang="zh-TW" dirty="0"/>
              <a:t>Module</a:t>
            </a:r>
          </a:p>
          <a:p>
            <a:pPr lvl="1" eaLnBrk="1" hangingPunct="1"/>
            <a:r>
              <a:rPr lang="en-US" altLang="zh-TW" dirty="0"/>
              <a:t>Value &amp; number</a:t>
            </a:r>
          </a:p>
          <a:p>
            <a:pPr lvl="1" eaLnBrk="1" hangingPunct="1"/>
            <a:r>
              <a:rPr lang="en-US" altLang="zh-TW" dirty="0"/>
              <a:t>Data type</a:t>
            </a:r>
          </a:p>
          <a:p>
            <a:pPr eaLnBrk="1" hangingPunct="1"/>
            <a:r>
              <a:rPr lang="en-US" altLang="zh-TW" dirty="0" err="1"/>
              <a:t>Ncverilog</a:t>
            </a:r>
            <a:r>
              <a:rPr lang="en-US" altLang="zh-TW" dirty="0"/>
              <a:t> simulation &amp; </a:t>
            </a:r>
            <a:r>
              <a:rPr lang="en-US" altLang="zh-TW" dirty="0" err="1"/>
              <a:t>nWave</a:t>
            </a:r>
            <a:r>
              <a:rPr lang="en-US" altLang="zh-TW" dirty="0"/>
              <a:t> tool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024AC2CD-4358-4E7C-BF04-2A1832E5E37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457200" y="1600201"/>
            <a:ext cx="8229600" cy="42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module ADDER (out, in1, in2);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output [2:0] out;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input [1:0] in1, in2;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wire c;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8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FA1 fa0(c, out[0], in1[0], in2[0], 1’b0);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FA1 fa1(out[2], out[1], in1[1], in2[1], c);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 err="1">
                <a:latin typeface="Tahoma" pitchFamily="34" charset="0"/>
              </a:rPr>
              <a:t>endmodule</a:t>
            </a:r>
            <a:endParaRPr lang="en-US" altLang="zh-TW" sz="2800" dirty="0">
              <a:solidFill>
                <a:srgbClr val="FFFF99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Example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37312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ECAD7168-2611-476A-BA7C-3CA501FC40D2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86039" name="Picture 23" descr="C:\Users\Charles\Desktop\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06" y="2060848"/>
            <a:ext cx="4777582" cy="22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Flow chart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5F4AE9CF-6652-4EA4-83B5-C2EC3BBF0894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357688" y="3478213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Verilog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1514475" y="4392613"/>
            <a:ext cx="1852613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Your job</a:t>
            </a:r>
          </a:p>
          <a:p>
            <a:pPr algn="ctr"/>
            <a:r>
              <a:rPr lang="en-US" altLang="zh-TW"/>
              <a:t>(Write Verilog file)</a:t>
            </a:r>
          </a:p>
        </p:txBody>
      </p:sp>
      <p:sp>
        <p:nvSpPr>
          <p:cNvPr id="22534" name="AutoShape 9"/>
          <p:cNvSpPr>
            <a:spLocks noChangeArrowheads="1"/>
          </p:cNvSpPr>
          <p:nvPr/>
        </p:nvSpPr>
        <p:spPr bwMode="auto">
          <a:xfrm rot="2955069">
            <a:off x="3328988" y="3135313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5" name="AutoShape 10"/>
          <p:cNvSpPr>
            <a:spLocks noChangeArrowheads="1"/>
          </p:cNvSpPr>
          <p:nvPr/>
        </p:nvSpPr>
        <p:spPr bwMode="auto">
          <a:xfrm rot="-3055995">
            <a:off x="3328988" y="4202113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1876425" y="1907240"/>
            <a:ext cx="164306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dirty="0" err="1"/>
              <a:t>tb_kendall.v</a:t>
            </a:r>
            <a:endParaRPr lang="en-US" altLang="zh-TW" sz="12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1200" dirty="0" err="1"/>
              <a:t>lib.v</a:t>
            </a:r>
            <a:endParaRPr lang="en-US" altLang="zh-TW" sz="1200" dirty="0"/>
          </a:p>
          <a:p>
            <a:pPr eaLnBrk="1" hangingPunct="1">
              <a:spcBef>
                <a:spcPct val="50000"/>
              </a:spcBef>
            </a:pPr>
            <a:r>
              <a:rPr lang="nl-NL" altLang="zh-TW" sz="1200" dirty="0"/>
              <a:t>i0.dat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 dirty="0"/>
              <a:t>i1.dat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 dirty="0"/>
              <a:t>i2.dat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 dirty="0"/>
              <a:t>i3.dat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 dirty="0"/>
              <a:t>golden0.dat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3371850" y="4916488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kendall.v</a:t>
            </a:r>
            <a:endParaRPr lang="en-US" altLang="zh-TW" dirty="0"/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 rot="-5400000">
            <a:off x="5772150" y="3516313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5657850" y="3187700"/>
            <a:ext cx="804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*.fsdb</a:t>
            </a:r>
          </a:p>
        </p:txBody>
      </p:sp>
      <p:sp>
        <p:nvSpPr>
          <p:cNvPr id="22540" name="Rectangle 20"/>
          <p:cNvSpPr>
            <a:spLocks noChangeArrowheads="1"/>
          </p:cNvSpPr>
          <p:nvPr/>
        </p:nvSpPr>
        <p:spPr bwMode="auto">
          <a:xfrm>
            <a:off x="6496050" y="3478213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nWave</a:t>
            </a:r>
          </a:p>
        </p:txBody>
      </p:sp>
      <p:sp>
        <p:nvSpPr>
          <p:cNvPr id="22541" name="文字方塊 12"/>
          <p:cNvSpPr txBox="1">
            <a:spLocks noChangeArrowheads="1"/>
          </p:cNvSpPr>
          <p:nvPr/>
        </p:nvSpPr>
        <p:spPr bwMode="auto">
          <a:xfrm>
            <a:off x="1657079" y="5539673"/>
            <a:ext cx="6096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All these files should be placed under the same folder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45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Your Job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710E61BA-16EE-42C9-A25A-0E7CD631727F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211960" y="1196753"/>
            <a:ext cx="4843934" cy="48650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n-NO" altLang="zh-TW" sz="2000" b="1" dirty="0"/>
              <a:t>module kendall(kendall, i0_x, i0_y, i1_x, i1_y, i2_x, i2_y, i3_x, i3_y);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2000" b="1" dirty="0"/>
              <a:t>　</a:t>
            </a:r>
            <a:r>
              <a:rPr lang="nn-NO" altLang="zh-TW" sz="2000" b="1" dirty="0"/>
              <a:t>input  [3:0] i0_x, i0_y, i1_x, i1_y, i2_x, i2_y, i3_x, i3_y;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2000" b="1" dirty="0"/>
              <a:t>　</a:t>
            </a:r>
            <a:r>
              <a:rPr lang="nn-NO" altLang="zh-TW" sz="2000" b="1" dirty="0"/>
              <a:t>output [3:0] kendall;</a:t>
            </a:r>
            <a:br>
              <a:rPr lang="en-US" altLang="zh-TW" sz="2000" b="1" dirty="0"/>
            </a:br>
            <a:endParaRPr lang="en-US" altLang="zh-TW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// Write your design here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wire		[?:0] …;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My_module_0 M0(?, ?, … , ?);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 ……..</a:t>
            </a:r>
            <a:br>
              <a:rPr lang="en-US" altLang="zh-TW" sz="2000" b="1" dirty="0"/>
            </a:br>
            <a:r>
              <a:rPr lang="en-US" altLang="zh-TW" sz="2000" b="1" dirty="0"/>
              <a:t>    </a:t>
            </a:r>
            <a:r>
              <a:rPr lang="en-US" altLang="zh-TW" sz="2000" b="1" dirty="0" err="1"/>
              <a:t>My_module_x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Mx</a:t>
            </a:r>
            <a:r>
              <a:rPr lang="en-US" altLang="zh-TW" sz="2000" b="1" dirty="0"/>
              <a:t>(?, ?, … , ?);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1861493" y="334327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816720" y="2562225"/>
            <a:ext cx="1003103" cy="17229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793104" y="3267074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000" b="1" dirty="0">
                <a:latin typeface="Arial Black" pitchFamily="34" charset="0"/>
              </a:rPr>
              <a:t>My_module_0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-39463" y="2190749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i0</a:t>
            </a:r>
          </a:p>
        </p:txBody>
      </p:sp>
      <p:sp>
        <p:nvSpPr>
          <p:cNvPr id="23563" name="Rectangle 19"/>
          <p:cNvSpPr>
            <a:spLocks noChangeArrowheads="1"/>
          </p:cNvSpPr>
          <p:nvPr/>
        </p:nvSpPr>
        <p:spPr bwMode="auto">
          <a:xfrm>
            <a:off x="2183756" y="2593975"/>
            <a:ext cx="1003102" cy="1691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073B64F-49AB-4ED8-830E-C2DE9515BD65}"/>
              </a:ext>
            </a:extLst>
          </p:cNvPr>
          <p:cNvGrpSpPr/>
          <p:nvPr/>
        </p:nvGrpSpPr>
        <p:grpSpPr>
          <a:xfrm>
            <a:off x="329555" y="2276475"/>
            <a:ext cx="377825" cy="442912"/>
            <a:chOff x="329555" y="2276475"/>
            <a:chExt cx="377825" cy="442912"/>
          </a:xfrm>
        </p:grpSpPr>
        <p:sp>
          <p:nvSpPr>
            <p:cNvPr id="23558" name="Line 7"/>
            <p:cNvSpPr>
              <a:spLocks noChangeShapeType="1"/>
            </p:cNvSpPr>
            <p:nvPr/>
          </p:nvSpPr>
          <p:spPr bwMode="auto">
            <a:xfrm flipV="1">
              <a:off x="329555" y="2354262"/>
              <a:ext cx="3778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565" name="Line 40"/>
            <p:cNvSpPr>
              <a:spLocks noChangeShapeType="1"/>
            </p:cNvSpPr>
            <p:nvPr/>
          </p:nvSpPr>
          <p:spPr bwMode="auto">
            <a:xfrm flipH="1">
              <a:off x="420043" y="2276475"/>
              <a:ext cx="144462" cy="144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566" name="Text Box 41"/>
            <p:cNvSpPr txBox="1">
              <a:spLocks noChangeArrowheads="1"/>
            </p:cNvSpPr>
            <p:nvPr/>
          </p:nvSpPr>
          <p:spPr bwMode="auto">
            <a:xfrm>
              <a:off x="348605" y="2347912"/>
              <a:ext cx="287338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4</a:t>
              </a:r>
            </a:p>
          </p:txBody>
        </p:sp>
      </p:grpSp>
      <p:sp>
        <p:nvSpPr>
          <p:cNvPr id="23567" name="Line 42"/>
          <p:cNvSpPr>
            <a:spLocks noChangeShapeType="1"/>
          </p:cNvSpPr>
          <p:nvPr/>
        </p:nvSpPr>
        <p:spPr bwMode="auto">
          <a:xfrm flipH="1">
            <a:off x="1951980" y="3257550"/>
            <a:ext cx="1444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71" name="Rectangle 47"/>
          <p:cNvSpPr>
            <a:spLocks noChangeArrowheads="1"/>
          </p:cNvSpPr>
          <p:nvPr/>
        </p:nvSpPr>
        <p:spPr bwMode="auto">
          <a:xfrm>
            <a:off x="683568" y="1989137"/>
            <a:ext cx="2879725" cy="2879725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3572" name="Text Box 48"/>
          <p:cNvSpPr txBox="1">
            <a:spLocks noChangeArrowheads="1"/>
          </p:cNvSpPr>
          <p:nvPr/>
        </p:nvSpPr>
        <p:spPr bwMode="auto">
          <a:xfrm>
            <a:off x="946324" y="2105818"/>
            <a:ext cx="2286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 err="1"/>
              <a:t>kendall</a:t>
            </a:r>
            <a:endParaRPr lang="en-US" altLang="zh-TW" dirty="0"/>
          </a:p>
        </p:txBody>
      </p:sp>
      <p:sp>
        <p:nvSpPr>
          <p:cNvPr id="23574" name="Text Box 12"/>
          <p:cNvSpPr txBox="1">
            <a:spLocks noChangeArrowheads="1"/>
          </p:cNvSpPr>
          <p:nvPr/>
        </p:nvSpPr>
        <p:spPr bwMode="auto">
          <a:xfrm>
            <a:off x="-54620" y="2739627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i1</a:t>
            </a:r>
          </a:p>
        </p:txBody>
      </p:sp>
      <p:sp>
        <p:nvSpPr>
          <p:cNvPr id="23578" name="Text Box 12"/>
          <p:cNvSpPr txBox="1">
            <a:spLocks noChangeArrowheads="1"/>
          </p:cNvSpPr>
          <p:nvPr/>
        </p:nvSpPr>
        <p:spPr bwMode="auto">
          <a:xfrm>
            <a:off x="-54620" y="3288505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i2</a:t>
            </a:r>
          </a:p>
        </p:txBody>
      </p:sp>
      <p:sp>
        <p:nvSpPr>
          <p:cNvPr id="23582" name="Text Box 12"/>
          <p:cNvSpPr txBox="1">
            <a:spLocks noChangeArrowheads="1"/>
          </p:cNvSpPr>
          <p:nvPr/>
        </p:nvSpPr>
        <p:spPr bwMode="auto">
          <a:xfrm>
            <a:off x="-46558" y="3837383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i3</a:t>
            </a:r>
          </a:p>
        </p:txBody>
      </p:sp>
      <p:sp>
        <p:nvSpPr>
          <p:cNvPr id="23589" name="Text Box 11"/>
          <p:cNvSpPr txBox="1">
            <a:spLocks noChangeArrowheads="1"/>
          </p:cNvSpPr>
          <p:nvPr/>
        </p:nvSpPr>
        <p:spPr bwMode="auto">
          <a:xfrm>
            <a:off x="2167682" y="3290022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000" b="1" dirty="0" err="1">
                <a:latin typeface="Arial Black" pitchFamily="34" charset="0"/>
              </a:rPr>
              <a:t>My_module_x</a:t>
            </a:r>
            <a:endParaRPr lang="en-US" altLang="zh-TW" sz="1000" b="1" dirty="0">
              <a:latin typeface="Arial Black" pitchFamily="34" charset="0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1880543" y="3328987"/>
            <a:ext cx="287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?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654D09A-A9BC-400D-8318-3DBF13910401}"/>
              </a:ext>
            </a:extLst>
          </p:cNvPr>
          <p:cNvGrpSpPr/>
          <p:nvPr/>
        </p:nvGrpSpPr>
        <p:grpSpPr>
          <a:xfrm>
            <a:off x="329555" y="2833291"/>
            <a:ext cx="377825" cy="442912"/>
            <a:chOff x="329555" y="2276475"/>
            <a:chExt cx="377825" cy="442912"/>
          </a:xfrm>
        </p:grpSpPr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9A1DB367-A6D3-4CB6-BD55-FC9425BE6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55" y="2354262"/>
              <a:ext cx="3778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83A69E2A-E3CB-404C-B4EE-48CD6E2C6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043" y="2276475"/>
              <a:ext cx="144462" cy="144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CCF5459-B24B-47B6-A68F-2071BCEC2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05" y="2347912"/>
              <a:ext cx="287338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4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92B79F1-5580-4CFD-B672-13F531E84BCC}"/>
              </a:ext>
            </a:extLst>
          </p:cNvPr>
          <p:cNvGrpSpPr/>
          <p:nvPr/>
        </p:nvGrpSpPr>
        <p:grpSpPr>
          <a:xfrm>
            <a:off x="329555" y="3390107"/>
            <a:ext cx="377825" cy="442912"/>
            <a:chOff x="329555" y="2276475"/>
            <a:chExt cx="377825" cy="442912"/>
          </a:xfrm>
        </p:grpSpPr>
        <p:sp>
          <p:nvSpPr>
            <p:cNvPr id="46" name="Line 7">
              <a:extLst>
                <a:ext uri="{FF2B5EF4-FFF2-40B4-BE49-F238E27FC236}">
                  <a16:creationId xmlns:a16="http://schemas.microsoft.com/office/drawing/2014/main" id="{550A660C-312D-4A10-93B4-CB57F517B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55" y="2354262"/>
              <a:ext cx="3778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F19F61EF-C991-4106-B242-4BAD090FB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043" y="2276475"/>
              <a:ext cx="144462" cy="144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397B2219-6902-4727-8010-9DA486DCF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05" y="2347912"/>
              <a:ext cx="287338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4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82280B0-3DF7-4C43-93F7-1AFBF417A420}"/>
              </a:ext>
            </a:extLst>
          </p:cNvPr>
          <p:cNvGrpSpPr/>
          <p:nvPr/>
        </p:nvGrpSpPr>
        <p:grpSpPr>
          <a:xfrm>
            <a:off x="329555" y="3946923"/>
            <a:ext cx="377825" cy="442912"/>
            <a:chOff x="329555" y="2276475"/>
            <a:chExt cx="377825" cy="442912"/>
          </a:xfrm>
        </p:grpSpPr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E32A0EDE-C371-403B-A636-9C08BB00E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55" y="2354262"/>
              <a:ext cx="3778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0BA446F0-F6B9-45C8-8EC2-7E647B3C4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043" y="2276475"/>
              <a:ext cx="144462" cy="144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E4D163E8-7A51-45EB-B8A0-C916B77EA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05" y="2347912"/>
              <a:ext cx="287338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4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BAF9E2D-06A4-4B9E-BC77-22E69E49D424}"/>
              </a:ext>
            </a:extLst>
          </p:cNvPr>
          <p:cNvGrpSpPr/>
          <p:nvPr/>
        </p:nvGrpSpPr>
        <p:grpSpPr>
          <a:xfrm>
            <a:off x="3194795" y="3303022"/>
            <a:ext cx="358775" cy="442912"/>
            <a:chOff x="3204518" y="3263900"/>
            <a:chExt cx="358775" cy="442912"/>
          </a:xfrm>
        </p:grpSpPr>
        <p:sp>
          <p:nvSpPr>
            <p:cNvPr id="62" name="Line 23">
              <a:extLst>
                <a:ext uri="{FF2B5EF4-FFF2-40B4-BE49-F238E27FC236}">
                  <a16:creationId xmlns:a16="http://schemas.microsoft.com/office/drawing/2014/main" id="{D0E094D6-A33C-4E4E-B881-A7ED2690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518" y="3344862"/>
              <a:ext cx="358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Line 44">
              <a:extLst>
                <a:ext uri="{FF2B5EF4-FFF2-40B4-BE49-F238E27FC236}">
                  <a16:creationId xmlns:a16="http://schemas.microsoft.com/office/drawing/2014/main" id="{8D06EBE5-44E3-466A-8015-8B59E47BD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0405" y="3263900"/>
              <a:ext cx="144463" cy="144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64" name="Text Box 45">
              <a:extLst>
                <a:ext uri="{FF2B5EF4-FFF2-40B4-BE49-F238E27FC236}">
                  <a16:creationId xmlns:a16="http://schemas.microsoft.com/office/drawing/2014/main" id="{1D33CAC1-324F-4FC7-BF33-2A4E236BD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968" y="3335337"/>
              <a:ext cx="287337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4</a:t>
              </a:r>
            </a:p>
          </p:txBody>
        </p:sp>
      </p:grpSp>
      <p:sp>
        <p:nvSpPr>
          <p:cNvPr id="82" name="Text Box 22">
            <a:extLst>
              <a:ext uri="{FF2B5EF4-FFF2-40B4-BE49-F238E27FC236}">
                <a16:creationId xmlns:a16="http://schemas.microsoft.com/office/drawing/2014/main" id="{53246109-A1D0-4282-B83C-34DB21CD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89" y="3193308"/>
            <a:ext cx="918716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 err="1"/>
              <a:t>kendall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580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Ncverilog</a:t>
            </a:r>
            <a:r>
              <a:rPr lang="en-US" altLang="zh-TW" dirty="0">
                <a:solidFill>
                  <a:schemeClr val="tx1"/>
                </a:solidFill>
              </a:rPr>
              <a:t> Simulation &amp; </a:t>
            </a:r>
            <a:r>
              <a:rPr lang="en-US" altLang="zh-TW" dirty="0" err="1">
                <a:solidFill>
                  <a:schemeClr val="tx1"/>
                </a:solidFill>
              </a:rPr>
              <a:t>nWave</a:t>
            </a:r>
            <a:r>
              <a:rPr lang="en-US" altLang="zh-TW" dirty="0">
                <a:solidFill>
                  <a:schemeClr val="tx1"/>
                </a:solidFill>
              </a:rPr>
              <a:t> Tool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22858982-7BCD-4601-B850-AC399CD4465C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9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Test and verification your circuit</a:t>
            </a:r>
          </a:p>
        </p:txBody>
      </p:sp>
      <p:sp>
        <p:nvSpPr>
          <p:cNvPr id="21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6CB15-B24A-416F-A6FD-7BADCD353C58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en-US" altLang="zh-TW" sz="2800"/>
              <a:t>By applying input patterns and observing output responses</a:t>
            </a:r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6011863" y="3571875"/>
            <a:ext cx="2160587" cy="1873250"/>
          </a:xfrm>
          <a:prstGeom prst="irregularSeal2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971550" y="3716338"/>
            <a:ext cx="1655763" cy="1584325"/>
          </a:xfrm>
          <a:prstGeom prst="irregularSeal1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87675" y="3644900"/>
            <a:ext cx="2663825" cy="1655763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331913" y="4154488"/>
            <a:ext cx="100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/>
              <a:t>Test patterns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203575" y="3074988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>
                <a:solidFill>
                  <a:schemeClr val="bg1"/>
                </a:solidFill>
              </a:rPr>
              <a:t>Device under test</a:t>
            </a:r>
            <a:br>
              <a:rPr lang="en-US" altLang="zh-TW" b="1" i="1">
                <a:solidFill>
                  <a:schemeClr val="bg1"/>
                </a:solidFill>
              </a:rPr>
            </a:br>
            <a:r>
              <a:rPr lang="en-US" altLang="zh-TW" b="1" i="1">
                <a:solidFill>
                  <a:schemeClr val="bg1"/>
                </a:solidFill>
              </a:rPr>
              <a:t>(*.v)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391275" y="4240213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/>
              <a:t>Output</a:t>
            </a:r>
            <a:br>
              <a:rPr lang="en-US" altLang="zh-TW"/>
            </a:br>
            <a:r>
              <a:rPr lang="en-US" altLang="zh-TW"/>
              <a:t>response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11188" y="2924175"/>
            <a:ext cx="7848600" cy="26638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2339975" y="4113213"/>
            <a:ext cx="863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339975" y="4795838"/>
            <a:ext cx="863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435600" y="4149725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203575" y="24923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9900"/>
                </a:solidFill>
              </a:rPr>
              <a:t>Testbench</a:t>
            </a:r>
          </a:p>
        </p:txBody>
      </p:sp>
      <p:pic>
        <p:nvPicPr>
          <p:cNvPr id="34" name="Picture 41" descr="MCj0281011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6"/>
          <a:stretch>
            <a:fillRect/>
          </a:stretch>
        </p:blipFill>
        <p:spPr>
          <a:xfrm>
            <a:off x="3635375" y="3860800"/>
            <a:ext cx="1333500" cy="1146175"/>
          </a:xfrm>
          <a:noFill/>
        </p:spPr>
      </p:pic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5435600" y="4797425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1042988" y="334962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>
                <a:solidFill>
                  <a:schemeClr val="bg1"/>
                </a:solidFill>
              </a:rPr>
              <a:t>(tb_*.v)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300788" y="33575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>
                <a:solidFill>
                  <a:schemeClr val="bg1"/>
                </a:solidFill>
              </a:rPr>
              <a:t>(*.fsdb)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763588" y="3076575"/>
            <a:ext cx="7848600" cy="26638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611188" y="2996952"/>
            <a:ext cx="7848600" cy="2663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203575" y="3074988"/>
            <a:ext cx="21590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 dirty="0"/>
              <a:t>Device under test</a:t>
            </a:r>
            <a:br>
              <a:rPr lang="en-US" altLang="zh-TW" b="1" i="1" dirty="0"/>
            </a:br>
            <a:r>
              <a:rPr lang="en-US" altLang="zh-TW" b="1" i="1" dirty="0"/>
              <a:t>(*.v)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042988" y="3349625"/>
            <a:ext cx="158432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 dirty="0"/>
              <a:t>(</a:t>
            </a:r>
            <a:r>
              <a:rPr lang="en-US" altLang="zh-TW" b="1" i="1" dirty="0" err="1"/>
              <a:t>tb</a:t>
            </a:r>
            <a:r>
              <a:rPr lang="en-US" altLang="zh-TW" b="1" i="1" dirty="0"/>
              <a:t>_*.v)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6300788" y="3357563"/>
            <a:ext cx="158432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 dirty="0"/>
              <a:t>(*.</a:t>
            </a:r>
            <a:r>
              <a:rPr lang="en-US" altLang="zh-TW" b="1" i="1" dirty="0" err="1"/>
              <a:t>fsdb</a:t>
            </a:r>
            <a:r>
              <a:rPr lang="en-US" altLang="zh-TW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8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Compile and debug (1/4)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71625"/>
            <a:ext cx="9286875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source /</a:t>
            </a:r>
            <a:r>
              <a:rPr lang="en-US" altLang="zh-TW" dirty="0" err="1"/>
              <a:t>usr</a:t>
            </a:r>
            <a:r>
              <a:rPr lang="en-US" altLang="zh-TW" dirty="0"/>
              <a:t>/cadence/</a:t>
            </a:r>
            <a:r>
              <a:rPr lang="en-US" altLang="zh-TW" dirty="0" err="1"/>
              <a:t>cshrc</a:t>
            </a:r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Include the </a:t>
            </a:r>
            <a:r>
              <a:rPr lang="en-US" altLang="zh-TW" dirty="0" err="1"/>
              <a:t>testbench</a:t>
            </a:r>
            <a:r>
              <a:rPr lang="en-US" altLang="zh-TW" dirty="0"/>
              <a:t> &amp; </a:t>
            </a:r>
            <a:r>
              <a:rPr lang="en-US" altLang="zh-TW" dirty="0" err="1"/>
              <a:t>lib.v</a:t>
            </a:r>
            <a:r>
              <a:rPr lang="en-US" altLang="zh-TW" dirty="0"/>
              <a:t> files to run simulation</a:t>
            </a:r>
          </a:p>
          <a:p>
            <a:pPr lvl="1"/>
            <a:r>
              <a:rPr lang="en-US" altLang="zh-TW" i="1" dirty="0" err="1"/>
              <a:t>ncverilog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+</a:t>
            </a:r>
            <a:r>
              <a:rPr lang="en-US" altLang="zh-TW" i="1" dirty="0" err="1">
                <a:solidFill>
                  <a:srgbClr val="FF0000"/>
                </a:solidFill>
              </a:rPr>
              <a:t>access+r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/>
              <a:t>tb_kendall.v</a:t>
            </a:r>
            <a:r>
              <a:rPr lang="en-US" altLang="zh-TW" i="1" dirty="0"/>
              <a:t> </a:t>
            </a:r>
            <a:r>
              <a:rPr lang="en-US" altLang="zh-TW" i="1" dirty="0" err="1"/>
              <a:t>kendall.v</a:t>
            </a:r>
            <a:r>
              <a:rPr lang="en-US" altLang="zh-TW" dirty="0"/>
              <a:t> </a:t>
            </a:r>
            <a:r>
              <a:rPr lang="en-US" altLang="zh-TW" i="1" dirty="0" err="1"/>
              <a:t>lib.v</a:t>
            </a:r>
            <a:endParaRPr lang="en-US" altLang="zh-TW" dirty="0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A1F5A-563F-45B7-BFCC-4AC4D20EA61F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24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Compile and debug (2/4)</a:t>
            </a:r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7E9D5-79A0-4C00-A015-AA5975DB560F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F8809A-9D82-42CD-9396-FCA4EA83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8229600" cy="4664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6963EA-2375-4A2F-ACA7-4A7D2027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8" y="3861048"/>
            <a:ext cx="8344718" cy="10392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429DE5-3FEC-44E0-98BF-D480DC537A7D}"/>
              </a:ext>
            </a:extLst>
          </p:cNvPr>
          <p:cNvSpPr/>
          <p:nvPr/>
        </p:nvSpPr>
        <p:spPr>
          <a:xfrm>
            <a:off x="478498" y="3869169"/>
            <a:ext cx="7477878" cy="4664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5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Compile and debug (3/4)</a:t>
            </a:r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7E9D5-79A0-4C00-A015-AA5975DB560F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42CE1A-9418-4BEF-B3FF-380F8CB6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0" y="2581156"/>
            <a:ext cx="884996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" y="3311457"/>
            <a:ext cx="8959026" cy="2042855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10F95C6-576B-4A72-8275-C9A7FD73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tb_kendall_pattern.v</a:t>
            </a:r>
            <a:r>
              <a:rPr lang="en-US" altLang="zh-TW" dirty="0"/>
              <a:t> as your testbench.</a:t>
            </a:r>
            <a:endParaRPr lang="zh-TW" alt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Compile and debug (4/4)</a:t>
            </a:r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510588" y="5500464"/>
            <a:ext cx="492125" cy="304800"/>
          </a:xfrm>
        </p:spPr>
        <p:txBody>
          <a:bodyPr/>
          <a:lstStyle/>
          <a:p>
            <a:pPr>
              <a:defRPr/>
            </a:pPr>
            <a:fld id="{4DC7E9D5-79A0-4C00-A015-AA5975DB560F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3150C5C4-4328-475A-AEB1-72FE1B90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6" y="3453044"/>
            <a:ext cx="8902587" cy="696036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noAutofit/>
          </a:bodyPr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694437-9B18-4924-8842-62E1F541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4" y="2670167"/>
            <a:ext cx="8314352" cy="3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2999"/>
          <a:stretch/>
        </p:blipFill>
        <p:spPr>
          <a:xfrm>
            <a:off x="683568" y="3200790"/>
            <a:ext cx="7192379" cy="2328627"/>
          </a:xfrm>
          <a:prstGeom prst="rect">
            <a:avLst/>
          </a:prstGeom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Execute nWave &amp; Open *.fsdb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E06CD811-B440-40E7-8408-58C806301B25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Tahoma" pitchFamily="34" charset="0"/>
              </a:rPr>
              <a:t>Execute : </a:t>
            </a:r>
            <a:r>
              <a:rPr lang="en-US" altLang="zh-TW" sz="3200" i="1" dirty="0" err="1">
                <a:latin typeface="Tahoma" pitchFamily="34" charset="0"/>
              </a:rPr>
              <a:t>nWave</a:t>
            </a:r>
            <a:r>
              <a:rPr lang="en-US" altLang="zh-TW" sz="3200" i="1" dirty="0">
                <a:latin typeface="Tahoma" pitchFamily="34" charset="0"/>
              </a:rPr>
              <a:t> &amp;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Tahoma" pitchFamily="34" charset="0"/>
              </a:rPr>
              <a:t>Open waveform file: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latin typeface="Tahoma" pitchFamily="34" charset="0"/>
              </a:rPr>
              <a:t>File -&gt; Open -&gt; </a:t>
            </a:r>
            <a:r>
              <a:rPr lang="en-US" altLang="zh-TW" sz="2800" dirty="0" err="1">
                <a:latin typeface="Tahoma" pitchFamily="34" charset="0"/>
              </a:rPr>
              <a:t>max_mode.fsdb</a:t>
            </a:r>
            <a:endParaRPr lang="en-US" altLang="zh-TW" sz="2800" dirty="0">
              <a:latin typeface="Tahoma" pitchFamily="34" charset="0"/>
            </a:endParaRP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3275856" y="4437112"/>
            <a:ext cx="1224136" cy="604664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8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Introduction to Verilog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Value &amp;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Data Type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37B115BD-7614-40AE-B6C9-0A97B34A0F2A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68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A5C4DDA-9EEC-4F99-8189-963B6FB1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34475" cy="2247900"/>
          </a:xfrm>
          <a:prstGeom prst="rect">
            <a:avLst/>
          </a:prstGeom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Get signals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F14A3984-736A-434D-8753-9E60FFEF6D1E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51520" y="2420888"/>
            <a:ext cx="345242" cy="522418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79086"/>
            <a:ext cx="7284982" cy="4645179"/>
          </a:xfrm>
          <a:prstGeom prst="rect">
            <a:avLst/>
          </a:prstGeom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15888"/>
            <a:ext cx="742176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/>
              <a:t>Find Top Module &amp; Choose signals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39A27C-CA06-457C-B561-D969E9904091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B4FE856C-2129-4096-9B28-3877C514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333" y="2276872"/>
            <a:ext cx="497756" cy="288032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7A136-BEB7-4D5D-90E9-D48B77B0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52600"/>
            <a:ext cx="8609335" cy="4114800"/>
          </a:xfrm>
        </p:spPr>
        <p:txBody>
          <a:bodyPr/>
          <a:lstStyle/>
          <a:p>
            <a:r>
              <a:rPr lang="en-US" altLang="zh-TW" dirty="0"/>
              <a:t>Select the signal you want to change first.</a:t>
            </a:r>
            <a:endParaRPr lang="zh-TW" alt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15888"/>
            <a:ext cx="78200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Change the radix to be decimal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F81A1C77-A349-4D5B-B51B-CFFB2DF65C61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972894" cy="3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Reminder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Due to 2022/11/24 09:00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Any further questions, please contact… </a:t>
            </a:r>
          </a:p>
          <a:p>
            <a:pPr lvl="1"/>
            <a:r>
              <a:rPr lang="en-US" altLang="zh-TW" dirty="0"/>
              <a:t>r10943003@ntu.edu.tw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F0E2852F-DA75-406F-908C-5808B171FDFA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0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What is </a:t>
            </a:r>
            <a:r>
              <a:rPr lang="en-US" altLang="zh-TW" dirty="0" err="1"/>
              <a:t>Verilog</a:t>
            </a:r>
            <a:endParaRPr lang="en-US" altLang="zh-TW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Verilog is a Hardware Description Language (HDL)</a:t>
            </a:r>
          </a:p>
          <a:p>
            <a:pPr lvl="1" eaLnBrk="1" hangingPunct="1"/>
            <a:r>
              <a:rPr lang="en-US" altLang="zh-TW" dirty="0"/>
              <a:t>Describe digital electronic system at multiple levels of abstraction</a:t>
            </a:r>
          </a:p>
          <a:p>
            <a:pPr lvl="1" eaLnBrk="1" hangingPunct="1"/>
            <a:r>
              <a:rPr lang="en-US" altLang="zh-TW" dirty="0"/>
              <a:t>Model the timing</a:t>
            </a:r>
          </a:p>
          <a:p>
            <a:pPr lvl="1" eaLnBrk="1" hangingPunct="1"/>
            <a:r>
              <a:rPr lang="en-US" altLang="zh-TW" dirty="0"/>
              <a:t>Express the </a:t>
            </a:r>
            <a:r>
              <a:rPr lang="en-US" altLang="zh-TW" i="1" dirty="0"/>
              <a:t>concurrency</a:t>
            </a:r>
            <a:r>
              <a:rPr lang="en-US" altLang="zh-TW" dirty="0"/>
              <a:t> of the system operation</a:t>
            </a:r>
          </a:p>
          <a:p>
            <a:pPr lvl="1" eaLnBrk="1" hangingPunct="1"/>
            <a:r>
              <a:rPr lang="en-US" altLang="zh-TW" dirty="0"/>
              <a:t>Test the system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CDD826F5-847A-4E4C-9576-DF952B021DE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46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62A9D6-78E3-4413-BD15-C84E6BBBF737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Behavioral Model of Circuits</a:t>
            </a:r>
          </a:p>
        </p:txBody>
      </p:sp>
      <p:sp>
        <p:nvSpPr>
          <p:cNvPr id="10245" name="AutoShape 3"/>
          <p:cNvSpPr>
            <a:spLocks noChangeArrowheads="1"/>
          </p:cNvSpPr>
          <p:nvPr/>
        </p:nvSpPr>
        <p:spPr bwMode="auto">
          <a:xfrm flipV="1">
            <a:off x="717550" y="5405438"/>
            <a:ext cx="7543800" cy="774700"/>
          </a:xfrm>
          <a:custGeom>
            <a:avLst/>
            <a:gdLst>
              <a:gd name="T0" fmla="*/ 7228777 w 21600"/>
              <a:gd name="T1" fmla="*/ 387350 h 21600"/>
              <a:gd name="T2" fmla="*/ 3771900 w 21600"/>
              <a:gd name="T3" fmla="*/ 774700 h 21600"/>
              <a:gd name="T4" fmla="*/ 315024 w 21600"/>
              <a:gd name="T5" fmla="*/ 387350 h 21600"/>
              <a:gd name="T6" fmla="*/ 3771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02 w 21600"/>
              <a:gd name="T13" fmla="*/ 2702 h 21600"/>
              <a:gd name="T14" fmla="*/ 18898 w 21600"/>
              <a:gd name="T15" fmla="*/ 1889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804" y="21600"/>
                </a:lnTo>
                <a:lnTo>
                  <a:pt x="1979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44EB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44EBC"/>
            </a:extrusionClr>
            <a:contourClr>
              <a:srgbClr val="044EBC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>
                <a:solidFill>
                  <a:schemeClr val="bg1"/>
                </a:solidFill>
              </a:rPr>
              <a:t>Transistor Level</a:t>
            </a:r>
          </a:p>
        </p:txBody>
      </p:sp>
      <p:sp>
        <p:nvSpPr>
          <p:cNvPr id="10246" name="AutoShape 4"/>
          <p:cNvSpPr>
            <a:spLocks noChangeArrowheads="1"/>
          </p:cNvSpPr>
          <p:nvPr/>
        </p:nvSpPr>
        <p:spPr bwMode="auto">
          <a:xfrm flipV="1">
            <a:off x="1346200" y="4630738"/>
            <a:ext cx="6286500" cy="774700"/>
          </a:xfrm>
          <a:custGeom>
            <a:avLst/>
            <a:gdLst>
              <a:gd name="T0" fmla="*/ 5973048 w 21600"/>
              <a:gd name="T1" fmla="*/ 387350 h 21600"/>
              <a:gd name="T2" fmla="*/ 3143250 w 21600"/>
              <a:gd name="T3" fmla="*/ 774700 h 21600"/>
              <a:gd name="T4" fmla="*/ 313452 w 21600"/>
              <a:gd name="T5" fmla="*/ 387350 h 21600"/>
              <a:gd name="T6" fmla="*/ 31432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77 w 21600"/>
              <a:gd name="T13" fmla="*/ 2877 h 21600"/>
              <a:gd name="T14" fmla="*/ 18723 w 21600"/>
              <a:gd name="T15" fmla="*/ 187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4" y="21600"/>
                </a:lnTo>
                <a:lnTo>
                  <a:pt x="1944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62E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562EB"/>
            </a:extrusionClr>
            <a:contourClr>
              <a:srgbClr val="0562EB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>
                <a:solidFill>
                  <a:schemeClr val="bg1"/>
                </a:solidFill>
              </a:rPr>
              <a:t>Gate Level</a:t>
            </a:r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 flipV="1">
            <a:off x="1974850" y="3856038"/>
            <a:ext cx="5029200" cy="774700"/>
          </a:xfrm>
          <a:custGeom>
            <a:avLst/>
            <a:gdLst>
              <a:gd name="T0" fmla="*/ 4716971 w 21600"/>
              <a:gd name="T1" fmla="*/ 387350 h 21600"/>
              <a:gd name="T2" fmla="*/ 2514600 w 21600"/>
              <a:gd name="T3" fmla="*/ 774700 h 21600"/>
              <a:gd name="T4" fmla="*/ 312230 w 21600"/>
              <a:gd name="T5" fmla="*/ 387350 h 21600"/>
              <a:gd name="T6" fmla="*/ 2514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41 w 21600"/>
              <a:gd name="T13" fmla="*/ 3141 h 21600"/>
              <a:gd name="T14" fmla="*/ 18459 w 21600"/>
              <a:gd name="T15" fmla="*/ 1845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81" y="21600"/>
                </a:lnTo>
                <a:lnTo>
                  <a:pt x="1891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67CF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267CFA"/>
            </a:extrusionClr>
            <a:contourClr>
              <a:srgbClr val="267CFA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>
                <a:solidFill>
                  <a:schemeClr val="bg1"/>
                </a:solidFill>
              </a:rPr>
              <a:t>Register Transfer Level</a:t>
            </a:r>
          </a:p>
        </p:txBody>
      </p:sp>
      <p:sp>
        <p:nvSpPr>
          <p:cNvPr id="10248" name="AutoShape 6"/>
          <p:cNvSpPr>
            <a:spLocks noChangeArrowheads="1"/>
          </p:cNvSpPr>
          <p:nvPr/>
        </p:nvSpPr>
        <p:spPr bwMode="auto">
          <a:xfrm flipV="1">
            <a:off x="2603500" y="3081338"/>
            <a:ext cx="3771900" cy="774700"/>
          </a:xfrm>
          <a:custGeom>
            <a:avLst/>
            <a:gdLst>
              <a:gd name="T0" fmla="*/ 3456877 w 21600"/>
              <a:gd name="T1" fmla="*/ 387350 h 21600"/>
              <a:gd name="T2" fmla="*/ 1885950 w 21600"/>
              <a:gd name="T3" fmla="*/ 774700 h 21600"/>
              <a:gd name="T4" fmla="*/ 315024 w 21600"/>
              <a:gd name="T5" fmla="*/ 387350 h 21600"/>
              <a:gd name="T6" fmla="*/ 18859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04 w 21600"/>
              <a:gd name="T13" fmla="*/ 3604 h 21600"/>
              <a:gd name="T14" fmla="*/ 17996 w 21600"/>
              <a:gd name="T15" fmla="*/ 179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08" y="21600"/>
                </a:lnTo>
                <a:lnTo>
                  <a:pt x="1799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95F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4F95FB"/>
            </a:extrusionClr>
            <a:contourClr>
              <a:srgbClr val="4F95FB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0249" name="AutoShape 7"/>
          <p:cNvSpPr>
            <a:spLocks noChangeArrowheads="1"/>
          </p:cNvSpPr>
          <p:nvPr/>
        </p:nvSpPr>
        <p:spPr bwMode="auto">
          <a:xfrm flipV="1">
            <a:off x="3232150" y="2306638"/>
            <a:ext cx="2514600" cy="774700"/>
          </a:xfrm>
          <a:custGeom>
            <a:avLst/>
            <a:gdLst>
              <a:gd name="T0" fmla="*/ 2200275 w 21600"/>
              <a:gd name="T1" fmla="*/ 387350 h 21600"/>
              <a:gd name="T2" fmla="*/ 1257300 w 21600"/>
              <a:gd name="T3" fmla="*/ 774700 h 21600"/>
              <a:gd name="T4" fmla="*/ 314325 w 21600"/>
              <a:gd name="T5" fmla="*/ 387350 h 21600"/>
              <a:gd name="T6" fmla="*/ 1257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0A9F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70A9FC"/>
            </a:extrusionClr>
            <a:contourClr>
              <a:srgbClr val="70A9FC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0250" name="AutoShape 8"/>
          <p:cNvSpPr>
            <a:spLocks noChangeArrowheads="1"/>
          </p:cNvSpPr>
          <p:nvPr/>
        </p:nvSpPr>
        <p:spPr bwMode="auto">
          <a:xfrm>
            <a:off x="3851275" y="1531938"/>
            <a:ext cx="1257300" cy="774700"/>
          </a:xfrm>
          <a:prstGeom prst="triangle">
            <a:avLst>
              <a:gd name="adj" fmla="val 50000"/>
            </a:avLst>
          </a:prstGeom>
          <a:solidFill>
            <a:srgbClr val="A3C7F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3C7FD"/>
            </a:extrusionClr>
            <a:contourClr>
              <a:srgbClr val="A3C7FD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1600"/>
              <a:t>  </a:t>
            </a:r>
            <a:r>
              <a:rPr kumimoji="0" lang="en-US" altLang="zh-TW" sz="160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kumimoji="0" lang="en-US" altLang="zh-TW" sz="1600">
                <a:solidFill>
                  <a:schemeClr val="bg1"/>
                </a:solidFill>
              </a:rPr>
              <a:t>  concept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3902" y="3144838"/>
            <a:ext cx="131027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Increasing</a:t>
            </a:r>
          </a:p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behavioral</a:t>
            </a:r>
          </a:p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abstraction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086420" y="2976563"/>
            <a:ext cx="145133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Increasing</a:t>
            </a:r>
          </a:p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detailed</a:t>
            </a:r>
          </a:p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realization &amp;</a:t>
            </a:r>
          </a:p>
          <a:p>
            <a:pPr algn="ctr"/>
            <a:r>
              <a:rPr kumimoji="0" lang="en-US" altLang="zh-TW" dirty="0">
                <a:solidFill>
                  <a:srgbClr val="FF0000"/>
                </a:solidFill>
              </a:rPr>
              <a:t>complexity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8675688" y="1341438"/>
            <a:ext cx="0" cy="4895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468313" y="1341438"/>
            <a:ext cx="0" cy="4895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5F461-BE45-41DA-9DF7-1A66137972CE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Verilog-Supported </a:t>
            </a:r>
            <a:br>
              <a:rPr lang="en-US" altLang="zh-TW" sz="4000"/>
            </a:br>
            <a:r>
              <a:rPr lang="en-US" altLang="zh-TW" sz="4000"/>
              <a:t>Levels of Abstraction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63988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Behavioral</a:t>
            </a:r>
          </a:p>
          <a:p>
            <a:pPr lvl="1" eaLnBrk="1" hangingPunct="1"/>
            <a:r>
              <a:rPr lang="en-US" altLang="zh-TW" sz="2400" dirty="0"/>
              <a:t>Structural and procedural like the C programming language</a:t>
            </a:r>
          </a:p>
          <a:p>
            <a:pPr lvl="1" eaLnBrk="1" hangingPunct="1"/>
            <a:r>
              <a:rPr lang="en-US" altLang="zh-TW" sz="2400" dirty="0"/>
              <a:t>Describe algorithm level and RTL level Verilog models</a:t>
            </a:r>
          </a:p>
          <a:p>
            <a:pPr eaLnBrk="1" hangingPunct="1"/>
            <a:r>
              <a:rPr lang="en-US" altLang="zh-TW" sz="2800" dirty="0"/>
              <a:t>Register Transfer Level (RTL)</a:t>
            </a:r>
          </a:p>
          <a:p>
            <a:pPr lvl="1" eaLnBrk="1" hangingPunct="1"/>
            <a:r>
              <a:rPr lang="en-US" altLang="zh-TW" sz="2400" dirty="0"/>
              <a:t>Describe the flow of data between registers and how a design process these data.</a:t>
            </a:r>
          </a:p>
          <a:p>
            <a:pPr eaLnBrk="1" hangingPunct="1"/>
            <a:r>
              <a:rPr lang="en-US" altLang="zh-TW" sz="2800" dirty="0"/>
              <a:t>Structural</a:t>
            </a:r>
          </a:p>
          <a:p>
            <a:pPr lvl="1" eaLnBrk="1" hangingPunct="1"/>
            <a:r>
              <a:rPr lang="en-US" altLang="zh-TW" sz="2400" dirty="0"/>
              <a:t>Describe gate-level and switch-level circuits.</a:t>
            </a:r>
          </a:p>
          <a:p>
            <a:pPr lvl="1" eaLnBrk="1" hangingPunct="1"/>
            <a:endParaRPr lang="en-US" altLang="zh-TW" sz="2400" dirty="0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 flipV="1">
            <a:off x="8607425" y="2054225"/>
            <a:ext cx="0" cy="3744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8316913" y="5799138"/>
            <a:ext cx="60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3300"/>
                </a:solidFill>
              </a:rPr>
              <a:t>Low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8316913" y="1622425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33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8166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The Verilog Module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Basic building blocks .</a:t>
            </a:r>
          </a:p>
          <a:p>
            <a:pPr eaLnBrk="1" hangingPunct="1"/>
            <a:r>
              <a:rPr lang="en-US" altLang="zh-TW" dirty="0"/>
              <a:t>Begin with </a:t>
            </a:r>
            <a:r>
              <a:rPr lang="en-US" altLang="zh-TW" b="1" dirty="0"/>
              <a:t>module</a:t>
            </a:r>
            <a:r>
              <a:rPr lang="en-US" altLang="zh-TW" dirty="0"/>
              <a:t>, </a:t>
            </a:r>
          </a:p>
          <a:p>
            <a:pPr marL="0" indent="0" eaLnBrk="1" hangingPunct="1">
              <a:buNone/>
            </a:pPr>
            <a:r>
              <a:rPr lang="en-US" altLang="zh-TW" dirty="0"/>
              <a:t>   end with </a:t>
            </a:r>
            <a:r>
              <a:rPr lang="en-US" altLang="zh-TW" b="1" dirty="0" err="1"/>
              <a:t>endmodule</a:t>
            </a:r>
            <a:endParaRPr lang="en-US" altLang="zh-TW" b="1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42856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5454C558-534B-492C-9650-A89B895E6AEE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1438" y="3714750"/>
            <a:ext cx="4714875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&lt;module name&gt;(&lt;port lists&gt;);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	</a:t>
            </a:r>
            <a:r>
              <a:rPr lang="en-US" altLang="zh-TW" sz="2000" dirty="0"/>
              <a:t>//module description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pic>
        <p:nvPicPr>
          <p:cNvPr id="9" name="Picture 24" descr="C:\Users\Charles\Desktop\FA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83" y="3501008"/>
            <a:ext cx="2105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3" descr="C:\Users\Charles\Desktop\F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91" y="1312590"/>
            <a:ext cx="4497909" cy="20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Module Ports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Modules communicate through ports</a:t>
            </a:r>
          </a:p>
          <a:p>
            <a:pPr lvl="1" eaLnBrk="1" hangingPunct="1"/>
            <a:r>
              <a:rPr lang="en-US" altLang="zh-TW"/>
              <a:t>input</a:t>
            </a:r>
          </a:p>
          <a:p>
            <a:pPr lvl="1" eaLnBrk="1" hangingPunct="1"/>
            <a:r>
              <a:rPr lang="en-US" altLang="zh-TW"/>
              <a:t>output</a:t>
            </a:r>
          </a:p>
          <a:p>
            <a:pPr lvl="1" eaLnBrk="1" hangingPunct="1"/>
            <a:r>
              <a:rPr lang="en-US" altLang="zh-TW"/>
              <a:t>inout (bidirectional)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E85BAC27-DB55-4935-A9D2-8A364169C237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211638" y="4005263"/>
            <a:ext cx="4608834" cy="17872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zh-TW" sz="2000" b="1" dirty="0"/>
              <a:t>module FA1(CO,S,A,B,CI);</a:t>
            </a:r>
          </a:p>
          <a:p>
            <a:pPr eaLnBrk="1" hangingPunct="1">
              <a:spcBef>
                <a:spcPct val="50000"/>
              </a:spcBef>
            </a:pPr>
            <a:r>
              <a:rPr lang="pl-PL" altLang="zh-TW" sz="2000" b="1" dirty="0"/>
              <a:t>    output S,CO;</a:t>
            </a:r>
          </a:p>
          <a:p>
            <a:pPr eaLnBrk="1" hangingPunct="1">
              <a:spcBef>
                <a:spcPct val="50000"/>
              </a:spcBef>
            </a:pPr>
            <a:r>
              <a:rPr lang="pl-PL" altLang="zh-TW" sz="2000" b="1" dirty="0"/>
              <a:t>    input A,B,CI;</a:t>
            </a:r>
            <a:r>
              <a:rPr lang="en-US" altLang="zh-TW" sz="2000" dirty="0"/>
              <a:t>    //module description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grpSp>
        <p:nvGrpSpPr>
          <p:cNvPr id="9222" name="Group 20"/>
          <p:cNvGrpSpPr>
            <a:grpSpLocks/>
          </p:cNvGrpSpPr>
          <p:nvPr/>
        </p:nvGrpSpPr>
        <p:grpSpPr bwMode="auto">
          <a:xfrm>
            <a:off x="539750" y="4437063"/>
            <a:ext cx="2952750" cy="1152525"/>
            <a:chOff x="340" y="2795"/>
            <a:chExt cx="1860" cy="726"/>
          </a:xfrm>
        </p:grpSpPr>
        <p:sp>
          <p:nvSpPr>
            <p:cNvPr id="9223" name="Line 8"/>
            <p:cNvSpPr>
              <a:spLocks noChangeShapeType="1"/>
            </p:cNvSpPr>
            <p:nvPr/>
          </p:nvSpPr>
          <p:spPr bwMode="auto">
            <a:xfrm>
              <a:off x="891" y="293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4" name="Line 9"/>
            <p:cNvSpPr>
              <a:spLocks noChangeShapeType="1"/>
            </p:cNvSpPr>
            <p:nvPr/>
          </p:nvSpPr>
          <p:spPr bwMode="auto">
            <a:xfrm>
              <a:off x="885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5" name="Line 10"/>
            <p:cNvSpPr>
              <a:spLocks noChangeShapeType="1"/>
            </p:cNvSpPr>
            <p:nvPr/>
          </p:nvSpPr>
          <p:spPr bwMode="auto">
            <a:xfrm>
              <a:off x="885" y="338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6" name="Line 11"/>
            <p:cNvSpPr>
              <a:spLocks noChangeShapeType="1"/>
            </p:cNvSpPr>
            <p:nvPr/>
          </p:nvSpPr>
          <p:spPr bwMode="auto">
            <a:xfrm>
              <a:off x="1701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1021" y="2795"/>
              <a:ext cx="680" cy="7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8" name="Text Box 7"/>
            <p:cNvSpPr txBox="1">
              <a:spLocks noChangeArrowheads="1"/>
            </p:cNvSpPr>
            <p:nvPr/>
          </p:nvSpPr>
          <p:spPr bwMode="auto">
            <a:xfrm>
              <a:off x="1157" y="3022"/>
              <a:ext cx="45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 dirty="0">
                  <a:latin typeface="Arial Black" pitchFamily="34" charset="0"/>
                </a:rPr>
                <a:t>FA1</a:t>
              </a:r>
            </a:p>
          </p:txBody>
        </p:sp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704" y="2795"/>
              <a:ext cx="27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A</a:t>
              </a:r>
            </a:p>
          </p:txBody>
        </p:sp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704" y="3042"/>
              <a:ext cx="45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B</a:t>
              </a: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340" y="3266"/>
              <a:ext cx="63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        CI</a:t>
              </a:r>
            </a:p>
          </p:txBody>
        </p:sp>
        <p:sp>
          <p:nvSpPr>
            <p:cNvPr id="9232" name="Text Box 17"/>
            <p:cNvSpPr txBox="1">
              <a:spLocks noChangeArrowheads="1"/>
            </p:cNvSpPr>
            <p:nvPr/>
          </p:nvSpPr>
          <p:spPr bwMode="auto">
            <a:xfrm>
              <a:off x="1838" y="3022"/>
              <a:ext cx="3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CO</a:t>
              </a:r>
            </a:p>
          </p:txBody>
        </p:sp>
      </p:grpSp>
      <p:sp>
        <p:nvSpPr>
          <p:cNvPr id="17" name="Line 11">
            <a:extLst>
              <a:ext uri="{FF2B5EF4-FFF2-40B4-BE49-F238E27FC236}">
                <a16:creationId xmlns:a16="http://schemas.microsoft.com/office/drawing/2014/main" id="{EDEAB0C5-ABD6-4934-9AB9-380AB58D8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9792" y="46529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0D0840B-C6BA-4696-840D-1DF6D2BD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342" y="4461670"/>
            <a:ext cx="5746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S</a:t>
            </a:r>
          </a:p>
        </p:txBody>
      </p:sp>
    </p:spTree>
    <p:extLst>
      <p:ext uri="{BB962C8B-B14F-4D97-AF65-F5344CB8AC3E}">
        <p14:creationId xmlns:p14="http://schemas.microsoft.com/office/powerpoint/2010/main" val="287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4-Value Logic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zero, false, 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one, true, high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Z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high impedance, floating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unknown, occurs at un-initialized storage elements or un-resolvable logic conflicts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/>
              <a:t>		</a:t>
            </a:r>
            <a:fld id="{22E69630-5E23-475F-86DC-8FE001355269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0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MSRL2</Template>
  <TotalTime>6505</TotalTime>
  <Words>1905</Words>
  <Application>Microsoft Office PowerPoint</Application>
  <PresentationFormat>如螢幕大小 (4:3)</PresentationFormat>
  <Paragraphs>375</Paragraphs>
  <Slides>33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33</vt:i4>
      </vt:variant>
    </vt:vector>
  </HeadingPairs>
  <TitlesOfParts>
    <vt:vector size="51" baseType="lpstr">
      <vt:lpstr>Arial</vt:lpstr>
      <vt:lpstr>Arial Black</vt:lpstr>
      <vt:lpstr>Calibri</vt:lpstr>
      <vt:lpstr>Tahoma</vt:lpstr>
      <vt:lpstr>Times New Roman</vt:lpstr>
      <vt:lpstr>Trebuchet MS</vt:lpstr>
      <vt:lpstr>MSRL2</vt:lpstr>
      <vt:lpstr>2_333new</vt:lpstr>
      <vt:lpstr>3_333new</vt:lpstr>
      <vt:lpstr>5_333new</vt:lpstr>
      <vt:lpstr>1_MSRL2</vt:lpstr>
      <vt:lpstr>4_333new</vt:lpstr>
      <vt:lpstr>6_333new</vt:lpstr>
      <vt:lpstr>7_333new</vt:lpstr>
      <vt:lpstr>2_MSRL2</vt:lpstr>
      <vt:lpstr>8_333new</vt:lpstr>
      <vt:lpstr>9_333new</vt:lpstr>
      <vt:lpstr>10_333new</vt:lpstr>
      <vt:lpstr> IC Design  HW3 Tutorial</vt:lpstr>
      <vt:lpstr>Outline</vt:lpstr>
      <vt:lpstr>Introduction to Verilog</vt:lpstr>
      <vt:lpstr>What is Verilog</vt:lpstr>
      <vt:lpstr>Behavioral Model of Circuits</vt:lpstr>
      <vt:lpstr>Verilog-Supported  Levels of Abstraction</vt:lpstr>
      <vt:lpstr>The Verilog Module</vt:lpstr>
      <vt:lpstr>Module Ports</vt:lpstr>
      <vt:lpstr>4-Value Logic System</vt:lpstr>
      <vt:lpstr>Value and Number</vt:lpstr>
      <vt:lpstr>Value and Number – Examples</vt:lpstr>
      <vt:lpstr>Data Type Classes</vt:lpstr>
      <vt:lpstr>Assign a value to wire</vt:lpstr>
      <vt:lpstr>Module Instances (1/2)</vt:lpstr>
      <vt:lpstr>Module Instances (2/2)</vt:lpstr>
      <vt:lpstr>Net Concatenations</vt:lpstr>
      <vt:lpstr>Standard Cell Library (lib.v)</vt:lpstr>
      <vt:lpstr>Standard Cell Library (lib.v) - 2/2</vt:lpstr>
      <vt:lpstr>Notification</vt:lpstr>
      <vt:lpstr>Example</vt:lpstr>
      <vt:lpstr>Flow chart</vt:lpstr>
      <vt:lpstr>Your Job</vt:lpstr>
      <vt:lpstr>Ncverilog Simulation &amp; nWave Tool</vt:lpstr>
      <vt:lpstr>Test and verification your circuit</vt:lpstr>
      <vt:lpstr>Compile and debug (1/4)</vt:lpstr>
      <vt:lpstr>Compile and debug (2/4)</vt:lpstr>
      <vt:lpstr>Compile and debug (3/4)</vt:lpstr>
      <vt:lpstr>Compile and debug (4/4)</vt:lpstr>
      <vt:lpstr>Execute nWave &amp; Open *.fsdb</vt:lpstr>
      <vt:lpstr>Get signals</vt:lpstr>
      <vt:lpstr>Find Top Module &amp; Choose signals</vt:lpstr>
      <vt:lpstr>Change the radix to be decimal</vt:lpstr>
      <vt:lpstr>Reminder</vt:lpstr>
    </vt:vector>
  </TitlesOfParts>
  <Company>minuscat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Design  HW3 Tutorial</dc:title>
  <dc:creator>Chia-Hao Chang</dc:creator>
  <cp:lastModifiedBy>名善</cp:lastModifiedBy>
  <cp:revision>261</cp:revision>
  <dcterms:created xsi:type="dcterms:W3CDTF">2009-10-26T17:59:55Z</dcterms:created>
  <dcterms:modified xsi:type="dcterms:W3CDTF">2022-11-10T02:00:30Z</dcterms:modified>
</cp:coreProperties>
</file>