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774" r:id="rId1"/>
    <p:sldMasterId id="2147483787" r:id="rId2"/>
    <p:sldMasterId id="2147483800" r:id="rId3"/>
  </p:sldMasterIdLst>
  <p:notesMasterIdLst>
    <p:notesMasterId r:id="rId31"/>
  </p:notesMasterIdLst>
  <p:sldIdLst>
    <p:sldId id="393" r:id="rId4"/>
    <p:sldId id="460" r:id="rId5"/>
    <p:sldId id="395" r:id="rId6"/>
    <p:sldId id="443" r:id="rId7"/>
    <p:sldId id="444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62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63" r:id="rId25"/>
    <p:sldId id="453" r:id="rId26"/>
    <p:sldId id="454" r:id="rId27"/>
    <p:sldId id="455" r:id="rId28"/>
    <p:sldId id="456" r:id="rId29"/>
    <p:sldId id="457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7002B"/>
    <a:srgbClr val="660066"/>
    <a:srgbClr val="666699"/>
    <a:srgbClr val="000000"/>
    <a:srgbClr val="FFFF00"/>
    <a:srgbClr val="FFE482"/>
    <a:srgbClr val="FF3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607" autoAdjust="0"/>
  </p:normalViewPr>
  <p:slideViewPr>
    <p:cSldViewPr>
      <p:cViewPr varScale="1">
        <p:scale>
          <a:sx n="79" d="100"/>
          <a:sy n="79" d="100"/>
        </p:scale>
        <p:origin x="5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4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913" y="4343400"/>
            <a:ext cx="64801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DB401F-7BD3-4CB6-BE6E-67BE14193FB5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85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42D669-BAD4-43D6-A071-A41C93FE2795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70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Mooi</a:t>
            </a:r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voorbeeld</a:t>
            </a:r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uit</a:t>
            </a:r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Sporter</a:t>
            </a:r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tabel</a:t>
            </a:r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:</a:t>
            </a:r>
            <a:r>
              <a:rPr lang="en-US" sz="1200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 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" pitchFamily="18" charset="0"/>
              <a:ea typeface="+mn-ea"/>
              <a:cs typeface="+mn-cs"/>
            </a:endParaRPr>
          </a:p>
          <a:p>
            <a:r>
              <a:rPr lang="nl-NL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SELECT *</a:t>
            </a:r>
          </a:p>
          <a:p>
            <a:r>
              <a:rPr lang="nl-NL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FROM Sporter</a:t>
            </a:r>
          </a:p>
          <a:p>
            <a:r>
              <a:rPr lang="nl-NL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WHERE Naam = 'Ab' OR Naam = 'Anna'</a:t>
            </a:r>
          </a:p>
          <a:p>
            <a:r>
              <a:rPr lang="nl-NL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ORDER BY Naam;</a:t>
            </a:r>
          </a:p>
          <a:p>
            <a:endParaRPr lang="nl-NL" sz="1200" kern="1200" dirty="0">
              <a:solidFill>
                <a:schemeClr val="tx1"/>
              </a:solidFill>
              <a:latin typeface="Times" pitchFamily="18" charset="0"/>
              <a:ea typeface="+mn-ea"/>
              <a:cs typeface="+mn-cs"/>
            </a:endParaRPr>
          </a:p>
          <a:p>
            <a:r>
              <a:rPr lang="nl-NL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GO</a:t>
            </a:r>
          </a:p>
          <a:p>
            <a:endParaRPr lang="nl-NL" sz="1200" kern="1200" dirty="0">
              <a:solidFill>
                <a:schemeClr val="tx1"/>
              </a:solidFill>
              <a:latin typeface="Times" pitchFamily="18" charset="0"/>
              <a:ea typeface="+mn-ea"/>
              <a:cs typeface="+mn-cs"/>
            </a:endParaRPr>
          </a:p>
          <a:p>
            <a:r>
              <a:rPr lang="nl-NL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SELECT Naam, MIN(Bedrag) as 'Min', MAX(Bedrag) AS 'Max', AVG(Bedrag) as '</a:t>
            </a:r>
            <a:r>
              <a:rPr lang="nl-NL" sz="1200" kern="1200" dirty="0" err="1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Avg</a:t>
            </a:r>
            <a:r>
              <a:rPr lang="nl-NL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',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   SUM(</a:t>
            </a:r>
            <a:r>
              <a:rPr lang="en-US" sz="1200" kern="1200" dirty="0" err="1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Bedrag</a:t>
            </a:r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) as 'Sum', COUNT(</a:t>
            </a:r>
            <a:r>
              <a:rPr lang="en-US" sz="1200" kern="1200" dirty="0" err="1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Bedrag</a:t>
            </a:r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) as 'Count'</a:t>
            </a:r>
          </a:p>
          <a:p>
            <a:r>
              <a:rPr lang="nl-NL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FROM Sporter</a:t>
            </a:r>
          </a:p>
          <a:p>
            <a:r>
              <a:rPr lang="nl-NL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WHERE Naam = 'Ab' OR Naam = 'Anna'</a:t>
            </a:r>
          </a:p>
          <a:p>
            <a:r>
              <a:rPr lang="nl-NL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GROUP BY Naam;</a:t>
            </a:r>
          </a:p>
          <a:p>
            <a:endParaRPr lang="nl-NL" sz="1200" kern="1200" dirty="0">
              <a:solidFill>
                <a:schemeClr val="tx1"/>
              </a:solidFill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B401F-7BD3-4CB6-BE6E-67BE14193FB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8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EE31E-4F5B-4714-AF2E-E4143B1C7D01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4343400"/>
            <a:ext cx="6338887" cy="4114800"/>
          </a:xfrm>
          <a:noFill/>
          <a:ln/>
        </p:spPr>
        <p:txBody>
          <a:bodyPr lIns="92075" tIns="46038" rIns="92075" bIns="46038"/>
          <a:lstStyle/>
          <a:p>
            <a:r>
              <a:rPr lang="nl-NL" sz="1800" dirty="0">
                <a:latin typeface="Book Antiqua" pitchFamily="18" charset="0"/>
              </a:rPr>
              <a:t>MIN</a:t>
            </a:r>
            <a:r>
              <a:rPr lang="nl-NL" sz="1800" baseline="0" dirty="0">
                <a:latin typeface="Book Antiqua" pitchFamily="18" charset="0"/>
              </a:rPr>
              <a:t> en MAX zullen door veel </a:t>
            </a:r>
            <a:r>
              <a:rPr lang="nl-NL" sz="1800" baseline="0" dirty="0" err="1">
                <a:latin typeface="Book Antiqua" pitchFamily="18" charset="0"/>
              </a:rPr>
              <a:t>DBMSen</a:t>
            </a:r>
            <a:r>
              <a:rPr lang="nl-NL" sz="1800" baseline="0" dirty="0">
                <a:latin typeface="Book Antiqua" pitchFamily="18" charset="0"/>
              </a:rPr>
              <a:t> ook toegestaan worden op strings volgens het principe a &lt; b &lt; </a:t>
            </a:r>
            <a:r>
              <a:rPr lang="nl-NL" sz="1800" baseline="0" dirty="0" err="1">
                <a:latin typeface="Book Antiqua" pitchFamily="18" charset="0"/>
              </a:rPr>
              <a:t>z</a:t>
            </a:r>
            <a:endParaRPr lang="nl-NL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73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EE31E-4F5B-4714-AF2E-E4143B1C7D01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4343400"/>
            <a:ext cx="6338887" cy="4114800"/>
          </a:xfrm>
          <a:noFill/>
          <a:ln/>
        </p:spPr>
        <p:txBody>
          <a:bodyPr lIns="92075" tIns="46038" rIns="92075" bIns="46038"/>
          <a:lstStyle/>
          <a:p>
            <a:endParaRPr lang="nl-NL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11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3E04-380F-4E1E-B4ED-0C32BFE4B322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97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/>
              <a:t>Voorbeeld</a:t>
            </a:r>
            <a:r>
              <a:rPr lang="en-US" baseline="0" dirty="0"/>
              <a:t> </a:t>
            </a:r>
            <a:r>
              <a:rPr lang="en-US" baseline="0" dirty="0" err="1"/>
              <a:t>voor</a:t>
            </a:r>
            <a:r>
              <a:rPr lang="en-US" baseline="0" dirty="0"/>
              <a:t> de </a:t>
            </a:r>
            <a:r>
              <a:rPr lang="en-US" baseline="0" dirty="0" err="1"/>
              <a:t>Sporter</a:t>
            </a:r>
            <a:r>
              <a:rPr lang="en-US" baseline="0" dirty="0"/>
              <a:t> </a:t>
            </a:r>
            <a:r>
              <a:rPr lang="en-US" baseline="0" dirty="0" err="1"/>
              <a:t>tabel</a:t>
            </a:r>
            <a:r>
              <a:rPr lang="en-US" baseline="0" dirty="0"/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SELECT COUNT(</a:t>
            </a:r>
            <a:r>
              <a:rPr lang="en-US" sz="1200" kern="1200" dirty="0" err="1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Naam</a:t>
            </a:r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) as '</a:t>
            </a:r>
            <a:r>
              <a:rPr lang="en-US" sz="1200" kern="1200" dirty="0" err="1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CountNaam</a:t>
            </a:r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', COUNT(DISTINCT </a:t>
            </a:r>
            <a:r>
              <a:rPr lang="en-US" sz="1200" kern="1200" dirty="0" err="1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Naam</a:t>
            </a:r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) as '</a:t>
            </a:r>
            <a:r>
              <a:rPr lang="en-US" sz="1200" kern="1200" dirty="0" err="1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DistinctCountNaam</a:t>
            </a:r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'</a:t>
            </a:r>
          </a:p>
          <a:p>
            <a:r>
              <a:rPr lang="nl-NL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FROM Sporter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3E04-380F-4E1E-B4ED-0C32BFE4B322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5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3C155-E3E5-4316-A846-EDEAE5EEA331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4343400"/>
            <a:ext cx="6338887" cy="41148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nl-NL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63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9E30E-BDAE-482F-87E6-07AB1CACF71F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nl-NL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24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 &amp; varchar: </a:t>
            </a:r>
            <a:r>
              <a:rPr lang="en-US" dirty="0" err="1"/>
              <a:t>Geschikt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woorden</a:t>
            </a:r>
            <a:r>
              <a:rPr lang="en-US" dirty="0"/>
              <a:t>, </a:t>
            </a:r>
            <a:r>
              <a:rPr lang="en-US" dirty="0" err="1"/>
              <a:t>namen</a:t>
            </a:r>
            <a:r>
              <a:rPr lang="en-US" dirty="0"/>
              <a:t>,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codes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B401F-7BD3-4CB6-BE6E-67BE14193FB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6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B401F-7BD3-4CB6-BE6E-67BE14193FB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27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10CEC-279F-417C-A281-AF9D00D76366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A29BE9-7504-4766-AB81-E40ED0020575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868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Bekijk</a:t>
            </a:r>
            <a:r>
              <a:rPr lang="en-US" baseline="0" dirty="0"/>
              <a:t> </a:t>
            </a:r>
            <a:r>
              <a:rPr lang="en-US" baseline="0" dirty="0" err="1"/>
              <a:t>Sporter</a:t>
            </a:r>
            <a:r>
              <a:rPr lang="en-US" baseline="0" dirty="0"/>
              <a:t> table </a:t>
            </a:r>
            <a:r>
              <a:rPr lang="en-US" baseline="0" dirty="0" err="1"/>
              <a:t>ook</a:t>
            </a:r>
            <a:r>
              <a:rPr lang="en-US" baseline="0" dirty="0"/>
              <a:t> </a:t>
            </a:r>
            <a:r>
              <a:rPr lang="en-US" baseline="0" dirty="0" err="1"/>
              <a:t>eens</a:t>
            </a:r>
            <a:r>
              <a:rPr lang="en-US" baseline="0" dirty="0"/>
              <a:t> in Design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B401F-7BD3-4CB6-BE6E-67BE14193FB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00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SQL Server </a:t>
            </a:r>
            <a:r>
              <a:rPr lang="en-US" dirty="0" err="1"/>
              <a:t>heeft</a:t>
            </a:r>
            <a:r>
              <a:rPr lang="en-US" dirty="0"/>
              <a:t> datetime2</a:t>
            </a:r>
            <a:r>
              <a:rPr lang="en-US" baseline="0" dirty="0"/>
              <a:t> </a:t>
            </a:r>
            <a:r>
              <a:rPr lang="en-US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grotere</a:t>
            </a:r>
            <a:r>
              <a:rPr lang="en-US" baseline="0" dirty="0"/>
              <a:t> range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datetime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datetime2 is conform </a:t>
            </a:r>
            <a:r>
              <a:rPr lang="en-US" baseline="0" dirty="0" err="1"/>
              <a:t>aan</a:t>
            </a:r>
            <a:r>
              <a:rPr lang="en-US" baseline="0" dirty="0"/>
              <a:t> de SQL standard</a:t>
            </a:r>
          </a:p>
          <a:p>
            <a:endParaRPr lang="en-US" baseline="0" dirty="0"/>
          </a:p>
          <a:p>
            <a:r>
              <a:rPr lang="en-US" baseline="0" dirty="0" err="1"/>
              <a:t>Voorbeelden</a:t>
            </a:r>
            <a:r>
              <a:rPr lang="en-US" baseline="0" dirty="0"/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SELECT CURRENT_TIMESTAMP , GETDATE(), YEAR(GETDATE()), Month(GETDATE()), DATEPART(hour, GETDATE())</a:t>
            </a:r>
          </a:p>
          <a:p>
            <a:r>
              <a:rPr lang="nl-NL" sz="1200" kern="120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FROM Sporter;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B401F-7BD3-4CB6-BE6E-67BE14193FB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5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441B5-BB50-4700-8FF3-10827057A5AC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4343400"/>
            <a:ext cx="6338887" cy="4114800"/>
          </a:xfrm>
          <a:noFill/>
          <a:ln/>
        </p:spPr>
        <p:txBody>
          <a:bodyPr lIns="92075" tIns="46038" rIns="92075" bIns="46038"/>
          <a:lstStyle/>
          <a:p>
            <a:endParaRPr lang="nl-NL" sz="1600">
              <a:latin typeface="Arial" charset="0"/>
            </a:endParaRPr>
          </a:p>
          <a:p>
            <a:endParaRPr lang="nl-NL" sz="18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79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4A0B5-E5C1-49E7-BB10-B9FBEBE9C391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4343400"/>
            <a:ext cx="6338887" cy="41148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nl-NL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1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503238"/>
            <a:r>
              <a:rPr lang="nl-NL" sz="1200" dirty="0">
                <a:solidFill>
                  <a:srgbClr val="FDED1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SELECT</a:t>
            </a:r>
            <a:r>
              <a:rPr lang="nl-NL" sz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V</a:t>
            </a:r>
            <a:r>
              <a:rPr lang="nl-NL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erkoperNr</a:t>
            </a:r>
            <a:r>
              <a:rPr lang="nl-NL" sz="1200" dirty="0">
                <a:solidFill>
                  <a:srgbClr val="FDED1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</a:t>
            </a:r>
            <a:r>
              <a:rPr lang="nl-NL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nl-NL" sz="1200" dirty="0">
                <a:solidFill>
                  <a:srgbClr val="FDED1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SUM(</a:t>
            </a:r>
            <a:r>
              <a:rPr lang="nl-NL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Aantal</a:t>
            </a:r>
            <a:r>
              <a:rPr lang="nl-NL" sz="1200" dirty="0">
                <a:solidFill>
                  <a:srgbClr val="FDED1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 FROM </a:t>
            </a:r>
            <a:r>
              <a:rPr lang="nl-NL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OMZET </a:t>
            </a:r>
            <a:r>
              <a:rPr lang="nl-NL" sz="1200" dirty="0">
                <a:solidFill>
                  <a:srgbClr val="FDED1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GROUP BY</a:t>
            </a:r>
            <a:r>
              <a:rPr lang="nl-NL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VerkoperNr</a:t>
            </a:r>
            <a:r>
              <a:rPr lang="nl-NL" sz="1200" dirty="0">
                <a:solidFill>
                  <a:srgbClr val="FDED1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;</a:t>
            </a:r>
            <a:r>
              <a:rPr lang="nl-NL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3E04-380F-4E1E-B4ED-0C32BFE4B322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33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00CF7-6472-4C76-9D4D-A97A8B0E6B4A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nl-NL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64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D442A-F5C4-444F-9340-B80A03C838FF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nl-NL" sz="1400" dirty="0">
                <a:latin typeface="Arial" charset="0"/>
              </a:rPr>
              <a:t>De toepassing van statistische functies in de WHERE - clausule is verboden. </a:t>
            </a:r>
          </a:p>
          <a:p>
            <a:pPr>
              <a:spcBef>
                <a:spcPct val="0"/>
              </a:spcBef>
            </a:pPr>
            <a:r>
              <a:rPr lang="nl-NL" sz="1400" dirty="0">
                <a:latin typeface="Arial" charset="0"/>
              </a:rPr>
              <a:t>In dat geval wordt de WHERE - clausule een HAVING - clausule . </a:t>
            </a:r>
          </a:p>
          <a:p>
            <a:pPr>
              <a:spcBef>
                <a:spcPct val="0"/>
              </a:spcBef>
            </a:pPr>
            <a:r>
              <a:rPr lang="nl-NL" sz="1400" dirty="0">
                <a:latin typeface="Arial" charset="0"/>
              </a:rPr>
              <a:t>En bovendien hoort bij HAVING altijd een GROUP BY - clausule .</a:t>
            </a:r>
          </a:p>
        </p:txBody>
      </p:sp>
    </p:spTree>
    <p:extLst>
      <p:ext uri="{BB962C8B-B14F-4D97-AF65-F5344CB8AC3E}">
        <p14:creationId xmlns:p14="http://schemas.microsoft.com/office/powerpoint/2010/main" val="405435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A479D-A33A-4E57-BCCB-7460B70FA71F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HAVING kan (natuurlijk) ook weer gecombineerd worden met WHERE; </a:t>
            </a:r>
          </a:p>
          <a:p>
            <a:r>
              <a:rPr lang="nl-NL" dirty="0"/>
              <a:t>die komt dan na de FROM – clausule (en voor de GROUP BY – clausule).</a:t>
            </a:r>
          </a:p>
        </p:txBody>
      </p:sp>
    </p:spTree>
    <p:extLst>
      <p:ext uri="{BB962C8B-B14F-4D97-AF65-F5344CB8AC3E}">
        <p14:creationId xmlns:p14="http://schemas.microsoft.com/office/powerpoint/2010/main" val="3569624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CAE8F-152E-41F4-879F-6B5A6D472BF5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nl-NL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0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2306638"/>
            <a:ext cx="7254875" cy="550862"/>
          </a:xfrm>
        </p:spPr>
        <p:txBody>
          <a:bodyPr anchor="ctr"/>
          <a:lstStyle>
            <a:lvl1pPr>
              <a:defRPr b="1"/>
            </a:lvl1pPr>
          </a:lstStyle>
          <a:p>
            <a:r>
              <a:rPr lang="nl-NL"/>
              <a:t>Klik om de stijl te bewerken</a:t>
            </a:r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7138" y="2820988"/>
            <a:ext cx="7254875" cy="360362"/>
          </a:xfrm>
        </p:spPr>
        <p:txBody>
          <a:bodyPr/>
          <a:lstStyle>
            <a:lvl1pPr marL="0" indent="0">
              <a:buFont typeface="Verdana" pitchFamily="34" charset="0"/>
              <a:buNone/>
              <a:defRPr/>
            </a:lvl1pPr>
          </a:lstStyle>
          <a:p>
            <a:r>
              <a:rPr lang="nl-NL"/>
              <a:t>Klik om het opmaakprofiel van de modelondertitel te bewerken</a:t>
            </a:r>
            <a:endParaRPr lang="en-GB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227138" y="3373438"/>
            <a:ext cx="7254875" cy="1979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1A0A383-700A-4383-8966-A95914111608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88000"/>
            <a:ext cx="7020000" cy="108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39552" y="1556792"/>
            <a:ext cx="8064896" cy="432048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5243C35-C289-4E56-BE9A-B626BF62A9E0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04248" y="1114425"/>
            <a:ext cx="1800200" cy="47593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39552" y="1114425"/>
            <a:ext cx="6120680" cy="47593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BF73FD35-0355-47A2-AE74-53973F620C83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r"/>
            <a:fld id="{0F95BF7B-D311-4A70-A4D8-7B3F6F265E16}" type="slidenum">
              <a:rPr lang="nl-NL" smtClean="0"/>
              <a:pPr algn="r"/>
              <a:t>‹nr.›</a:t>
            </a:fld>
            <a:endParaRPr lang="nl-NL" dirty="0"/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2306638"/>
            <a:ext cx="7254875" cy="550862"/>
          </a:xfrm>
        </p:spPr>
        <p:txBody>
          <a:bodyPr anchor="ctr"/>
          <a:lstStyle>
            <a:lvl1pPr>
              <a:defRPr b="1"/>
            </a:lvl1pPr>
          </a:lstStyle>
          <a:p>
            <a:r>
              <a:rPr lang="nl-NL"/>
              <a:t>Klik om de stijl te bewerken</a:t>
            </a:r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7138" y="2820988"/>
            <a:ext cx="7254875" cy="360362"/>
          </a:xfrm>
        </p:spPr>
        <p:txBody>
          <a:bodyPr/>
          <a:lstStyle>
            <a:lvl1pPr marL="0" indent="0">
              <a:buFont typeface="Verdana" pitchFamily="34" charset="0"/>
              <a:buNone/>
              <a:defRPr/>
            </a:lvl1pPr>
          </a:lstStyle>
          <a:p>
            <a:r>
              <a:rPr lang="nl-NL"/>
              <a:t>Klik om de ondertitelstijl van het model te bewerken</a:t>
            </a:r>
            <a:endParaRPr lang="en-GB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227138" y="3373438"/>
            <a:ext cx="7254875" cy="1979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FCD762A-078B-4D0B-9CD2-C653CFDEA346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19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556792"/>
            <a:ext cx="8136904" cy="432048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8BED72B0-39A0-4E41-8ACD-B2489ECDB20C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8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F815587F-521F-4C2B-AC26-090E7F5F937E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27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88000"/>
            <a:ext cx="7020000" cy="1080000"/>
          </a:xfrm>
        </p:spPr>
        <p:txBody>
          <a:bodyPr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552" y="1772816"/>
            <a:ext cx="3888432" cy="4244950"/>
          </a:xfrm>
        </p:spPr>
        <p:txBody>
          <a:bodyPr/>
          <a:lstStyle>
            <a:lvl1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88024" y="1700808"/>
            <a:ext cx="3888432" cy="42479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076CEB36-513B-465F-B8C9-4388FD15FE5F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88000"/>
            <a:ext cx="8147248" cy="1143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3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7E200A33-E1D5-43A4-AAD9-59F2822EF657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5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88000"/>
            <a:ext cx="8100000" cy="108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5A404CF0-4E49-4914-AAC9-A22BCEC9B534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05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6C40BBFF-CD93-4D22-8D10-9B287FEE9B21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3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288000"/>
            <a:ext cx="3008313" cy="1080000"/>
          </a:xfrm>
        </p:spPr>
        <p:txBody>
          <a:bodyPr anchor="t"/>
          <a:lstStyle>
            <a:lvl1pPr algn="l"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07904" y="620688"/>
            <a:ext cx="4978896" cy="5505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552" y="1435100"/>
            <a:ext cx="302433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4FA6C45E-0A33-4678-AE20-DE8EDF1E94AB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0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556792"/>
            <a:ext cx="8136904" cy="432048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D078319-185F-40D1-8EB3-3889FB81F61F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DEA64B9D-D38B-4219-8D45-ABC91E4F5660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5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88000"/>
            <a:ext cx="7020000" cy="108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39552" y="1556792"/>
            <a:ext cx="8064896" cy="432048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24D82D29-1D7D-4FD8-8BBD-59B396818C76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04248" y="1114425"/>
            <a:ext cx="1800200" cy="47593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39552" y="1114425"/>
            <a:ext cx="6120680" cy="47593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F8A25927-EF0F-4A51-8958-B7624E51CB76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52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288000"/>
            <a:ext cx="7020000" cy="108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539552" y="1600200"/>
            <a:ext cx="8147248" cy="4530725"/>
          </a:xfrm>
        </p:spPr>
        <p:txBody>
          <a:bodyPr/>
          <a:lstStyle/>
          <a:p>
            <a:r>
              <a:rPr lang="nl-NL"/>
              <a:t>Klik op het pictogram als u een tabel wilt toevoegen</a:t>
            </a:r>
            <a:endParaRPr lang="nl-NL" dirty="0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1E815084-8F13-4348-B12D-0CB998B5F141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30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2306638"/>
            <a:ext cx="7254875" cy="550862"/>
          </a:xfrm>
        </p:spPr>
        <p:txBody>
          <a:bodyPr anchor="ctr"/>
          <a:lstStyle>
            <a:lvl1pPr>
              <a:defRPr b="1"/>
            </a:lvl1pPr>
          </a:lstStyle>
          <a:p>
            <a:r>
              <a:rPr lang="nl-NL"/>
              <a:t>Klik om de stijl te bewerken</a:t>
            </a:r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7138" y="2820988"/>
            <a:ext cx="7254875" cy="360362"/>
          </a:xfrm>
        </p:spPr>
        <p:txBody>
          <a:bodyPr/>
          <a:lstStyle>
            <a:lvl1pPr marL="0" indent="0">
              <a:buFont typeface="Verdana" pitchFamily="34" charset="0"/>
              <a:buNone/>
              <a:defRPr/>
            </a:lvl1pPr>
          </a:lstStyle>
          <a:p>
            <a:r>
              <a:rPr lang="nl-NL"/>
              <a:t>Klik om de ondertitelstijl van het model te bewerken</a:t>
            </a:r>
            <a:endParaRPr lang="en-GB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227138" y="3373438"/>
            <a:ext cx="7254875" cy="1979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FCD762A-078B-4D0B-9CD2-C653CFDEA346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59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556792"/>
            <a:ext cx="8136904" cy="432048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8BED72B0-39A0-4E41-8ACD-B2489ECDB20C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537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F815587F-521F-4C2B-AC26-090E7F5F937E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8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88000"/>
            <a:ext cx="7020000" cy="1080000"/>
          </a:xfrm>
        </p:spPr>
        <p:txBody>
          <a:bodyPr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552" y="1772816"/>
            <a:ext cx="3888432" cy="4244950"/>
          </a:xfrm>
        </p:spPr>
        <p:txBody>
          <a:bodyPr/>
          <a:lstStyle>
            <a:lvl1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88024" y="1700808"/>
            <a:ext cx="3888432" cy="42479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076CEB36-513B-465F-B8C9-4388FD15FE5F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1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88000"/>
            <a:ext cx="8147248" cy="1143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3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7E200A33-E1D5-43A4-AAD9-59F2822EF657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64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88000"/>
            <a:ext cx="8100000" cy="108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5A404CF0-4E49-4914-AAC9-A22BCEC9B534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6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F56394E-CC22-4F24-A95D-6BE77965CA88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6C40BBFF-CD93-4D22-8D10-9B287FEE9B21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54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288000"/>
            <a:ext cx="3008313" cy="1080000"/>
          </a:xfrm>
        </p:spPr>
        <p:txBody>
          <a:bodyPr anchor="t"/>
          <a:lstStyle>
            <a:lvl1pPr algn="l"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07904" y="620688"/>
            <a:ext cx="4978896" cy="5505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552" y="1435100"/>
            <a:ext cx="302433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4FA6C45E-0A33-4678-AE20-DE8EDF1E94AB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2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DEA64B9D-D38B-4219-8D45-ABC91E4F5660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22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88000"/>
            <a:ext cx="7020000" cy="108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39552" y="1556792"/>
            <a:ext cx="8064896" cy="432048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24D82D29-1D7D-4FD8-8BBD-59B396818C76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62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04248" y="1114425"/>
            <a:ext cx="1800200" cy="47593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39552" y="1114425"/>
            <a:ext cx="6120680" cy="47593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F8A25927-EF0F-4A51-8958-B7624E51CB76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8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88000"/>
            <a:ext cx="7020000" cy="1080000"/>
          </a:xfrm>
        </p:spPr>
        <p:txBody>
          <a:bodyPr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552" y="1772816"/>
            <a:ext cx="3888432" cy="4244950"/>
          </a:xfrm>
        </p:spPr>
        <p:txBody>
          <a:bodyPr/>
          <a:lstStyle>
            <a:lvl1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88024" y="1700808"/>
            <a:ext cx="3888432" cy="42479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2739FE54-0C72-491A-BC1B-26186F35F8D5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88000"/>
            <a:ext cx="8147248" cy="1143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3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29552988-6C28-490A-A467-CB92B8BC7441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5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88000"/>
            <a:ext cx="8100000" cy="1080000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801C5700-FBE3-4E71-9123-06CCF4A335B9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5AF4733-E06A-4F41-A9B5-6C493FC78965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288000"/>
            <a:ext cx="3008313" cy="1080000"/>
          </a:xfrm>
        </p:spPr>
        <p:txBody>
          <a:bodyPr anchor="t"/>
          <a:lstStyle>
            <a:lvl1pPr algn="l"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07904" y="620688"/>
            <a:ext cx="4978896" cy="5505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552" y="1435100"/>
            <a:ext cx="302433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A3A5BB5-2036-41E3-B5C8-C026DDD8CC06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1BE81DB-8A6F-411D-A859-36664EB8E795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0000" y="288000"/>
            <a:ext cx="702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556792"/>
            <a:ext cx="770485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2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C6E1EB1A-377E-48D0-8F10-8C9A46DD3351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95BF7B-D311-4A70-A4D8-7B3F6F265E1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3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ctr"/>
            <a:r>
              <a:rPr lang="nl-NL" dirty="0"/>
              <a:t>Avans Hogeschool - AE&amp;I - Informatica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2800" b="1">
          <a:solidFill>
            <a:srgbClr val="C00000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4500" indent="-165100" algn="l" rtl="0" eaLnBrk="1" fontAlgn="base" hangingPunct="1">
        <a:spcBef>
          <a:spcPct val="20000"/>
        </a:spcBef>
        <a:spcAft>
          <a:spcPct val="0"/>
        </a:spcAft>
        <a:buChar char="–"/>
        <a:defRPr sz="2400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723900" indent="-177800" algn="l" rtl="0" eaLnBrk="1" fontAlgn="base" hangingPunct="1">
        <a:spcBef>
          <a:spcPct val="20000"/>
        </a:spcBef>
        <a:spcAft>
          <a:spcPct val="0"/>
        </a:spcAft>
        <a:buChar char="–"/>
        <a:defRPr sz="2400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965200" indent="-139700" algn="l" rtl="0" eaLnBrk="1" fontAlgn="base" hangingPunct="1">
        <a:spcBef>
          <a:spcPct val="20000"/>
        </a:spcBef>
        <a:spcAft>
          <a:spcPct val="0"/>
        </a:spcAft>
        <a:buChar char="–"/>
        <a:defRPr sz="2400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0000" y="288000"/>
            <a:ext cx="702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556792"/>
            <a:ext cx="770485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2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CC7ADE04-003B-4E30-94E2-141B57BB427D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3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6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hf hdr="0" ft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2800" b="1">
          <a:solidFill>
            <a:srgbClr val="C00000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4500" indent="-165100" algn="l" rtl="0" eaLnBrk="1" fontAlgn="base" hangingPunct="1">
        <a:spcBef>
          <a:spcPct val="20000"/>
        </a:spcBef>
        <a:spcAft>
          <a:spcPct val="0"/>
        </a:spcAft>
        <a:buChar char="–"/>
        <a:defRPr sz="2400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723900" indent="-177800" algn="l" rtl="0" eaLnBrk="1" fontAlgn="base" hangingPunct="1">
        <a:spcBef>
          <a:spcPct val="20000"/>
        </a:spcBef>
        <a:spcAft>
          <a:spcPct val="0"/>
        </a:spcAft>
        <a:buChar char="–"/>
        <a:defRPr sz="2400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965200" indent="-139700" algn="l" rtl="0" eaLnBrk="1" fontAlgn="base" hangingPunct="1">
        <a:spcBef>
          <a:spcPct val="20000"/>
        </a:spcBef>
        <a:spcAft>
          <a:spcPct val="0"/>
        </a:spcAft>
        <a:buChar char="–"/>
        <a:defRPr sz="2400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0000" y="288000"/>
            <a:ext cx="7020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556792"/>
            <a:ext cx="770485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2"/>
          </p:nvPr>
        </p:nvSpPr>
        <p:spPr>
          <a:xfrm>
            <a:off x="457200" y="6552000"/>
            <a:ext cx="2133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A&amp;I - college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552000"/>
            <a:ext cx="2133600" cy="216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5-</a:t>
            </a:r>
            <a:fld id="{CC7ADE04-003B-4E30-94E2-141B57BB427D}" type="slidenum">
              <a:rPr lang="en-US" smtClean="0">
                <a:solidFill>
                  <a:srgbClr val="FFFFFF"/>
                </a:solidFill>
              </a:rPr>
              <a:pPr/>
              <a:t>‹nr.›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3"/>
          </p:nvPr>
        </p:nvSpPr>
        <p:spPr>
          <a:xfrm>
            <a:off x="3124200" y="6552000"/>
            <a:ext cx="2895600" cy="216000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7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hdr="0" ftr="0" dt="0"/>
  <p:txStyles>
    <p:titleStyle>
      <a:lvl1pPr algn="l" rtl="0" eaLnBrk="1" fontAlgn="base" hangingPunct="1">
        <a:spcBef>
          <a:spcPct val="50000"/>
        </a:spcBef>
        <a:spcAft>
          <a:spcPct val="0"/>
        </a:spcAft>
        <a:defRPr sz="2800" b="1">
          <a:solidFill>
            <a:srgbClr val="C00000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4500" indent="-165100" algn="l" rtl="0" eaLnBrk="1" fontAlgn="base" hangingPunct="1">
        <a:spcBef>
          <a:spcPct val="20000"/>
        </a:spcBef>
        <a:spcAft>
          <a:spcPct val="0"/>
        </a:spcAft>
        <a:buChar char="–"/>
        <a:defRPr sz="2400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723900" indent="-177800" algn="l" rtl="0" eaLnBrk="1" fontAlgn="base" hangingPunct="1">
        <a:spcBef>
          <a:spcPct val="20000"/>
        </a:spcBef>
        <a:spcAft>
          <a:spcPct val="0"/>
        </a:spcAft>
        <a:buChar char="–"/>
        <a:defRPr sz="2400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965200" indent="-139700" algn="l" rtl="0" eaLnBrk="1" fontAlgn="base" hangingPunct="1">
        <a:spcBef>
          <a:spcPct val="20000"/>
        </a:spcBef>
        <a:spcAft>
          <a:spcPct val="0"/>
        </a:spcAft>
        <a:buChar char="–"/>
        <a:defRPr sz="2400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0000" y="432000"/>
            <a:ext cx="8280920" cy="2016125"/>
          </a:xfrm>
        </p:spPr>
        <p:txBody>
          <a:bodyPr/>
          <a:lstStyle/>
          <a:p>
            <a:r>
              <a:rPr lang="nl-NL" sz="5400" dirty="0">
                <a:solidFill>
                  <a:schemeClr val="accent1"/>
                </a:solidFill>
              </a:rPr>
              <a:t>Introductie Databases</a:t>
            </a:r>
            <a:br>
              <a:rPr lang="nl-NL" sz="6000" dirty="0">
                <a:solidFill>
                  <a:schemeClr val="accent1"/>
                </a:solidFill>
              </a:rPr>
            </a:br>
            <a:r>
              <a:rPr lang="nl-NL" sz="6000" dirty="0">
                <a:solidFill>
                  <a:schemeClr val="accent1"/>
                </a:solidFill>
              </a:rPr>
              <a:t>VP1 </a:t>
            </a:r>
            <a:r>
              <a:rPr lang="nl-NL" sz="3200" b="0" dirty="0">
                <a:solidFill>
                  <a:schemeClr val="accent1"/>
                </a:solidFill>
                <a:effectLst/>
              </a:rPr>
              <a:t>Databases </a:t>
            </a:r>
            <a:r>
              <a:rPr lang="nl-NL" sz="3200" b="0">
                <a:solidFill>
                  <a:schemeClr val="accent1"/>
                </a:solidFill>
                <a:effectLst/>
              </a:rPr>
              <a:t>College 2</a:t>
            </a:r>
            <a:endParaRPr lang="nl-NL" sz="3200" b="0" dirty="0">
              <a:solidFill>
                <a:schemeClr val="accent1"/>
              </a:solidFill>
              <a:effectLst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0000" y="2880000"/>
            <a:ext cx="6400800" cy="1944688"/>
          </a:xfrm>
        </p:spPr>
        <p:txBody>
          <a:bodyPr>
            <a:normAutofit/>
          </a:bodyPr>
          <a:lstStyle/>
          <a:p>
            <a:r>
              <a:rPr lang="nl-NL" dirty="0"/>
              <a:t>Opleiding Informatica</a:t>
            </a:r>
            <a:endParaRPr lang="nl-NL" dirty="0">
              <a:effectLst/>
            </a:endParaRPr>
          </a:p>
          <a:p>
            <a:r>
              <a:rPr lang="nl-NL" dirty="0"/>
              <a:t>Academie voor Engineering &amp; ICT</a:t>
            </a:r>
          </a:p>
          <a:p>
            <a:r>
              <a:rPr lang="nl-NL" dirty="0">
                <a:effectLst/>
              </a:rPr>
              <a:t>Avans Hogeschool Breda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7-</a:t>
            </a:r>
            <a:fld id="{0F4AAA62-FBC6-4ED0-A6A9-34721FE623B2}" type="slidenum">
              <a:rPr lang="en-US" smtClean="0">
                <a:solidFill>
                  <a:srgbClr val="FFFFFF"/>
                </a:solidFill>
              </a:rPr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820150" cy="908050"/>
          </a:xfrm>
        </p:spPr>
        <p:txBody>
          <a:bodyPr/>
          <a:lstStyle/>
          <a:p>
            <a:br>
              <a:rPr lang="nl-NL" dirty="0"/>
            </a:br>
            <a:r>
              <a:rPr lang="nl-NL" dirty="0"/>
              <a:t>Regel GROUP BY (II)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558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nl-NL" dirty="0"/>
              <a:t>ALS de 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nl-NL" dirty="0"/>
              <a:t> aanwezig is,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endParaRPr lang="nl-NL" dirty="0"/>
          </a:p>
          <a:p>
            <a:pPr>
              <a:spcBef>
                <a:spcPct val="0"/>
              </a:spcBef>
            </a:pPr>
            <a:r>
              <a:rPr lang="nl-NL" dirty="0"/>
              <a:t>DAN wordt gegroepeerd op de ‘gewone’ kolommen in de 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endParaRPr lang="nl-NL" dirty="0"/>
          </a:p>
          <a:p>
            <a:pPr>
              <a:spcBef>
                <a:spcPct val="0"/>
              </a:spcBef>
            </a:pPr>
            <a:r>
              <a:rPr lang="nl-NL" dirty="0"/>
              <a:t>Overigens kan ook zowel een 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dirty="0"/>
              <a:t> als een 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nl-NL" dirty="0"/>
              <a:t> voorkomen</a:t>
            </a:r>
          </a:p>
          <a:p>
            <a:pPr>
              <a:spcBef>
                <a:spcPct val="0"/>
              </a:spcBef>
            </a:pPr>
            <a:endParaRPr lang="nl-NL" dirty="0"/>
          </a:p>
          <a:p>
            <a:pPr>
              <a:spcBef>
                <a:spcPct val="0"/>
              </a:spcBef>
            </a:pPr>
            <a:r>
              <a:rPr lang="nl-NL" dirty="0"/>
              <a:t>Dan wordt de volgorde </a:t>
            </a:r>
          </a:p>
          <a:p>
            <a:pPr marL="0" indent="0">
              <a:spcBef>
                <a:spcPct val="0"/>
              </a:spcBef>
              <a:buNone/>
            </a:pP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SELECT ...</a:t>
            </a:r>
          </a:p>
          <a:p>
            <a:pPr marL="0" indent="0">
              <a:spcBef>
                <a:spcPct val="0"/>
              </a:spcBef>
              <a:buNone/>
            </a:pP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FROM ...</a:t>
            </a:r>
          </a:p>
          <a:p>
            <a:pPr marL="0" indent="0">
              <a:spcBef>
                <a:spcPct val="0"/>
              </a:spcBef>
              <a:buNone/>
            </a:pP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WHERE ...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GROUP BY ...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HAVING ...</a:t>
            </a:r>
          </a:p>
        </p:txBody>
      </p:sp>
    </p:spTree>
    <p:extLst>
      <p:ext uri="{BB962C8B-B14F-4D97-AF65-F5344CB8AC3E}">
        <p14:creationId xmlns:p14="http://schemas.microsoft.com/office/powerpoint/2010/main" val="373287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503238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dirty="0">
                <a:latin typeface="Arial" charset="0"/>
              </a:rPr>
              <a:t>Hoeveel producten hebben verkopers met ID &gt; 200 verkocht in totaal? Toon enkel voor verkopers die in totaal meer dan 1000 producten hebben verkocht.</a:t>
            </a:r>
            <a:endParaRPr lang="nl-NL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65125" indent="-365125" defTabSz="503238"/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	</a:t>
            </a:r>
            <a:r>
              <a:rPr lang="nl-NL" i="1" dirty="0" err="1">
                <a:latin typeface="Arial" charset="0"/>
              </a:rPr>
              <a:t>VerkoperNR</a:t>
            </a:r>
            <a:r>
              <a:rPr lang="nl-NL" i="1" dirty="0">
                <a:latin typeface="Arial" charset="0"/>
              </a:rPr>
              <a:t>, 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nl-NL" i="1" dirty="0">
                <a:latin typeface="Arial" charset="0"/>
              </a:rPr>
              <a:t>Aantal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NL" i="1" dirty="0">
              <a:latin typeface="Arial" charset="0"/>
            </a:endParaRPr>
          </a:p>
          <a:p>
            <a:pPr marL="365125" indent="-365125" defTabSz="503238"/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	</a:t>
            </a:r>
            <a:r>
              <a:rPr lang="nl-NL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</a:t>
            </a:r>
            <a:r>
              <a:rPr lang="nl-NL" i="1" dirty="0">
                <a:latin typeface="Arial" charset="0"/>
              </a:rPr>
              <a:t>Omzet</a:t>
            </a:r>
          </a:p>
          <a:p>
            <a:pPr marL="365125" indent="-365125" defTabSz="503238"/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b="1" dirty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nl-NL" i="1" dirty="0">
                <a:latin typeface="Arial" charset="0"/>
              </a:rPr>
              <a:t>		</a:t>
            </a:r>
            <a:r>
              <a:rPr lang="nl-NL" i="1" dirty="0" err="1">
                <a:latin typeface="Arial" charset="0"/>
              </a:rPr>
              <a:t>VerkoperNR</a:t>
            </a:r>
            <a:r>
              <a:rPr lang="nl-NL" i="1" dirty="0">
                <a:latin typeface="Arial" charset="0"/>
              </a:rPr>
              <a:t> &gt; 200</a:t>
            </a:r>
          </a:p>
          <a:p>
            <a:pPr marL="365125" indent="-365125" defTabSz="503238"/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</a:t>
            </a:r>
            <a:r>
              <a:rPr lang="nl-NL" i="1" dirty="0" err="1">
                <a:latin typeface="Arial" charset="0"/>
              </a:rPr>
              <a:t>VerkoperNr</a:t>
            </a:r>
            <a:endParaRPr lang="nl-NL" i="1" dirty="0">
              <a:latin typeface="Arial" charset="0"/>
            </a:endParaRPr>
          </a:p>
          <a:p>
            <a:pPr marL="365125" indent="-365125" defTabSz="503238"/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		SUM(</a:t>
            </a:r>
            <a:r>
              <a:rPr lang="nl-NL" i="1" dirty="0">
                <a:latin typeface="Arial" charset="0"/>
              </a:rPr>
              <a:t>Aantal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nl-NL" i="1" dirty="0">
                <a:latin typeface="Arial" charset="0"/>
              </a:rPr>
              <a:t>1000</a:t>
            </a:r>
            <a:r>
              <a:rPr lang="nl-NL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GROUP BY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5-</a:t>
            </a:r>
            <a:fld id="{8BED72B0-39A0-4E41-8ACD-B2489ECDB20C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Group 66"/>
          <p:cNvGraphicFramePr>
            <a:graphicFrameLocks noGrp="1"/>
          </p:cNvGraphicFramePr>
          <p:nvPr>
            <p:extLst/>
          </p:nvPr>
        </p:nvGraphicFramePr>
        <p:xfrm>
          <a:off x="1835150" y="5106988"/>
          <a:ext cx="2449513" cy="91440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(SUM(Aantal)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1543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9577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AutoShape 64"/>
          <p:cNvCxnSpPr>
            <a:cxnSpLocks noChangeShapeType="1"/>
          </p:cNvCxnSpPr>
          <p:nvPr/>
        </p:nvCxnSpPr>
        <p:spPr bwMode="auto">
          <a:xfrm flipH="1" flipV="1">
            <a:off x="4284663" y="5411788"/>
            <a:ext cx="2682875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7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35054"/>
              </p:ext>
            </p:extLst>
          </p:nvPr>
        </p:nvGraphicFramePr>
        <p:xfrm>
          <a:off x="6967538" y="3765550"/>
          <a:ext cx="1997075" cy="2471742"/>
        </p:xfrm>
        <a:graphic>
          <a:graphicData uri="http://schemas.openxmlformats.org/drawingml/2006/table">
            <a:tbl>
              <a:tblPr/>
              <a:tblGrid>
                <a:gridCol w="101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Omzet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Aantal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..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3071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3729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3110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2738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660232" y="4725144"/>
            <a:ext cx="280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504" y="3168930"/>
            <a:ext cx="4824536" cy="360040"/>
          </a:xfrm>
          <a:prstGeom prst="rect">
            <a:avLst/>
          </a:prstGeom>
          <a:solidFill>
            <a:schemeClr val="accent5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</a:rPr>
              <a:t>1.</a:t>
            </a: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504" y="3645024"/>
            <a:ext cx="5904656" cy="360039"/>
          </a:xfrm>
          <a:prstGeom prst="rect">
            <a:avLst/>
          </a:prstGeom>
          <a:solidFill>
            <a:schemeClr val="accent5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</a:rPr>
              <a:t>2. </a:t>
            </a: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155" y="4072221"/>
            <a:ext cx="5904656" cy="360039"/>
          </a:xfrm>
          <a:prstGeom prst="rect">
            <a:avLst/>
          </a:prstGeom>
          <a:solidFill>
            <a:schemeClr val="accent5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</a:rPr>
              <a:t>3. </a:t>
            </a: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155" y="4532489"/>
            <a:ext cx="5904656" cy="360039"/>
          </a:xfrm>
          <a:prstGeom prst="rect">
            <a:avLst/>
          </a:prstGeom>
          <a:solidFill>
            <a:schemeClr val="accent5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</a:rPr>
              <a:t>4. </a:t>
            </a: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504" y="2727438"/>
            <a:ext cx="6676044" cy="398326"/>
          </a:xfrm>
          <a:prstGeom prst="rect">
            <a:avLst/>
          </a:prstGeom>
          <a:solidFill>
            <a:schemeClr val="accent5">
              <a:lumMod val="75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</a:rPr>
              <a:t>5.</a:t>
            </a: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67538" y="4892528"/>
            <a:ext cx="1997075" cy="519260"/>
          </a:xfrm>
          <a:prstGeom prst="rect">
            <a:avLst/>
          </a:prstGeom>
          <a:solidFill>
            <a:srgbClr val="00B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7538" y="5436816"/>
            <a:ext cx="1997075" cy="800475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dirty="0">
              <a:solidFill>
                <a:schemeClr val="accent4"/>
              </a:solidFill>
            </a:endParaRPr>
          </a:p>
        </p:txBody>
      </p:sp>
      <p:pic>
        <p:nvPicPr>
          <p:cNvPr id="1032" name="Picture 8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136" y="4973242"/>
            <a:ext cx="383326" cy="3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thumbs 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54" y="5659885"/>
            <a:ext cx="383326" cy="3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835150" y="5411788"/>
            <a:ext cx="2449513" cy="284658"/>
          </a:xfrm>
          <a:prstGeom prst="rect">
            <a:avLst/>
          </a:prstGeom>
          <a:solidFill>
            <a:srgbClr val="00B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35150" y="5736665"/>
            <a:ext cx="2449513" cy="284723"/>
          </a:xfrm>
          <a:prstGeom prst="rect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3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Statistische functies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7-</a:t>
            </a:r>
            <a:fld id="{31289495-9C49-444A-B5D5-3903625765AE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250825" y="1143000"/>
            <a:ext cx="8642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54013" indent="-354013" eaLnBrk="1" hangingPunct="1">
              <a:buClr>
                <a:srgbClr val="ECFF2B"/>
              </a:buClr>
              <a:buSzPct val="80000"/>
              <a:buFont typeface="Symbol" pitchFamily="18" charset="2"/>
              <a:buNone/>
              <a:tabLst>
                <a:tab pos="722313" algn="l"/>
              </a:tabLst>
            </a:pPr>
            <a:endParaRPr lang="nl-NL" sz="2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250825" y="1268413"/>
            <a:ext cx="864235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defTabSz="193675" eaLnBrk="1" hangingPunct="1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rgbClr val="000000"/>
                </a:solidFill>
                <a:latin typeface="Arial" charset="0"/>
              </a:rPr>
              <a:t>Statistische functies voeren een bewerking uit op groepen van waarden in een aantal rijen:</a:t>
            </a:r>
          </a:p>
          <a:p>
            <a:pPr marL="1001712" lvl="1" indent="-457200" defTabSz="193675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nl-NL" sz="28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 )</a:t>
            </a:r>
            <a:r>
              <a:rPr lang="nl-NL" sz="2800" dirty="0">
                <a:solidFill>
                  <a:srgbClr val="000000"/>
                </a:solidFill>
                <a:latin typeface="Arial" charset="0"/>
              </a:rPr>
              <a:t>		:	tellen van waarden</a:t>
            </a:r>
          </a:p>
          <a:p>
            <a:pPr marL="1001712" lvl="1" indent="-457200" defTabSz="193675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nl-NL" sz="28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 )</a:t>
            </a:r>
            <a:r>
              <a:rPr lang="nl-NL" sz="2800" dirty="0">
                <a:solidFill>
                  <a:srgbClr val="000000"/>
                </a:solidFill>
                <a:latin typeface="Arial" charset="0"/>
              </a:rPr>
              <a:t>				:	minimum van waarden</a:t>
            </a:r>
          </a:p>
          <a:p>
            <a:pPr marL="1001712" lvl="1" indent="-457200" defTabSz="193675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nl-NL" sz="28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 )</a:t>
            </a:r>
            <a:r>
              <a:rPr lang="nl-NL" sz="2800" dirty="0">
                <a:solidFill>
                  <a:srgbClr val="000000"/>
                </a:solidFill>
                <a:latin typeface="Arial" charset="0"/>
              </a:rPr>
              <a:t>				:	maximum van waarden</a:t>
            </a:r>
          </a:p>
          <a:p>
            <a:pPr marL="1001712" lvl="1" indent="-457200" defTabSz="193675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nl-NL" sz="28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 )</a:t>
            </a:r>
            <a:r>
              <a:rPr lang="nl-NL" sz="2800" dirty="0">
                <a:solidFill>
                  <a:srgbClr val="000000"/>
                </a:solidFill>
                <a:latin typeface="Arial" charset="0"/>
              </a:rPr>
              <a:t>				:	som van waarden</a:t>
            </a:r>
          </a:p>
          <a:p>
            <a:pPr marL="1001712" lvl="1" indent="-457200" defTabSz="193675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nl-NL" sz="28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AVG( )</a:t>
            </a:r>
            <a:r>
              <a:rPr lang="nl-NL" sz="2800" dirty="0">
                <a:solidFill>
                  <a:srgbClr val="000000"/>
                </a:solidFill>
                <a:latin typeface="Arial" charset="0"/>
              </a:rPr>
              <a:t>				:	gemiddelde van waarden</a:t>
            </a:r>
          </a:p>
          <a:p>
            <a:pPr marL="1001712" lvl="1" indent="-457200" defTabSz="193675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endParaRPr lang="nl-NL" sz="2800" dirty="0">
              <a:solidFill>
                <a:srgbClr val="000000"/>
              </a:solidFill>
              <a:latin typeface="Arial" charset="0"/>
            </a:endParaRPr>
          </a:p>
          <a:p>
            <a:pPr marL="457200" indent="-457200" defTabSz="193675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 &amp; 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 alleen op getallen</a:t>
            </a:r>
          </a:p>
        </p:txBody>
      </p:sp>
    </p:spTree>
    <p:extLst>
      <p:ext uri="{BB962C8B-B14F-4D97-AF65-F5344CB8AC3E}">
        <p14:creationId xmlns:p14="http://schemas.microsoft.com/office/powerpoint/2010/main" val="227341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Notitieafspraak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7-</a:t>
            </a:r>
            <a:fld id="{31289495-9C49-444A-B5D5-3903625765AE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250825" y="1143000"/>
            <a:ext cx="8642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54013" indent="-354013" eaLnBrk="1" hangingPunct="1">
              <a:buClr>
                <a:srgbClr val="ECFF2B"/>
              </a:buClr>
              <a:buSzPct val="80000"/>
              <a:buFont typeface="Symbol" pitchFamily="18" charset="2"/>
              <a:buNone/>
              <a:tabLst>
                <a:tab pos="722313" algn="l"/>
              </a:tabLst>
            </a:pPr>
            <a:endParaRPr lang="nl-NL" sz="2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250825" y="1268413"/>
            <a:ext cx="86423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defTabSz="193675" eaLnBrk="1" hangingPunct="1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rgbClr val="000000"/>
                </a:solidFill>
                <a:latin typeface="Arial" charset="0"/>
              </a:rPr>
              <a:t>Functies: In hoofdletters.</a:t>
            </a:r>
          </a:p>
          <a:p>
            <a:pPr marL="914400" lvl="1" indent="-457200" defTabSz="193675" eaLnBrk="1" hangingPunct="1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Arial" charset="0"/>
              </a:rPr>
              <a:t>COUNT( ), MIN( ), MAX( ), etc.</a:t>
            </a:r>
            <a:endParaRPr lang="nl-NL" sz="3200" dirty="0">
              <a:solidFill>
                <a:srgbClr val="C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2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SQL Voorbeeld: AVG/SUM</a:t>
            </a:r>
          </a:p>
        </p:txBody>
      </p:sp>
      <p:sp>
        <p:nvSpPr>
          <p:cNvPr id="58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7-</a:t>
            </a:r>
            <a:fld id="{1E6F08AB-51C9-4901-A52C-F961C1A8E4B5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323850" y="912813"/>
            <a:ext cx="86423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nl-NL" sz="3200" i="1" dirty="0">
                <a:solidFill>
                  <a:srgbClr val="000000"/>
                </a:solidFill>
                <a:latin typeface="Arial" charset="0"/>
              </a:rPr>
              <a:t>Wat is het gemiddelde en totaal verkochte aantal producten van de verkoper met nummer 137? </a:t>
            </a:r>
            <a:endParaRPr lang="nl-NL" sz="3200" i="1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AVG(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Aantal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SUM(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Aantal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3200" dirty="0">
              <a:solidFill>
                <a:srgbClr val="000000"/>
              </a:solidFill>
              <a:latin typeface="Arial" charset="0"/>
            </a:endParaRPr>
          </a:p>
          <a:p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Omzet</a:t>
            </a:r>
          </a:p>
          <a:p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  <a:r>
              <a:rPr lang="nl-NL" sz="3200" dirty="0" err="1">
                <a:solidFill>
                  <a:srgbClr val="000000"/>
                </a:solidFill>
                <a:latin typeface="Arial" charset="0"/>
              </a:rPr>
              <a:t>VerkoperNr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3200" dirty="0">
                <a:solidFill>
                  <a:srgbClr val="C7002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137</a:t>
            </a:r>
            <a:r>
              <a:rPr lang="nl-NL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endParaRPr lang="nl-NL" sz="3200" i="1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189013" name="Group 5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06291"/>
              </p:ext>
            </p:extLst>
          </p:nvPr>
        </p:nvGraphicFramePr>
        <p:xfrm>
          <a:off x="323850" y="4365625"/>
          <a:ext cx="2930525" cy="243840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Omzet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ProductNr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Aantal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19440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473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24013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170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26722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688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16386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1745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19440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2529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9027" name="Group 611"/>
          <p:cNvGraphicFramePr>
            <a:graphicFrameLocks noGrp="1"/>
          </p:cNvGraphicFramePr>
          <p:nvPr/>
        </p:nvGraphicFramePr>
        <p:xfrm>
          <a:off x="5003800" y="4437063"/>
          <a:ext cx="1228725" cy="609600"/>
        </p:xfrm>
        <a:graphic>
          <a:graphicData uri="http://schemas.openxmlformats.org/drawingml/2006/table">
            <a:tbl>
              <a:tblPr/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AVG(Aantal)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443.67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9028" name="Group 612"/>
          <p:cNvGraphicFramePr>
            <a:graphicFrameLocks noGrp="1"/>
          </p:cNvGraphicFramePr>
          <p:nvPr/>
        </p:nvGraphicFramePr>
        <p:xfrm>
          <a:off x="5003800" y="6092825"/>
          <a:ext cx="1238250" cy="609600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SUM(Aantal)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1331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9036" name="AutoShape 620"/>
          <p:cNvCxnSpPr>
            <a:cxnSpLocks noChangeShapeType="1"/>
          </p:cNvCxnSpPr>
          <p:nvPr/>
        </p:nvCxnSpPr>
        <p:spPr bwMode="auto">
          <a:xfrm flipV="1">
            <a:off x="3254375" y="4741863"/>
            <a:ext cx="1749425" cy="8429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9038" name="AutoShape 622"/>
          <p:cNvCxnSpPr>
            <a:cxnSpLocks noChangeShapeType="1"/>
          </p:cNvCxnSpPr>
          <p:nvPr/>
        </p:nvCxnSpPr>
        <p:spPr bwMode="auto">
          <a:xfrm>
            <a:off x="3254375" y="5584825"/>
            <a:ext cx="1749425" cy="81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112701" y="6023809"/>
            <a:ext cx="3384376" cy="29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3309" y="6328025"/>
            <a:ext cx="3384376" cy="29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4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SQL Voorbeeld: MIN/MAX</a:t>
            </a:r>
          </a:p>
        </p:txBody>
      </p:sp>
      <p:sp>
        <p:nvSpPr>
          <p:cNvPr id="70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7-</a:t>
            </a:r>
            <a:fld id="{77025E5D-A9A6-4B4B-966B-0D0940AC8176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250825" y="1268413"/>
            <a:ext cx="889317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nl-NL" sz="3200" i="1" dirty="0">
                <a:solidFill>
                  <a:srgbClr val="000000"/>
                </a:solidFill>
                <a:latin typeface="Arial" charset="0"/>
              </a:rPr>
              <a:t>Wat is het meeste en minste aantal dat van productnummer 21765 verkocht is?</a:t>
            </a:r>
            <a:endParaRPr lang="nl-NL" sz="3200" i="1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endParaRPr lang="nl-NL" sz="3200" i="1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Aantal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MIN(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Aantal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3200" dirty="0">
              <a:solidFill>
                <a:srgbClr val="000000"/>
              </a:solidFill>
              <a:latin typeface="Arial" charset="0"/>
            </a:endParaRPr>
          </a:p>
          <a:p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	Omzet</a:t>
            </a:r>
          </a:p>
          <a:p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nl-NL" sz="3200" dirty="0" err="1">
                <a:solidFill>
                  <a:srgbClr val="000000"/>
                </a:solidFill>
                <a:latin typeface="Arial" charset="0"/>
              </a:rPr>
              <a:t>ProductNr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3200" dirty="0">
                <a:solidFill>
                  <a:srgbClr val="C7002B"/>
                </a:solidFill>
                <a:latin typeface="Arial" charset="0"/>
              </a:rPr>
              <a:t> 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21765 </a:t>
            </a:r>
            <a:r>
              <a:rPr lang="nl-NL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graphicFrame>
        <p:nvGraphicFramePr>
          <p:cNvPr id="237008" name="Group 4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00660"/>
              </p:ext>
            </p:extLst>
          </p:nvPr>
        </p:nvGraphicFramePr>
        <p:xfrm>
          <a:off x="2786841" y="5726714"/>
          <a:ext cx="1300163" cy="6096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MAX(Aantal)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3110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7007" name="Group 4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83580"/>
              </p:ext>
            </p:extLst>
          </p:nvPr>
        </p:nvGraphicFramePr>
        <p:xfrm>
          <a:off x="2782958" y="4469128"/>
          <a:ext cx="1311275" cy="609600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MIN(Aantal)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809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7004" name="Group 4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06811"/>
              </p:ext>
            </p:extLst>
          </p:nvPr>
        </p:nvGraphicFramePr>
        <p:xfrm>
          <a:off x="6015038" y="3738563"/>
          <a:ext cx="2589212" cy="3017520"/>
        </p:xfrm>
        <a:graphic>
          <a:graphicData uri="http://schemas.openxmlformats.org/drawingml/2006/table">
            <a:tbl>
              <a:tblPr/>
              <a:tblGrid>
                <a:gridCol w="101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113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Omzet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ProductNr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Aantal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19440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2529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21765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1962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24013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3071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21765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26722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16386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3729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21765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3110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26722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2738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37009" name="AutoShape 465"/>
          <p:cNvCxnSpPr>
            <a:cxnSpLocks noChangeShapeType="1"/>
            <a:endCxn id="237007" idx="3"/>
          </p:cNvCxnSpPr>
          <p:nvPr/>
        </p:nvCxnSpPr>
        <p:spPr bwMode="auto">
          <a:xfrm flipH="1" flipV="1">
            <a:off x="4094233" y="4773928"/>
            <a:ext cx="1919287" cy="72920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7010" name="AutoShape 466"/>
          <p:cNvCxnSpPr>
            <a:cxnSpLocks noChangeShapeType="1"/>
            <a:endCxn id="237008" idx="3"/>
          </p:cNvCxnSpPr>
          <p:nvPr/>
        </p:nvCxnSpPr>
        <p:spPr bwMode="auto">
          <a:xfrm flipH="1" flipV="1">
            <a:off x="4087004" y="6031514"/>
            <a:ext cx="1926516" cy="26699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5721420" y="4668213"/>
            <a:ext cx="3384376" cy="29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27576" y="5232455"/>
            <a:ext cx="3384376" cy="29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27576" y="5775867"/>
            <a:ext cx="3384376" cy="29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27576" y="6068433"/>
            <a:ext cx="3384376" cy="29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21420" y="6584370"/>
            <a:ext cx="3384376" cy="29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5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 Voorbeeld: COUNT</a:t>
            </a:r>
          </a:p>
        </p:txBody>
      </p:sp>
      <p:sp>
        <p:nvSpPr>
          <p:cNvPr id="73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7-</a:t>
            </a:r>
            <a:fld id="{D64A1E1A-8F89-4C70-A1BC-96D61F036BC4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250825" y="1268413"/>
            <a:ext cx="86423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593725" eaLnBrk="1" hangingPunct="1">
              <a:buClr>
                <a:srgbClr val="ECFF2B"/>
              </a:buClr>
              <a:buSzPct val="80000"/>
              <a:buFont typeface="Symbol" pitchFamily="18" charset="2"/>
              <a:buNone/>
            </a:pPr>
            <a:r>
              <a:rPr lang="nl-NL" sz="3200" i="1" dirty="0">
                <a:solidFill>
                  <a:srgbClr val="000000"/>
                </a:solidFill>
                <a:latin typeface="Arial" charset="0"/>
              </a:rPr>
              <a:t>Hoeveel verkopers hebben product 21765 verkocht?</a:t>
            </a:r>
          </a:p>
          <a:p>
            <a:pPr defTabSz="593725"/>
            <a:endParaRPr lang="nl-NL" sz="3200" i="1" dirty="0">
              <a:solidFill>
                <a:srgbClr val="000000"/>
              </a:solidFill>
              <a:latin typeface="Arial" charset="0"/>
            </a:endParaRPr>
          </a:p>
          <a:p>
            <a:pPr defTabSz="593725"/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nl-NL" sz="3200" dirty="0" err="1">
                <a:solidFill>
                  <a:srgbClr val="000000"/>
                </a:solidFill>
                <a:latin typeface="Arial" charset="0"/>
              </a:rPr>
              <a:t>VerkoperNr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93725"/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	Omzet</a:t>
            </a:r>
          </a:p>
          <a:p>
            <a:pPr defTabSz="593725"/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nl-NL" sz="3200" dirty="0" err="1">
                <a:solidFill>
                  <a:srgbClr val="000000"/>
                </a:solidFill>
                <a:latin typeface="Arial" charset="0"/>
              </a:rPr>
              <a:t>ProductNr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3200" dirty="0">
                <a:solidFill>
                  <a:srgbClr val="C7002B"/>
                </a:solidFill>
                <a:latin typeface="Arial" charset="0"/>
              </a:rPr>
              <a:t> 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21765 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237902" name="Group 334"/>
          <p:cNvGraphicFramePr>
            <a:graphicFrameLocks noGrp="1"/>
          </p:cNvGraphicFramePr>
          <p:nvPr/>
        </p:nvGraphicFramePr>
        <p:xfrm>
          <a:off x="2124075" y="4765675"/>
          <a:ext cx="1957388" cy="609600"/>
        </p:xfrm>
        <a:graphic>
          <a:graphicData uri="http://schemas.openxmlformats.org/drawingml/2006/table">
            <a:tbl>
              <a:tblPr/>
              <a:tblGrid>
                <a:gridCol w="19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COUNT(VerkoperNr)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37637" name="AutoShape 69"/>
          <p:cNvCxnSpPr>
            <a:cxnSpLocks noChangeShapeType="1"/>
          </p:cNvCxnSpPr>
          <p:nvPr/>
        </p:nvCxnSpPr>
        <p:spPr bwMode="auto">
          <a:xfrm flipH="1" flipV="1">
            <a:off x="4081463" y="5068888"/>
            <a:ext cx="2290762" cy="47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237900" name="Group 3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133025"/>
              </p:ext>
            </p:extLst>
          </p:nvPr>
        </p:nvGraphicFramePr>
        <p:xfrm>
          <a:off x="6372225" y="2463800"/>
          <a:ext cx="2589213" cy="3844932"/>
        </p:xfrm>
        <a:graphic>
          <a:graphicData uri="http://schemas.openxmlformats.org/drawingml/2006/table">
            <a:tbl>
              <a:tblPr/>
              <a:tblGrid>
                <a:gridCol w="1011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Omzet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ProductNr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Aantal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19440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473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24013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170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26722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688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16386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1745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19440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2529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21765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1962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24013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3071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21765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26722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16386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3729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21765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3110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26722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2738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6228184" y="3140968"/>
            <a:ext cx="280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28184" y="3717032"/>
            <a:ext cx="280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28184" y="3429000"/>
            <a:ext cx="280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28184" y="4005064"/>
            <a:ext cx="280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28184" y="4221088"/>
            <a:ext cx="280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2675" y="4765675"/>
            <a:ext cx="280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28184" y="5375275"/>
            <a:ext cx="280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58982" y="6165304"/>
            <a:ext cx="280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28184" y="5589240"/>
            <a:ext cx="280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AutoShape 69"/>
          <p:cNvCxnSpPr>
            <a:cxnSpLocks noChangeShapeType="1"/>
          </p:cNvCxnSpPr>
          <p:nvPr/>
        </p:nvCxnSpPr>
        <p:spPr bwMode="auto">
          <a:xfrm flipH="1">
            <a:off x="4090343" y="4529365"/>
            <a:ext cx="2281882" cy="52671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69"/>
          <p:cNvCxnSpPr>
            <a:cxnSpLocks noChangeShapeType="1"/>
            <a:endCxn id="237902" idx="3"/>
          </p:cNvCxnSpPr>
          <p:nvPr/>
        </p:nvCxnSpPr>
        <p:spPr bwMode="auto">
          <a:xfrm flipH="1" flipV="1">
            <a:off x="4081463" y="5070475"/>
            <a:ext cx="2312466" cy="818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169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7-</a:t>
            </a:r>
            <a:fld id="{A281E744-69A4-4A33-A21F-D8691FA23DF6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50824" y="1268413"/>
            <a:ext cx="889317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55600" indent="-355600" defTabSz="593725" eaLnBrk="1" hangingPunct="1">
              <a:buClr>
                <a:srgbClr val="ECFF2B"/>
              </a:buClr>
              <a:buSzPct val="80000"/>
            </a:pPr>
            <a:endParaRPr lang="nl-NL" sz="32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55600" indent="-355600" defTabSz="593725" eaLnBrk="1" hangingPunct="1">
              <a:buClr>
                <a:srgbClr val="ECFF2B"/>
              </a:buClr>
              <a:buSzPct val="80000"/>
              <a:buFont typeface="Symbol" pitchFamily="18" charset="2"/>
              <a:buChar char="¨"/>
            </a:pPr>
            <a:endParaRPr lang="nl-NL" sz="32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55600" indent="-355600" defTabSz="593725" eaLnBrk="1" hangingPunct="1">
              <a:buClr>
                <a:srgbClr val="ECFF2B"/>
              </a:buClr>
              <a:buSzPct val="80000"/>
              <a:buFont typeface="Symbol" pitchFamily="18" charset="2"/>
              <a:buChar char="¨"/>
            </a:pPr>
            <a:endParaRPr lang="nl-NL" sz="32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55600" indent="-355600" defTabSz="593725" eaLnBrk="1" hangingPunct="1">
              <a:buClr>
                <a:srgbClr val="ECFF2B"/>
              </a:buClr>
              <a:buSzPct val="80000"/>
              <a:buFont typeface="Symbol" pitchFamily="18" charset="2"/>
              <a:buChar char="¨"/>
            </a:pPr>
            <a:endParaRPr lang="nl-NL" sz="32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457200" indent="-457200" defTabSz="593725" eaLnBrk="1" hangingPunct="1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rgbClr val="000000"/>
                </a:solidFill>
                <a:latin typeface="Arial" charset="0"/>
              </a:rPr>
              <a:t>Vaak komt 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*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 voor</a:t>
            </a:r>
          </a:p>
          <a:p>
            <a:pPr marL="457200" indent="-457200" defTabSz="593725" eaLnBrk="1" hangingPunct="1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endParaRPr lang="nl-NL" sz="3200" dirty="0">
              <a:solidFill>
                <a:srgbClr val="000000"/>
              </a:solidFill>
              <a:latin typeface="Arial" charset="0"/>
            </a:endParaRPr>
          </a:p>
          <a:p>
            <a:pPr marL="457200" indent="-457200" defTabSz="593725" eaLnBrk="1" hangingPunct="1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*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nl-NL" sz="3200" dirty="0">
                <a:solidFill>
                  <a:srgbClr val="000000"/>
                </a:solidFill>
                <a:latin typeface="Arial" charset="0"/>
              </a:rPr>
            </a:b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 Klant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sz="3200" dirty="0">
                <a:solidFill>
                  <a:srgbClr val="000000"/>
                </a:solidFill>
                <a:latin typeface="Arial" charset="0"/>
              </a:rPr>
            </a:br>
            <a:br>
              <a:rPr lang="nl-NL" sz="3200" dirty="0">
                <a:solidFill>
                  <a:srgbClr val="000000"/>
                </a:solidFill>
                <a:latin typeface="Arial" charset="0"/>
              </a:rPr>
            </a:br>
            <a:r>
              <a:rPr lang="nl-NL" sz="3200" dirty="0">
                <a:solidFill>
                  <a:srgbClr val="000000"/>
                </a:solidFill>
                <a:latin typeface="Arial" charset="0"/>
              </a:rPr>
              <a:t>telt aantal rijen in een antwoord: 4</a:t>
            </a:r>
          </a:p>
        </p:txBody>
      </p:sp>
      <p:graphicFrame>
        <p:nvGraphicFramePr>
          <p:cNvPr id="5" name="Group 341"/>
          <p:cNvGraphicFramePr>
            <a:graphicFrameLocks noGrp="1"/>
          </p:cNvGraphicFramePr>
          <p:nvPr/>
        </p:nvGraphicFramePr>
        <p:xfrm>
          <a:off x="3851920" y="980728"/>
          <a:ext cx="4857752" cy="1645920"/>
        </p:xfrm>
        <a:graphic>
          <a:graphicData uri="http://schemas.openxmlformats.org/drawingml/2006/table">
            <a:tbl>
              <a:tblPr/>
              <a:tblGrid>
                <a:gridCol w="84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44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KLANT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KlantNr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KlantNaam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PlaatsHfdkntr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Main St. 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0839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Jane’s Stores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0933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ABC Home Stores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Acme Hardware 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827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COUNT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7-</a:t>
            </a:r>
            <a:fld id="{A281E744-69A4-4A33-A21F-D8691FA23DF6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32228" y="1150800"/>
            <a:ext cx="889317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55600" indent="-355600" defTabSz="593725" eaLnBrk="1" hangingPunct="1">
              <a:buClr>
                <a:srgbClr val="ECFF2B"/>
              </a:buClr>
              <a:buSzPct val="80000"/>
            </a:pPr>
            <a:endParaRPr lang="nl-NL" sz="32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55600" indent="-355600" defTabSz="593725" eaLnBrk="1" hangingPunct="1">
              <a:buClr>
                <a:srgbClr val="ECFF2B"/>
              </a:buClr>
              <a:buSzPct val="80000"/>
              <a:buFont typeface="Symbol" pitchFamily="18" charset="2"/>
              <a:buChar char="¨"/>
            </a:pPr>
            <a:endParaRPr lang="nl-NL" sz="32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55600" indent="-355600" defTabSz="593725" eaLnBrk="1" hangingPunct="1">
              <a:buClr>
                <a:srgbClr val="ECFF2B"/>
              </a:buClr>
              <a:buSzPct val="80000"/>
              <a:buFont typeface="Symbol" pitchFamily="18" charset="2"/>
              <a:buChar char="¨"/>
            </a:pPr>
            <a:endParaRPr lang="nl-NL" sz="32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457200" indent="-457200" defTabSz="593725" eaLnBrk="1" hangingPunct="1">
              <a:buSzPct val="80000"/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nl-NL" sz="3200" dirty="0" err="1">
                <a:solidFill>
                  <a:srgbClr val="000000"/>
                </a:solidFill>
                <a:latin typeface="Arial" charset="0"/>
              </a:rPr>
              <a:t>PlaatsHfdkntr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 Klant</a:t>
            </a:r>
            <a:br>
              <a:rPr lang="nl-NL" sz="3200" dirty="0">
                <a:solidFill>
                  <a:srgbClr val="000000"/>
                </a:solidFill>
                <a:latin typeface="Arial" charset="0"/>
              </a:rPr>
            </a:br>
            <a:r>
              <a:rPr lang="nl-NL" sz="3200" dirty="0">
                <a:solidFill>
                  <a:srgbClr val="000000"/>
                </a:solidFill>
                <a:latin typeface="Arial" charset="0"/>
              </a:rPr>
              <a:t>telt het aantal rijen, met een niet-leeg </a:t>
            </a:r>
            <a:r>
              <a:rPr lang="nl-NL" sz="3200" dirty="0" err="1">
                <a:solidFill>
                  <a:srgbClr val="000000"/>
                </a:solidFill>
                <a:latin typeface="Arial" charset="0"/>
              </a:rPr>
              <a:t>PlaatsHfdkntr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: 3</a:t>
            </a:r>
          </a:p>
          <a:p>
            <a:pPr marL="457200" indent="-457200" defTabSz="593725" eaLnBrk="1" hangingPunct="1">
              <a:buSzPct val="80000"/>
              <a:buFont typeface="Arial" panose="020B0604020202020204" pitchFamily="34" charset="0"/>
              <a:buChar char="•"/>
            </a:pPr>
            <a:endParaRPr lang="nl-NL" sz="3200" dirty="0">
              <a:solidFill>
                <a:srgbClr val="000000"/>
              </a:solidFill>
              <a:latin typeface="Arial" charset="0"/>
            </a:endParaRPr>
          </a:p>
          <a:p>
            <a:pPr marL="457200" indent="-457200" defTabSz="593725" eaLnBrk="1" hangingPunct="1">
              <a:buSzPct val="80000"/>
              <a:buFont typeface="Arial" panose="020B0604020202020204" pitchFamily="34" charset="0"/>
              <a:buChar char="•"/>
            </a:pP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COUNT(DISTINCT </a:t>
            </a:r>
            <a:r>
              <a:rPr lang="nl-NL" sz="3200" dirty="0" err="1">
                <a:solidFill>
                  <a:srgbClr val="000000"/>
                </a:solidFill>
                <a:latin typeface="Arial" charset="0"/>
              </a:rPr>
              <a:t>PlaatsHfdkntr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 Klant</a:t>
            </a:r>
            <a:br>
              <a:rPr lang="nl-NL" sz="3200" dirty="0">
                <a:solidFill>
                  <a:srgbClr val="000000"/>
                </a:solidFill>
                <a:latin typeface="Arial" charset="0"/>
              </a:rPr>
            </a:br>
            <a:r>
              <a:rPr lang="nl-NL" sz="3200" dirty="0">
                <a:solidFill>
                  <a:srgbClr val="000000"/>
                </a:solidFill>
                <a:latin typeface="Arial" charset="0"/>
              </a:rPr>
              <a:t>telt het aantal verschillende verkopers: 2</a:t>
            </a:r>
          </a:p>
        </p:txBody>
      </p:sp>
      <p:graphicFrame>
        <p:nvGraphicFramePr>
          <p:cNvPr id="5" name="Group 341"/>
          <p:cNvGraphicFramePr>
            <a:graphicFrameLocks noGrp="1"/>
          </p:cNvGraphicFramePr>
          <p:nvPr/>
        </p:nvGraphicFramePr>
        <p:xfrm>
          <a:off x="3851920" y="980728"/>
          <a:ext cx="4857752" cy="1645920"/>
        </p:xfrm>
        <a:graphic>
          <a:graphicData uri="http://schemas.openxmlformats.org/drawingml/2006/table">
            <a:tbl>
              <a:tblPr/>
              <a:tblGrid>
                <a:gridCol w="848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44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KLANT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KlantNr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KlantNaam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PlaatsHfdkntr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Main St. 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0839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Jane’s Stores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0933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ABC Home Stores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Acme Hardware 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083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 2-1</a:t>
            </a:r>
          </a:p>
        </p:txBody>
      </p:sp>
      <p:sp>
        <p:nvSpPr>
          <p:cNvPr id="4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7-</a:t>
            </a:r>
            <a:fld id="{4662F1F9-74FE-4517-8529-919D91EBAE55}" type="slidenum">
              <a:rPr lang="en-US" smtClean="0">
                <a:solidFill>
                  <a:srgbClr val="FFFFFF"/>
                </a:solidFill>
              </a:rPr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250825" y="1143000"/>
            <a:ext cx="8642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54013" indent="-354013" eaLnBrk="1" hangingPunct="1">
              <a:buClr>
                <a:srgbClr val="ECFF2B"/>
              </a:buClr>
              <a:buSzPct val="80000"/>
              <a:buFont typeface="Symbol" pitchFamily="18" charset="2"/>
              <a:buNone/>
              <a:tabLst>
                <a:tab pos="722313" algn="l"/>
              </a:tabLst>
            </a:pPr>
            <a:endParaRPr lang="nl-NL" sz="280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258289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85347"/>
              </p:ext>
            </p:extLst>
          </p:nvPr>
        </p:nvGraphicFramePr>
        <p:xfrm>
          <a:off x="1331913" y="981075"/>
          <a:ext cx="6515163" cy="1828800"/>
        </p:xfrm>
        <a:graphic>
          <a:graphicData uri="http://schemas.openxmlformats.org/drawingml/2006/table">
            <a:tbl>
              <a:tblPr/>
              <a:tblGrid>
                <a:gridCol w="118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175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VerkoperNaam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CommPerct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JaarinDienst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KamerNummer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Baker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1995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1284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Adams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1253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Dickens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1998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1209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Carlyle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1227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8290" name="Text Box 242"/>
          <p:cNvSpPr txBox="1">
            <a:spLocks noChangeArrowheads="1"/>
          </p:cNvSpPr>
          <p:nvPr/>
        </p:nvSpPr>
        <p:spPr bwMode="auto">
          <a:xfrm>
            <a:off x="232417" y="3212976"/>
            <a:ext cx="889317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SzPct val="80000"/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00"/>
                </a:solidFill>
                <a:latin typeface="Arial" charset="0"/>
              </a:rPr>
              <a:t>Wat is het gemiddelde commissiepercentage?</a:t>
            </a:r>
          </a:p>
          <a:p>
            <a:pPr marL="457200" indent="-457200">
              <a:buSzPct val="80000"/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00"/>
                </a:solidFill>
                <a:latin typeface="Arial" charset="0"/>
              </a:rPr>
              <a:t>Hoeveel verkopers zijn in 2001 in dienst gekomen?</a:t>
            </a:r>
          </a:p>
          <a:p>
            <a:pPr marL="457200" indent="-457200">
              <a:buSzPct val="80000"/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00"/>
                </a:solidFill>
                <a:latin typeface="Arial" charset="0"/>
              </a:rPr>
              <a:t>Welke verkopers (namen) hebben een kamernummer tussen 1250 en 1300 en een commissiepercentage van minstens 15%?</a:t>
            </a:r>
          </a:p>
          <a:p>
            <a:pPr marL="457200" indent="-457200">
              <a:buSzPct val="80000"/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rgbClr val="000000"/>
                </a:solidFill>
                <a:latin typeface="Arial" charset="0"/>
              </a:rPr>
              <a:t>Hoeveel is het verschil tussen het laagste en het hoogste commissiepercentage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319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556792"/>
            <a:ext cx="8136904" cy="4824536"/>
          </a:xfrm>
        </p:spPr>
        <p:txBody>
          <a:bodyPr/>
          <a:lstStyle/>
          <a:p>
            <a:r>
              <a:rPr lang="en-US" dirty="0" err="1"/>
              <a:t>Relationaal</a:t>
            </a:r>
            <a:r>
              <a:rPr lang="en-US" dirty="0"/>
              <a:t> database </a:t>
            </a:r>
            <a:r>
              <a:rPr lang="en-US" dirty="0" err="1"/>
              <a:t>systeem</a:t>
            </a:r>
            <a:endParaRPr lang="en-US" dirty="0"/>
          </a:p>
          <a:p>
            <a:r>
              <a:rPr lang="en-US" dirty="0"/>
              <a:t>CRUD</a:t>
            </a:r>
          </a:p>
          <a:p>
            <a:r>
              <a:rPr lang="en-US" dirty="0"/>
              <a:t>SQL</a:t>
            </a:r>
          </a:p>
          <a:p>
            <a:pPr lvl="1"/>
            <a:r>
              <a:rPr lang="en-US" dirty="0"/>
              <a:t> SELECT</a:t>
            </a:r>
          </a:p>
          <a:p>
            <a:pPr lvl="1"/>
            <a:r>
              <a:rPr lang="en-US" dirty="0"/>
              <a:t> FROM</a:t>
            </a:r>
          </a:p>
          <a:p>
            <a:pPr lvl="1"/>
            <a:r>
              <a:rPr lang="en-US" dirty="0"/>
              <a:t> WHERE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Vergelijkingen</a:t>
            </a:r>
            <a:r>
              <a:rPr lang="en-US" dirty="0"/>
              <a:t>: =, &lt;&gt;, &gt;, &gt;=, …</a:t>
            </a:r>
          </a:p>
          <a:p>
            <a:pPr lvl="1"/>
            <a:r>
              <a:rPr lang="en-US" dirty="0"/>
              <a:t> LIKE, IN, DISTINCT, BETWEEN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: AND, OR</a:t>
            </a:r>
          </a:p>
          <a:p>
            <a:pPr lvl="1"/>
            <a:r>
              <a:rPr lang="en-US" dirty="0"/>
              <a:t> ORDER BY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Vorige</a:t>
            </a:r>
            <a:r>
              <a:rPr lang="en-US" dirty="0"/>
              <a:t> les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8319-185F-40D1-8EB3-3889FB81F61F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95BF7B-D311-4A70-A4D8-7B3F6F265E16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nl-NL"/>
              <a:t>Avans Hogeschool - AE&amp;I -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022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Voorbeeld statische “IN”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7-</a:t>
            </a:r>
            <a:fld id="{06774F43-B7DC-45B0-8989-F1CE2D81D531}" type="slidenum">
              <a:rPr lang="en-US" smtClean="0">
                <a:solidFill>
                  <a:srgbClr val="FFFFFF"/>
                </a:solidFill>
              </a:rPr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228600" y="1268413"/>
            <a:ext cx="89154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650875"/>
            <a:r>
              <a:rPr lang="nl-NL" sz="3200" i="1" dirty="0">
                <a:solidFill>
                  <a:srgbClr val="000000"/>
                </a:solidFill>
                <a:latin typeface="Arial" charset="0"/>
              </a:rPr>
              <a:t>Hoe heten de verkopers </a:t>
            </a:r>
            <a:br>
              <a:rPr lang="nl-NL" sz="3200" i="1" dirty="0">
                <a:solidFill>
                  <a:srgbClr val="000000"/>
                </a:solidFill>
                <a:latin typeface="Arial" charset="0"/>
              </a:rPr>
            </a:br>
            <a:r>
              <a:rPr lang="nl-NL" sz="3200" i="1" dirty="0">
                <a:solidFill>
                  <a:srgbClr val="000000"/>
                </a:solidFill>
                <a:latin typeface="Arial" charset="0"/>
              </a:rPr>
              <a:t>met nummers 137 en 204?</a:t>
            </a:r>
          </a:p>
          <a:p>
            <a:pPr defTabSz="650875"/>
            <a:endParaRPr lang="nl-NL" sz="3200" dirty="0">
              <a:solidFill>
                <a:srgbClr val="000000"/>
              </a:solidFill>
              <a:latin typeface="Arial" charset="0"/>
            </a:endParaRPr>
          </a:p>
          <a:p>
            <a:pPr defTabSz="650875"/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nl-NL" sz="3200" dirty="0" err="1">
                <a:solidFill>
                  <a:srgbClr val="000000"/>
                </a:solidFill>
                <a:latin typeface="Arial" charset="0"/>
              </a:rPr>
              <a:t>VerkoperNaam</a:t>
            </a:r>
            <a:endParaRPr lang="nl-NL" sz="3200" dirty="0">
              <a:solidFill>
                <a:srgbClr val="000000"/>
              </a:solidFill>
              <a:latin typeface="Arial" charset="0"/>
            </a:endParaRPr>
          </a:p>
          <a:p>
            <a:pPr defTabSz="650875"/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		Verkoper</a:t>
            </a:r>
          </a:p>
          <a:p>
            <a:pPr defTabSz="650875"/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3200" dirty="0">
                <a:solidFill>
                  <a:srgbClr val="C7002B"/>
                </a:solidFill>
                <a:latin typeface="Arial" charset="0"/>
              </a:rPr>
              <a:t> 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nl-NL" sz="3200" dirty="0" err="1">
                <a:solidFill>
                  <a:srgbClr val="000000"/>
                </a:solidFill>
                <a:latin typeface="Arial" charset="0"/>
              </a:rPr>
              <a:t>VerkoperNr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(</a:t>
            </a:r>
            <a:r>
              <a:rPr lang="nl-NL" sz="3200" dirty="0">
                <a:solidFill>
                  <a:srgbClr val="000000"/>
                </a:solidFill>
                <a:latin typeface="Arial" charset="0"/>
              </a:rPr>
              <a:t>137, 204</a:t>
            </a:r>
            <a:r>
              <a:rPr lang="nl-NL" sz="3200" b="1" dirty="0">
                <a:solidFill>
                  <a:srgbClr val="C700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650875"/>
            <a:endParaRPr lang="nl-NL" sz="3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0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539552" y="1556792"/>
            <a:ext cx="8136904" cy="4680520"/>
          </a:xfrm>
        </p:spPr>
        <p:txBody>
          <a:bodyPr/>
          <a:lstStyle/>
          <a:p>
            <a:r>
              <a:rPr lang="en-US" dirty="0"/>
              <a:t>Elke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datatype</a:t>
            </a:r>
          </a:p>
          <a:p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beschikbare</a:t>
            </a:r>
            <a:r>
              <a:rPr lang="en-US" dirty="0"/>
              <a:t> datatypes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verschillen</a:t>
            </a:r>
            <a:r>
              <a:rPr lang="en-US" dirty="0"/>
              <a:t> per RDBMS</a:t>
            </a:r>
          </a:p>
          <a:p>
            <a:endParaRPr lang="en-US" dirty="0"/>
          </a:p>
          <a:p>
            <a:r>
              <a:rPr lang="en-US" dirty="0"/>
              <a:t>Text: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/>
              <a:t>(</a:t>
            </a:r>
            <a:r>
              <a:rPr lang="en-US" dirty="0" err="1"/>
              <a:t>vaste</a:t>
            </a:r>
            <a:r>
              <a:rPr lang="en-US" dirty="0"/>
              <a:t> </a:t>
            </a:r>
            <a:r>
              <a:rPr lang="en-US" dirty="0" err="1"/>
              <a:t>lengte</a:t>
            </a:r>
            <a:r>
              <a:rPr lang="en-US" dirty="0"/>
              <a:t>),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 </a:t>
            </a:r>
            <a:r>
              <a:rPr lang="en-US" dirty="0"/>
              <a:t>(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lengte</a:t>
            </a:r>
            <a:r>
              <a:rPr lang="en-US" dirty="0"/>
              <a:t>) 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Geheel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: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/>
          </a:p>
          <a:p>
            <a:r>
              <a:rPr lang="en-US" dirty="0" err="1"/>
              <a:t>Kommagetal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decimal, float</a:t>
            </a:r>
          </a:p>
          <a:p>
            <a:r>
              <a:rPr lang="en-US" dirty="0" err="1"/>
              <a:t>Valuta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</a:p>
          <a:p>
            <a:r>
              <a:rPr lang="en-US" dirty="0"/>
              <a:t>Boolean: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5-</a:t>
            </a:r>
            <a:fld id="{8BED72B0-39A0-4E41-8ACD-B2489ECDB20C}" type="slidenum">
              <a:rPr lang="en-US" smtClean="0">
                <a:solidFill>
                  <a:srgbClr val="FFFFFF"/>
                </a:solidFill>
              </a:rPr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2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539552" y="1556792"/>
            <a:ext cx="8136904" cy="4680520"/>
          </a:xfrm>
        </p:spPr>
        <p:txBody>
          <a:bodyPr/>
          <a:lstStyle/>
          <a:p>
            <a:r>
              <a:rPr lang="en-US" dirty="0" err="1"/>
              <a:t>Datatypen</a:t>
            </a:r>
            <a:r>
              <a:rPr lang="en-US" dirty="0"/>
              <a:t>: </a:t>
            </a:r>
            <a:r>
              <a:rPr lang="en-US" dirty="0" err="1"/>
              <a:t>Kleine</a:t>
            </a:r>
            <a:r>
              <a:rPr lang="en-US" dirty="0"/>
              <a:t> letters.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float, …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Notitieafspraak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5-</a:t>
            </a:r>
            <a:fld id="{8BED72B0-39A0-4E41-8ACD-B2489ECDB20C}" type="slidenum">
              <a:rPr lang="en-US" smtClean="0">
                <a:solidFill>
                  <a:srgbClr val="FFFFFF"/>
                </a:solidFill>
              </a:rPr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6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540000" y="2924944"/>
            <a:ext cx="8136904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dirty="0" err="1"/>
              <a:t>Verkoper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95300" lvl="2" indent="0">
              <a:buNone/>
            </a:pPr>
            <a:r>
              <a:rPr lang="en-US" sz="2000" dirty="0" err="1"/>
              <a:t>VerkoperNr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,</a:t>
            </a:r>
          </a:p>
          <a:p>
            <a:pPr marL="495300" lvl="2" indent="0">
              <a:buNone/>
            </a:pPr>
            <a:r>
              <a:rPr lang="en-US" sz="2000" dirty="0" err="1"/>
              <a:t>VerkoperNaam</a:t>
            </a:r>
            <a:r>
              <a:rPr lang="en-US" sz="2000" dirty="0"/>
              <a:t> char(15),</a:t>
            </a:r>
          </a:p>
          <a:p>
            <a:pPr marL="495300" lvl="2" indent="0">
              <a:buNone/>
            </a:pPr>
            <a:r>
              <a:rPr lang="en-US" sz="2000" dirty="0" err="1"/>
              <a:t>CommPerct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,</a:t>
            </a:r>
          </a:p>
          <a:p>
            <a:pPr marL="495300" lvl="2" indent="0">
              <a:buNone/>
            </a:pPr>
            <a:r>
              <a:rPr lang="en-US" sz="2000" dirty="0" err="1"/>
              <a:t>JaarinDienst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,</a:t>
            </a:r>
          </a:p>
          <a:p>
            <a:pPr marL="495300" lvl="2" indent="0">
              <a:buNone/>
            </a:pPr>
            <a:r>
              <a:rPr lang="en-US" sz="2000" dirty="0" err="1"/>
              <a:t>KamerNummer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25500" lvl="3" indent="0">
              <a:buNone/>
            </a:pP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char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5-</a:t>
            </a:r>
            <a:fld id="{8BED72B0-39A0-4E41-8ACD-B2489ECDB20C}" type="slidenum">
              <a:rPr lang="en-US" smtClean="0">
                <a:solidFill>
                  <a:srgbClr val="FFFFFF"/>
                </a:solidFill>
              </a:rPr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60947"/>
              </p:ext>
            </p:extLst>
          </p:nvPr>
        </p:nvGraphicFramePr>
        <p:xfrm>
          <a:off x="1979712" y="828000"/>
          <a:ext cx="6515163" cy="1829147"/>
        </p:xfrm>
        <a:graphic>
          <a:graphicData uri="http://schemas.openxmlformats.org/drawingml/2006/table">
            <a:tbl>
              <a:tblPr/>
              <a:tblGrid>
                <a:gridCol w="118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147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VerkoperNaam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CommPerct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JaarinDienst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KamerNummer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Baker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1995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1284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Adams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1253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Dickens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1998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1209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Carlyle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1227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030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18517" y="260648"/>
            <a:ext cx="7020000" cy="1080000"/>
          </a:xfrm>
        </p:spPr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5-</a:t>
            </a:r>
            <a:fld id="{8BED72B0-39A0-4E41-8ACD-B2489ECDB20C}" type="slidenum">
              <a:rPr lang="en-US" smtClean="0">
                <a:solidFill>
                  <a:srgbClr val="FFFFFF"/>
                </a:solidFill>
              </a:rPr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883"/>
          <a:stretch/>
        </p:blipFill>
        <p:spPr>
          <a:xfrm>
            <a:off x="395536" y="1772816"/>
            <a:ext cx="8547741" cy="356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1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Datum: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Datum + </a:t>
            </a:r>
            <a:r>
              <a:rPr lang="en-US" dirty="0" err="1"/>
              <a:t>tijd</a:t>
            </a:r>
            <a:r>
              <a:rPr lang="en-US" dirty="0"/>
              <a:t>: </a:t>
            </a:r>
            <a:r>
              <a:rPr lang="en-US" b="1" strike="sngStrik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datetime2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: </a:t>
            </a:r>
            <a:r>
              <a:rPr lang="nl-NL" dirty="0"/>
              <a:t>CURRENT_TIMESTAMP, </a:t>
            </a:r>
            <a:r>
              <a:rPr lang="en-US" dirty="0"/>
              <a:t>GETDATE()</a:t>
            </a:r>
          </a:p>
          <a:p>
            <a:endParaRPr lang="en-US" dirty="0"/>
          </a:p>
          <a:p>
            <a:r>
              <a:rPr lang="en-US" dirty="0" err="1"/>
              <a:t>Enkele</a:t>
            </a:r>
            <a:r>
              <a:rPr lang="en-US" dirty="0"/>
              <a:t> </a:t>
            </a:r>
            <a:r>
              <a:rPr lang="en-US" dirty="0" err="1"/>
              <a:t>nuttige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: YEAR(), MONTH(), </a:t>
            </a:r>
            <a:br>
              <a:rPr lang="en-US" dirty="0"/>
            </a:br>
            <a:r>
              <a:rPr lang="en-US" dirty="0"/>
              <a:t>DATEPART( hour, GETDATE() )</a:t>
            </a:r>
            <a:br>
              <a:rPr lang="en-US" dirty="0"/>
            </a:br>
            <a:r>
              <a:rPr lang="en-US" dirty="0"/>
              <a:t>https://docs.microsoft.com/en-us/sql/t-sql/functions/datepart-transact-sql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</a:t>
            </a:r>
            <a:r>
              <a:rPr lang="en-US" dirty="0" err="1"/>
              <a:t>Datatypen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5-</a:t>
            </a:r>
            <a:fld id="{8BED72B0-39A0-4E41-8ACD-B2489ECDB20C}" type="slidenum">
              <a:rPr lang="en-US" smtClean="0">
                <a:solidFill>
                  <a:srgbClr val="FFFFFF"/>
                </a:solidFill>
              </a:rPr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62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79512" y="1556792"/>
            <a:ext cx="8496944" cy="1944216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Selecteer</a:t>
            </a:r>
            <a:r>
              <a:rPr lang="en-US" i="1" dirty="0"/>
              <a:t> de </a:t>
            </a:r>
            <a:r>
              <a:rPr lang="en-US" i="1" dirty="0" err="1"/>
              <a:t>verkopers</a:t>
            </a:r>
            <a:r>
              <a:rPr lang="en-US" i="1" dirty="0"/>
              <a:t> die </a:t>
            </a:r>
            <a:r>
              <a:rPr lang="en-US" i="1" dirty="0" err="1"/>
              <a:t>na</a:t>
            </a:r>
            <a:r>
              <a:rPr lang="en-US" i="1" dirty="0"/>
              <a:t> 1964 </a:t>
            </a:r>
            <a:r>
              <a:rPr lang="en-US" i="1" dirty="0" err="1"/>
              <a:t>zijn</a:t>
            </a:r>
            <a:r>
              <a:rPr lang="en-US" i="1" dirty="0"/>
              <a:t> </a:t>
            </a:r>
            <a:r>
              <a:rPr lang="en-US" i="1" dirty="0" err="1"/>
              <a:t>geboren</a:t>
            </a:r>
            <a:br>
              <a:rPr lang="en-US" i="1" dirty="0"/>
            </a:br>
            <a:endParaRPr lang="en-US" i="1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 </a:t>
            </a:r>
            <a:r>
              <a:rPr lang="en-US" dirty="0" err="1"/>
              <a:t>VerkoperNaam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YEAR( </a:t>
            </a:r>
            <a:r>
              <a:rPr lang="en-US" dirty="0" err="1"/>
              <a:t>GebDatum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dirty="0" err="1"/>
              <a:t>Jaartal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dirty="0"/>
              <a:t>VERKOPER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YEAR(</a:t>
            </a:r>
            <a:r>
              <a:rPr lang="en-US" dirty="0" err="1"/>
              <a:t>GebDatum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</a:t>
            </a:r>
            <a:r>
              <a:rPr lang="en-US" dirty="0"/>
              <a:t> 1964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date , YEAR()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5-</a:t>
            </a:r>
            <a:fld id="{8BED72B0-39A0-4E41-8ACD-B2489ECDB20C}" type="slidenum">
              <a:rPr lang="en-US" smtClean="0">
                <a:solidFill>
                  <a:srgbClr val="FFFFFF"/>
                </a:solidFill>
              </a:rPr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95554"/>
              </p:ext>
            </p:extLst>
          </p:nvPr>
        </p:nvGraphicFramePr>
        <p:xfrm>
          <a:off x="107504" y="3769360"/>
          <a:ext cx="8675403" cy="1999285"/>
        </p:xfrm>
        <a:graphic>
          <a:graphicData uri="http://schemas.openxmlformats.org/drawingml/2006/table">
            <a:tbl>
              <a:tblPr/>
              <a:tblGrid>
                <a:gridCol w="1289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7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9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VerkoperNaam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CommPerct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JaarinDienst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KamerNummer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GebDatum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Baker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1995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1284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1948-09-01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Adams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1253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1964-06-25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Dickens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1998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1209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1970-09-01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Carlyle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2001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1227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itchFamily="18" charset="0"/>
                          <a:cs typeface="Arial" panose="020B0604020202020204" pitchFamily="34" charset="0"/>
                        </a:rPr>
                        <a:t>1981-05-29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542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smallInt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tinyInt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Geheugenruimte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5-</a:t>
            </a:r>
            <a:fld id="{8BED72B0-39A0-4E41-8ACD-B2489ECDB20C}" type="slidenum">
              <a:rPr lang="en-US" smtClean="0">
                <a:solidFill>
                  <a:srgbClr val="FFFFFF"/>
                </a:solidFill>
              </a:rPr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555466"/>
            <a:ext cx="6624736" cy="30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8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0" y="288000"/>
            <a:ext cx="7020000" cy="71941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80000"/>
            <a:ext cx="8100000" cy="48625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/>
              <a:t>GROUP BY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r>
              <a:rPr lang="en-US" sz="2800" dirty="0"/>
              <a:t>HAVING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r>
              <a:rPr lang="en-US" sz="2800" dirty="0" err="1"/>
              <a:t>Statistische</a:t>
            </a:r>
            <a:r>
              <a:rPr lang="en-US" sz="2800" dirty="0"/>
              <a:t> </a:t>
            </a:r>
            <a:r>
              <a:rPr lang="en-US" sz="2800" dirty="0" err="1"/>
              <a:t>functies</a:t>
            </a: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r>
              <a:rPr lang="en-US" sz="2800" dirty="0" err="1"/>
              <a:t>Datatypen</a:t>
            </a:r>
            <a:endParaRPr lang="en-US" sz="2800" dirty="0"/>
          </a:p>
          <a:p>
            <a:pPr>
              <a:spcBef>
                <a:spcPct val="0"/>
              </a:spcBef>
            </a:pPr>
            <a:endParaRPr lang="nl-NL" sz="2800" dirty="0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552000"/>
            <a:ext cx="2133600" cy="216000"/>
          </a:xfrm>
        </p:spPr>
        <p:txBody>
          <a:bodyPr/>
          <a:lstStyle/>
          <a:p>
            <a:fld id="{4BF36312-E76E-4632-9DBA-D22C4D7D5765}" type="datetime1">
              <a:rPr lang="en-US" smtClean="0"/>
              <a:t>9/6/2017</a:t>
            </a:fld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552000"/>
            <a:ext cx="2133600" cy="216000"/>
          </a:xfrm>
        </p:spPr>
        <p:txBody>
          <a:bodyPr/>
          <a:lstStyle/>
          <a:p>
            <a:fld id="{0F95BF7B-D311-4A70-A4D8-7B3F6F265E16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9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552000"/>
            <a:ext cx="2895600" cy="216000"/>
          </a:xfrm>
        </p:spPr>
        <p:txBody>
          <a:bodyPr/>
          <a:lstStyle/>
          <a:p>
            <a:pPr algn="ctr"/>
            <a:r>
              <a:rPr lang="nl-NL" dirty="0"/>
              <a:t>Avans Hogeschool - AE&amp;I - Informatica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7-</a:t>
            </a:r>
            <a:fld id="{612462F9-2A1F-4694-BBE2-72323C876D60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222" y="261938"/>
            <a:ext cx="9144000" cy="908050"/>
          </a:xfrm>
          <a:noFill/>
          <a:ln/>
        </p:spPr>
        <p:txBody>
          <a:bodyPr lIns="92075" tIns="46038" rIns="92075" bIns="46038" anchorCtr="0"/>
          <a:lstStyle/>
          <a:p>
            <a:r>
              <a:rPr lang="nl-NL" dirty="0"/>
              <a:t>Oefening 2-0 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250825" y="1143000"/>
            <a:ext cx="8642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54013" indent="-354013" eaLnBrk="1" hangingPunct="1">
              <a:buClr>
                <a:srgbClr val="ECFF2B"/>
              </a:buClr>
              <a:buSzPct val="80000"/>
              <a:buFont typeface="Symbol" pitchFamily="18" charset="2"/>
              <a:buNone/>
              <a:tabLst>
                <a:tab pos="722313" algn="l"/>
              </a:tabLst>
            </a:pPr>
            <a:endParaRPr lang="nl-NL" sz="280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232789" name="Group 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91048"/>
              </p:ext>
            </p:extLst>
          </p:nvPr>
        </p:nvGraphicFramePr>
        <p:xfrm>
          <a:off x="827088" y="1196975"/>
          <a:ext cx="7416800" cy="435864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238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Klant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KlantNr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KlantNaam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PlaatsHfdkntr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Main St. 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0839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Jane’s Stores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Chicago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0933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ABC Home Stores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Acme Hardware 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Los Angeles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Fred’s Tool Stores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Atlanta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XYZ Stores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Washington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City 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Western 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Central Stores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New York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2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 2-0 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7-</a:t>
            </a:r>
            <a:fld id="{4F81E80B-54B0-48AA-8477-A15BB06089A2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250825" y="1143000"/>
            <a:ext cx="8642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54013" indent="-354013" eaLnBrk="1" hangingPunct="1">
              <a:buClr>
                <a:srgbClr val="ECFF2B"/>
              </a:buClr>
              <a:buSzPct val="80000"/>
              <a:buFont typeface="Symbol" pitchFamily="18" charset="2"/>
              <a:buNone/>
              <a:tabLst>
                <a:tab pos="722313" algn="l"/>
              </a:tabLst>
            </a:pPr>
            <a:endParaRPr lang="nl-NL" sz="2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6064" name="Rectangle 64"/>
          <p:cNvSpPr>
            <a:spLocks noChangeArrowheads="1"/>
          </p:cNvSpPr>
          <p:nvPr/>
        </p:nvSpPr>
        <p:spPr bwMode="auto">
          <a:xfrm>
            <a:off x="250825" y="1268413"/>
            <a:ext cx="86423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000000"/>
                </a:solidFill>
                <a:latin typeface="Arial" charset="0"/>
              </a:rPr>
              <a:t>Waar is City Hardware gevestigd?</a:t>
            </a:r>
          </a:p>
          <a:p>
            <a:pPr marL="457200" indent="-457200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000000"/>
                </a:solidFill>
                <a:latin typeface="Arial" charset="0"/>
              </a:rPr>
              <a:t>In welke klantnamen, die niet uit Atlanta komen, komt “Store” voor?</a:t>
            </a:r>
          </a:p>
          <a:p>
            <a:pPr marL="457200" indent="-457200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000000"/>
                </a:solidFill>
                <a:latin typeface="Arial" charset="0"/>
              </a:rPr>
              <a:t>Geef een gesorteerde lijst met klantnamen en plaatsen van hoofdkantoren, maar alleen voor verkopernummers kleiner dan 200. </a:t>
            </a:r>
          </a:p>
          <a:p>
            <a:pPr marL="457200" indent="-457200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000000"/>
                </a:solidFill>
                <a:latin typeface="Arial" charset="0"/>
              </a:rPr>
              <a:t>In welke verschillende plaatsen zijn hoofdkantoren gevestigd?</a:t>
            </a:r>
          </a:p>
          <a:p>
            <a:pPr marL="457200" indent="-457200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000000"/>
                </a:solidFill>
                <a:latin typeface="Arial" charset="0"/>
              </a:rPr>
              <a:t>Welke verkoper(nummer)s werken voor klanten uit New York met een klantnummer boven 1500, maar onder 2250?</a:t>
            </a:r>
          </a:p>
        </p:txBody>
      </p:sp>
    </p:spTree>
    <p:extLst>
      <p:ext uri="{BB962C8B-B14F-4D97-AF65-F5344CB8AC3E}">
        <p14:creationId xmlns:p14="http://schemas.microsoft.com/office/powerpoint/2010/main" val="30730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3142714" y="5979926"/>
            <a:ext cx="2895600" cy="2160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7-</a:t>
            </a:r>
            <a:fld id="{CC1CA751-D1CA-4201-A273-D58024661B14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3" y="0"/>
            <a:ext cx="9182131" cy="908050"/>
          </a:xfrm>
        </p:spPr>
        <p:txBody>
          <a:bodyPr/>
          <a:lstStyle/>
          <a:p>
            <a:br>
              <a:rPr lang="nl-NL" dirty="0"/>
            </a:br>
            <a:r>
              <a:rPr lang="nl-NL" dirty="0"/>
              <a:t>SQL Voorbeeld: GROUP BY (I)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125412" y="1014610"/>
            <a:ext cx="88931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503238" eaLnBrk="1" hangingPunct="1">
              <a:buClr>
                <a:srgbClr val="ECFF2B"/>
              </a:buClr>
              <a:buSzPct val="80000"/>
              <a:buFont typeface="Symbol" pitchFamily="18" charset="2"/>
              <a:buNone/>
            </a:pPr>
            <a:r>
              <a:rPr lang="nl-NL" dirty="0">
                <a:solidFill>
                  <a:srgbClr val="000000"/>
                </a:solidFill>
                <a:latin typeface="Arial" charset="0"/>
              </a:rPr>
              <a:t>Wat is het totale aantal verkochte producten per verkoper?</a:t>
            </a:r>
          </a:p>
          <a:p>
            <a:pPr defTabSz="503238"/>
            <a:endParaRPr lang="nl-NL" i="1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defTabSz="503238"/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</a:t>
            </a:r>
            <a:r>
              <a:rPr lang="nl-NL" i="1" dirty="0" err="1">
                <a:solidFill>
                  <a:srgbClr val="000000"/>
                </a:solidFill>
                <a:latin typeface="Arial" charset="0"/>
              </a:rPr>
              <a:t>VerkoperNr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nl-NL" i="1" dirty="0">
                <a:solidFill>
                  <a:srgbClr val="000000"/>
                </a:solidFill>
                <a:latin typeface="Arial" charset="0"/>
              </a:rPr>
              <a:t>Aantal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03238"/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	</a:t>
            </a:r>
            <a:r>
              <a:rPr lang="nl-NL" i="1" dirty="0">
                <a:solidFill>
                  <a:srgbClr val="000000"/>
                </a:solidFill>
                <a:latin typeface="Arial" charset="0"/>
              </a:rPr>
              <a:t>Omzet</a:t>
            </a:r>
          </a:p>
          <a:p>
            <a:pPr defTabSz="503238"/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</a:t>
            </a:r>
            <a:r>
              <a:rPr lang="nl-NL" i="1" dirty="0" err="1">
                <a:solidFill>
                  <a:srgbClr val="000000"/>
                </a:solidFill>
                <a:latin typeface="Arial" charset="0"/>
              </a:rPr>
              <a:t>VerkoperNr</a:t>
            </a:r>
            <a:r>
              <a:rPr lang="nl-NL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graphicFrame>
        <p:nvGraphicFramePr>
          <p:cNvPr id="240864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96206"/>
              </p:ext>
            </p:extLst>
          </p:nvPr>
        </p:nvGraphicFramePr>
        <p:xfrm>
          <a:off x="3233192" y="3922158"/>
          <a:ext cx="2589212" cy="2220916"/>
        </p:xfrm>
        <a:graphic>
          <a:graphicData uri="http://schemas.openxmlformats.org/drawingml/2006/table">
            <a:tbl>
              <a:tblPr/>
              <a:tblGrid>
                <a:gridCol w="101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4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Omzet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ProductNr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Aantal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24013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3071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21765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26722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16386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3729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21765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3110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26722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2738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0926" name="Group 2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18037"/>
              </p:ext>
            </p:extLst>
          </p:nvPr>
        </p:nvGraphicFramePr>
        <p:xfrm>
          <a:off x="161358" y="4442048"/>
          <a:ext cx="2449513" cy="121920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(SUM(Aantal)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3071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1543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9577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6" name="Group 3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57207"/>
              </p:ext>
            </p:extLst>
          </p:nvPr>
        </p:nvGraphicFramePr>
        <p:xfrm>
          <a:off x="6447902" y="3356992"/>
          <a:ext cx="2589213" cy="2194560"/>
        </p:xfrm>
        <a:graphic>
          <a:graphicData uri="http://schemas.openxmlformats.org/drawingml/2006/table">
            <a:tbl>
              <a:tblPr/>
              <a:tblGrid>
                <a:gridCol w="1011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441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Omzet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ProductNr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Aantal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7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26722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2738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24013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3071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16386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3729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21765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4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26722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734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4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21765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3110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74" name="Rechte verbindingslijn met pijl 73"/>
          <p:cNvCxnSpPr/>
          <p:nvPr/>
        </p:nvCxnSpPr>
        <p:spPr bwMode="auto">
          <a:xfrm rot="5400000">
            <a:off x="5876398" y="4785752"/>
            <a:ext cx="571504" cy="5715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Rechte verbindingslijn met pijl 75"/>
          <p:cNvCxnSpPr/>
          <p:nvPr/>
        </p:nvCxnSpPr>
        <p:spPr bwMode="auto">
          <a:xfrm rot="10800000">
            <a:off x="2661688" y="5142942"/>
            <a:ext cx="500066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7035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7-</a:t>
            </a:r>
            <a:fld id="{EDC9EEEA-225F-405E-878E-561C2ED22081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676456" cy="908050"/>
          </a:xfrm>
        </p:spPr>
        <p:txBody>
          <a:bodyPr/>
          <a:lstStyle/>
          <a:p>
            <a:br>
              <a:rPr lang="nl-NL" dirty="0"/>
            </a:br>
            <a:r>
              <a:rPr lang="nl-NL" dirty="0"/>
              <a:t>Regel GROUP BY (I)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558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nl-NL" dirty="0"/>
              <a:t>ALS in de 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dirty="0"/>
              <a:t> een combinatie van ‘gewone’ kolommen en kolommen waarop statistiek toegepast wordt, aanwezig is,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endParaRPr lang="nl-NL" dirty="0"/>
          </a:p>
          <a:p>
            <a:pPr>
              <a:spcBef>
                <a:spcPct val="0"/>
              </a:spcBef>
            </a:pPr>
            <a:r>
              <a:rPr lang="nl-NL" dirty="0"/>
              <a:t>DAN wordt gegroepeerd op de ‘gewone’ kolommen</a:t>
            </a:r>
          </a:p>
        </p:txBody>
      </p:sp>
    </p:spTree>
    <p:extLst>
      <p:ext uri="{BB962C8B-B14F-4D97-AF65-F5344CB8AC3E}">
        <p14:creationId xmlns:p14="http://schemas.microsoft.com/office/powerpoint/2010/main" val="37870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7-</a:t>
            </a:r>
            <a:fld id="{6F93F6A7-CB77-4B7A-87DF-FA8106D1C630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820150" cy="908050"/>
          </a:xfrm>
        </p:spPr>
        <p:txBody>
          <a:bodyPr/>
          <a:lstStyle/>
          <a:p>
            <a:br>
              <a:rPr lang="nl-NL" dirty="0"/>
            </a:br>
            <a:r>
              <a:rPr lang="nl-NL" dirty="0"/>
              <a:t>HAVING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5589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nl-NL" dirty="0"/>
              <a:t>Kan data gefilterd worden op basis van statistische functies?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endParaRPr lang="nl-NL" dirty="0"/>
          </a:p>
          <a:p>
            <a:pPr>
              <a:spcBef>
                <a:spcPct val="0"/>
              </a:spcBef>
            </a:pPr>
            <a:r>
              <a:rPr lang="nl-NL" dirty="0"/>
              <a:t>Jazeker, dat kan!</a:t>
            </a:r>
          </a:p>
          <a:p>
            <a:pPr>
              <a:spcBef>
                <a:spcPct val="0"/>
              </a:spcBef>
              <a:buFont typeface="Symbol" pitchFamily="18" charset="2"/>
              <a:buNone/>
            </a:pPr>
            <a:endParaRPr lang="nl-NL" dirty="0"/>
          </a:p>
          <a:p>
            <a:pPr>
              <a:spcBef>
                <a:spcPct val="0"/>
              </a:spcBef>
            </a:pPr>
            <a:r>
              <a:rPr lang="nl-NL" dirty="0"/>
              <a:t>Natuurlijk moet er dan weer wel gegroepeerd worden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Door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HAVING-</a:t>
            </a:r>
            <a:r>
              <a:rPr lang="en-US" dirty="0" err="1"/>
              <a:t>clausule</a:t>
            </a:r>
            <a:endParaRPr lang="nl-NL" dirty="0"/>
          </a:p>
          <a:p>
            <a:pPr>
              <a:spcBef>
                <a:spcPct val="0"/>
              </a:spcBef>
              <a:buFont typeface="Symbol" pitchFamily="18" charset="2"/>
              <a:buNone/>
            </a:pPr>
            <a:endParaRPr lang="nl-NL" dirty="0"/>
          </a:p>
          <a:p>
            <a:pPr>
              <a:spcBef>
                <a:spcPct val="0"/>
              </a:spcBef>
            </a:pPr>
            <a:r>
              <a:rPr lang="nl-NL" dirty="0"/>
              <a:t>Welke verkopers hebben in totaal meer dan 5000 producten verkocht?</a:t>
            </a:r>
          </a:p>
        </p:txBody>
      </p:sp>
    </p:spTree>
    <p:extLst>
      <p:ext uri="{BB962C8B-B14F-4D97-AF65-F5344CB8AC3E}">
        <p14:creationId xmlns:p14="http://schemas.microsoft.com/office/powerpoint/2010/main" val="43587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7-</a:t>
            </a:r>
            <a:fld id="{76524F28-291F-411E-89B4-C1549EE9D50B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4" y="0"/>
            <a:ext cx="8893175" cy="908050"/>
          </a:xfrm>
        </p:spPr>
        <p:txBody>
          <a:bodyPr/>
          <a:lstStyle/>
          <a:p>
            <a:br>
              <a:rPr lang="nl-NL" dirty="0"/>
            </a:br>
            <a:r>
              <a:rPr lang="nl-NL" dirty="0"/>
              <a:t>SQL Voorbeeld: HAVING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250825" y="1268413"/>
            <a:ext cx="86423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defTabSz="503238" eaLnBrk="1" hangingPunct="1"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</a:pPr>
            <a:r>
              <a:rPr lang="nl-NL" dirty="0">
                <a:solidFill>
                  <a:srgbClr val="000000"/>
                </a:solidFill>
                <a:latin typeface="Arial" charset="0"/>
              </a:rPr>
              <a:t>Welke verkopers hebben in totaal meer dan 5000 producten verkocht?</a:t>
            </a:r>
          </a:p>
          <a:p>
            <a:pPr marL="365125" indent="-365125" defTabSz="503238"/>
            <a:endParaRPr lang="nl-NL" i="1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65125" indent="-365125" defTabSz="503238"/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</a:t>
            </a:r>
            <a:r>
              <a:rPr lang="nl-NL" i="1" dirty="0" err="1">
                <a:solidFill>
                  <a:srgbClr val="000000"/>
                </a:solidFill>
                <a:latin typeface="Arial" charset="0"/>
              </a:rPr>
              <a:t>VerkoperNr</a:t>
            </a:r>
            <a:r>
              <a:rPr lang="nl-NL" i="1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nl-NL" i="1" dirty="0">
                <a:solidFill>
                  <a:srgbClr val="000000"/>
                </a:solidFill>
                <a:latin typeface="Arial" charset="0"/>
              </a:rPr>
              <a:t>Aantal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NL" i="1" dirty="0">
              <a:solidFill>
                <a:srgbClr val="000000"/>
              </a:solidFill>
              <a:latin typeface="Arial" charset="0"/>
            </a:endParaRPr>
          </a:p>
          <a:p>
            <a:pPr marL="365125" indent="-365125" defTabSz="503238"/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	</a:t>
            </a:r>
            <a:r>
              <a:rPr lang="nl-NL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</a:t>
            </a:r>
            <a:r>
              <a:rPr lang="nl-NL" i="1" dirty="0">
                <a:solidFill>
                  <a:srgbClr val="000000"/>
                </a:solidFill>
                <a:latin typeface="Arial" charset="0"/>
              </a:rPr>
              <a:t>Omzet</a:t>
            </a:r>
          </a:p>
          <a:p>
            <a:pPr marL="365125" indent="-365125" defTabSz="503238"/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</a:t>
            </a:r>
            <a:r>
              <a:rPr lang="nl-NL" i="1" dirty="0" err="1">
                <a:solidFill>
                  <a:srgbClr val="000000"/>
                </a:solidFill>
                <a:latin typeface="Arial" charset="0"/>
              </a:rPr>
              <a:t>VerkoperNr</a:t>
            </a:r>
            <a:endParaRPr lang="nl-NL" i="1" dirty="0">
              <a:solidFill>
                <a:srgbClr val="000000"/>
              </a:solidFill>
              <a:latin typeface="Arial" charset="0"/>
            </a:endParaRPr>
          </a:p>
          <a:p>
            <a:pPr marL="365125" indent="-365125" defTabSz="503238"/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		SUM(</a:t>
            </a:r>
            <a:r>
              <a:rPr lang="nl-NL" i="1" dirty="0">
                <a:solidFill>
                  <a:srgbClr val="000000"/>
                </a:solidFill>
                <a:latin typeface="Arial" charset="0"/>
              </a:rPr>
              <a:t>Aantal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nl-NL" i="1" dirty="0">
                <a:solidFill>
                  <a:srgbClr val="000000"/>
                </a:solidFill>
                <a:latin typeface="Arial" charset="0"/>
              </a:rPr>
              <a:t>5000</a:t>
            </a:r>
            <a:r>
              <a:rPr lang="nl-NL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nl-NL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graphicFrame>
        <p:nvGraphicFramePr>
          <p:cNvPr id="24377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1708"/>
              </p:ext>
            </p:extLst>
          </p:nvPr>
        </p:nvGraphicFramePr>
        <p:xfrm>
          <a:off x="1835150" y="5106988"/>
          <a:ext cx="2449513" cy="91440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SUM(Aantal)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9307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9577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3776" name="AutoShape 64"/>
          <p:cNvCxnSpPr>
            <a:cxnSpLocks noChangeShapeType="1"/>
          </p:cNvCxnSpPr>
          <p:nvPr/>
        </p:nvCxnSpPr>
        <p:spPr bwMode="auto">
          <a:xfrm flipH="1" flipV="1">
            <a:off x="4284663" y="5411788"/>
            <a:ext cx="2682875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243941" name="Group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3575"/>
              </p:ext>
            </p:extLst>
          </p:nvPr>
        </p:nvGraphicFramePr>
        <p:xfrm>
          <a:off x="6967538" y="3765550"/>
          <a:ext cx="1997075" cy="2471742"/>
        </p:xfrm>
        <a:graphic>
          <a:graphicData uri="http://schemas.openxmlformats.org/drawingml/2006/table">
            <a:tbl>
              <a:tblPr/>
              <a:tblGrid>
                <a:gridCol w="101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Omzet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VerkoperNr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Aantal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..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186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3071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809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734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3729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3110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361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…</a:t>
                      </a:r>
                      <a:endParaRPr kumimoji="0" lang="nl-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2738</a:t>
                      </a:r>
                      <a:endParaRPr kumimoji="0" lang="nl-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2887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1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ijn thema">
  <a:themeElements>
    <a:clrScheme name="Default Design 2">
      <a:dk1>
        <a:srgbClr val="000000"/>
      </a:dk1>
      <a:lt1>
        <a:srgbClr val="C7002B"/>
      </a:lt1>
      <a:dk2>
        <a:srgbClr val="FFFFFF"/>
      </a:dk2>
      <a:lt2>
        <a:srgbClr val="808080"/>
      </a:lt2>
      <a:accent1>
        <a:srgbClr val="FFFFFF"/>
      </a:accent1>
      <a:accent2>
        <a:srgbClr val="C0C0C0"/>
      </a:accent2>
      <a:accent3>
        <a:srgbClr val="E0AAAC"/>
      </a:accent3>
      <a:accent4>
        <a:srgbClr val="000000"/>
      </a:accent4>
      <a:accent5>
        <a:srgbClr val="FFFFFF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ijn thema" id="{0AE40F96-04E9-47AE-810E-45072164DD7F}" vid="{7BCCC61B-3A17-49A3-B08D-81F06F5C8FF3}"/>
    </a:ext>
  </a:extLst>
</a:theme>
</file>

<file path=ppt/theme/theme3.xml><?xml version="1.0" encoding="utf-8"?>
<a:theme xmlns:a="http://schemas.openxmlformats.org/drawingml/2006/main" name="1_mijn thema">
  <a:themeElements>
    <a:clrScheme name="Default Design 2">
      <a:dk1>
        <a:srgbClr val="000000"/>
      </a:dk1>
      <a:lt1>
        <a:srgbClr val="C7002B"/>
      </a:lt1>
      <a:dk2>
        <a:srgbClr val="FFFFFF"/>
      </a:dk2>
      <a:lt2>
        <a:srgbClr val="808080"/>
      </a:lt2>
      <a:accent1>
        <a:srgbClr val="FFFFFF"/>
      </a:accent1>
      <a:accent2>
        <a:srgbClr val="C0C0C0"/>
      </a:accent2>
      <a:accent3>
        <a:srgbClr val="E0AAAC"/>
      </a:accent3>
      <a:accent4>
        <a:srgbClr val="000000"/>
      </a:accent4>
      <a:accent5>
        <a:srgbClr val="FFFFFF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ijn thema" id="{0AE40F96-04E9-47AE-810E-45072164DD7F}" vid="{7BCCC61B-3A17-49A3-B08D-81F06F5C8FF3}"/>
    </a:ext>
  </a:extLst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Avans-Frans</Template>
  <TotalTime>2524</TotalTime>
  <Words>1364</Words>
  <Application>Microsoft Office PowerPoint</Application>
  <PresentationFormat>Diavoorstelling (4:3)</PresentationFormat>
  <Paragraphs>643</Paragraphs>
  <Slides>27</Slides>
  <Notes>21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3</vt:i4>
      </vt:variant>
      <vt:variant>
        <vt:lpstr>Diatitels</vt:lpstr>
      </vt:variant>
      <vt:variant>
        <vt:i4>27</vt:i4>
      </vt:variant>
    </vt:vector>
  </HeadingPairs>
  <TitlesOfParts>
    <vt:vector size="38" baseType="lpstr">
      <vt:lpstr>Arial</vt:lpstr>
      <vt:lpstr>Book Antiqua</vt:lpstr>
      <vt:lpstr>Courier New</vt:lpstr>
      <vt:lpstr>Symbol</vt:lpstr>
      <vt:lpstr>Tahoma</vt:lpstr>
      <vt:lpstr>Times</vt:lpstr>
      <vt:lpstr>Times New Roman</vt:lpstr>
      <vt:lpstr>Verdana</vt:lpstr>
      <vt:lpstr>Presentatie1</vt:lpstr>
      <vt:lpstr>mijn thema</vt:lpstr>
      <vt:lpstr>1_mijn thema</vt:lpstr>
      <vt:lpstr>Introductie Databases VP1 Databases College 2</vt:lpstr>
      <vt:lpstr>Vorige les</vt:lpstr>
      <vt:lpstr>Inhoud</vt:lpstr>
      <vt:lpstr>Oefening 2-0 </vt:lpstr>
      <vt:lpstr>Oefening 2-0 </vt:lpstr>
      <vt:lpstr> SQL Voorbeeld: GROUP BY (I)</vt:lpstr>
      <vt:lpstr> Regel GROUP BY (I)</vt:lpstr>
      <vt:lpstr> HAVING</vt:lpstr>
      <vt:lpstr> SQL Voorbeeld: HAVING</vt:lpstr>
      <vt:lpstr> Regel GROUP BY (II)</vt:lpstr>
      <vt:lpstr>GROUP BY</vt:lpstr>
      <vt:lpstr>Statistische functies</vt:lpstr>
      <vt:lpstr>Notitieafspraak</vt:lpstr>
      <vt:lpstr>SQL Voorbeeld: AVG/SUM</vt:lpstr>
      <vt:lpstr>SQL Voorbeeld: MIN/MAX</vt:lpstr>
      <vt:lpstr>SQL Voorbeeld: COUNT</vt:lpstr>
      <vt:lpstr>COUNT</vt:lpstr>
      <vt:lpstr>COUNT</vt:lpstr>
      <vt:lpstr>Oefening 2-1</vt:lpstr>
      <vt:lpstr>Voorbeeld statische “IN”</vt:lpstr>
      <vt:lpstr>Datatypen</vt:lpstr>
      <vt:lpstr>Notitieafspraak</vt:lpstr>
      <vt:lpstr>Voorbeeld char</vt:lpstr>
      <vt:lpstr>SQL Server</vt:lpstr>
      <vt:lpstr>Temporal Datatypen</vt:lpstr>
      <vt:lpstr>Voorbeeld date , YEAR()</vt:lpstr>
      <vt:lpstr>Geheugenruimte </vt:lpstr>
    </vt:vector>
  </TitlesOfParts>
  <Company>boohoo.com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1</dc:title>
  <dc:creator>WAGN</dc:creator>
  <cp:lastModifiedBy>Marco van Poortvliet</cp:lastModifiedBy>
  <cp:revision>308</cp:revision>
  <dcterms:created xsi:type="dcterms:W3CDTF">2004-02-18T00:25:30Z</dcterms:created>
  <dcterms:modified xsi:type="dcterms:W3CDTF">2017-09-06T07:25:30Z</dcterms:modified>
</cp:coreProperties>
</file>