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8" r:id="rId3"/>
    <p:sldId id="273" r:id="rId4"/>
    <p:sldId id="278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Tempelman" initials="FT" lastIdx="1" clrIdx="0">
    <p:extLst>
      <p:ext uri="{19B8F6BF-5375-455C-9EA6-DF929625EA0E}">
        <p15:presenceInfo xmlns:p15="http://schemas.microsoft.com/office/powerpoint/2012/main" userId="S-1-5-21-461633106-2859985408-2808935676-1473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8889" autoAdjust="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754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79B7E3-D44A-41C7-8498-82FAB52464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76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05A24C-2232-49D9-B08F-E31A10364A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45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8000" y="2570400"/>
            <a:ext cx="6948000" cy="355600"/>
          </a:xfrm>
        </p:spPr>
        <p:txBody>
          <a:bodyPr lIns="0" tIns="0" rIns="0" bIns="0" anchor="t" anchorCtr="0"/>
          <a:lstStyle>
            <a:lvl1pPr>
              <a:lnSpc>
                <a:spcPts val="2600"/>
              </a:lnSpc>
              <a:spcBef>
                <a:spcPts val="0"/>
              </a:spcBef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en-GB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8000" y="3110400"/>
            <a:ext cx="6948000" cy="228600"/>
          </a:xfrm>
        </p:spPr>
        <p:txBody>
          <a:bodyPr lIns="0" tIns="0" rIns="0" bIns="0"/>
          <a:lstStyle>
            <a:lvl1pPr marL="0" indent="0">
              <a:buFont typeface="Verdana" pitchFamily="34" charset="0"/>
              <a:buNone/>
              <a:defRPr b="1" i="0" baseline="0">
                <a:latin typeface="Vardana"/>
              </a:defRPr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  <a:endParaRPr lang="en-GB" noProof="0" dirty="0" smtClean="0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6276975" y="6465888"/>
            <a:ext cx="13668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98000" y="4194000"/>
            <a:ext cx="69480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lang="en-US" smtClean="0"/>
          </a:p>
          <a:p>
            <a:pPr>
              <a:lnSpc>
                <a:spcPts val="1600"/>
              </a:lnSpc>
            </a:pPr>
            <a:r>
              <a:rPr lang="en-US" smtClean="0"/>
              <a:t>Bibliotheekcasus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8000" y="6426000"/>
            <a:ext cx="2196000" cy="180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06000" y="6426000"/>
            <a:ext cx="2196000" cy="180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3488" y="1114425"/>
            <a:ext cx="1693862" cy="47593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138" y="1114425"/>
            <a:ext cx="4933950" cy="47593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00" y="2134800"/>
            <a:ext cx="3313112" cy="3877200"/>
          </a:xfrm>
        </p:spPr>
        <p:txBody>
          <a:bodyPr/>
          <a:lstStyle>
            <a:lvl1pPr>
              <a:defRPr sz="1600" b="0" i="0" baseline="0"/>
            </a:lvl1pPr>
            <a:lvl2pPr>
              <a:defRPr sz="1600" b="0" i="0" baseline="0"/>
            </a:lvl2pPr>
            <a:lvl3pPr>
              <a:defRPr sz="1600" b="0" i="0" baseline="0"/>
            </a:lvl3pPr>
            <a:lvl4pPr>
              <a:defRPr sz="1600" b="0" i="0" baseline="0"/>
            </a:lvl4pPr>
            <a:lvl5pPr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694400" y="2133600"/>
            <a:ext cx="3312000" cy="387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58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0"/>
          </p:nvPr>
        </p:nvSpPr>
        <p:spPr>
          <a:xfrm>
            <a:off x="1098550" y="2134800"/>
            <a:ext cx="6948000" cy="387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smtClean="0"/>
              <a:t>Klik op het pictogram als u een tabel wilt toevoegen</a:t>
            </a:r>
            <a:endParaRPr lang="nl-NL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1098550" y="2134800"/>
            <a:ext cx="6948000" cy="387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smtClean="0"/>
              <a:t>Klik op het pictogram als u een SmartArt-afbeelding wilt toevoegen</a:t>
            </a:r>
            <a:endParaRPr lang="nl-N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98550" y="2134799"/>
            <a:ext cx="6948000" cy="38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2134800"/>
            <a:ext cx="3314700" cy="3877200"/>
          </a:xfrm>
        </p:spPr>
        <p:txBody>
          <a:bodyPr/>
          <a:lstStyle>
            <a:lvl1pPr>
              <a:defRPr sz="1600" b="0" i="0" baseline="0"/>
            </a:lvl1pPr>
            <a:lvl2pPr>
              <a:defRPr sz="1600" b="0" i="0" baseline="0"/>
            </a:lvl2pPr>
            <a:lvl3pPr>
              <a:defRPr sz="1600" b="0" i="0" baseline="0"/>
            </a:lvl3pPr>
            <a:lvl4pPr>
              <a:defRPr sz="1600" b="0" i="0" baseline="0"/>
            </a:lvl4pPr>
            <a:lvl5pPr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98000" y="2134800"/>
            <a:ext cx="3312000" cy="3877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12" y="2132856"/>
            <a:ext cx="6948000" cy="3877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8000" y="6426000"/>
            <a:ext cx="2196000" cy="180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06000" y="6426000"/>
            <a:ext cx="2196000" cy="180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85184"/>
            <a:ext cx="6948000" cy="360040"/>
          </a:xfrm>
        </p:spPr>
        <p:txBody>
          <a:bodyPr/>
          <a:lstStyle>
            <a:lvl1pPr algn="l">
              <a:defRPr sz="2600" b="1" cap="all" baseline="0">
                <a:latin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00" y="918000"/>
            <a:ext cx="5112000" cy="3877200"/>
          </a:xfrm>
        </p:spPr>
        <p:txBody>
          <a:bodyPr anchor="b"/>
          <a:lstStyle>
            <a:lvl1pPr marL="0" indent="0">
              <a:buNone/>
              <a:defRPr sz="16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00" y="2134800"/>
            <a:ext cx="3313112" cy="3877200"/>
          </a:xfrm>
        </p:spPr>
        <p:txBody>
          <a:bodyPr/>
          <a:lstStyle>
            <a:lvl1pPr>
              <a:defRPr sz="1600" b="0" i="0" baseline="0"/>
            </a:lvl1pPr>
            <a:lvl2pPr>
              <a:defRPr sz="1600" b="0" i="0" baseline="0"/>
            </a:lvl2pPr>
            <a:lvl3pPr>
              <a:defRPr sz="1600" b="0" i="0" baseline="0"/>
            </a:lvl3pPr>
            <a:lvl4pPr>
              <a:defRPr sz="1600" b="0" i="0" baseline="0"/>
            </a:lvl4pPr>
            <a:lvl5pPr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2134800"/>
            <a:ext cx="3314700" cy="3877200"/>
          </a:xfrm>
        </p:spPr>
        <p:txBody>
          <a:bodyPr/>
          <a:lstStyle>
            <a:lvl1pPr>
              <a:defRPr sz="1600" b="0" i="0" baseline="0"/>
            </a:lvl1pPr>
            <a:lvl2pPr>
              <a:defRPr sz="1600" b="0" i="0" baseline="0"/>
            </a:lvl2pPr>
            <a:lvl3pPr>
              <a:defRPr sz="1600" b="0" i="0" baseline="0"/>
            </a:lvl3pPr>
            <a:lvl4pPr>
              <a:defRPr sz="1600" b="0" i="0" baseline="0"/>
            </a:lvl4pPr>
            <a:lvl5pPr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918000"/>
            <a:ext cx="5112000" cy="3564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00" y="1535113"/>
            <a:ext cx="3247200" cy="639762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000" y="2174875"/>
            <a:ext cx="3312000" cy="3951288"/>
          </a:xfrm>
        </p:spPr>
        <p:txBody>
          <a:bodyPr/>
          <a:lstStyle>
            <a:lvl1pPr>
              <a:defRPr sz="1600" b="0" i="0" baseline="0"/>
            </a:lvl1pPr>
            <a:lvl2pPr>
              <a:defRPr sz="1600" b="0" i="0" baseline="0"/>
            </a:lvl2pPr>
            <a:lvl3pPr>
              <a:defRPr sz="1600" b="0" i="0" baseline="0"/>
            </a:lvl3pPr>
            <a:lvl4pPr>
              <a:defRPr sz="1600" b="0" i="0" baseline="0"/>
            </a:lvl4pPr>
            <a:lvl5pPr>
              <a:defRPr sz="1600" b="0" i="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7200" y="1535113"/>
            <a:ext cx="3315600" cy="639762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7200" y="2174875"/>
            <a:ext cx="3315600" cy="3951288"/>
          </a:xfrm>
        </p:spPr>
        <p:txBody>
          <a:bodyPr/>
          <a:lstStyle>
            <a:lvl1pPr>
              <a:defRPr sz="16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40000"/>
            <a:ext cx="6912000" cy="360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8000" y="918000"/>
            <a:ext cx="5112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8000" y="5445224"/>
            <a:ext cx="6912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8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Modulecode: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706000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27 juni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0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8000" y="918000"/>
            <a:ext cx="5112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000" y="2123999"/>
            <a:ext cx="6948000" cy="38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err="1" smtClean="0"/>
              <a:t>Fith</a:t>
            </a:r>
            <a:r>
              <a:rPr lang="en-GB" dirty="0" smtClean="0"/>
              <a:t> </a:t>
            </a:r>
            <a:r>
              <a:rPr lang="en-GB" dirty="0" err="1" smtClean="0"/>
              <a:t>leve</a:t>
            </a:r>
            <a:endParaRPr lang="en-GB" dirty="0" smtClean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ts val="2600"/>
        </a:lnSpc>
        <a:spcBef>
          <a:spcPts val="0"/>
        </a:spcBef>
        <a:spcAft>
          <a:spcPct val="0"/>
        </a:spcAft>
        <a:defRPr sz="2600" b="1" baseline="0">
          <a:solidFill>
            <a:schemeClr val="accent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180000" indent="-1800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600" b="0" i="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360000" indent="-1800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Char char="–"/>
        <a:defRPr sz="1600" b="0" i="0" baseline="0">
          <a:solidFill>
            <a:schemeClr val="tx1"/>
          </a:solidFill>
          <a:latin typeface="Verdana" pitchFamily="34" charset="0"/>
        </a:defRPr>
      </a:lvl2pPr>
      <a:lvl3pPr marL="540000" indent="-1800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Char char="–"/>
        <a:defRPr sz="1600" b="0" i="0" baseline="0">
          <a:solidFill>
            <a:schemeClr val="tx1"/>
          </a:solidFill>
          <a:latin typeface="Verdana" pitchFamily="34" charset="0"/>
        </a:defRPr>
      </a:lvl3pPr>
      <a:lvl4pPr marL="720000" indent="-1800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Char char="–"/>
        <a:defRPr sz="1600" b="0" i="0" baseline="0">
          <a:solidFill>
            <a:schemeClr val="tx1"/>
          </a:solidFill>
          <a:latin typeface="Verdana" pitchFamily="34" charset="0"/>
        </a:defRPr>
      </a:lvl4pPr>
      <a:lvl5pPr marL="900000" indent="-180000" algn="l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Relationele databases</a:t>
            </a:r>
            <a:endParaRPr lang="nl-N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Huiswerkopgaven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71826"/>
            <a:ext cx="2381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bibliotheek-database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gaan verder met de </a:t>
            </a:r>
            <a:r>
              <a:rPr lang="nl-NL" dirty="0" smtClean="0"/>
              <a:t>bibliotheek-database</a:t>
            </a:r>
          </a:p>
          <a:p>
            <a:endParaRPr lang="nl-NL" dirty="0"/>
          </a:p>
          <a:p>
            <a:r>
              <a:rPr lang="nl-NL" dirty="0" smtClean="0"/>
              <a:t>Zorg dat je die netjes geïnstalleerd hebt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6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nl-NL" b="1" dirty="0" smtClean="0"/>
              <a:t>Vraag </a:t>
            </a:r>
            <a:r>
              <a:rPr lang="nl-NL" b="1" dirty="0"/>
              <a:t>op van welke </a:t>
            </a:r>
            <a:r>
              <a:rPr lang="nl-NL" b="1" dirty="0" smtClean="0"/>
              <a:t>verschillende auteurs </a:t>
            </a:r>
            <a:r>
              <a:rPr lang="nl-NL" b="1" dirty="0"/>
              <a:t>boeken zijn uitgeleend</a:t>
            </a:r>
            <a:r>
              <a:rPr lang="nl-NL" b="1" dirty="0" smtClean="0"/>
              <a:t>. Sorteer ze omgekeerd op alfabet.</a:t>
            </a:r>
          </a:p>
          <a:p>
            <a:pPr marL="342900" lvl="1" indent="-342900">
              <a:buFont typeface="+mj-lt"/>
              <a:buAutoNum type="arabicPeriod"/>
            </a:pPr>
            <a:endParaRPr lang="nl-NL" b="1" dirty="0"/>
          </a:p>
          <a:p>
            <a:pPr marL="342900" lvl="1" indent="-342900">
              <a:buFont typeface="+mj-lt"/>
              <a:buAutoNum type="arabicPeriod"/>
            </a:pPr>
            <a:r>
              <a:rPr lang="nl-NL" b="1" dirty="0" smtClean="0"/>
              <a:t>Welke boektitels zijn gereserveerd, en door wie? </a:t>
            </a:r>
          </a:p>
          <a:p>
            <a:pPr marL="342900" lvl="1" indent="-342900">
              <a:buFont typeface="+mj-lt"/>
              <a:buAutoNum type="arabicPeriod"/>
            </a:pPr>
            <a:endParaRPr lang="nl-NL" b="1" dirty="0"/>
          </a:p>
          <a:p>
            <a:pPr marL="342900" lvl="1" indent="-342900">
              <a:buFont typeface="+mj-lt"/>
              <a:buAutoNum type="arabicPeriod"/>
            </a:pPr>
            <a:r>
              <a:rPr lang="nl-NL" b="1" dirty="0" smtClean="0"/>
              <a:t>Wat zijn de telefoonnummers van de leden die zowel boeken gereserveerd als geleend hebben?</a:t>
            </a:r>
          </a:p>
          <a:p>
            <a:pPr marL="342900" lvl="1" indent="-342900">
              <a:buFont typeface="+mj-lt"/>
              <a:buAutoNum type="arabicPeriod"/>
            </a:pPr>
            <a:endParaRPr lang="nl-NL" b="1" dirty="0"/>
          </a:p>
          <a:p>
            <a:pPr marL="342900" lvl="1" indent="-342900">
              <a:buFont typeface="+mj-lt"/>
              <a:buAutoNum type="arabicPeriod"/>
            </a:pPr>
            <a:r>
              <a:rPr lang="nl-NL" b="1" dirty="0" smtClean="0"/>
              <a:t>Geef de titels van de boeken die zowel gereserveerd als uitgeleend zijn.</a:t>
            </a:r>
          </a:p>
          <a:p>
            <a:pPr marL="342900" lvl="1" indent="-342900">
              <a:buFont typeface="+mj-lt"/>
              <a:buAutoNum type="arabicPeriod"/>
            </a:pPr>
            <a:endParaRPr lang="nl-NL" b="1" dirty="0"/>
          </a:p>
          <a:p>
            <a:pPr marL="342900" lvl="1" indent="-342900">
              <a:buFont typeface="+mj-lt"/>
              <a:buAutoNum type="arabicPeriod"/>
            </a:pPr>
            <a:r>
              <a:rPr lang="nl-NL" b="1" dirty="0" smtClean="0"/>
              <a:t>Geef de voornamen van de leden die vandaag een boek hebben geleend.</a:t>
            </a:r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endParaRPr lang="nl-NL" b="1" dirty="0" smtClean="0"/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endParaRPr lang="nl-NL" b="1" dirty="0" smtClean="0"/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2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 startAt="6"/>
            </a:pPr>
            <a:r>
              <a:rPr lang="nl-NL" b="1" dirty="0" smtClean="0"/>
              <a:t>Geef een alfabetische lijst van de leden met daarbij het aantal boeken dat ze hebben geleend.</a:t>
            </a:r>
          </a:p>
          <a:p>
            <a:pPr marL="342900" lvl="1" indent="-342900">
              <a:buFont typeface="+mj-lt"/>
              <a:buAutoNum type="arabicPeriod" startAt="6"/>
            </a:pPr>
            <a:endParaRPr lang="nl-NL" b="1" dirty="0"/>
          </a:p>
          <a:p>
            <a:pPr marL="342900" lvl="1" indent="-342900">
              <a:buFont typeface="+mj-lt"/>
              <a:buAutoNum type="arabicPeriod" startAt="6"/>
            </a:pPr>
            <a:r>
              <a:rPr lang="nl-NL" b="1" dirty="0" smtClean="0"/>
              <a:t>Wat is het gemiddelde huisnummer?</a:t>
            </a:r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r>
              <a:rPr lang="nl-NL" b="1" dirty="0" smtClean="0"/>
              <a:t>(Let op! Niet alle </a:t>
            </a:r>
            <a:r>
              <a:rPr lang="nl-NL" b="1" dirty="0" err="1" smtClean="0"/>
              <a:t>queries</a:t>
            </a:r>
            <a:r>
              <a:rPr lang="nl-NL" b="1" dirty="0" smtClean="0"/>
              <a:t> zullen resultaat opleveren!)</a:t>
            </a:r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endParaRPr lang="nl-NL" b="1" dirty="0" smtClean="0"/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endParaRPr lang="nl-NL" b="1" dirty="0" smtClean="0"/>
          </a:p>
          <a:p>
            <a:pPr marL="0" lvl="1" indent="0">
              <a:buNone/>
            </a:pPr>
            <a:endParaRPr lang="nl-NL" b="1" dirty="0"/>
          </a:p>
          <a:p>
            <a:pPr marL="0" lvl="1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62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ahps</Template>
  <TotalTime>3542</TotalTime>
  <Words>120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Vardana</vt:lpstr>
      <vt:lpstr>Verdana</vt:lpstr>
      <vt:lpstr>Default Design</vt:lpstr>
      <vt:lpstr>Relationele databases</vt:lpstr>
      <vt:lpstr>De bibliotheek-database</vt:lpstr>
      <vt:lpstr>Opgaven</vt:lpstr>
      <vt:lpstr>Opgaven</vt:lpstr>
    </vt:vector>
  </TitlesOfParts>
  <Company>Avans Hogeschool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Relationele databases</dc:title>
  <dc:creator>Frank Tempelman</dc:creator>
  <cp:lastModifiedBy>Alexander Van den Bulck</cp:lastModifiedBy>
  <cp:revision>58</cp:revision>
  <dcterms:created xsi:type="dcterms:W3CDTF">2016-06-27T07:16:40Z</dcterms:created>
  <dcterms:modified xsi:type="dcterms:W3CDTF">2017-07-19T12:57:01Z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Relationele databases</vt:lpwstr>
  </property>
  <property fmtid="{D5CDD505-2E9C-101B-9397-08002B2CF9AE}" pid="6" name="subtitle">
    <vt:lpwstr/>
  </property>
  <property fmtid="{D5CDD505-2E9C-101B-9397-08002B2CF9AE}" pid="7" name="ref">
    <vt:lpwstr/>
  </property>
  <property fmtid="{D5CDD505-2E9C-101B-9397-08002B2CF9AE}" pid="8" name="speaker">
    <vt:lpwstr/>
  </property>
  <property fmtid="{D5CDD505-2E9C-101B-9397-08002B2CF9AE}" pid="9" name="dt">
    <vt:lpwstr>27-6-2016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titlebackground">
    <vt:lpwstr/>
  </property>
  <property fmtid="{D5CDD505-2E9C-101B-9397-08002B2CF9AE}" pid="13" name="cldocument">
    <vt:lpwstr>1043</vt:lpwstr>
  </property>
  <property fmtid="{D5CDD505-2E9C-101B-9397-08002B2CF9AE}" pid="14" name="sliden">
    <vt:lpwstr>No</vt:lpwstr>
  </property>
  <property fmtid="{D5CDD505-2E9C-101B-9397-08002B2CF9AE}" pid="15" name="level1">
    <vt:lpwstr/>
  </property>
  <property fmtid="{D5CDD505-2E9C-101B-9397-08002B2CF9AE}" pid="16" name="level11">
    <vt:lpwstr>Bibliotheekcasus</vt:lpwstr>
  </property>
  <property fmtid="{D5CDD505-2E9C-101B-9397-08002B2CF9AE}" pid="17" name="picture">
    <vt:lpwstr>261;277;283</vt:lpwstr>
  </property>
  <property fmtid="{D5CDD505-2E9C-101B-9397-08002B2CF9AE}" pid="18" name="graph">
    <vt:lpwstr>281</vt:lpwstr>
  </property>
</Properties>
</file>