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0" r:id="rId1"/>
  </p:sldMasterIdLst>
  <p:notesMasterIdLst>
    <p:notesMasterId r:id="rId33"/>
  </p:notesMasterIdLst>
  <p:sldIdLst>
    <p:sldId id="257" r:id="rId2"/>
    <p:sldId id="325" r:id="rId3"/>
    <p:sldId id="258" r:id="rId4"/>
    <p:sldId id="345" r:id="rId5"/>
    <p:sldId id="347" r:id="rId6"/>
    <p:sldId id="346" r:id="rId7"/>
    <p:sldId id="363" r:id="rId8"/>
    <p:sldId id="348" r:id="rId9"/>
    <p:sldId id="349" r:id="rId10"/>
    <p:sldId id="364" r:id="rId11"/>
    <p:sldId id="350" r:id="rId12"/>
    <p:sldId id="369" r:id="rId13"/>
    <p:sldId id="368" r:id="rId14"/>
    <p:sldId id="370" r:id="rId15"/>
    <p:sldId id="371" r:id="rId16"/>
    <p:sldId id="372" r:id="rId17"/>
    <p:sldId id="361" r:id="rId18"/>
    <p:sldId id="351" r:id="rId19"/>
    <p:sldId id="352" r:id="rId20"/>
    <p:sldId id="353" r:id="rId21"/>
    <p:sldId id="354" r:id="rId22"/>
    <p:sldId id="355" r:id="rId23"/>
    <p:sldId id="356" r:id="rId24"/>
    <p:sldId id="357" r:id="rId25"/>
    <p:sldId id="358" r:id="rId26"/>
    <p:sldId id="359" r:id="rId27"/>
    <p:sldId id="366" r:id="rId28"/>
    <p:sldId id="367" r:id="rId29"/>
    <p:sldId id="362" r:id="rId30"/>
    <p:sldId id="360" r:id="rId31"/>
    <p:sldId id="373"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66"/>
    <a:srgbClr val="FFFF00"/>
    <a:srgbClr val="FFE482"/>
    <a:srgbClr val="FF38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79930" autoAdjust="0"/>
  </p:normalViewPr>
  <p:slideViewPr>
    <p:cSldViewPr>
      <p:cViewPr varScale="1">
        <p:scale>
          <a:sx n="61" d="100"/>
          <a:sy n="61" d="100"/>
        </p:scale>
        <p:origin x="131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48"/>
    </p:cViewPr>
  </p:sorterViewPr>
  <p:notesViewPr>
    <p:cSldViewPr>
      <p:cViewPr varScale="1">
        <p:scale>
          <a:sx n="54" d="100"/>
          <a:sy n="54" d="100"/>
        </p:scale>
        <p:origin x="-17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7109" name="Rectangle 5"/>
          <p:cNvSpPr>
            <a:spLocks noGrp="1" noChangeArrowheads="1"/>
          </p:cNvSpPr>
          <p:nvPr>
            <p:ph type="body" sz="quarter" idx="3"/>
          </p:nvPr>
        </p:nvSpPr>
        <p:spPr bwMode="auto">
          <a:xfrm>
            <a:off x="260350" y="4343400"/>
            <a:ext cx="63373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210CEC-279F-417C-A281-AF9D00D76366}" type="slidenum">
              <a:rPr lang="en-US"/>
              <a:pPr/>
              <a:t>‹nr.›</a:t>
            </a:fld>
            <a:endParaRPr lang="en-US" dirty="0"/>
          </a:p>
        </p:txBody>
      </p:sp>
    </p:spTree>
    <p:extLst>
      <p:ext uri="{BB962C8B-B14F-4D97-AF65-F5344CB8AC3E}">
        <p14:creationId xmlns:p14="http://schemas.microsoft.com/office/powerpoint/2010/main" val="3699796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600" kern="1200">
        <a:solidFill>
          <a:schemeClr val="tx1"/>
        </a:solidFill>
        <a:latin typeface="Arial" charset="0"/>
        <a:ea typeface="+mn-ea"/>
        <a:cs typeface="+mn-cs"/>
      </a:defRPr>
    </a:lvl3pPr>
    <a:lvl4pPr marL="1371600" algn="l" rtl="0" fontAlgn="base">
      <a:spcBef>
        <a:spcPct val="30000"/>
      </a:spcBef>
      <a:spcAft>
        <a:spcPct val="0"/>
      </a:spcAft>
      <a:defRPr sz="1600" kern="1200">
        <a:solidFill>
          <a:schemeClr val="tx1"/>
        </a:solidFill>
        <a:latin typeface="Arial" charset="0"/>
        <a:ea typeface="+mn-ea"/>
        <a:cs typeface="+mn-cs"/>
      </a:defRPr>
    </a:lvl4pPr>
    <a:lvl5pPr marL="1828800" algn="l" rtl="0" fontAlgn="base">
      <a:spcBef>
        <a:spcPct val="30000"/>
      </a:spcBef>
      <a:spcAft>
        <a:spcPct val="0"/>
      </a:spcAft>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Relational_database" TargetMode="External"/><Relationship Id="rId3" Type="http://schemas.openxmlformats.org/officeDocument/2006/relationships/hyperlink" Target="https://en.wikipedia.org/wiki/Database_theory" TargetMode="External"/><Relationship Id="rId7" Type="http://schemas.openxmlformats.org/officeDocument/2006/relationships/hyperlink" Target="https://en.wikipedia.org/wiki/Database"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Data" TargetMode="External"/><Relationship Id="rId5" Type="http://schemas.openxmlformats.org/officeDocument/2006/relationships/hyperlink" Target="https://en.wikipedia.org/wiki/Query_language" TargetMode="External"/><Relationship Id="rId10" Type="http://schemas.openxmlformats.org/officeDocument/2006/relationships/hyperlink" Target="https://en.wikipedia.org/wiki/NoSQL" TargetMode="External"/><Relationship Id="rId4" Type="http://schemas.openxmlformats.org/officeDocument/2006/relationships/hyperlink" Target="https://en.wikipedia.org/wiki/Result_set" TargetMode="External"/><Relationship Id="rId9" Type="http://schemas.openxmlformats.org/officeDocument/2006/relationships/hyperlink" Target="https://en.wikipedia.org/wiki/Database_design"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7737F-EC7B-4343-94F7-F5C8B9175EEC}" type="slidenum">
              <a:rPr lang="en-US"/>
              <a:pPr/>
              <a:t>1</a:t>
            </a:fld>
            <a:endParaRPr lang="en-US"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509911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7502C-DEDC-472A-B5DD-85793DF675B6}" type="slidenum">
              <a:rPr lang="en-US"/>
              <a:pPr/>
              <a:t>20</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417379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99E30E-BDAE-482F-87E6-07AB1CACF71F}" type="slidenum">
              <a:rPr lang="en-US"/>
              <a:pPr/>
              <a:t>22</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pPr>
              <a:spcBef>
                <a:spcPct val="0"/>
              </a:spcBef>
            </a:pPr>
            <a:endParaRPr lang="nl-NL" sz="1400">
              <a:latin typeface="Arial" charset="0"/>
            </a:endParaRPr>
          </a:p>
        </p:txBody>
      </p:sp>
    </p:spTree>
    <p:extLst>
      <p:ext uri="{BB962C8B-B14F-4D97-AF65-F5344CB8AC3E}">
        <p14:creationId xmlns:p14="http://schemas.microsoft.com/office/powerpoint/2010/main" val="4165577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99E30E-BDAE-482F-87E6-07AB1CACF71F}" type="slidenum">
              <a:rPr lang="en-US"/>
              <a:pPr/>
              <a:t>23</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pPr>
              <a:spcBef>
                <a:spcPct val="0"/>
              </a:spcBef>
            </a:pPr>
            <a:endParaRPr lang="nl-NL" sz="1400">
              <a:latin typeface="Arial" charset="0"/>
            </a:endParaRPr>
          </a:p>
        </p:txBody>
      </p:sp>
    </p:spTree>
    <p:extLst>
      <p:ext uri="{BB962C8B-B14F-4D97-AF65-F5344CB8AC3E}">
        <p14:creationId xmlns:p14="http://schemas.microsoft.com/office/powerpoint/2010/main" val="385323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E8BD7-4600-4ACD-B99A-3F4D8B9AA92A}" type="slidenum">
              <a:rPr lang="en-US"/>
              <a:pPr/>
              <a:t>24</a:t>
            </a:fld>
            <a:endParaRPr lang="en-US"/>
          </a:p>
        </p:txBody>
      </p:sp>
      <p:sp>
        <p:nvSpPr>
          <p:cNvPr id="270338"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70339" name="Rectangle 3"/>
          <p:cNvSpPr>
            <a:spLocks noGrp="1" noChangeArrowheads="1"/>
          </p:cNvSpPr>
          <p:nvPr>
            <p:ph type="body" idx="1"/>
          </p:nvPr>
        </p:nvSpPr>
        <p:spPr>
          <a:xfrm>
            <a:off x="912813" y="4343400"/>
            <a:ext cx="5030787" cy="4114800"/>
          </a:xfrm>
          <a:ln/>
        </p:spPr>
        <p:txBody>
          <a:bodyPr lIns="92074" tIns="46038" rIns="92074" bIns="46038"/>
          <a:lstStyle/>
          <a:p>
            <a:pPr defTabSz="752475"/>
            <a:endParaRPr lang="nl-NL"/>
          </a:p>
        </p:txBody>
      </p:sp>
    </p:spTree>
    <p:extLst>
      <p:ext uri="{BB962C8B-B14F-4D97-AF65-F5344CB8AC3E}">
        <p14:creationId xmlns:p14="http://schemas.microsoft.com/office/powerpoint/2010/main" val="1059299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E8BD7-4600-4ACD-B99A-3F4D8B9AA92A}" type="slidenum">
              <a:rPr lang="en-US"/>
              <a:pPr/>
              <a:t>25</a:t>
            </a:fld>
            <a:endParaRPr lang="en-US"/>
          </a:p>
        </p:txBody>
      </p:sp>
      <p:sp>
        <p:nvSpPr>
          <p:cNvPr id="270338"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70339" name="Rectangle 3"/>
          <p:cNvSpPr>
            <a:spLocks noGrp="1" noChangeArrowheads="1"/>
          </p:cNvSpPr>
          <p:nvPr>
            <p:ph type="body" idx="1"/>
          </p:nvPr>
        </p:nvSpPr>
        <p:spPr>
          <a:xfrm>
            <a:off x="912813" y="4343400"/>
            <a:ext cx="5030787" cy="4114800"/>
          </a:xfrm>
          <a:ln/>
        </p:spPr>
        <p:txBody>
          <a:bodyPr lIns="92074" tIns="46038" rIns="92074" bIns="46038"/>
          <a:lstStyle/>
          <a:p>
            <a:pPr defTabSz="752475"/>
            <a:endParaRPr lang="nl-NL" dirty="0"/>
          </a:p>
        </p:txBody>
      </p:sp>
    </p:spTree>
    <p:extLst>
      <p:ext uri="{BB962C8B-B14F-4D97-AF65-F5344CB8AC3E}">
        <p14:creationId xmlns:p14="http://schemas.microsoft.com/office/powerpoint/2010/main" val="28571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 </a:t>
            </a:r>
            <a:r>
              <a:rPr lang="en-US" dirty="0">
                <a:hlinkClick r:id="rId3" tooltip="Database theory"/>
              </a:rPr>
              <a:t>database theory</a:t>
            </a:r>
            <a:r>
              <a:rPr lang="en-US" dirty="0"/>
              <a:t>, a </a:t>
            </a:r>
            <a:r>
              <a:rPr lang="en-US" b="1" dirty="0"/>
              <a:t>view</a:t>
            </a:r>
            <a:r>
              <a:rPr lang="en-US" dirty="0"/>
              <a:t> is the </a:t>
            </a:r>
            <a:r>
              <a:rPr lang="en-US" dirty="0">
                <a:hlinkClick r:id="rId4" tooltip="Result set"/>
              </a:rPr>
              <a:t>result set</a:t>
            </a:r>
            <a:r>
              <a:rPr lang="en-US" dirty="0"/>
              <a:t> of a </a:t>
            </a:r>
            <a:r>
              <a:rPr lang="en-US" i="1" dirty="0"/>
              <a:t>stored</a:t>
            </a:r>
            <a:r>
              <a:rPr lang="en-US" dirty="0"/>
              <a:t> </a:t>
            </a:r>
            <a:r>
              <a:rPr lang="en-US" dirty="0">
                <a:hlinkClick r:id="rId5" tooltip="Query language"/>
              </a:rPr>
              <a:t>query</a:t>
            </a:r>
            <a:r>
              <a:rPr lang="en-US" dirty="0"/>
              <a:t> on the </a:t>
            </a:r>
            <a:r>
              <a:rPr lang="en-US" dirty="0">
                <a:hlinkClick r:id="rId6" tooltip="Data"/>
              </a:rPr>
              <a:t>data</a:t>
            </a:r>
            <a:r>
              <a:rPr lang="en-US" dirty="0"/>
              <a:t>, which the </a:t>
            </a:r>
            <a:r>
              <a:rPr lang="en-US" dirty="0">
                <a:hlinkClick r:id="rId7" tooltip="Database"/>
              </a:rPr>
              <a:t>database</a:t>
            </a:r>
            <a:r>
              <a:rPr lang="en-US" dirty="0"/>
              <a:t> users can query just as they would in a persistent database collection object. This pre-established query command is kept in the database dictionary. Unlike ordinary </a:t>
            </a:r>
            <a:r>
              <a:rPr lang="en-US" i="1" dirty="0"/>
              <a:t>base tables</a:t>
            </a:r>
            <a:r>
              <a:rPr lang="en-US" dirty="0"/>
              <a:t> in a </a:t>
            </a:r>
            <a:r>
              <a:rPr lang="en-US" dirty="0">
                <a:hlinkClick r:id="rId8" tooltip="Relational database"/>
              </a:rPr>
              <a:t>relational database</a:t>
            </a:r>
            <a:r>
              <a:rPr lang="en-US" dirty="0"/>
              <a:t>, a view does not form part of the </a:t>
            </a:r>
            <a:r>
              <a:rPr lang="en-US" dirty="0">
                <a:hlinkClick r:id="rId9" tooltip="Database design"/>
              </a:rPr>
              <a:t>physical schema</a:t>
            </a:r>
            <a:r>
              <a:rPr lang="en-US" dirty="0"/>
              <a:t>: as a result set, it is a virtual table computed or collated dynamically from data in the database when access to that view is requested. Changes applied to the data in a relevant </a:t>
            </a:r>
            <a:r>
              <a:rPr lang="en-US" i="1" dirty="0"/>
              <a:t>underlying table</a:t>
            </a:r>
            <a:r>
              <a:rPr lang="en-US" dirty="0"/>
              <a:t> are reflected in the data shown in subsequent invocations of the view. In some </a:t>
            </a:r>
            <a:r>
              <a:rPr lang="en-US" dirty="0">
                <a:hlinkClick r:id="rId10" tooltip="NoSQL"/>
              </a:rPr>
              <a:t>NoSQL</a:t>
            </a:r>
            <a:r>
              <a:rPr lang="en-US" dirty="0"/>
              <a:t> databases, views are the only way to query data.</a:t>
            </a:r>
          </a:p>
          <a:p>
            <a:endParaRPr lang="en-US" dirty="0"/>
          </a:p>
        </p:txBody>
      </p:sp>
      <p:sp>
        <p:nvSpPr>
          <p:cNvPr id="4" name="Tijdelijke aanduiding voor dianummer 3"/>
          <p:cNvSpPr>
            <a:spLocks noGrp="1"/>
          </p:cNvSpPr>
          <p:nvPr>
            <p:ph type="sldNum" sz="quarter" idx="10"/>
          </p:nvPr>
        </p:nvSpPr>
        <p:spPr/>
        <p:txBody>
          <a:bodyPr/>
          <a:lstStyle/>
          <a:p>
            <a:fld id="{C7210CEC-279F-417C-A281-AF9D00D76366}" type="slidenum">
              <a:rPr lang="en-US" smtClean="0"/>
              <a:pPr/>
              <a:t>26</a:t>
            </a:fld>
            <a:endParaRPr lang="en-US" dirty="0"/>
          </a:p>
        </p:txBody>
      </p:sp>
    </p:spTree>
    <p:extLst>
      <p:ext uri="{BB962C8B-B14F-4D97-AF65-F5344CB8AC3E}">
        <p14:creationId xmlns:p14="http://schemas.microsoft.com/office/powerpoint/2010/main" val="77549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C7210CEC-279F-417C-A281-AF9D00D76366}" type="slidenum">
              <a:rPr lang="en-US" smtClean="0"/>
              <a:pPr/>
              <a:t>29</a:t>
            </a:fld>
            <a:endParaRPr lang="en-US" dirty="0"/>
          </a:p>
        </p:txBody>
      </p:sp>
    </p:spTree>
    <p:extLst>
      <p:ext uri="{BB962C8B-B14F-4D97-AF65-F5344CB8AC3E}">
        <p14:creationId xmlns:p14="http://schemas.microsoft.com/office/powerpoint/2010/main" val="237011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C2FA2-EA5B-400B-8B57-3605CF7281D2}" type="slidenum">
              <a:rPr lang="en-US"/>
              <a:pPr/>
              <a:t>3</a:t>
            </a:fld>
            <a:endParaRPr lang="en-US" dirty="0"/>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nl-NL" b="0" i="0" dirty="0"/>
          </a:p>
        </p:txBody>
      </p:sp>
    </p:spTree>
    <p:extLst>
      <p:ext uri="{BB962C8B-B14F-4D97-AF65-F5344CB8AC3E}">
        <p14:creationId xmlns:p14="http://schemas.microsoft.com/office/powerpoint/2010/main" val="405414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0D436-643E-4699-B644-3ED1678319D7}" type="slidenum">
              <a:rPr lang="en-US"/>
              <a:pPr/>
              <a:t>5</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pPr>
              <a:spcBef>
                <a:spcPct val="0"/>
              </a:spcBef>
            </a:pPr>
            <a:r>
              <a:rPr lang="nl-NL" sz="1400" dirty="0">
                <a:latin typeface="Arial" charset="0"/>
              </a:rPr>
              <a:t>De constructie met de . (</a:t>
            </a:r>
            <a:r>
              <a:rPr lang="nl-NL" sz="1400" dirty="0" err="1">
                <a:latin typeface="Arial" charset="0"/>
              </a:rPr>
              <a:t>VERKOPER.KamerNr</a:t>
            </a:r>
            <a:r>
              <a:rPr lang="nl-NL" sz="1400" dirty="0">
                <a:latin typeface="Arial" charset="0"/>
              </a:rPr>
              <a:t>, </a:t>
            </a:r>
            <a:r>
              <a:rPr lang="nl-NL" sz="1400" dirty="0" err="1">
                <a:latin typeface="Arial" charset="0"/>
              </a:rPr>
              <a:t>KAMER.Kamer.Nr</a:t>
            </a:r>
            <a:r>
              <a:rPr lang="nl-NL" sz="1400" dirty="0">
                <a:latin typeface="Arial" charset="0"/>
              </a:rPr>
              <a:t>) vermeldt expliciet de tabelnaam (voor de punt) en de attribuutnaam (na de punt). Dit mag altijd, maar moet in sommige gevallen, zoals in dit voorbeeld. Deze constructie moet gehanteerd worden als binnen de context van de gebruikte tabellen niet uniek bepaald kan worden bij welke tabel een attribuut hoort. En dat is hier niet het geval. Zonder het namen van tabel(</a:t>
            </a:r>
            <a:r>
              <a:rPr lang="nl-NL" sz="1400" dirty="0" err="1">
                <a:latin typeface="Arial" charset="0"/>
              </a:rPr>
              <a:t>len</a:t>
            </a:r>
            <a:r>
              <a:rPr lang="nl-NL" sz="1400" dirty="0">
                <a:latin typeface="Arial" charset="0"/>
              </a:rPr>
              <a:t>) is niet uit te maken bij welke tabel(</a:t>
            </a:r>
            <a:r>
              <a:rPr lang="nl-NL" sz="1400" dirty="0" err="1">
                <a:latin typeface="Arial" charset="0"/>
              </a:rPr>
              <a:t>len</a:t>
            </a:r>
            <a:r>
              <a:rPr lang="nl-NL" sz="1400" dirty="0">
                <a:latin typeface="Arial" charset="0"/>
              </a:rPr>
              <a:t>) het attribuut </a:t>
            </a:r>
            <a:r>
              <a:rPr lang="nl-NL" sz="1400" dirty="0" err="1">
                <a:latin typeface="Arial" charset="0"/>
              </a:rPr>
              <a:t>KamerNr</a:t>
            </a:r>
            <a:r>
              <a:rPr lang="nl-NL" sz="1400" dirty="0">
                <a:latin typeface="Arial" charset="0"/>
              </a:rPr>
              <a:t> hoort.</a:t>
            </a:r>
          </a:p>
          <a:p>
            <a:pPr>
              <a:spcBef>
                <a:spcPct val="0"/>
              </a:spcBef>
            </a:pPr>
            <a:endParaRPr lang="nl-NL" sz="1400" dirty="0">
              <a:latin typeface="Arial" charset="0"/>
            </a:endParaRPr>
          </a:p>
          <a:p>
            <a:pPr>
              <a:spcBef>
                <a:spcPct val="0"/>
              </a:spcBef>
            </a:pPr>
            <a:r>
              <a:rPr lang="nl-NL" sz="1400" dirty="0">
                <a:latin typeface="Arial" charset="0"/>
              </a:rPr>
              <a:t>Let op: We behandelen de INNER/OUTER, et cetera JOIN hier niet. Dit gebruik van AND komt overeen met een INNER JOIN; lege records links en/of rechts komen niet aan bod. Dat laatste zou kunnen via LEFT/RIGHT/FULL OUTER JOIN.</a:t>
            </a:r>
          </a:p>
          <a:p>
            <a:endParaRPr lang="nl-NL" sz="1400" dirty="0">
              <a:latin typeface="Arial" charset="0"/>
            </a:endParaRPr>
          </a:p>
          <a:p>
            <a:endParaRPr lang="nl-NL" dirty="0"/>
          </a:p>
        </p:txBody>
      </p:sp>
    </p:spTree>
    <p:extLst>
      <p:ext uri="{BB962C8B-B14F-4D97-AF65-F5344CB8AC3E}">
        <p14:creationId xmlns:p14="http://schemas.microsoft.com/office/powerpoint/2010/main" val="100252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FC91D-797D-4042-A444-FA0296C48518}" type="slidenum">
              <a:rPr lang="en-US"/>
              <a:pPr/>
              <a:t>6</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pPr>
              <a:spcBef>
                <a:spcPct val="0"/>
              </a:spcBef>
            </a:pPr>
            <a:r>
              <a:rPr lang="nl-NL" sz="1400" dirty="0">
                <a:latin typeface="Arial" charset="0"/>
              </a:rPr>
              <a:t>Dit levert een fiksere tabel dan gedacht op, want het record met ‘Baker’ wordt met elk record uit de andere tabel gecombineerd. Het antwoord is dan ook (120, 100, 120, 95). Alles (elk record) van de eerste tabel (VERKOPER) wordt gecombineerd met alles van de tweede tabel (KAMER); gelukkig is de eerste tabel eigenlijk maar één record door de WHERE – clausule. De intuïtieve koppeling die lijkt te bestaan tussen de tabellen bestaat voor SQL niet, en moet expliciet opgegeven worden.</a:t>
            </a:r>
          </a:p>
          <a:p>
            <a:pPr>
              <a:spcBef>
                <a:spcPct val="0"/>
              </a:spcBef>
            </a:pPr>
            <a:endParaRPr lang="nl-NL" sz="1400" dirty="0">
              <a:latin typeface="Arial" charset="0"/>
            </a:endParaRPr>
          </a:p>
          <a:p>
            <a:pPr>
              <a:spcBef>
                <a:spcPct val="0"/>
              </a:spcBef>
            </a:pPr>
            <a:r>
              <a:rPr lang="nl-NL" sz="1400" dirty="0">
                <a:latin typeface="Arial" charset="0"/>
              </a:rPr>
              <a:t>De FROM - clausule bevat alle tabellen die in het gehele SELECT – commando nodig zijn, dus zowel de SELECT- als de WHERE – clausule (en alle andere die er nog in mogen staan).</a:t>
            </a:r>
          </a:p>
          <a:p>
            <a:pPr>
              <a:spcBef>
                <a:spcPct val="0"/>
              </a:spcBef>
            </a:pPr>
            <a:endParaRPr lang="nl-NL" sz="1400" dirty="0">
              <a:latin typeface="Arial" charset="0"/>
            </a:endParaRPr>
          </a:p>
          <a:p>
            <a:pPr>
              <a:spcBef>
                <a:spcPct val="0"/>
              </a:spcBef>
            </a:pPr>
            <a:r>
              <a:rPr lang="nl-NL" sz="1400" dirty="0">
                <a:latin typeface="Arial" charset="0"/>
              </a:rPr>
              <a:t>In termen van de wiskunde krijgen we hier een </a:t>
            </a:r>
            <a:r>
              <a:rPr lang="nl-NL" sz="1400" dirty="0"/>
              <a:t>Cartesisch Product; dat koppelt elk element van een verzameling aan elk mogelijke ander element van een andere verzameling.</a:t>
            </a:r>
            <a:endParaRPr lang="nl-NL" sz="1400" dirty="0">
              <a:latin typeface="Arial" charset="0"/>
            </a:endParaRPr>
          </a:p>
        </p:txBody>
      </p:sp>
    </p:spTree>
    <p:extLst>
      <p:ext uri="{BB962C8B-B14F-4D97-AF65-F5344CB8AC3E}">
        <p14:creationId xmlns:p14="http://schemas.microsoft.com/office/powerpoint/2010/main" val="79378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81D24-9B7E-440B-ADA1-D27AB229499A}" type="slidenum">
              <a:rPr lang="en-US"/>
              <a:pPr/>
              <a:t>8</a:t>
            </a:fld>
            <a:endParaRPr 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pPr>
              <a:spcBef>
                <a:spcPct val="0"/>
              </a:spcBef>
            </a:pPr>
            <a:r>
              <a:rPr lang="nl-NL" sz="1400" dirty="0">
                <a:latin typeface="Arial" charset="0"/>
              </a:rPr>
              <a:t>Vraag: Is het nodig om hier expliciet </a:t>
            </a:r>
            <a:r>
              <a:rPr lang="nl-NL" sz="1400" dirty="0" err="1">
                <a:latin typeface="Arial" charset="0"/>
              </a:rPr>
              <a:t>VERKOPER.Naam</a:t>
            </a:r>
            <a:r>
              <a:rPr lang="nl-NL" sz="1400" dirty="0">
                <a:latin typeface="Arial" charset="0"/>
              </a:rPr>
              <a:t> te zetten (of mag Naam ook)?</a:t>
            </a:r>
          </a:p>
          <a:p>
            <a:pPr>
              <a:spcBef>
                <a:spcPct val="0"/>
              </a:spcBef>
            </a:pPr>
            <a:r>
              <a:rPr lang="nl-NL" sz="1400" dirty="0">
                <a:latin typeface="Arial" charset="0"/>
              </a:rPr>
              <a:t>Antwoord: Naam mag ook, als de attribuutnaam uniek is binnen de gebruikte kolommen/tabellen.</a:t>
            </a:r>
          </a:p>
        </p:txBody>
      </p:sp>
    </p:spTree>
    <p:extLst>
      <p:ext uri="{BB962C8B-B14F-4D97-AF65-F5344CB8AC3E}">
        <p14:creationId xmlns:p14="http://schemas.microsoft.com/office/powerpoint/2010/main" val="2177923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91513-84D3-4084-A20A-DE3552422ECA}" type="slidenum">
              <a:rPr lang="en-US"/>
              <a:pPr/>
              <a:t>9</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spcBef>
                <a:spcPct val="0"/>
              </a:spcBef>
            </a:pPr>
            <a:r>
              <a:rPr lang="nl-NL" sz="1400">
                <a:latin typeface="Arial" charset="0"/>
              </a:rPr>
              <a:t>3 tabellen mag natuurlijk ook.</a:t>
            </a:r>
          </a:p>
        </p:txBody>
      </p:sp>
    </p:spTree>
    <p:extLst>
      <p:ext uri="{BB962C8B-B14F-4D97-AF65-F5344CB8AC3E}">
        <p14:creationId xmlns:p14="http://schemas.microsoft.com/office/powerpoint/2010/main" val="325629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91513-84D3-4084-A20A-DE3552422ECA}" type="slidenum">
              <a:rPr lang="en-US"/>
              <a:pPr/>
              <a:t>11</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pPr>
              <a:spcBef>
                <a:spcPct val="0"/>
              </a:spcBef>
            </a:pPr>
            <a:r>
              <a:rPr lang="nl-NL" sz="1400">
                <a:latin typeface="Arial" charset="0"/>
              </a:rPr>
              <a:t>3 tabellen mag natuurlijk ook.</a:t>
            </a:r>
          </a:p>
        </p:txBody>
      </p:sp>
    </p:spTree>
    <p:extLst>
      <p:ext uri="{BB962C8B-B14F-4D97-AF65-F5344CB8AC3E}">
        <p14:creationId xmlns:p14="http://schemas.microsoft.com/office/powerpoint/2010/main" val="388544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Als je op de computer laat zien: Dickens</a:t>
            </a:r>
            <a:r>
              <a:rPr lang="nl-NL" baseline="0" dirty="0"/>
              <a:t> heeft niet kamer 1234. Ik heb </a:t>
            </a:r>
            <a:r>
              <a:rPr lang="nl-NL" baseline="0" dirty="0" err="1"/>
              <a:t>KlantNaam</a:t>
            </a:r>
            <a:r>
              <a:rPr lang="nl-NL" baseline="0" dirty="0"/>
              <a:t> in de Verkoper-tabel vervangen door </a:t>
            </a:r>
            <a:r>
              <a:rPr lang="nl-NL" baseline="0" dirty="0" err="1"/>
              <a:t>VerkoperNaam</a:t>
            </a:r>
            <a:r>
              <a:rPr lang="nl-NL" baseline="0" dirty="0"/>
              <a:t>.</a:t>
            </a:r>
            <a:endParaRPr lang="nl-NL" dirty="0"/>
          </a:p>
        </p:txBody>
      </p:sp>
      <p:sp>
        <p:nvSpPr>
          <p:cNvPr id="4" name="Tijdelijke aanduiding voor dianummer 3"/>
          <p:cNvSpPr>
            <a:spLocks noGrp="1"/>
          </p:cNvSpPr>
          <p:nvPr>
            <p:ph type="sldNum" sz="quarter" idx="10"/>
          </p:nvPr>
        </p:nvSpPr>
        <p:spPr/>
        <p:txBody>
          <a:bodyPr/>
          <a:lstStyle/>
          <a:p>
            <a:fld id="{C7210CEC-279F-417C-A281-AF9D00D76366}" type="slidenum">
              <a:rPr lang="en-US" smtClean="0"/>
              <a:pPr/>
              <a:t>13</a:t>
            </a:fld>
            <a:endParaRPr lang="en-US" dirty="0"/>
          </a:p>
        </p:txBody>
      </p:sp>
    </p:spTree>
    <p:extLst>
      <p:ext uri="{BB962C8B-B14F-4D97-AF65-F5344CB8AC3E}">
        <p14:creationId xmlns:p14="http://schemas.microsoft.com/office/powerpoint/2010/main" val="36507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E6E7D-8067-4E44-9354-F5DA33D2135C}" type="slidenum">
              <a:rPr lang="en-US"/>
              <a:pPr/>
              <a:t>19</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pPr>
              <a:spcBef>
                <a:spcPct val="0"/>
              </a:spcBef>
            </a:pPr>
            <a:endParaRPr lang="nl-NL" sz="1400" dirty="0">
              <a:latin typeface="Arial" charset="0"/>
            </a:endParaRPr>
          </a:p>
        </p:txBody>
      </p:sp>
    </p:spTree>
    <p:extLst>
      <p:ext uri="{BB962C8B-B14F-4D97-AF65-F5344CB8AC3E}">
        <p14:creationId xmlns:p14="http://schemas.microsoft.com/office/powerpoint/2010/main" val="192740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27138" y="2306638"/>
            <a:ext cx="7254875" cy="550862"/>
          </a:xfrm>
        </p:spPr>
        <p:txBody>
          <a:bodyPr anchor="ctr"/>
          <a:lstStyle>
            <a:lvl1pPr>
              <a:defRPr b="1"/>
            </a:lvl1pPr>
          </a:lstStyle>
          <a:p>
            <a:r>
              <a:rPr lang="nl-NL"/>
              <a:t>Klik om de stijl te bewerken</a:t>
            </a:r>
            <a:endParaRPr lang="en-GB" dirty="0"/>
          </a:p>
        </p:txBody>
      </p:sp>
      <p:sp>
        <p:nvSpPr>
          <p:cNvPr id="3075" name="Rectangle 3"/>
          <p:cNvSpPr>
            <a:spLocks noGrp="1" noChangeArrowheads="1"/>
          </p:cNvSpPr>
          <p:nvPr>
            <p:ph type="subTitle" idx="1"/>
          </p:nvPr>
        </p:nvSpPr>
        <p:spPr>
          <a:xfrm>
            <a:off x="1227138" y="2820988"/>
            <a:ext cx="7254875" cy="360362"/>
          </a:xfrm>
        </p:spPr>
        <p:txBody>
          <a:bodyPr/>
          <a:lstStyle>
            <a:lvl1pPr marL="0" indent="0">
              <a:buFont typeface="Verdana" pitchFamily="34" charset="0"/>
              <a:buNone/>
              <a:defRPr/>
            </a:lvl1pPr>
          </a:lstStyle>
          <a:p>
            <a:r>
              <a:rPr lang="nl-NL"/>
              <a:t>Klik om de ondertitelstijl van het model te bewerken</a:t>
            </a:r>
            <a:endParaRPr lang="en-GB" dirty="0"/>
          </a:p>
        </p:txBody>
      </p:sp>
      <p:sp>
        <p:nvSpPr>
          <p:cNvPr id="3079" name="Text Box 7"/>
          <p:cNvSpPr txBox="1">
            <a:spLocks noChangeArrowheads="1"/>
          </p:cNvSpPr>
          <p:nvPr/>
        </p:nvSpPr>
        <p:spPr bwMode="auto">
          <a:xfrm>
            <a:off x="1227138" y="3373438"/>
            <a:ext cx="7254875" cy="1979612"/>
          </a:xfrm>
          <a:prstGeom prst="rect">
            <a:avLst/>
          </a:prstGeom>
          <a:noFill/>
          <a:ln w="25400">
            <a:noFill/>
            <a:miter lim="800000"/>
            <a:headEnd/>
            <a:tailEnd/>
          </a:ln>
          <a:effectLst/>
        </p:spPr>
        <p:txBody>
          <a:bodyPr/>
          <a:lstStyle/>
          <a:p>
            <a:pPr>
              <a:spcBef>
                <a:spcPct val="50000"/>
              </a:spcBef>
            </a:pPr>
            <a:endParaRPr lang="nl-NL" sz="1400">
              <a:solidFill>
                <a:srgbClr val="000000"/>
              </a:solidFill>
            </a:endParaRP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6FCD762A-078B-4D0B-9CD2-C653CFDEA346}" type="slidenum">
              <a:rPr lang="en-US" smtClean="0"/>
              <a:pPr/>
              <a:t>‹nr.›</a:t>
            </a:fld>
            <a:endParaRPr lang="en-US" dirty="0"/>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99524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539552" y="1556792"/>
            <a:ext cx="8064896" cy="4320480"/>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8"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24D82D29-1D7D-4FD8-8BBD-59B396818C76}" type="slidenum">
              <a:rPr lang="en-US" smtClean="0"/>
              <a:pPr/>
              <a:t>‹nr.›</a:t>
            </a:fld>
            <a:endParaRPr lang="en-US" dirty="0"/>
          </a:p>
        </p:txBody>
      </p:sp>
      <p:sp>
        <p:nvSpPr>
          <p:cNvPr id="9"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199795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04248" y="1114425"/>
            <a:ext cx="1800200" cy="4759325"/>
          </a:xfrm>
        </p:spPr>
        <p:txBody>
          <a:bodyPr vert="eaVert"/>
          <a:lstStyle>
            <a:lvl1pPr>
              <a:defRPr b="1"/>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539552" y="1114425"/>
            <a:ext cx="6120680" cy="47593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t>5-</a:t>
            </a:r>
            <a:fld id="{F8A25927-EF0F-4A51-8958-B7624E51CB76}" type="slidenum">
              <a:rPr lang="en-US" smtClean="0"/>
              <a:pPr/>
              <a:t>‹nr.›</a:t>
            </a:fld>
            <a:endParaRPr lang="en-US"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298476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39552" y="1556792"/>
            <a:ext cx="8136904" cy="4320480"/>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tel 3"/>
          <p:cNvSpPr>
            <a:spLocks noGrp="1"/>
          </p:cNvSpPr>
          <p:nvPr>
            <p:ph type="title"/>
          </p:nvPr>
        </p:nvSpPr>
        <p:spPr/>
        <p:txBody>
          <a:bodyPr/>
          <a:lstStyle/>
          <a:p>
            <a:r>
              <a:rPr lang="nl-NL"/>
              <a:t>Klik om de stijl te bewerken</a:t>
            </a: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8BED72B0-39A0-4E41-8ACD-B2489ECDB20C}" type="slidenum">
              <a:rPr lang="en-US" smtClean="0"/>
              <a:pPr/>
              <a:t>‹nr.›</a:t>
            </a:fld>
            <a:endParaRPr lang="en-US" dirty="0"/>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300520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F815587F-521F-4C2B-AC26-090E7F5F937E}" type="slidenum">
              <a:rPr lang="en-US" smtClean="0"/>
              <a:pPr/>
              <a:t>‹nr.›</a:t>
            </a:fld>
            <a:endParaRPr lang="en-US"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96679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solidFill>
                  <a:schemeClr val="accent1"/>
                </a:solidFill>
              </a:defRPr>
            </a:lvl1pPr>
          </a:lstStyle>
          <a:p>
            <a:r>
              <a:rPr lang="nl-NL"/>
              <a:t>Klik om de stijl te bewerken</a:t>
            </a:r>
            <a:endParaRPr lang="nl-NL" dirty="0"/>
          </a:p>
        </p:txBody>
      </p:sp>
      <p:sp>
        <p:nvSpPr>
          <p:cNvPr id="3" name="Tijdelijke aanduiding voor inhoud 2"/>
          <p:cNvSpPr>
            <a:spLocks noGrp="1"/>
          </p:cNvSpPr>
          <p:nvPr>
            <p:ph sz="half" idx="1"/>
          </p:nvPr>
        </p:nvSpPr>
        <p:spPr>
          <a:xfrm>
            <a:off x="539552" y="1772816"/>
            <a:ext cx="3888432" cy="4244950"/>
          </a:xfrm>
        </p:spPr>
        <p:txBody>
          <a:bodyPr/>
          <a:lstStyle>
            <a:lvl1pPr>
              <a:defRPr sz="2800">
                <a:latin typeface="Tahoma" pitchFamily="34" charset="0"/>
                <a:ea typeface="Tahoma" pitchFamily="34" charset="0"/>
                <a:cs typeface="Tahoma" pitchFamily="34" charset="0"/>
              </a:defRPr>
            </a:lvl1pPr>
            <a:lvl2pP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p:cNvSpPr>
            <a:spLocks noGrp="1"/>
          </p:cNvSpPr>
          <p:nvPr>
            <p:ph sz="half" idx="2"/>
          </p:nvPr>
        </p:nvSpPr>
        <p:spPr>
          <a:xfrm>
            <a:off x="4788024" y="1700808"/>
            <a:ext cx="3888432" cy="42479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076CEB36-513B-465F-B8C9-4388FD15FE5F}" type="slidenum">
              <a:rPr lang="en-US" smtClean="0"/>
              <a:pPr/>
              <a:t>‹nr.›</a:t>
            </a:fld>
            <a:endParaRPr lang="en-US" dirty="0"/>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353010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47248" cy="1143000"/>
          </a:xfrm>
        </p:spPr>
        <p:txBody>
          <a:bodyPr/>
          <a:lstStyle>
            <a:lvl1pPr>
              <a:defRPr sz="2800" b="1"/>
            </a:lvl1pPr>
          </a:lstStyle>
          <a:p>
            <a:r>
              <a:rPr lang="nl-NL"/>
              <a:t>Klik om de stijl te bewerken</a:t>
            </a:r>
            <a:endParaRPr lang="nl-NL" dirty="0"/>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13"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14"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7E200A33-E1D5-43A4-AAD9-59F2822EF657}" type="slidenum">
              <a:rPr lang="en-US" smtClean="0"/>
              <a:pPr/>
              <a:t>‹nr.›</a:t>
            </a:fld>
            <a:endParaRPr lang="en-US" dirty="0"/>
          </a:p>
        </p:txBody>
      </p:sp>
      <p:sp>
        <p:nvSpPr>
          <p:cNvPr id="15"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223647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00000" cy="1080000"/>
          </a:xfrm>
        </p:spPr>
        <p:txBody>
          <a:bodyPr/>
          <a:lstStyle>
            <a:lvl1pPr>
              <a:defRPr sz="2800" b="1"/>
            </a:lvl1pPr>
          </a:lstStyle>
          <a:p>
            <a:r>
              <a:rPr lang="nl-NL"/>
              <a:t>Klik om de stijl te bewerken</a:t>
            </a:r>
            <a:endParaRPr lang="nl-NL" dirty="0"/>
          </a:p>
        </p:txBody>
      </p:sp>
      <p:sp>
        <p:nvSpPr>
          <p:cNvPr id="6"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7"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5A404CF0-4E49-4914-AAC9-A22BCEC9B534}" type="slidenum">
              <a:rPr lang="en-US" smtClean="0"/>
              <a:pPr/>
              <a:t>‹nr.›</a:t>
            </a:fld>
            <a:endParaRPr lang="en-US" dirty="0"/>
          </a:p>
        </p:txBody>
      </p:sp>
      <p:sp>
        <p:nvSpPr>
          <p:cNvPr id="8"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38841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6C40BBFF-CD93-4D22-8D10-9B287FEE9B21}" type="slidenum">
              <a:rPr lang="en-US" smtClean="0"/>
              <a:pPr/>
              <a:t>‹nr.›</a:t>
            </a:fld>
            <a:endParaRPr lang="en-US" dirty="0"/>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149816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40000" y="288000"/>
            <a:ext cx="3008313" cy="1080000"/>
          </a:xfrm>
        </p:spPr>
        <p:txBody>
          <a:bodyPr anchor="t"/>
          <a:lstStyle>
            <a:lvl1pPr algn="l">
              <a:defRPr sz="2400" b="1"/>
            </a:lvl1pPr>
          </a:lstStyle>
          <a:p>
            <a:r>
              <a:rPr lang="nl-NL"/>
              <a:t>Klik om de stijl te bewerken</a:t>
            </a:r>
            <a:endParaRPr lang="nl-NL" dirty="0"/>
          </a:p>
        </p:txBody>
      </p:sp>
      <p:sp>
        <p:nvSpPr>
          <p:cNvPr id="3" name="Tijdelijke aanduiding voor inhoud 2"/>
          <p:cNvSpPr>
            <a:spLocks noGrp="1"/>
          </p:cNvSpPr>
          <p:nvPr>
            <p:ph idx="1"/>
          </p:nvPr>
        </p:nvSpPr>
        <p:spPr>
          <a:xfrm>
            <a:off x="3707904" y="620688"/>
            <a:ext cx="4978896"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tekst 3"/>
          <p:cNvSpPr>
            <a:spLocks noGrp="1"/>
          </p:cNvSpPr>
          <p:nvPr>
            <p:ph type="body" sz="half" idx="2"/>
          </p:nvPr>
        </p:nvSpPr>
        <p:spPr>
          <a:xfrm>
            <a:off x="539552" y="1435100"/>
            <a:ext cx="3024336" cy="46910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4FA6C45E-0A33-4678-AE20-DE8EDF1E94AB}" type="slidenum">
              <a:rPr lang="en-US" smtClean="0"/>
              <a:pPr/>
              <a:t>‹nr.›</a:t>
            </a:fld>
            <a:endParaRPr lang="en-US" dirty="0"/>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206459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4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DEA64B9D-D38B-4219-8D45-ABC91E4F5660}" type="slidenum">
              <a:rPr lang="en-US" smtClean="0"/>
              <a:pPr/>
              <a:t>‹nr.›</a:t>
            </a:fld>
            <a:endParaRPr lang="en-US" dirty="0"/>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33879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0000" y="288000"/>
            <a:ext cx="7020000" cy="108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a:t>Klik om de stijl te bewerken</a:t>
            </a:r>
            <a:endParaRPr lang="en-GB" dirty="0"/>
          </a:p>
        </p:txBody>
      </p:sp>
      <p:sp>
        <p:nvSpPr>
          <p:cNvPr id="1027" name="Rectangle 3"/>
          <p:cNvSpPr>
            <a:spLocks noGrp="1" noChangeArrowheads="1"/>
          </p:cNvSpPr>
          <p:nvPr>
            <p:ph type="body" idx="1"/>
          </p:nvPr>
        </p:nvSpPr>
        <p:spPr bwMode="auto">
          <a:xfrm>
            <a:off x="539552" y="1556792"/>
            <a:ext cx="7704856" cy="4320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7" name="Tijdelijke aanduiding voor datum 4"/>
          <p:cNvSpPr>
            <a:spLocks noGrp="1"/>
          </p:cNvSpPr>
          <p:nvPr>
            <p:ph type="dt" sz="half" idx="2"/>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t>A&amp;I - college 2</a:t>
            </a:r>
            <a:endParaRPr lang="en-US" dirty="0"/>
          </a:p>
        </p:txBody>
      </p:sp>
      <p:sp>
        <p:nvSpPr>
          <p:cNvPr id="8" name="Tijdelijke aanduiding voor dianummer 5"/>
          <p:cNvSpPr>
            <a:spLocks noGrp="1"/>
          </p:cNvSpPr>
          <p:nvPr>
            <p:ph type="sldNum" sz="quarter" idx="4"/>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t>5-</a:t>
            </a:r>
            <a:fld id="{CC7ADE04-003B-4E30-94E2-141B57BB427D}" type="slidenum">
              <a:rPr lang="en-US" smtClean="0"/>
              <a:pPr/>
              <a:t>‹nr.›</a:t>
            </a:fld>
            <a:endParaRPr lang="en-US" dirty="0"/>
          </a:p>
        </p:txBody>
      </p:sp>
      <p:sp>
        <p:nvSpPr>
          <p:cNvPr id="9" name="Tijdelijke aanduiding voor voettekst 6"/>
          <p:cNvSpPr>
            <a:spLocks noGrp="1"/>
          </p:cNvSpPr>
          <p:nvPr>
            <p:ph type="ftr" sz="quarter" idx="3"/>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12930235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762000" y="765175"/>
            <a:ext cx="7924800" cy="2016125"/>
          </a:xfrm>
        </p:spPr>
        <p:txBody>
          <a:bodyPr/>
          <a:lstStyle/>
          <a:p>
            <a:r>
              <a:rPr lang="nl-NL" sz="6000" dirty="0" err="1"/>
              <a:t>Joins</a:t>
            </a:r>
            <a:br>
              <a:rPr lang="nl-NL" sz="6000" dirty="0"/>
            </a:br>
            <a:r>
              <a:rPr lang="nl-NL" sz="3200" b="0" dirty="0">
                <a:effectLst/>
              </a:rPr>
              <a:t>Relationele Databases College 5</a:t>
            </a:r>
          </a:p>
        </p:txBody>
      </p:sp>
      <p:sp>
        <p:nvSpPr>
          <p:cNvPr id="7171" name="Rectangle 3"/>
          <p:cNvSpPr>
            <a:spLocks noGrp="1" noChangeArrowheads="1"/>
          </p:cNvSpPr>
          <p:nvPr>
            <p:ph type="subTitle" idx="1"/>
          </p:nvPr>
        </p:nvSpPr>
        <p:spPr>
          <a:xfrm>
            <a:off x="762000" y="3429000"/>
            <a:ext cx="8382000" cy="1944688"/>
          </a:xfrm>
        </p:spPr>
        <p:txBody>
          <a:bodyPr/>
          <a:lstStyle/>
          <a:p>
            <a:r>
              <a:rPr lang="nl-NL" dirty="0"/>
              <a:t>Opleiding Informatica</a:t>
            </a:r>
          </a:p>
          <a:p>
            <a:r>
              <a:rPr lang="nl-NL" dirty="0"/>
              <a:t>Academie voor Engineering &amp; ICT</a:t>
            </a:r>
          </a:p>
          <a:p>
            <a:r>
              <a:rPr lang="nl-NL" dirty="0" err="1"/>
              <a:t>Avans</a:t>
            </a:r>
            <a:r>
              <a:rPr lang="nl-NL" dirty="0"/>
              <a:t> Hogeschool Breda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2"/>
          <a:stretch>
            <a:fillRect/>
          </a:stretch>
        </p:blipFill>
        <p:spPr>
          <a:xfrm>
            <a:off x="755576" y="1484784"/>
            <a:ext cx="3762375" cy="2228850"/>
          </a:xfrm>
          <a:prstGeom prst="rect">
            <a:avLst/>
          </a:prstGeom>
        </p:spPr>
      </p:pic>
      <p:sp>
        <p:nvSpPr>
          <p:cNvPr id="3" name="Titel 2"/>
          <p:cNvSpPr>
            <a:spLocks noGrp="1"/>
          </p:cNvSpPr>
          <p:nvPr>
            <p:ph type="title"/>
          </p:nvPr>
        </p:nvSpPr>
        <p:spPr/>
        <p:txBody>
          <a:bodyPr/>
          <a:lstStyle/>
          <a:p>
            <a:r>
              <a:rPr lang="nl-NL" dirty="0"/>
              <a:t>JOINS</a:t>
            </a:r>
          </a:p>
        </p:txBody>
      </p:sp>
      <p:sp>
        <p:nvSpPr>
          <p:cNvPr id="4" name="Tijdelijke aanduiding voor dianummer 3"/>
          <p:cNvSpPr>
            <a:spLocks noGrp="1"/>
          </p:cNvSpPr>
          <p:nvPr>
            <p:ph type="sldNum" sz="quarter" idx="11"/>
          </p:nvPr>
        </p:nvSpPr>
        <p:spPr/>
        <p:txBody>
          <a:bodyPr/>
          <a:lstStyle/>
          <a:p>
            <a:r>
              <a:rPr lang="en-US"/>
              <a:t>5-</a:t>
            </a:r>
            <a:fld id="{8BED72B0-39A0-4E41-8ACD-B2489ECDB20C}" type="slidenum">
              <a:rPr lang="en-US" smtClean="0"/>
              <a:pPr/>
              <a:t>10</a:t>
            </a:fld>
            <a:endParaRPr lang="en-US" dirty="0"/>
          </a:p>
        </p:txBody>
      </p:sp>
      <p:pic>
        <p:nvPicPr>
          <p:cNvPr id="6" name="Afbeelding 5"/>
          <p:cNvPicPr>
            <a:picLocks noChangeAspect="1"/>
          </p:cNvPicPr>
          <p:nvPr/>
        </p:nvPicPr>
        <p:blipFill>
          <a:blip r:embed="rId3"/>
          <a:stretch>
            <a:fillRect/>
          </a:stretch>
        </p:blipFill>
        <p:spPr>
          <a:xfrm>
            <a:off x="1198488" y="4077072"/>
            <a:ext cx="2876550" cy="2047875"/>
          </a:xfrm>
          <a:prstGeom prst="rect">
            <a:avLst/>
          </a:prstGeom>
        </p:spPr>
      </p:pic>
      <p:pic>
        <p:nvPicPr>
          <p:cNvPr id="7" name="Afbeelding 6"/>
          <p:cNvPicPr>
            <a:picLocks noChangeAspect="1"/>
          </p:cNvPicPr>
          <p:nvPr/>
        </p:nvPicPr>
        <p:blipFill>
          <a:blip r:embed="rId4"/>
          <a:stretch>
            <a:fillRect/>
          </a:stretch>
        </p:blipFill>
        <p:spPr>
          <a:xfrm>
            <a:off x="5220072" y="1484784"/>
            <a:ext cx="2828925" cy="1971675"/>
          </a:xfrm>
          <a:prstGeom prst="rect">
            <a:avLst/>
          </a:prstGeom>
        </p:spPr>
      </p:pic>
      <p:pic>
        <p:nvPicPr>
          <p:cNvPr id="8" name="Afbeelding 7"/>
          <p:cNvPicPr>
            <a:picLocks noChangeAspect="1"/>
          </p:cNvPicPr>
          <p:nvPr/>
        </p:nvPicPr>
        <p:blipFill>
          <a:blip r:embed="rId5"/>
          <a:stretch>
            <a:fillRect/>
          </a:stretch>
        </p:blipFill>
        <p:spPr>
          <a:xfrm>
            <a:off x="5467722" y="4025530"/>
            <a:ext cx="2581275" cy="2038350"/>
          </a:xfrm>
          <a:prstGeom prst="rect">
            <a:avLst/>
          </a:prstGeom>
        </p:spPr>
      </p:pic>
    </p:spTree>
    <p:extLst>
      <p:ext uri="{BB962C8B-B14F-4D97-AF65-F5344CB8AC3E}">
        <p14:creationId xmlns:p14="http://schemas.microsoft.com/office/powerpoint/2010/main" val="421719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2707250128"/>
              </p:ext>
            </p:extLst>
          </p:nvPr>
        </p:nvGraphicFramePr>
        <p:xfrm>
          <a:off x="165387" y="1124744"/>
          <a:ext cx="8813225" cy="5408918"/>
        </p:xfrm>
        <a:graphic>
          <a:graphicData uri="http://schemas.openxmlformats.org/drawingml/2006/table">
            <a:tbl>
              <a:tblPr/>
              <a:tblGrid>
                <a:gridCol w="3161105">
                  <a:extLst>
                    <a:ext uri="{9D8B030D-6E8A-4147-A177-3AD203B41FA5}">
                      <a16:colId xmlns:a16="http://schemas.microsoft.com/office/drawing/2014/main" val="20000"/>
                    </a:ext>
                  </a:extLst>
                </a:gridCol>
                <a:gridCol w="5652120">
                  <a:extLst>
                    <a:ext uri="{9D8B030D-6E8A-4147-A177-3AD203B41FA5}">
                      <a16:colId xmlns:a16="http://schemas.microsoft.com/office/drawing/2014/main" val="20001"/>
                    </a:ext>
                  </a:extLst>
                </a:gridCol>
              </a:tblGrid>
              <a:tr h="993823">
                <a:tc>
                  <a:txBody>
                    <a:bodyPr/>
                    <a:lstStyle/>
                    <a:p>
                      <a:pPr algn="l" fontAlgn="t"/>
                      <a:r>
                        <a:rPr lang="nl-NL" sz="2400" b="1" dirty="0">
                          <a:solidFill>
                            <a:schemeClr val="bg1"/>
                          </a:solidFill>
                          <a:latin typeface="Courier New" panose="02070309020205020404" pitchFamily="49" charset="0"/>
                          <a:cs typeface="Courier New" panose="02070309020205020404" pitchFamily="49" charset="0"/>
                        </a:rPr>
                        <a:t>JOIN</a:t>
                      </a:r>
                      <a:br>
                        <a:rPr lang="nl-NL" sz="2400" b="1" dirty="0">
                          <a:solidFill>
                            <a:schemeClr val="bg1"/>
                          </a:solidFill>
                          <a:latin typeface="Courier New" panose="02070309020205020404" pitchFamily="49" charset="0"/>
                          <a:cs typeface="Courier New" panose="02070309020205020404" pitchFamily="49" charset="0"/>
                        </a:rPr>
                      </a:br>
                      <a:r>
                        <a:rPr lang="nl-NL" sz="2400" b="1" dirty="0">
                          <a:solidFill>
                            <a:schemeClr val="bg1"/>
                          </a:solidFill>
                          <a:latin typeface="Courier New" panose="02070309020205020404" pitchFamily="49" charset="0"/>
                          <a:cs typeface="Courier New" panose="02070309020205020404" pitchFamily="49" charset="0"/>
                        </a:rPr>
                        <a:t>INNER JOIN</a:t>
                      </a:r>
                      <a:br>
                        <a:rPr lang="nl-NL" sz="2400" b="1" dirty="0">
                          <a:solidFill>
                            <a:schemeClr val="bg1"/>
                          </a:solidFill>
                          <a:latin typeface="Courier New" panose="02070309020205020404" pitchFamily="49" charset="0"/>
                          <a:cs typeface="Courier New" panose="02070309020205020404" pitchFamily="49" charset="0"/>
                        </a:rPr>
                      </a:br>
                      <a:r>
                        <a:rPr lang="nl-NL" sz="2400" dirty="0">
                          <a:solidFill>
                            <a:schemeClr val="bg1"/>
                          </a:solidFill>
                          <a:latin typeface="verdana"/>
                        </a:rPr>
                        <a:t>'classic </a:t>
                      </a:r>
                      <a:r>
                        <a:rPr lang="nl-NL" sz="2400" dirty="0" err="1">
                          <a:solidFill>
                            <a:schemeClr val="bg1"/>
                          </a:solidFill>
                          <a:latin typeface="verdana"/>
                        </a:rPr>
                        <a:t>join</a:t>
                      </a:r>
                      <a:r>
                        <a:rPr lang="nl-NL" sz="2400" dirty="0">
                          <a:solidFill>
                            <a:schemeClr val="bg1"/>
                          </a:solidFill>
                          <a:latin typeface="verdana"/>
                        </a:rPr>
                        <a:t>'</a:t>
                      </a: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000" dirty="0">
                          <a:effectLst/>
                        </a:rPr>
                        <a:t>An SQL INNER JOIN returns all rows from multiple tables where the join condition is met</a:t>
                      </a:r>
                      <a:endParaRPr lang="en-US" sz="2000" dirty="0">
                        <a:latin typeface="verdana"/>
                      </a:endParaRP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304032">
                <a:tc>
                  <a:txBody>
                    <a:bodyPr/>
                    <a:lstStyle/>
                    <a:p>
                      <a:pPr algn="l" fontAlgn="t"/>
                      <a:r>
                        <a:rPr lang="en-US" sz="2400" b="1" dirty="0">
                          <a:solidFill>
                            <a:schemeClr val="bg1"/>
                          </a:solidFill>
                          <a:latin typeface="Courier New" panose="02070309020205020404" pitchFamily="49" charset="0"/>
                          <a:cs typeface="Courier New" panose="02070309020205020404" pitchFamily="49" charset="0"/>
                        </a:rPr>
                        <a:t>LEFT JOIN</a:t>
                      </a:r>
                      <a:br>
                        <a:rPr lang="en-US" sz="2400" b="1" dirty="0">
                          <a:solidFill>
                            <a:schemeClr val="bg1"/>
                          </a:solidFill>
                          <a:latin typeface="Courier New" panose="02070309020205020404" pitchFamily="49" charset="0"/>
                          <a:cs typeface="Courier New" panose="02070309020205020404" pitchFamily="49" charset="0"/>
                        </a:rPr>
                      </a:br>
                      <a:r>
                        <a:rPr lang="en-US" sz="2400" b="1" dirty="0">
                          <a:solidFill>
                            <a:schemeClr val="bg1"/>
                          </a:solidFill>
                          <a:latin typeface="Courier New" panose="02070309020205020404" pitchFamily="49" charset="0"/>
                          <a:cs typeface="Courier New" panose="02070309020205020404" pitchFamily="49" charset="0"/>
                        </a:rPr>
                        <a:t>LEFT OUTER JOIN</a:t>
                      </a: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000" dirty="0">
                          <a:effectLst/>
                        </a:rPr>
                        <a:t>The LEFT JOIN keyword returns all rows from the left table (table1), with the matching rows in the right table (table2)</a:t>
                      </a:r>
                      <a:endParaRPr lang="en-US" sz="2000" dirty="0">
                        <a:latin typeface="verdana"/>
                      </a:endParaRP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04032">
                <a:tc>
                  <a:txBody>
                    <a:bodyPr/>
                    <a:lstStyle/>
                    <a:p>
                      <a:pPr algn="l" fontAlgn="t"/>
                      <a:r>
                        <a:rPr lang="en-US" sz="2400" b="1" dirty="0">
                          <a:solidFill>
                            <a:schemeClr val="bg1"/>
                          </a:solidFill>
                          <a:latin typeface="Courier New" panose="02070309020205020404" pitchFamily="49" charset="0"/>
                          <a:cs typeface="Courier New" panose="02070309020205020404" pitchFamily="49" charset="0"/>
                        </a:rPr>
                        <a:t>RIGHT JOIN</a:t>
                      </a:r>
                      <a:br>
                        <a:rPr lang="en-US" sz="2400" b="1" dirty="0">
                          <a:solidFill>
                            <a:schemeClr val="bg1"/>
                          </a:solidFill>
                          <a:latin typeface="Courier New" panose="02070309020205020404" pitchFamily="49" charset="0"/>
                          <a:cs typeface="Courier New" panose="02070309020205020404" pitchFamily="49" charset="0"/>
                        </a:rPr>
                      </a:br>
                      <a:r>
                        <a:rPr lang="en-US" sz="2400" b="1" dirty="0">
                          <a:solidFill>
                            <a:schemeClr val="bg1"/>
                          </a:solidFill>
                          <a:latin typeface="Courier New" panose="02070309020205020404" pitchFamily="49" charset="0"/>
                          <a:cs typeface="Courier New" panose="02070309020205020404" pitchFamily="49" charset="0"/>
                        </a:rPr>
                        <a:t>RIGHT OUTER JOIN</a:t>
                      </a: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000" dirty="0">
                          <a:effectLst/>
                        </a:rPr>
                        <a:t>The RIGHT JOIN keyword returns all rows from the right table (table2), with the matching rows in the left table (table1)</a:t>
                      </a:r>
                      <a:endParaRPr lang="en-US" sz="2000" dirty="0">
                        <a:latin typeface="verdana"/>
                      </a:endParaRP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69869">
                <a:tc>
                  <a:txBody>
                    <a:bodyPr/>
                    <a:lstStyle/>
                    <a:p>
                      <a:pPr algn="l" fontAlgn="t"/>
                      <a:r>
                        <a:rPr lang="nl-NL" sz="2400" b="1" dirty="0">
                          <a:solidFill>
                            <a:schemeClr val="bg1"/>
                          </a:solidFill>
                          <a:latin typeface="Courier New" panose="02070309020205020404" pitchFamily="49" charset="0"/>
                          <a:cs typeface="Courier New" panose="02070309020205020404" pitchFamily="49" charset="0"/>
                        </a:rPr>
                        <a:t>FULL OUTER JOIN</a:t>
                      </a: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000" dirty="0">
                          <a:effectLst/>
                        </a:rPr>
                        <a:t>The FULL OUTER JOIN keyword returns all rows from the left table (table1) and from the right table (table2)</a:t>
                      </a:r>
                      <a:endParaRPr lang="en-US" sz="2000" dirty="0">
                        <a:latin typeface="verdana"/>
                      </a:endParaRP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83614">
                <a:tc>
                  <a:txBody>
                    <a:bodyPr/>
                    <a:lstStyle/>
                    <a:p>
                      <a:pPr algn="l" fontAlgn="t"/>
                      <a:r>
                        <a:rPr lang="nl-NL" sz="2400" b="1" dirty="0">
                          <a:solidFill>
                            <a:schemeClr val="bg1"/>
                          </a:solidFill>
                          <a:latin typeface="Courier New" panose="02070309020205020404" pitchFamily="49" charset="0"/>
                          <a:cs typeface="Courier New" panose="02070309020205020404" pitchFamily="49" charset="0"/>
                        </a:rPr>
                        <a:t>CROSS JOIN</a:t>
                      </a: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000" dirty="0">
                          <a:latin typeface="verdana"/>
                        </a:rPr>
                        <a:t>all possible combinations from left and right, linked</a:t>
                      </a:r>
                      <a:r>
                        <a:rPr lang="en-US" sz="2000" baseline="0" dirty="0">
                          <a:latin typeface="verdana"/>
                        </a:rPr>
                        <a:t> or not</a:t>
                      </a:r>
                      <a:endParaRPr lang="en-US" sz="2000" dirty="0">
                        <a:latin typeface="verdana"/>
                      </a:endParaRPr>
                    </a:p>
                  </a:txBody>
                  <a:tcPr marL="26390" marR="26390" marT="26390" marB="2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7639" name="Rectangle 7"/>
          <p:cNvSpPr>
            <a:spLocks noGrp="1" noChangeArrowheads="1"/>
          </p:cNvSpPr>
          <p:nvPr>
            <p:ph type="title"/>
          </p:nvPr>
        </p:nvSpPr>
        <p:spPr/>
        <p:txBody>
          <a:bodyPr/>
          <a:lstStyle/>
          <a:p>
            <a:r>
              <a:rPr lang="nl-NL"/>
              <a:t>SQL JOIN - termen</a:t>
            </a:r>
            <a:endParaRPr lang="nl-NL" dirty="0"/>
          </a:p>
        </p:txBody>
      </p:sp>
      <p:sp>
        <p:nvSpPr>
          <p:cNvPr id="14" name="Tijdelijke aanduiding voor dianummer 5"/>
          <p:cNvSpPr>
            <a:spLocks noGrp="1"/>
          </p:cNvSpPr>
          <p:nvPr>
            <p:ph type="sldNum" sz="quarter" idx="12"/>
          </p:nvPr>
        </p:nvSpPr>
        <p:spPr/>
        <p:txBody>
          <a:bodyPr/>
          <a:lstStyle/>
          <a:p>
            <a:r>
              <a:rPr lang="en-US"/>
              <a:t>7-</a:t>
            </a:r>
            <a:fld id="{567DAC5B-FE45-4E65-8AE4-776F87929029}" type="slidenum">
              <a:rPr lang="en-US" smtClean="0"/>
              <a:pPr/>
              <a:t>11</a:t>
            </a:fld>
            <a:endParaRPr lang="en-US" dirty="0"/>
          </a:p>
        </p:txBody>
      </p:sp>
    </p:spTree>
    <p:extLst>
      <p:ext uri="{BB962C8B-B14F-4D97-AF65-F5344CB8AC3E}">
        <p14:creationId xmlns:p14="http://schemas.microsoft.com/office/powerpoint/2010/main" val="208474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JOIN: Syntax</a:t>
            </a:r>
          </a:p>
        </p:txBody>
      </p:sp>
      <p:sp>
        <p:nvSpPr>
          <p:cNvPr id="3" name="Tijdelijke aanduiding voor dianummer 2"/>
          <p:cNvSpPr>
            <a:spLocks noGrp="1"/>
          </p:cNvSpPr>
          <p:nvPr>
            <p:ph type="sldNum" sz="quarter" idx="11"/>
          </p:nvPr>
        </p:nvSpPr>
        <p:spPr/>
        <p:txBody>
          <a:bodyPr/>
          <a:lstStyle/>
          <a:p>
            <a:r>
              <a:rPr lang="en-US"/>
              <a:t>5-</a:t>
            </a:r>
            <a:fld id="{5A404CF0-4E49-4914-AAC9-A22BCEC9B534}" type="slidenum">
              <a:rPr lang="en-US" smtClean="0"/>
              <a:pPr/>
              <a:t>12</a:t>
            </a:fld>
            <a:endParaRPr lang="en-US" dirty="0"/>
          </a:p>
        </p:txBody>
      </p:sp>
      <p:sp>
        <p:nvSpPr>
          <p:cNvPr id="4" name="Tijdelijke aanduiding voor inhoud 1"/>
          <p:cNvSpPr txBox="1">
            <a:spLocks/>
          </p:cNvSpPr>
          <p:nvPr/>
        </p:nvSpPr>
        <p:spPr>
          <a:xfrm>
            <a:off x="539552" y="908720"/>
            <a:ext cx="8136904" cy="5184576"/>
          </a:xfrm>
          <a:prstGeom prst="rect">
            <a:avLst/>
          </a:prstGeom>
        </p:spPr>
        <p:txBody>
          <a:bodyPr/>
          <a:lst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b="1" dirty="0">
                <a:solidFill>
                  <a:srgbClr val="C00000"/>
                </a:solidFill>
                <a:latin typeface="Courier New" panose="02070309020205020404" pitchFamily="49" charset="0"/>
                <a:cs typeface="Courier New" panose="02070309020205020404" pitchFamily="49" charset="0"/>
              </a:rPr>
              <a:t>SELECT</a:t>
            </a:r>
            <a:r>
              <a:rPr lang="en-US" dirty="0"/>
              <a:t> </a:t>
            </a:r>
            <a:r>
              <a:rPr lang="en-US" i="1" dirty="0" err="1"/>
              <a:t>kolommen</a:t>
            </a:r>
            <a:br>
              <a:rPr lang="en-US" dirty="0"/>
            </a:br>
            <a:r>
              <a:rPr lang="en-US" b="1" dirty="0">
                <a:solidFill>
                  <a:srgbClr val="C00000"/>
                </a:solidFill>
                <a:latin typeface="Courier New" panose="02070309020205020404" pitchFamily="49" charset="0"/>
                <a:cs typeface="Courier New" panose="02070309020205020404" pitchFamily="49" charset="0"/>
              </a:rPr>
              <a:t>FROM</a:t>
            </a:r>
            <a:r>
              <a:rPr lang="en-US" dirty="0"/>
              <a:t> </a:t>
            </a:r>
            <a:r>
              <a:rPr lang="en-US" i="1" dirty="0"/>
              <a:t>tabel1</a:t>
            </a:r>
            <a:br>
              <a:rPr lang="en-US" dirty="0"/>
            </a:br>
            <a:r>
              <a:rPr lang="en-US" b="1" dirty="0">
                <a:solidFill>
                  <a:srgbClr val="C00000"/>
                </a:solidFill>
                <a:latin typeface="Courier New" panose="02070309020205020404" pitchFamily="49" charset="0"/>
                <a:cs typeface="Courier New" panose="02070309020205020404" pitchFamily="49" charset="0"/>
              </a:rPr>
              <a:t>INNER JOIN</a:t>
            </a:r>
            <a:r>
              <a:rPr lang="en-US" dirty="0"/>
              <a:t> </a:t>
            </a:r>
            <a:r>
              <a:rPr lang="en-US" i="1" dirty="0"/>
              <a:t>tabel2</a:t>
            </a:r>
            <a:br>
              <a:rPr lang="en-US" dirty="0"/>
            </a:br>
            <a:r>
              <a:rPr lang="en-US" b="1" dirty="0">
                <a:solidFill>
                  <a:srgbClr val="C00000"/>
                </a:solidFill>
                <a:latin typeface="Courier New" panose="02070309020205020404" pitchFamily="49" charset="0"/>
                <a:cs typeface="Courier New" panose="02070309020205020404" pitchFamily="49" charset="0"/>
              </a:rPr>
              <a:t>ON</a:t>
            </a:r>
            <a:r>
              <a:rPr lang="en-US" dirty="0"/>
              <a:t> </a:t>
            </a:r>
            <a:r>
              <a:rPr lang="en-US" i="1" dirty="0"/>
              <a:t>tabel1.kolomnaam</a:t>
            </a:r>
            <a:r>
              <a:rPr lang="en-US" b="1" dirty="0">
                <a:solidFill>
                  <a:srgbClr val="C00000"/>
                </a:solidFill>
                <a:latin typeface="Courier New" panose="02070309020205020404" pitchFamily="49" charset="0"/>
                <a:cs typeface="Courier New" panose="02070309020205020404" pitchFamily="49" charset="0"/>
              </a:rPr>
              <a:t>=</a:t>
            </a:r>
            <a:r>
              <a:rPr lang="en-US" i="1" dirty="0"/>
              <a:t>tabel2.kolomnaam</a:t>
            </a:r>
            <a:r>
              <a:rPr lang="en-US" b="1" dirty="0">
                <a:solidFill>
                  <a:srgbClr val="C00000"/>
                </a:solidFill>
                <a:latin typeface="Courier New" panose="02070309020205020404" pitchFamily="49" charset="0"/>
                <a:cs typeface="Courier New" panose="02070309020205020404" pitchFamily="49" charset="0"/>
              </a:rPr>
              <a:t>;</a:t>
            </a:r>
          </a:p>
          <a:p>
            <a:pPr marL="0" indent="0">
              <a:buNone/>
            </a:pPr>
            <a:endParaRPr lang="en-US" b="1" kern="0" dirty="0">
              <a:solidFill>
                <a:srgbClr val="C00000"/>
              </a:solidFill>
              <a:latin typeface="Courier New" panose="02070309020205020404" pitchFamily="49" charset="0"/>
              <a:cs typeface="Courier New" panose="02070309020205020404" pitchFamily="49" charset="0"/>
            </a:endParaRPr>
          </a:p>
          <a:p>
            <a:pPr marL="0" indent="0">
              <a:buNone/>
            </a:pPr>
            <a:r>
              <a:rPr lang="en-US" kern="0" dirty="0" err="1">
                <a:latin typeface="+mn-lt"/>
                <a:cs typeface="Courier New" panose="02070309020205020404" pitchFamily="49" charset="0"/>
              </a:rPr>
              <a:t>Dit</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levert</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als</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resultaat</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een</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tabel</a:t>
            </a:r>
            <a:r>
              <a:rPr lang="en-US" kern="0" dirty="0">
                <a:latin typeface="+mn-lt"/>
                <a:cs typeface="Courier New" panose="02070309020205020404" pitchFamily="49" charset="0"/>
              </a:rPr>
              <a:t> met die warden </a:t>
            </a:r>
            <a:r>
              <a:rPr lang="en-US" kern="0" dirty="0" err="1">
                <a:latin typeface="+mn-lt"/>
                <a:cs typeface="Courier New" panose="02070309020205020404" pitchFamily="49" charset="0"/>
              </a:rPr>
              <a:t>voor</a:t>
            </a:r>
            <a:r>
              <a:rPr lang="en-US" kern="0" dirty="0">
                <a:latin typeface="+mn-lt"/>
                <a:cs typeface="Courier New" panose="02070309020205020404" pitchFamily="49" charset="0"/>
              </a:rPr>
              <a:t> de </a:t>
            </a:r>
            <a:r>
              <a:rPr lang="en-US" kern="0" dirty="0" err="1">
                <a:latin typeface="+mn-lt"/>
                <a:cs typeface="Courier New" panose="02070309020205020404" pitchFamily="49" charset="0"/>
              </a:rPr>
              <a:t>kolommen</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uit</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tabel</a:t>
            </a:r>
            <a:r>
              <a:rPr lang="en-US" kern="0" dirty="0">
                <a:latin typeface="+mn-lt"/>
                <a:cs typeface="Courier New" panose="02070309020205020404" pitchFamily="49" charset="0"/>
              </a:rPr>
              <a:t> 1 </a:t>
            </a:r>
            <a:r>
              <a:rPr lang="en-US" kern="0" dirty="0" err="1">
                <a:latin typeface="+mn-lt"/>
                <a:cs typeface="Courier New" panose="02070309020205020404" pitchFamily="49" charset="0"/>
              </a:rPr>
              <a:t>en</a:t>
            </a:r>
            <a:r>
              <a:rPr lang="en-US" kern="0" dirty="0">
                <a:latin typeface="+mn-lt"/>
                <a:cs typeface="Courier New" panose="02070309020205020404" pitchFamily="49" charset="0"/>
              </a:rPr>
              <a:t>/of </a:t>
            </a:r>
            <a:r>
              <a:rPr lang="en-US" kern="0" dirty="0" err="1">
                <a:latin typeface="+mn-lt"/>
                <a:cs typeface="Courier New" panose="02070309020205020404" pitchFamily="49" charset="0"/>
              </a:rPr>
              <a:t>tabel</a:t>
            </a:r>
            <a:r>
              <a:rPr lang="en-US" kern="0" dirty="0">
                <a:latin typeface="+mn-lt"/>
                <a:cs typeface="Courier New" panose="02070309020205020404" pitchFamily="49" charset="0"/>
              </a:rPr>
              <a:t> 2 </a:t>
            </a:r>
            <a:r>
              <a:rPr lang="en-US" kern="0" dirty="0" err="1">
                <a:latin typeface="+mn-lt"/>
                <a:cs typeface="Courier New" panose="02070309020205020404" pitchFamily="49" charset="0"/>
              </a:rPr>
              <a:t>waarvoor</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geldt</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dat</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er</a:t>
            </a:r>
            <a:r>
              <a:rPr lang="en-US" kern="0" dirty="0">
                <a:latin typeface="+mn-lt"/>
                <a:cs typeface="Courier New" panose="02070309020205020404" pitchFamily="49" charset="0"/>
              </a:rPr>
              <a:t> </a:t>
            </a:r>
            <a:r>
              <a:rPr lang="en-US" kern="0" dirty="0" err="1">
                <a:latin typeface="+mn-lt"/>
                <a:cs typeface="Courier New" panose="02070309020205020404" pitchFamily="49" charset="0"/>
              </a:rPr>
              <a:t>een</a:t>
            </a:r>
            <a:r>
              <a:rPr lang="en-US" kern="0" dirty="0">
                <a:latin typeface="+mn-lt"/>
                <a:cs typeface="Courier New" panose="02070309020205020404" pitchFamily="49" charset="0"/>
              </a:rPr>
              <a:t> ‘match’ is. </a:t>
            </a:r>
            <a:endParaRPr lang="nl-NL" kern="0" dirty="0">
              <a:latin typeface="+mn-lt"/>
              <a:cs typeface="Courier New" panose="02070309020205020404" pitchFamily="49" charset="0"/>
            </a:endParaRPr>
          </a:p>
          <a:p>
            <a:endParaRPr lang="nl-NL" kern="0" dirty="0"/>
          </a:p>
          <a:p>
            <a:pPr marL="0" indent="0">
              <a:buNone/>
            </a:pPr>
            <a:endParaRPr lang="nl-NL" kern="0" dirty="0"/>
          </a:p>
        </p:txBody>
      </p:sp>
    </p:spTree>
    <p:extLst>
      <p:ext uri="{BB962C8B-B14F-4D97-AF65-F5344CB8AC3E}">
        <p14:creationId xmlns:p14="http://schemas.microsoft.com/office/powerpoint/2010/main" val="127508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JOIN: Voorbeelden. INNER JOIN</a:t>
            </a:r>
          </a:p>
        </p:txBody>
      </p:sp>
      <p:sp>
        <p:nvSpPr>
          <p:cNvPr id="3" name="Tijdelijke aanduiding voor dianummer 2"/>
          <p:cNvSpPr>
            <a:spLocks noGrp="1"/>
          </p:cNvSpPr>
          <p:nvPr>
            <p:ph type="sldNum" sz="quarter" idx="11"/>
          </p:nvPr>
        </p:nvSpPr>
        <p:spPr/>
        <p:txBody>
          <a:bodyPr/>
          <a:lstStyle/>
          <a:p>
            <a:r>
              <a:rPr lang="en-US"/>
              <a:t>5-</a:t>
            </a:r>
            <a:fld id="{5A404CF0-4E49-4914-AAC9-A22BCEC9B534}" type="slidenum">
              <a:rPr lang="en-US" smtClean="0"/>
              <a:pPr/>
              <a:t>13</a:t>
            </a:fld>
            <a:endParaRPr lang="en-US" dirty="0"/>
          </a:p>
        </p:txBody>
      </p:sp>
      <p:sp>
        <p:nvSpPr>
          <p:cNvPr id="4" name="Tijdelijke aanduiding voor inhoud 1"/>
          <p:cNvSpPr txBox="1">
            <a:spLocks/>
          </p:cNvSpPr>
          <p:nvPr/>
        </p:nvSpPr>
        <p:spPr>
          <a:xfrm>
            <a:off x="107504" y="2708920"/>
            <a:ext cx="8136904" cy="1656184"/>
          </a:xfrm>
          <a:prstGeom prst="rect">
            <a:avLst/>
          </a:prstGeom>
        </p:spPr>
        <p:txBody>
          <a:bodyPr/>
          <a:lst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b="1" dirty="0">
                <a:solidFill>
                  <a:srgbClr val="C00000"/>
                </a:solidFill>
                <a:latin typeface="Courier New" panose="02070309020205020404" pitchFamily="49" charset="0"/>
                <a:cs typeface="Courier New" panose="02070309020205020404" pitchFamily="49" charset="0"/>
              </a:rPr>
              <a:t>SELECT</a:t>
            </a:r>
            <a:r>
              <a:rPr lang="en-US" dirty="0"/>
              <a:t> </a:t>
            </a:r>
            <a:r>
              <a:rPr lang="en-US" dirty="0" err="1"/>
              <a:t>Verkoper.VerkoperNaam</a:t>
            </a:r>
            <a:r>
              <a:rPr lang="en-US" dirty="0"/>
              <a:t>, </a:t>
            </a:r>
            <a:r>
              <a:rPr lang="en-US" dirty="0" err="1"/>
              <a:t>Kamer.Grootte</a:t>
            </a:r>
            <a:br>
              <a:rPr lang="en-US" dirty="0"/>
            </a:br>
            <a:r>
              <a:rPr lang="en-US" b="1" dirty="0">
                <a:solidFill>
                  <a:srgbClr val="C00000"/>
                </a:solidFill>
                <a:latin typeface="Courier New" panose="02070309020205020404" pitchFamily="49" charset="0"/>
                <a:cs typeface="Courier New" panose="02070309020205020404" pitchFamily="49" charset="0"/>
              </a:rPr>
              <a:t>FROM</a:t>
            </a:r>
            <a:r>
              <a:rPr lang="en-US" dirty="0"/>
              <a:t> </a:t>
            </a:r>
            <a:r>
              <a:rPr lang="en-US" dirty="0" err="1"/>
              <a:t>Verkoper</a:t>
            </a:r>
            <a:br>
              <a:rPr lang="en-US" dirty="0"/>
            </a:br>
            <a:r>
              <a:rPr lang="en-US" b="1" dirty="0">
                <a:solidFill>
                  <a:srgbClr val="C00000"/>
                </a:solidFill>
                <a:latin typeface="Courier New" panose="02070309020205020404" pitchFamily="49" charset="0"/>
                <a:cs typeface="Courier New" panose="02070309020205020404" pitchFamily="49" charset="0"/>
              </a:rPr>
              <a:t>INNER JOIN</a:t>
            </a:r>
            <a:r>
              <a:rPr lang="en-US" dirty="0"/>
              <a:t> Kamer</a:t>
            </a:r>
            <a:br>
              <a:rPr lang="en-US" dirty="0"/>
            </a:br>
            <a:r>
              <a:rPr lang="en-US" b="1" dirty="0">
                <a:solidFill>
                  <a:srgbClr val="C00000"/>
                </a:solidFill>
                <a:latin typeface="Courier New" panose="02070309020205020404" pitchFamily="49" charset="0"/>
                <a:cs typeface="Courier New" panose="02070309020205020404" pitchFamily="49" charset="0"/>
              </a:rPr>
              <a:t>ON</a:t>
            </a:r>
            <a:r>
              <a:rPr lang="en-US" dirty="0"/>
              <a:t> </a:t>
            </a:r>
            <a:r>
              <a:rPr lang="en-US" dirty="0" err="1"/>
              <a:t>Verkoper.KamerNummer</a:t>
            </a:r>
            <a:r>
              <a:rPr lang="en-US" b="1" dirty="0">
                <a:solidFill>
                  <a:srgbClr val="C00000"/>
                </a:solidFill>
                <a:latin typeface="Courier New" panose="02070309020205020404" pitchFamily="49" charset="0"/>
                <a:cs typeface="Courier New" panose="02070309020205020404" pitchFamily="49" charset="0"/>
              </a:rPr>
              <a:t>=</a:t>
            </a:r>
            <a:r>
              <a:rPr lang="en-US" dirty="0" err="1"/>
              <a:t>Kamer.Kamernr</a:t>
            </a:r>
            <a:r>
              <a:rPr lang="en-US" b="1" dirty="0">
                <a:solidFill>
                  <a:srgbClr val="C00000"/>
                </a:solidFill>
                <a:latin typeface="Courier New" panose="02070309020205020404" pitchFamily="49" charset="0"/>
                <a:cs typeface="Courier New" panose="02070309020205020404" pitchFamily="49" charset="0"/>
              </a:rPr>
              <a:t>;</a:t>
            </a:r>
          </a:p>
          <a:p>
            <a:endParaRPr lang="nl-NL" kern="0" dirty="0"/>
          </a:p>
          <a:p>
            <a:endParaRPr lang="nl-NL" kern="0" dirty="0"/>
          </a:p>
          <a:p>
            <a:endParaRPr lang="nl-NL" kern="0" dirty="0"/>
          </a:p>
        </p:txBody>
      </p:sp>
      <p:graphicFrame>
        <p:nvGraphicFramePr>
          <p:cNvPr id="5" name="Group 4"/>
          <p:cNvGraphicFramePr>
            <a:graphicFrameLocks noGrp="1"/>
          </p:cNvGraphicFramePr>
          <p:nvPr>
            <p:extLst>
              <p:ext uri="{D42A27DB-BD31-4B8C-83A1-F6EECF244321}">
                <p14:modId xmlns:p14="http://schemas.microsoft.com/office/powerpoint/2010/main" val="882233445"/>
              </p:ext>
            </p:extLst>
          </p:nvPr>
        </p:nvGraphicFramePr>
        <p:xfrm>
          <a:off x="6206679" y="827991"/>
          <a:ext cx="2686050" cy="1647828"/>
        </p:xfrm>
        <a:graphic>
          <a:graphicData uri="http://schemas.openxmlformats.org/drawingml/2006/table">
            <a:tbl>
              <a:tblPr/>
              <a:tblGrid>
                <a:gridCol w="823913">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735012">
                  <a:extLst>
                    <a:ext uri="{9D8B030D-6E8A-4147-A177-3AD203B41FA5}">
                      <a16:colId xmlns:a16="http://schemas.microsoft.com/office/drawing/2014/main" val="20002"/>
                    </a:ext>
                  </a:extLst>
                </a:gridCol>
              </a:tblGrid>
              <a:tr h="274638">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Kamer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KamerNr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Telefoon</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901-555-4276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901-555-0364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901-555-7335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901-555-3108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95</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 name="Group 32"/>
          <p:cNvGraphicFramePr>
            <a:graphicFrameLocks noGrp="1"/>
          </p:cNvGraphicFramePr>
          <p:nvPr>
            <p:extLst>
              <p:ext uri="{D42A27DB-BD31-4B8C-83A1-F6EECF244321}">
                <p14:modId xmlns:p14="http://schemas.microsoft.com/office/powerpoint/2010/main" val="285024775"/>
              </p:ext>
            </p:extLst>
          </p:nvPr>
        </p:nvGraphicFramePr>
        <p:xfrm>
          <a:off x="107504" y="835929"/>
          <a:ext cx="5672138" cy="1647828"/>
        </p:xfrm>
        <a:graphic>
          <a:graphicData uri="http://schemas.openxmlformats.org/drawingml/2006/table">
            <a:tbl>
              <a:tblPr/>
              <a:tblGrid>
                <a:gridCol w="101123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gridCol w="1271588">
                  <a:extLst>
                    <a:ext uri="{9D8B030D-6E8A-4147-A177-3AD203B41FA5}">
                      <a16:colId xmlns:a16="http://schemas.microsoft.com/office/drawing/2014/main" val="20004"/>
                    </a:ext>
                  </a:extLst>
                </a:gridCol>
              </a:tblGrid>
              <a:tr h="274638">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CommPerct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JaarinDienst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err="1">
                          <a:ln>
                            <a:noFill/>
                          </a:ln>
                          <a:solidFill>
                            <a:schemeClr val="tx1"/>
                          </a:solidFill>
                          <a:effectLst/>
                          <a:latin typeface="Arial" charset="0"/>
                          <a:ea typeface="Times New Roman" pitchFamily="18" charset="0"/>
                          <a:cs typeface="Arial" charset="0"/>
                        </a:rPr>
                        <a:t>KamerNummer</a:t>
                      </a:r>
                      <a:endParaRPr kumimoji="0" lang="en-US" sz="2400" b="0" i="1"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137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186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Dickens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1234</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361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4"/>
          <p:cNvGraphicFramePr>
            <a:graphicFrameLocks noGrp="1"/>
          </p:cNvGraphicFramePr>
          <p:nvPr>
            <p:extLst>
              <p:ext uri="{D42A27DB-BD31-4B8C-83A1-F6EECF244321}">
                <p14:modId xmlns:p14="http://schemas.microsoft.com/office/powerpoint/2010/main" val="3735834950"/>
              </p:ext>
            </p:extLst>
          </p:nvPr>
        </p:nvGraphicFramePr>
        <p:xfrm>
          <a:off x="2195736" y="4634638"/>
          <a:ext cx="4896544" cy="1098552"/>
        </p:xfrm>
        <a:graphic>
          <a:graphicData uri="http://schemas.openxmlformats.org/drawingml/2006/table">
            <a:tbl>
              <a:tblPr/>
              <a:tblGrid>
                <a:gridCol w="4129613">
                  <a:extLst>
                    <a:ext uri="{9D8B030D-6E8A-4147-A177-3AD203B41FA5}">
                      <a16:colId xmlns:a16="http://schemas.microsoft.com/office/drawing/2014/main" val="20000"/>
                    </a:ext>
                  </a:extLst>
                </a:gridCol>
                <a:gridCol w="766931">
                  <a:extLst>
                    <a:ext uri="{9D8B030D-6E8A-4147-A177-3AD203B41FA5}">
                      <a16:colId xmlns:a16="http://schemas.microsoft.com/office/drawing/2014/main" val="20001"/>
                    </a:ext>
                  </a:extLst>
                </a:gridCol>
              </a:tblGrid>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VerkoperNaam</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ea typeface="Times New Roman" pitchFamily="18" charset="0"/>
                          <a:cs typeface="Arial" charset="0"/>
                        </a:rPr>
                        <a:t>Carlysle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ijdelijke aanduiding voor inhoud 1"/>
          <p:cNvSpPr txBox="1">
            <a:spLocks/>
          </p:cNvSpPr>
          <p:nvPr/>
        </p:nvSpPr>
        <p:spPr>
          <a:xfrm>
            <a:off x="133538" y="6002724"/>
            <a:ext cx="8136904" cy="661646"/>
          </a:xfrm>
          <a:prstGeom prst="rect">
            <a:avLst/>
          </a:prstGeom>
        </p:spPr>
        <p:txBody>
          <a:bodyPr/>
          <a:lst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b="1" dirty="0">
                <a:solidFill>
                  <a:srgbClr val="C00000"/>
                </a:solidFill>
                <a:latin typeface="Courier New" panose="02070309020205020404" pitchFamily="49" charset="0"/>
                <a:cs typeface="Courier New" panose="02070309020205020404" pitchFamily="49" charset="0"/>
              </a:rPr>
              <a:t>INNER JOIN </a:t>
            </a:r>
            <a:r>
              <a:rPr lang="en-US" dirty="0">
                <a:latin typeface="+mn-lt"/>
                <a:cs typeface="Courier New" panose="02070309020205020404" pitchFamily="49" charset="0"/>
              </a:rPr>
              <a:t>is </a:t>
            </a:r>
            <a:r>
              <a:rPr lang="en-US" dirty="0" err="1">
                <a:latin typeface="+mn-lt"/>
                <a:cs typeface="Courier New" panose="02070309020205020404" pitchFamily="49" charset="0"/>
              </a:rPr>
              <a:t>hetzelfde</a:t>
            </a:r>
            <a:r>
              <a:rPr lang="en-US" dirty="0">
                <a:latin typeface="+mn-lt"/>
                <a:cs typeface="Courier New" panose="02070309020205020404" pitchFamily="49" charset="0"/>
              </a:rPr>
              <a:t> </a:t>
            </a:r>
            <a:r>
              <a:rPr lang="en-US" dirty="0" err="1">
                <a:latin typeface="+mn-lt"/>
                <a:cs typeface="Courier New" panose="02070309020205020404" pitchFamily="49" charset="0"/>
              </a:rPr>
              <a:t>als</a:t>
            </a:r>
            <a:r>
              <a:rPr lang="en-US" dirty="0">
                <a:latin typeface="+mn-lt"/>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JOIN</a:t>
            </a:r>
            <a:endParaRPr lang="nl-NL" kern="0" dirty="0"/>
          </a:p>
          <a:p>
            <a:endParaRPr lang="nl-NL" kern="0" dirty="0"/>
          </a:p>
          <a:p>
            <a:endParaRPr lang="nl-NL" kern="0" dirty="0"/>
          </a:p>
        </p:txBody>
      </p:sp>
    </p:spTree>
    <p:extLst>
      <p:ext uri="{BB962C8B-B14F-4D97-AF65-F5344CB8AC3E}">
        <p14:creationId xmlns:p14="http://schemas.microsoft.com/office/powerpoint/2010/main" val="337526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JOIN: Voorbeelden. LEFT JOIN</a:t>
            </a:r>
          </a:p>
        </p:txBody>
      </p:sp>
      <p:sp>
        <p:nvSpPr>
          <p:cNvPr id="3" name="Tijdelijke aanduiding voor dianummer 2"/>
          <p:cNvSpPr>
            <a:spLocks noGrp="1"/>
          </p:cNvSpPr>
          <p:nvPr>
            <p:ph type="sldNum" sz="quarter" idx="11"/>
          </p:nvPr>
        </p:nvSpPr>
        <p:spPr/>
        <p:txBody>
          <a:bodyPr/>
          <a:lstStyle/>
          <a:p>
            <a:r>
              <a:rPr lang="en-US"/>
              <a:t>5-</a:t>
            </a:r>
            <a:fld id="{5A404CF0-4E49-4914-AAC9-A22BCEC9B534}" type="slidenum">
              <a:rPr lang="en-US" smtClean="0"/>
              <a:pPr/>
              <a:t>14</a:t>
            </a:fld>
            <a:endParaRPr lang="en-US" dirty="0"/>
          </a:p>
        </p:txBody>
      </p:sp>
      <p:sp>
        <p:nvSpPr>
          <p:cNvPr id="4" name="Tijdelijke aanduiding voor inhoud 1"/>
          <p:cNvSpPr txBox="1">
            <a:spLocks/>
          </p:cNvSpPr>
          <p:nvPr/>
        </p:nvSpPr>
        <p:spPr>
          <a:xfrm>
            <a:off x="107504" y="2708920"/>
            <a:ext cx="8136904" cy="1656184"/>
          </a:xfrm>
          <a:prstGeom prst="rect">
            <a:avLst/>
          </a:prstGeom>
        </p:spPr>
        <p:txBody>
          <a:bodyPr/>
          <a:lst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b="1" dirty="0">
                <a:solidFill>
                  <a:srgbClr val="C00000"/>
                </a:solidFill>
                <a:latin typeface="Courier New" panose="02070309020205020404" pitchFamily="49" charset="0"/>
                <a:cs typeface="Courier New" panose="02070309020205020404" pitchFamily="49" charset="0"/>
              </a:rPr>
              <a:t>SELECT</a:t>
            </a:r>
            <a:r>
              <a:rPr lang="en-US" dirty="0"/>
              <a:t> </a:t>
            </a:r>
            <a:r>
              <a:rPr lang="en-US" dirty="0" err="1"/>
              <a:t>Verkoper.VerkoperNaam</a:t>
            </a:r>
            <a:r>
              <a:rPr lang="en-US" dirty="0"/>
              <a:t>, </a:t>
            </a:r>
            <a:r>
              <a:rPr lang="en-US" dirty="0" err="1"/>
              <a:t>Kamer.Grootte</a:t>
            </a:r>
            <a:br>
              <a:rPr lang="en-US" dirty="0"/>
            </a:br>
            <a:r>
              <a:rPr lang="en-US" b="1" dirty="0">
                <a:solidFill>
                  <a:srgbClr val="C00000"/>
                </a:solidFill>
                <a:latin typeface="Courier New" panose="02070309020205020404" pitchFamily="49" charset="0"/>
                <a:cs typeface="Courier New" panose="02070309020205020404" pitchFamily="49" charset="0"/>
              </a:rPr>
              <a:t>FROM</a:t>
            </a:r>
            <a:r>
              <a:rPr lang="en-US" dirty="0"/>
              <a:t> </a:t>
            </a:r>
            <a:r>
              <a:rPr lang="en-US" dirty="0" err="1"/>
              <a:t>Verkoper</a:t>
            </a:r>
            <a:br>
              <a:rPr lang="en-US" dirty="0"/>
            </a:br>
            <a:r>
              <a:rPr lang="en-US" b="1" dirty="0">
                <a:solidFill>
                  <a:srgbClr val="C00000"/>
                </a:solidFill>
                <a:latin typeface="Courier New" panose="02070309020205020404" pitchFamily="49" charset="0"/>
                <a:cs typeface="Courier New" panose="02070309020205020404" pitchFamily="49" charset="0"/>
              </a:rPr>
              <a:t>LEFT JOIN</a:t>
            </a:r>
            <a:r>
              <a:rPr lang="en-US" dirty="0"/>
              <a:t> Kamer</a:t>
            </a:r>
            <a:br>
              <a:rPr lang="en-US" dirty="0"/>
            </a:br>
            <a:r>
              <a:rPr lang="en-US" b="1" dirty="0">
                <a:solidFill>
                  <a:srgbClr val="C00000"/>
                </a:solidFill>
                <a:latin typeface="Courier New" panose="02070309020205020404" pitchFamily="49" charset="0"/>
                <a:cs typeface="Courier New" panose="02070309020205020404" pitchFamily="49" charset="0"/>
              </a:rPr>
              <a:t>ON</a:t>
            </a:r>
            <a:r>
              <a:rPr lang="en-US" dirty="0"/>
              <a:t> </a:t>
            </a:r>
            <a:r>
              <a:rPr lang="en-US" dirty="0" err="1"/>
              <a:t>Verkoper.KamerNummer</a:t>
            </a:r>
            <a:r>
              <a:rPr lang="en-US" b="1" dirty="0">
                <a:solidFill>
                  <a:srgbClr val="C00000"/>
                </a:solidFill>
                <a:latin typeface="Courier New" panose="02070309020205020404" pitchFamily="49" charset="0"/>
                <a:cs typeface="Courier New" panose="02070309020205020404" pitchFamily="49" charset="0"/>
              </a:rPr>
              <a:t>=</a:t>
            </a:r>
            <a:r>
              <a:rPr lang="en-US" dirty="0" err="1"/>
              <a:t>Kamer.Kamernr</a:t>
            </a:r>
            <a:endParaRPr lang="nl-NL" kern="0" dirty="0"/>
          </a:p>
          <a:p>
            <a:endParaRPr lang="nl-NL" kern="0" dirty="0"/>
          </a:p>
          <a:p>
            <a:endParaRPr lang="nl-NL" kern="0" dirty="0"/>
          </a:p>
        </p:txBody>
      </p:sp>
      <p:graphicFrame>
        <p:nvGraphicFramePr>
          <p:cNvPr id="5" name="Group 4"/>
          <p:cNvGraphicFramePr>
            <a:graphicFrameLocks noGrp="1"/>
          </p:cNvGraphicFramePr>
          <p:nvPr>
            <p:extLst>
              <p:ext uri="{D42A27DB-BD31-4B8C-83A1-F6EECF244321}">
                <p14:modId xmlns:p14="http://schemas.microsoft.com/office/powerpoint/2010/main" val="2549684392"/>
              </p:ext>
            </p:extLst>
          </p:nvPr>
        </p:nvGraphicFramePr>
        <p:xfrm>
          <a:off x="6206679" y="827991"/>
          <a:ext cx="2686050" cy="1647828"/>
        </p:xfrm>
        <a:graphic>
          <a:graphicData uri="http://schemas.openxmlformats.org/drawingml/2006/table">
            <a:tbl>
              <a:tblPr/>
              <a:tblGrid>
                <a:gridCol w="823913">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735012">
                  <a:extLst>
                    <a:ext uri="{9D8B030D-6E8A-4147-A177-3AD203B41FA5}">
                      <a16:colId xmlns:a16="http://schemas.microsoft.com/office/drawing/2014/main" val="20002"/>
                    </a:ext>
                  </a:extLst>
                </a:gridCol>
              </a:tblGrid>
              <a:tr h="274638">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Kamer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KamerNr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Telefoon</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901-555-4276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901-555-0364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901-555-7335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901-555-3108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95</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 name="Group 32"/>
          <p:cNvGraphicFramePr>
            <a:graphicFrameLocks noGrp="1"/>
          </p:cNvGraphicFramePr>
          <p:nvPr>
            <p:extLst>
              <p:ext uri="{D42A27DB-BD31-4B8C-83A1-F6EECF244321}">
                <p14:modId xmlns:p14="http://schemas.microsoft.com/office/powerpoint/2010/main" val="2447050299"/>
              </p:ext>
            </p:extLst>
          </p:nvPr>
        </p:nvGraphicFramePr>
        <p:xfrm>
          <a:off x="107504" y="835929"/>
          <a:ext cx="5672138" cy="1647828"/>
        </p:xfrm>
        <a:graphic>
          <a:graphicData uri="http://schemas.openxmlformats.org/drawingml/2006/table">
            <a:tbl>
              <a:tblPr/>
              <a:tblGrid>
                <a:gridCol w="101123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gridCol w="1271588">
                  <a:extLst>
                    <a:ext uri="{9D8B030D-6E8A-4147-A177-3AD203B41FA5}">
                      <a16:colId xmlns:a16="http://schemas.microsoft.com/office/drawing/2014/main" val="20004"/>
                    </a:ext>
                  </a:extLst>
                </a:gridCol>
              </a:tblGrid>
              <a:tr h="274638">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CommPerct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JaarinDienst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err="1">
                          <a:ln>
                            <a:noFill/>
                          </a:ln>
                          <a:solidFill>
                            <a:schemeClr val="tx1"/>
                          </a:solidFill>
                          <a:effectLst/>
                          <a:latin typeface="Arial" charset="0"/>
                          <a:ea typeface="Times New Roman" pitchFamily="18" charset="0"/>
                          <a:cs typeface="Arial" charset="0"/>
                        </a:rPr>
                        <a:t>KamerNummer</a:t>
                      </a:r>
                      <a:endParaRPr kumimoji="0" lang="en-US" sz="2400" b="0" i="1"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137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186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Dickens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1234</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361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4"/>
          <p:cNvGraphicFramePr>
            <a:graphicFrameLocks noGrp="1"/>
          </p:cNvGraphicFramePr>
          <p:nvPr>
            <p:extLst>
              <p:ext uri="{D42A27DB-BD31-4B8C-83A1-F6EECF244321}">
                <p14:modId xmlns:p14="http://schemas.microsoft.com/office/powerpoint/2010/main" val="1344474145"/>
              </p:ext>
            </p:extLst>
          </p:nvPr>
        </p:nvGraphicFramePr>
        <p:xfrm>
          <a:off x="2195736" y="4634638"/>
          <a:ext cx="4896544" cy="1373190"/>
        </p:xfrm>
        <a:graphic>
          <a:graphicData uri="http://schemas.openxmlformats.org/drawingml/2006/table">
            <a:tbl>
              <a:tblPr/>
              <a:tblGrid>
                <a:gridCol w="4129613">
                  <a:extLst>
                    <a:ext uri="{9D8B030D-6E8A-4147-A177-3AD203B41FA5}">
                      <a16:colId xmlns:a16="http://schemas.microsoft.com/office/drawing/2014/main" val="20000"/>
                    </a:ext>
                  </a:extLst>
                </a:gridCol>
                <a:gridCol w="766931">
                  <a:extLst>
                    <a:ext uri="{9D8B030D-6E8A-4147-A177-3AD203B41FA5}">
                      <a16:colId xmlns:a16="http://schemas.microsoft.com/office/drawing/2014/main" val="20001"/>
                    </a:ext>
                  </a:extLst>
                </a:gridCol>
              </a:tblGrid>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VerkoperNaam</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Dickens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NULL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ea typeface="Times New Roman" pitchFamily="18" charset="0"/>
                          <a:cs typeface="Arial" charset="0"/>
                        </a:rPr>
                        <a:t>Carlysle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009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JOIN: Voorbeelden. RIGHT JOIN</a:t>
            </a:r>
          </a:p>
        </p:txBody>
      </p:sp>
      <p:sp>
        <p:nvSpPr>
          <p:cNvPr id="3" name="Tijdelijke aanduiding voor dianummer 2"/>
          <p:cNvSpPr>
            <a:spLocks noGrp="1"/>
          </p:cNvSpPr>
          <p:nvPr>
            <p:ph type="sldNum" sz="quarter" idx="11"/>
          </p:nvPr>
        </p:nvSpPr>
        <p:spPr/>
        <p:txBody>
          <a:bodyPr/>
          <a:lstStyle/>
          <a:p>
            <a:r>
              <a:rPr lang="en-US"/>
              <a:t>5-</a:t>
            </a:r>
            <a:fld id="{5A404CF0-4E49-4914-AAC9-A22BCEC9B534}" type="slidenum">
              <a:rPr lang="en-US" smtClean="0"/>
              <a:pPr/>
              <a:t>15</a:t>
            </a:fld>
            <a:endParaRPr lang="en-US" dirty="0"/>
          </a:p>
        </p:txBody>
      </p:sp>
      <p:sp>
        <p:nvSpPr>
          <p:cNvPr id="4" name="Tijdelijke aanduiding voor inhoud 1"/>
          <p:cNvSpPr txBox="1">
            <a:spLocks/>
          </p:cNvSpPr>
          <p:nvPr/>
        </p:nvSpPr>
        <p:spPr>
          <a:xfrm>
            <a:off x="107504" y="2708920"/>
            <a:ext cx="8136904" cy="1656184"/>
          </a:xfrm>
          <a:prstGeom prst="rect">
            <a:avLst/>
          </a:prstGeom>
        </p:spPr>
        <p:txBody>
          <a:bodyPr/>
          <a:lst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b="1" dirty="0">
                <a:solidFill>
                  <a:srgbClr val="C00000"/>
                </a:solidFill>
                <a:latin typeface="Courier New" panose="02070309020205020404" pitchFamily="49" charset="0"/>
                <a:cs typeface="Courier New" panose="02070309020205020404" pitchFamily="49" charset="0"/>
              </a:rPr>
              <a:t>SELECT</a:t>
            </a:r>
            <a:r>
              <a:rPr lang="en-US" dirty="0"/>
              <a:t> </a:t>
            </a:r>
            <a:r>
              <a:rPr lang="en-US" dirty="0" err="1"/>
              <a:t>Verkoper.VerkoperNaam</a:t>
            </a:r>
            <a:r>
              <a:rPr lang="en-US" dirty="0"/>
              <a:t>, </a:t>
            </a:r>
            <a:r>
              <a:rPr lang="en-US" dirty="0" err="1"/>
              <a:t>Kamer.Grootte</a:t>
            </a:r>
            <a:br>
              <a:rPr lang="en-US" dirty="0"/>
            </a:br>
            <a:r>
              <a:rPr lang="en-US" b="1" dirty="0">
                <a:solidFill>
                  <a:srgbClr val="C00000"/>
                </a:solidFill>
                <a:latin typeface="Courier New" panose="02070309020205020404" pitchFamily="49" charset="0"/>
                <a:cs typeface="Courier New" panose="02070309020205020404" pitchFamily="49" charset="0"/>
              </a:rPr>
              <a:t>FROM</a:t>
            </a:r>
            <a:r>
              <a:rPr lang="en-US" dirty="0"/>
              <a:t> </a:t>
            </a:r>
            <a:r>
              <a:rPr lang="en-US" dirty="0" err="1"/>
              <a:t>Verkoper</a:t>
            </a:r>
            <a:br>
              <a:rPr lang="en-US" dirty="0"/>
            </a:br>
            <a:r>
              <a:rPr lang="en-US" b="1" dirty="0">
                <a:solidFill>
                  <a:srgbClr val="C00000"/>
                </a:solidFill>
                <a:latin typeface="Courier New" panose="02070309020205020404" pitchFamily="49" charset="0"/>
                <a:cs typeface="Courier New" panose="02070309020205020404" pitchFamily="49" charset="0"/>
              </a:rPr>
              <a:t>RIGHT JOIN</a:t>
            </a:r>
            <a:r>
              <a:rPr lang="en-US" dirty="0"/>
              <a:t> Kamer</a:t>
            </a:r>
            <a:br>
              <a:rPr lang="en-US" dirty="0"/>
            </a:br>
            <a:r>
              <a:rPr lang="en-US" b="1" dirty="0">
                <a:solidFill>
                  <a:srgbClr val="C00000"/>
                </a:solidFill>
                <a:latin typeface="Courier New" panose="02070309020205020404" pitchFamily="49" charset="0"/>
                <a:cs typeface="Courier New" panose="02070309020205020404" pitchFamily="49" charset="0"/>
              </a:rPr>
              <a:t>ON</a:t>
            </a:r>
            <a:r>
              <a:rPr lang="en-US" dirty="0"/>
              <a:t> </a:t>
            </a:r>
            <a:r>
              <a:rPr lang="en-US" dirty="0" err="1"/>
              <a:t>Verkoper.KamerNummer</a:t>
            </a:r>
            <a:r>
              <a:rPr lang="en-US" b="1" dirty="0">
                <a:solidFill>
                  <a:srgbClr val="C00000"/>
                </a:solidFill>
                <a:latin typeface="Courier New" panose="02070309020205020404" pitchFamily="49" charset="0"/>
                <a:cs typeface="Courier New" panose="02070309020205020404" pitchFamily="49" charset="0"/>
              </a:rPr>
              <a:t>=</a:t>
            </a:r>
            <a:r>
              <a:rPr lang="en-US" dirty="0" err="1"/>
              <a:t>Kamer.Kamernr</a:t>
            </a:r>
            <a:endParaRPr lang="nl-NL" kern="0" dirty="0"/>
          </a:p>
          <a:p>
            <a:endParaRPr lang="nl-NL" kern="0" dirty="0"/>
          </a:p>
          <a:p>
            <a:endParaRPr lang="nl-NL" kern="0" dirty="0"/>
          </a:p>
        </p:txBody>
      </p:sp>
      <p:graphicFrame>
        <p:nvGraphicFramePr>
          <p:cNvPr id="5" name="Group 4"/>
          <p:cNvGraphicFramePr>
            <a:graphicFrameLocks noGrp="1"/>
          </p:cNvGraphicFramePr>
          <p:nvPr>
            <p:extLst>
              <p:ext uri="{D42A27DB-BD31-4B8C-83A1-F6EECF244321}">
                <p14:modId xmlns:p14="http://schemas.microsoft.com/office/powerpoint/2010/main" val="4017549840"/>
              </p:ext>
            </p:extLst>
          </p:nvPr>
        </p:nvGraphicFramePr>
        <p:xfrm>
          <a:off x="6206679" y="827991"/>
          <a:ext cx="2686050" cy="1647828"/>
        </p:xfrm>
        <a:graphic>
          <a:graphicData uri="http://schemas.openxmlformats.org/drawingml/2006/table">
            <a:tbl>
              <a:tblPr/>
              <a:tblGrid>
                <a:gridCol w="823913">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735012">
                  <a:extLst>
                    <a:ext uri="{9D8B030D-6E8A-4147-A177-3AD203B41FA5}">
                      <a16:colId xmlns:a16="http://schemas.microsoft.com/office/drawing/2014/main" val="20002"/>
                    </a:ext>
                  </a:extLst>
                </a:gridCol>
              </a:tblGrid>
              <a:tr h="274638">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Kamer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KamerNr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Telefoon</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901-555-4276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901-555-0364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901-555-7335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901-555-3108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95</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 name="Group 32"/>
          <p:cNvGraphicFramePr>
            <a:graphicFrameLocks noGrp="1"/>
          </p:cNvGraphicFramePr>
          <p:nvPr>
            <p:extLst>
              <p:ext uri="{D42A27DB-BD31-4B8C-83A1-F6EECF244321}">
                <p14:modId xmlns:p14="http://schemas.microsoft.com/office/powerpoint/2010/main" val="1242297975"/>
              </p:ext>
            </p:extLst>
          </p:nvPr>
        </p:nvGraphicFramePr>
        <p:xfrm>
          <a:off x="107504" y="835929"/>
          <a:ext cx="5672138" cy="1647828"/>
        </p:xfrm>
        <a:graphic>
          <a:graphicData uri="http://schemas.openxmlformats.org/drawingml/2006/table">
            <a:tbl>
              <a:tblPr/>
              <a:tblGrid>
                <a:gridCol w="101123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gridCol w="1271588">
                  <a:extLst>
                    <a:ext uri="{9D8B030D-6E8A-4147-A177-3AD203B41FA5}">
                      <a16:colId xmlns:a16="http://schemas.microsoft.com/office/drawing/2014/main" val="20004"/>
                    </a:ext>
                  </a:extLst>
                </a:gridCol>
              </a:tblGrid>
              <a:tr h="274638">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CommPerct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JaarinDienst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err="1">
                          <a:ln>
                            <a:noFill/>
                          </a:ln>
                          <a:solidFill>
                            <a:schemeClr val="tx1"/>
                          </a:solidFill>
                          <a:effectLst/>
                          <a:latin typeface="Arial" charset="0"/>
                          <a:ea typeface="Times New Roman" pitchFamily="18" charset="0"/>
                          <a:cs typeface="Arial" charset="0"/>
                        </a:rPr>
                        <a:t>KamerNummer</a:t>
                      </a:r>
                      <a:endParaRPr kumimoji="0" lang="en-US" sz="2400" b="0" i="1"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137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186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Dickens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1234</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361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4"/>
          <p:cNvGraphicFramePr>
            <a:graphicFrameLocks noGrp="1"/>
          </p:cNvGraphicFramePr>
          <p:nvPr>
            <p:extLst>
              <p:ext uri="{D42A27DB-BD31-4B8C-83A1-F6EECF244321}">
                <p14:modId xmlns:p14="http://schemas.microsoft.com/office/powerpoint/2010/main" val="3238758991"/>
              </p:ext>
            </p:extLst>
          </p:nvPr>
        </p:nvGraphicFramePr>
        <p:xfrm>
          <a:off x="2195736" y="4634638"/>
          <a:ext cx="4896544" cy="1373190"/>
        </p:xfrm>
        <a:graphic>
          <a:graphicData uri="http://schemas.openxmlformats.org/drawingml/2006/table">
            <a:tbl>
              <a:tblPr/>
              <a:tblGrid>
                <a:gridCol w="4129613">
                  <a:extLst>
                    <a:ext uri="{9D8B030D-6E8A-4147-A177-3AD203B41FA5}">
                      <a16:colId xmlns:a16="http://schemas.microsoft.com/office/drawing/2014/main" val="20000"/>
                    </a:ext>
                  </a:extLst>
                </a:gridCol>
                <a:gridCol w="766931">
                  <a:extLst>
                    <a:ext uri="{9D8B030D-6E8A-4147-A177-3AD203B41FA5}">
                      <a16:colId xmlns:a16="http://schemas.microsoft.com/office/drawing/2014/main" val="20001"/>
                    </a:ext>
                  </a:extLst>
                </a:gridCol>
              </a:tblGrid>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VerkoperNaam</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NULL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95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ea typeface="Times New Roman" pitchFamily="18" charset="0"/>
                          <a:cs typeface="Arial" charset="0"/>
                        </a:rPr>
                        <a:t>Carlysle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206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JOIN: Voorbeelden. FULL OUTER JOIN</a:t>
            </a:r>
          </a:p>
        </p:txBody>
      </p:sp>
      <p:sp>
        <p:nvSpPr>
          <p:cNvPr id="3" name="Tijdelijke aanduiding voor dianummer 2"/>
          <p:cNvSpPr>
            <a:spLocks noGrp="1"/>
          </p:cNvSpPr>
          <p:nvPr>
            <p:ph type="sldNum" sz="quarter" idx="11"/>
          </p:nvPr>
        </p:nvSpPr>
        <p:spPr/>
        <p:txBody>
          <a:bodyPr/>
          <a:lstStyle/>
          <a:p>
            <a:r>
              <a:rPr lang="en-US"/>
              <a:t>5-</a:t>
            </a:r>
            <a:fld id="{5A404CF0-4E49-4914-AAC9-A22BCEC9B534}" type="slidenum">
              <a:rPr lang="en-US" smtClean="0"/>
              <a:pPr/>
              <a:t>16</a:t>
            </a:fld>
            <a:endParaRPr lang="en-US" dirty="0"/>
          </a:p>
        </p:txBody>
      </p:sp>
      <p:sp>
        <p:nvSpPr>
          <p:cNvPr id="4" name="Tijdelijke aanduiding voor inhoud 1"/>
          <p:cNvSpPr txBox="1">
            <a:spLocks/>
          </p:cNvSpPr>
          <p:nvPr/>
        </p:nvSpPr>
        <p:spPr>
          <a:xfrm>
            <a:off x="107504" y="2708920"/>
            <a:ext cx="8136904" cy="1656184"/>
          </a:xfrm>
          <a:prstGeom prst="rect">
            <a:avLst/>
          </a:prstGeom>
        </p:spPr>
        <p:txBody>
          <a:bodyPr/>
          <a:lst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b="1" dirty="0">
                <a:solidFill>
                  <a:srgbClr val="C00000"/>
                </a:solidFill>
                <a:latin typeface="Courier New" panose="02070309020205020404" pitchFamily="49" charset="0"/>
                <a:cs typeface="Courier New" panose="02070309020205020404" pitchFamily="49" charset="0"/>
              </a:rPr>
              <a:t>SELECT</a:t>
            </a:r>
            <a:r>
              <a:rPr lang="en-US" dirty="0"/>
              <a:t> </a:t>
            </a:r>
            <a:r>
              <a:rPr lang="en-US" dirty="0" err="1"/>
              <a:t>Verkoper.VerkoperNaam</a:t>
            </a:r>
            <a:r>
              <a:rPr lang="en-US" dirty="0"/>
              <a:t>, </a:t>
            </a:r>
            <a:r>
              <a:rPr lang="en-US" dirty="0" err="1"/>
              <a:t>Kamer.Grootte</a:t>
            </a:r>
            <a:br>
              <a:rPr lang="en-US" dirty="0"/>
            </a:br>
            <a:r>
              <a:rPr lang="en-US" b="1" dirty="0">
                <a:solidFill>
                  <a:srgbClr val="C00000"/>
                </a:solidFill>
                <a:latin typeface="Courier New" panose="02070309020205020404" pitchFamily="49" charset="0"/>
                <a:cs typeface="Courier New" panose="02070309020205020404" pitchFamily="49" charset="0"/>
              </a:rPr>
              <a:t>FROM</a:t>
            </a:r>
            <a:r>
              <a:rPr lang="en-US" dirty="0"/>
              <a:t> </a:t>
            </a:r>
            <a:r>
              <a:rPr lang="en-US" dirty="0" err="1"/>
              <a:t>Verkoper</a:t>
            </a:r>
            <a:br>
              <a:rPr lang="en-US" dirty="0"/>
            </a:br>
            <a:r>
              <a:rPr lang="en-US" b="1" dirty="0">
                <a:solidFill>
                  <a:srgbClr val="C00000"/>
                </a:solidFill>
                <a:latin typeface="Courier New" panose="02070309020205020404" pitchFamily="49" charset="0"/>
                <a:cs typeface="Courier New" panose="02070309020205020404" pitchFamily="49" charset="0"/>
              </a:rPr>
              <a:t>FULL OUTER JOIN</a:t>
            </a:r>
            <a:r>
              <a:rPr lang="en-US" dirty="0"/>
              <a:t> Kamer</a:t>
            </a:r>
            <a:br>
              <a:rPr lang="en-US" dirty="0"/>
            </a:br>
            <a:r>
              <a:rPr lang="en-US" b="1" dirty="0">
                <a:solidFill>
                  <a:srgbClr val="C00000"/>
                </a:solidFill>
                <a:latin typeface="Courier New" panose="02070309020205020404" pitchFamily="49" charset="0"/>
                <a:cs typeface="Courier New" panose="02070309020205020404" pitchFamily="49" charset="0"/>
              </a:rPr>
              <a:t>ON</a:t>
            </a:r>
            <a:r>
              <a:rPr lang="en-US" dirty="0"/>
              <a:t> </a:t>
            </a:r>
            <a:r>
              <a:rPr lang="en-US" dirty="0" err="1"/>
              <a:t>Verkoper.KamerNummer</a:t>
            </a:r>
            <a:r>
              <a:rPr lang="en-US" b="1" dirty="0">
                <a:solidFill>
                  <a:srgbClr val="C00000"/>
                </a:solidFill>
                <a:latin typeface="Courier New" panose="02070309020205020404" pitchFamily="49" charset="0"/>
                <a:cs typeface="Courier New" panose="02070309020205020404" pitchFamily="49" charset="0"/>
              </a:rPr>
              <a:t>=</a:t>
            </a:r>
            <a:r>
              <a:rPr lang="en-US" dirty="0" err="1"/>
              <a:t>Kamer.Kamernr</a:t>
            </a:r>
            <a:endParaRPr lang="nl-NL" kern="0" dirty="0"/>
          </a:p>
          <a:p>
            <a:endParaRPr lang="nl-NL" kern="0" dirty="0"/>
          </a:p>
          <a:p>
            <a:endParaRPr lang="nl-NL" kern="0" dirty="0"/>
          </a:p>
        </p:txBody>
      </p:sp>
      <p:graphicFrame>
        <p:nvGraphicFramePr>
          <p:cNvPr id="5" name="Group 4"/>
          <p:cNvGraphicFramePr>
            <a:graphicFrameLocks noGrp="1"/>
          </p:cNvGraphicFramePr>
          <p:nvPr>
            <p:extLst>
              <p:ext uri="{D42A27DB-BD31-4B8C-83A1-F6EECF244321}">
                <p14:modId xmlns:p14="http://schemas.microsoft.com/office/powerpoint/2010/main" val="257470453"/>
              </p:ext>
            </p:extLst>
          </p:nvPr>
        </p:nvGraphicFramePr>
        <p:xfrm>
          <a:off x="6206679" y="827991"/>
          <a:ext cx="2686050" cy="1647828"/>
        </p:xfrm>
        <a:graphic>
          <a:graphicData uri="http://schemas.openxmlformats.org/drawingml/2006/table">
            <a:tbl>
              <a:tblPr/>
              <a:tblGrid>
                <a:gridCol w="823913">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735012">
                  <a:extLst>
                    <a:ext uri="{9D8B030D-6E8A-4147-A177-3AD203B41FA5}">
                      <a16:colId xmlns:a16="http://schemas.microsoft.com/office/drawing/2014/main" val="20002"/>
                    </a:ext>
                  </a:extLst>
                </a:gridCol>
              </a:tblGrid>
              <a:tr h="274638">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Kamer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KamerNr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Telefoon</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901-555-4276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901-555-0364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901-555-7335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901-555-3108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95</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 name="Group 32"/>
          <p:cNvGraphicFramePr>
            <a:graphicFrameLocks noGrp="1"/>
          </p:cNvGraphicFramePr>
          <p:nvPr>
            <p:extLst>
              <p:ext uri="{D42A27DB-BD31-4B8C-83A1-F6EECF244321}">
                <p14:modId xmlns:p14="http://schemas.microsoft.com/office/powerpoint/2010/main" val="2778277643"/>
              </p:ext>
            </p:extLst>
          </p:nvPr>
        </p:nvGraphicFramePr>
        <p:xfrm>
          <a:off x="107504" y="835929"/>
          <a:ext cx="5672138" cy="1647828"/>
        </p:xfrm>
        <a:graphic>
          <a:graphicData uri="http://schemas.openxmlformats.org/drawingml/2006/table">
            <a:tbl>
              <a:tblPr/>
              <a:tblGrid>
                <a:gridCol w="101123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gridCol w="1271588">
                  <a:extLst>
                    <a:ext uri="{9D8B030D-6E8A-4147-A177-3AD203B41FA5}">
                      <a16:colId xmlns:a16="http://schemas.microsoft.com/office/drawing/2014/main" val="20004"/>
                    </a:ext>
                  </a:extLst>
                </a:gridCol>
              </a:tblGrid>
              <a:tr h="274638">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CommPerct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JaarinDienst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err="1">
                          <a:ln>
                            <a:noFill/>
                          </a:ln>
                          <a:solidFill>
                            <a:schemeClr val="tx1"/>
                          </a:solidFill>
                          <a:effectLst/>
                          <a:latin typeface="Arial" charset="0"/>
                          <a:ea typeface="Times New Roman" pitchFamily="18" charset="0"/>
                          <a:cs typeface="Arial" charset="0"/>
                        </a:rPr>
                        <a:t>KamerNummer</a:t>
                      </a:r>
                      <a:endParaRPr kumimoji="0" lang="en-US" sz="2400" b="0" i="1"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137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186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Dickens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1234</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361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4"/>
          <p:cNvGraphicFramePr>
            <a:graphicFrameLocks noGrp="1"/>
          </p:cNvGraphicFramePr>
          <p:nvPr>
            <p:extLst>
              <p:ext uri="{D42A27DB-BD31-4B8C-83A1-F6EECF244321}">
                <p14:modId xmlns:p14="http://schemas.microsoft.com/office/powerpoint/2010/main" val="47615084"/>
              </p:ext>
            </p:extLst>
          </p:nvPr>
        </p:nvGraphicFramePr>
        <p:xfrm>
          <a:off x="2195736" y="4634638"/>
          <a:ext cx="4896544" cy="1647828"/>
        </p:xfrm>
        <a:graphic>
          <a:graphicData uri="http://schemas.openxmlformats.org/drawingml/2006/table">
            <a:tbl>
              <a:tblPr/>
              <a:tblGrid>
                <a:gridCol w="4129613">
                  <a:extLst>
                    <a:ext uri="{9D8B030D-6E8A-4147-A177-3AD203B41FA5}">
                      <a16:colId xmlns:a16="http://schemas.microsoft.com/office/drawing/2014/main" val="20000"/>
                    </a:ext>
                  </a:extLst>
                </a:gridCol>
                <a:gridCol w="766931">
                  <a:extLst>
                    <a:ext uri="{9D8B030D-6E8A-4147-A177-3AD203B41FA5}">
                      <a16:colId xmlns:a16="http://schemas.microsoft.com/office/drawing/2014/main" val="20001"/>
                    </a:ext>
                  </a:extLst>
                </a:gridCol>
              </a:tblGrid>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VerkoperNaam</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Dickens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NULL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ea typeface="Times New Roman" pitchFamily="18" charset="0"/>
                          <a:cs typeface="Arial" charset="0"/>
                        </a:rPr>
                        <a:t>Carlysle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NULL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ea typeface="Times New Roman" pitchFamily="18" charset="0"/>
                          <a:cs typeface="Arial" panose="020B0604020202020204" pitchFamily="34" charset="0"/>
                        </a:rPr>
                        <a:t>95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2054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539552" y="908720"/>
            <a:ext cx="8136904" cy="5184576"/>
          </a:xfrm>
        </p:spPr>
        <p:txBody>
          <a:bodyPr/>
          <a:lstStyle/>
          <a:p>
            <a:pPr marL="457200" indent="-457200">
              <a:buFont typeface="+mj-lt"/>
              <a:buAutoNum type="arabicPeriod"/>
            </a:pPr>
            <a:r>
              <a:rPr lang="nl-NL" dirty="0"/>
              <a:t>Wat is de kamergrootte van verkoper Adams?</a:t>
            </a:r>
          </a:p>
          <a:p>
            <a:pPr marL="457200" indent="-457200">
              <a:buFont typeface="+mj-lt"/>
              <a:buAutoNum type="arabicPeriod"/>
            </a:pPr>
            <a:r>
              <a:rPr lang="nl-NL" dirty="0">
                <a:latin typeface="Arial" charset="0"/>
              </a:rPr>
              <a:t>Wat is de naam van de verkoper, die verantwoordelijk is voor klantnummer 1047?</a:t>
            </a:r>
          </a:p>
          <a:p>
            <a:pPr marL="457200" indent="-457200">
              <a:buFont typeface="+mj-lt"/>
              <a:buAutoNum type="arabicPeriod"/>
            </a:pPr>
            <a:r>
              <a:rPr lang="nl-NL" dirty="0">
                <a:latin typeface="Arial" charset="0"/>
              </a:rPr>
              <a:t>Welke verkopers hebben in totaal meer dan 5000 producten verkocht?</a:t>
            </a:r>
          </a:p>
          <a:p>
            <a:pPr marL="457200" indent="-457200">
              <a:buFont typeface="+mj-lt"/>
              <a:buAutoNum type="arabicPeriod"/>
            </a:pPr>
            <a:r>
              <a:rPr lang="nl-NL" dirty="0">
                <a:latin typeface="Arial" charset="0"/>
              </a:rPr>
              <a:t>Welke verkopers (</a:t>
            </a:r>
            <a:r>
              <a:rPr lang="nl-NL" dirty="0" err="1">
                <a:latin typeface="Arial" charset="0"/>
              </a:rPr>
              <a:t>verkopernummer</a:t>
            </a:r>
            <a:r>
              <a:rPr lang="nl-NL" dirty="0">
                <a:latin typeface="Arial" charset="0"/>
              </a:rPr>
              <a:t> en </a:t>
            </a:r>
            <a:r>
              <a:rPr lang="nl-NL" dirty="0" err="1">
                <a:latin typeface="Arial" charset="0"/>
              </a:rPr>
              <a:t>verkopernaam</a:t>
            </a:r>
            <a:r>
              <a:rPr lang="nl-NL" dirty="0">
                <a:latin typeface="Arial" charset="0"/>
              </a:rPr>
              <a:t>) hebben kamergrootte van groter dan 100, zijn later dan 2000 in dienst gekomen en hebben óf een commissiepercentage van minimaal 15% óf de letter a in de naam? (bonus)</a:t>
            </a:r>
          </a:p>
          <a:p>
            <a:pPr marL="457200" indent="-457200">
              <a:buFont typeface="+mj-lt"/>
              <a:buAutoNum type="arabicPeriod"/>
            </a:pPr>
            <a:r>
              <a:rPr lang="nl-NL" dirty="0">
                <a:latin typeface="Arial" charset="0"/>
              </a:rPr>
              <a:t>Wat is de gemiddelde kamergrootte van de verkopers die klanten bedienen die in New York of Atlanta zijn gevestigd? (bonus)</a:t>
            </a:r>
          </a:p>
          <a:p>
            <a:endParaRPr lang="nl-NL" dirty="0">
              <a:latin typeface="Arial" charset="0"/>
            </a:endParaRPr>
          </a:p>
          <a:p>
            <a:endParaRPr lang="nl-NL" dirty="0"/>
          </a:p>
          <a:p>
            <a:endParaRPr lang="nl-NL" dirty="0"/>
          </a:p>
          <a:p>
            <a:endParaRPr lang="nl-NL" dirty="0"/>
          </a:p>
        </p:txBody>
      </p:sp>
      <p:sp>
        <p:nvSpPr>
          <p:cNvPr id="3" name="Titel 2"/>
          <p:cNvSpPr>
            <a:spLocks noGrp="1"/>
          </p:cNvSpPr>
          <p:nvPr>
            <p:ph type="title"/>
          </p:nvPr>
        </p:nvSpPr>
        <p:spPr/>
        <p:txBody>
          <a:bodyPr/>
          <a:lstStyle/>
          <a:p>
            <a:r>
              <a:rPr lang="nl-NL" dirty="0"/>
              <a:t>Oefening 5.1</a:t>
            </a:r>
          </a:p>
        </p:txBody>
      </p:sp>
      <p:sp>
        <p:nvSpPr>
          <p:cNvPr id="4" name="Tijdelijke aanduiding voor dianummer 3"/>
          <p:cNvSpPr>
            <a:spLocks noGrp="1"/>
          </p:cNvSpPr>
          <p:nvPr>
            <p:ph type="sldNum" sz="quarter" idx="11"/>
          </p:nvPr>
        </p:nvSpPr>
        <p:spPr/>
        <p:txBody>
          <a:bodyPr/>
          <a:lstStyle/>
          <a:p>
            <a:r>
              <a:rPr lang="en-US"/>
              <a:t>5-</a:t>
            </a:r>
            <a:fld id="{8BED72B0-39A0-4E41-8ACD-B2489ECDB20C}" type="slidenum">
              <a:rPr lang="en-US" smtClean="0"/>
              <a:pPr/>
              <a:t>17</a:t>
            </a:fld>
            <a:endParaRPr lang="en-US" dirty="0"/>
          </a:p>
        </p:txBody>
      </p:sp>
    </p:spTree>
    <p:extLst>
      <p:ext uri="{BB962C8B-B14F-4D97-AF65-F5344CB8AC3E}">
        <p14:creationId xmlns:p14="http://schemas.microsoft.com/office/powerpoint/2010/main" val="399951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idx="1"/>
          </p:nvPr>
        </p:nvSpPr>
        <p:spPr/>
        <p:txBody>
          <a:bodyPr/>
          <a:lstStyle/>
          <a:p>
            <a:r>
              <a:rPr lang="nl-NL" dirty="0"/>
              <a:t>Bij een </a:t>
            </a:r>
            <a:r>
              <a:rPr lang="nl-NL" dirty="0" err="1"/>
              <a:t>subquery</a:t>
            </a:r>
            <a:r>
              <a:rPr lang="nl-NL" dirty="0"/>
              <a:t> is het ene </a:t>
            </a:r>
            <a:r>
              <a:rPr lang="nl-NL" b="1" dirty="0">
                <a:solidFill>
                  <a:srgbClr val="C00000"/>
                </a:solidFill>
                <a:latin typeface="Courier New" panose="02070309020205020404" pitchFamily="49" charset="0"/>
                <a:cs typeface="Courier New" panose="02070309020205020404" pitchFamily="49" charset="0"/>
              </a:rPr>
              <a:t>SELECT</a:t>
            </a:r>
            <a:r>
              <a:rPr lang="nl-NL" dirty="0"/>
              <a:t> - commando opgenomen (genest) in een ander</a:t>
            </a:r>
          </a:p>
          <a:p>
            <a:endParaRPr lang="nl-NL" dirty="0"/>
          </a:p>
          <a:p>
            <a:r>
              <a:rPr lang="nl-NL" dirty="0"/>
              <a:t>Nesting kan over meerder niveaus lopen met elk opvolgende (genest) </a:t>
            </a:r>
            <a:r>
              <a:rPr lang="nl-NL" b="1" dirty="0">
                <a:solidFill>
                  <a:srgbClr val="C00000"/>
                </a:solidFill>
                <a:latin typeface="Courier New" panose="02070309020205020404" pitchFamily="49" charset="0"/>
                <a:cs typeface="Courier New" panose="02070309020205020404" pitchFamily="49" charset="0"/>
              </a:rPr>
              <a:t>SELECT</a:t>
            </a:r>
            <a:r>
              <a:rPr lang="nl-NL" dirty="0"/>
              <a:t>-commando binnen een paar haakjes</a:t>
            </a:r>
          </a:p>
        </p:txBody>
      </p:sp>
      <p:sp>
        <p:nvSpPr>
          <p:cNvPr id="198658" name="Rectangle 2"/>
          <p:cNvSpPr>
            <a:spLocks noGrp="1" noChangeArrowheads="1"/>
          </p:cNvSpPr>
          <p:nvPr>
            <p:ph type="title"/>
          </p:nvPr>
        </p:nvSpPr>
        <p:spPr/>
        <p:txBody>
          <a:bodyPr/>
          <a:lstStyle/>
          <a:p>
            <a:r>
              <a:rPr lang="nl-NL"/>
              <a:t>Subqueries (I)</a:t>
            </a:r>
          </a:p>
        </p:txBody>
      </p:sp>
      <p:sp>
        <p:nvSpPr>
          <p:cNvPr id="4" name="Tijdelijke aanduiding voor dianummer 5"/>
          <p:cNvSpPr>
            <a:spLocks noGrp="1"/>
          </p:cNvSpPr>
          <p:nvPr>
            <p:ph type="sldNum" sz="quarter" idx="12"/>
          </p:nvPr>
        </p:nvSpPr>
        <p:spPr/>
        <p:txBody>
          <a:bodyPr/>
          <a:lstStyle/>
          <a:p>
            <a:r>
              <a:rPr lang="en-US"/>
              <a:t>7-</a:t>
            </a:r>
            <a:fld id="{7D6C5E5B-4394-4084-92A5-80D6028443E1}" type="slidenum">
              <a:rPr lang="en-US" smtClean="0"/>
              <a:pPr/>
              <a:t>18</a:t>
            </a:fld>
            <a:endParaRPr lang="en-US" dirty="0"/>
          </a:p>
        </p:txBody>
      </p:sp>
    </p:spTree>
    <p:extLst>
      <p:ext uri="{BB962C8B-B14F-4D97-AF65-F5344CB8AC3E}">
        <p14:creationId xmlns:p14="http://schemas.microsoft.com/office/powerpoint/2010/main" val="124019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8" name="Rectangle 8"/>
          <p:cNvSpPr>
            <a:spLocks noGrp="1" noChangeArrowheads="1"/>
          </p:cNvSpPr>
          <p:nvPr>
            <p:ph type="title"/>
          </p:nvPr>
        </p:nvSpPr>
        <p:spPr/>
        <p:txBody>
          <a:bodyPr/>
          <a:lstStyle/>
          <a:p>
            <a:r>
              <a:rPr lang="nl-NL"/>
              <a:t>Voorbeeld subquery (I)</a:t>
            </a:r>
            <a:endParaRPr lang="nl-NL" dirty="0"/>
          </a:p>
        </p:txBody>
      </p:sp>
      <p:sp>
        <p:nvSpPr>
          <p:cNvPr id="12" name="Tijdelijke aanduiding voor dianummer 5"/>
          <p:cNvSpPr>
            <a:spLocks noGrp="1"/>
          </p:cNvSpPr>
          <p:nvPr>
            <p:ph type="sldNum" sz="quarter" idx="12"/>
          </p:nvPr>
        </p:nvSpPr>
        <p:spPr/>
        <p:txBody>
          <a:bodyPr/>
          <a:lstStyle/>
          <a:p>
            <a:r>
              <a:rPr lang="en-US"/>
              <a:t>7-</a:t>
            </a:r>
            <a:fld id="{44D127A7-C5F7-4AA5-9FCF-BF56AA9882F7}" type="slidenum">
              <a:rPr lang="en-US" smtClean="0"/>
              <a:pPr/>
              <a:t>19</a:t>
            </a:fld>
            <a:endParaRPr lang="en-US" dirty="0"/>
          </a:p>
        </p:txBody>
      </p:sp>
      <p:sp>
        <p:nvSpPr>
          <p:cNvPr id="199683" name="Rectangle 3"/>
          <p:cNvSpPr>
            <a:spLocks noChangeArrowheads="1"/>
          </p:cNvSpPr>
          <p:nvPr/>
        </p:nvSpPr>
        <p:spPr bwMode="auto">
          <a:xfrm>
            <a:off x="239712" y="1076973"/>
            <a:ext cx="8664575" cy="5558445"/>
          </a:xfrm>
          <a:prstGeom prst="rect">
            <a:avLst/>
          </a:prstGeom>
          <a:noFill/>
          <a:ln w="9525">
            <a:noFill/>
            <a:miter lim="800000"/>
            <a:headEnd/>
            <a:tailEnd/>
          </a:ln>
          <a:effectLst/>
        </p:spPr>
        <p:txBody>
          <a:bodyPr>
            <a:spAutoFit/>
          </a:bodyPr>
          <a:lstStyle/>
          <a:p>
            <a:pPr defTabSz="650875"/>
            <a:r>
              <a:rPr lang="nl-NL" sz="3200" dirty="0">
                <a:latin typeface="Arial" charset="0"/>
              </a:rPr>
              <a:t>Geef de naam van de verkoper die verantwoordelijk is voor klant 1525.</a:t>
            </a:r>
          </a:p>
          <a:p>
            <a:pPr defTabSz="650875"/>
            <a:endParaRPr lang="nl-NL" sz="3200" dirty="0">
              <a:latin typeface="Arial" charset="0"/>
            </a:endParaRPr>
          </a:p>
          <a:p>
            <a:pPr defTabSz="650875"/>
            <a:r>
              <a:rPr lang="nl-NL" sz="3200" b="1" dirty="0">
                <a:solidFill>
                  <a:schemeClr val="bg1"/>
                </a:solidFill>
                <a:latin typeface="Courier New" panose="02070309020205020404" pitchFamily="49" charset="0"/>
                <a:cs typeface="Courier New" panose="02070309020205020404" pitchFamily="49" charset="0"/>
              </a:rPr>
              <a:t>SELECT</a:t>
            </a:r>
            <a:r>
              <a:rPr lang="nl-NL" sz="3200" dirty="0">
                <a:latin typeface="Arial" charset="0"/>
              </a:rPr>
              <a:t>	</a:t>
            </a:r>
            <a:r>
              <a:rPr lang="nl-NL" sz="3200" dirty="0" err="1">
                <a:latin typeface="Arial" charset="0"/>
              </a:rPr>
              <a:t>VerkoperNaam</a:t>
            </a:r>
            <a:endParaRPr lang="nl-NL" sz="3200" dirty="0">
              <a:latin typeface="Arial" charset="0"/>
            </a:endParaRPr>
          </a:p>
          <a:p>
            <a:pPr defTabSz="650875"/>
            <a:r>
              <a:rPr lang="nl-NL" sz="3200" b="1" dirty="0">
                <a:solidFill>
                  <a:schemeClr val="bg1"/>
                </a:solidFill>
                <a:latin typeface="Courier New" panose="02070309020205020404" pitchFamily="49" charset="0"/>
                <a:cs typeface="Courier New" panose="02070309020205020404" pitchFamily="49" charset="0"/>
              </a:rPr>
              <a:t>FROM</a:t>
            </a:r>
            <a:r>
              <a:rPr lang="nl-NL" sz="3200" b="1" dirty="0">
                <a:latin typeface="Courier New" panose="02070309020205020404" pitchFamily="49" charset="0"/>
                <a:cs typeface="Courier New" panose="02070309020205020404" pitchFamily="49" charset="0"/>
              </a:rPr>
              <a:t>	</a:t>
            </a:r>
            <a:r>
              <a:rPr lang="nl-NL" sz="3200" dirty="0">
                <a:latin typeface="Arial" charset="0"/>
              </a:rPr>
              <a:t>	Verkoper</a:t>
            </a:r>
          </a:p>
          <a:p>
            <a:pPr defTabSz="650875"/>
            <a:r>
              <a:rPr lang="nl-NL" sz="3200" b="1" dirty="0">
                <a:solidFill>
                  <a:schemeClr val="bg1"/>
                </a:solidFill>
                <a:latin typeface="Courier New" panose="02070309020205020404" pitchFamily="49" charset="0"/>
                <a:cs typeface="Courier New" panose="02070309020205020404" pitchFamily="49" charset="0"/>
              </a:rPr>
              <a:t>WHERE</a:t>
            </a:r>
            <a:r>
              <a:rPr lang="nl-NL" sz="3200" dirty="0">
                <a:solidFill>
                  <a:schemeClr val="bg1"/>
                </a:solidFill>
                <a:latin typeface="Arial" charset="0"/>
              </a:rPr>
              <a:t> </a:t>
            </a:r>
            <a:r>
              <a:rPr lang="nl-NL" sz="3200" dirty="0">
                <a:latin typeface="Arial" charset="0"/>
              </a:rPr>
              <a:t>	</a:t>
            </a:r>
            <a:r>
              <a:rPr lang="nl-NL" sz="3200" dirty="0" err="1">
                <a:latin typeface="Arial" charset="0"/>
              </a:rPr>
              <a:t>VerkoperNr</a:t>
            </a:r>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 (</a:t>
            </a:r>
          </a:p>
          <a:p>
            <a:pPr defTabSz="650875"/>
            <a:r>
              <a:rPr lang="nl-NL" sz="3200" b="1" dirty="0">
                <a:latin typeface="Courier New" panose="02070309020205020404" pitchFamily="49" charset="0"/>
                <a:cs typeface="Courier New" panose="02070309020205020404" pitchFamily="49" charset="0"/>
              </a:rPr>
              <a:t>					</a:t>
            </a:r>
            <a:r>
              <a:rPr lang="nl-NL" sz="3200" b="1" dirty="0">
                <a:solidFill>
                  <a:schemeClr val="bg1"/>
                </a:solidFill>
                <a:latin typeface="Courier New" panose="02070309020205020404" pitchFamily="49" charset="0"/>
                <a:cs typeface="Courier New" panose="02070309020205020404" pitchFamily="49" charset="0"/>
              </a:rPr>
              <a:t>SELECT</a:t>
            </a:r>
            <a:r>
              <a:rPr lang="nl-NL" sz="3200" dirty="0">
                <a:latin typeface="Arial" charset="0"/>
              </a:rPr>
              <a:t> </a:t>
            </a:r>
            <a:r>
              <a:rPr lang="nl-NL" sz="3200" dirty="0" err="1">
                <a:latin typeface="Arial" charset="0"/>
              </a:rPr>
              <a:t>VerkoperNr</a:t>
            </a:r>
            <a:endParaRPr lang="nl-NL" sz="3200" dirty="0">
              <a:latin typeface="Arial" charset="0"/>
            </a:endParaRPr>
          </a:p>
          <a:p>
            <a:pPr defTabSz="650875"/>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FROM</a:t>
            </a:r>
            <a:r>
              <a:rPr lang="nl-NL" sz="3200" dirty="0">
                <a:latin typeface="Arial" charset="0"/>
              </a:rPr>
              <a:t> Klant</a:t>
            </a:r>
          </a:p>
          <a:p>
            <a:pPr defTabSz="650875"/>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WHERE</a:t>
            </a:r>
            <a:r>
              <a:rPr lang="nl-NL" sz="3200" dirty="0">
                <a:latin typeface="Arial" charset="0"/>
              </a:rPr>
              <a:t>	</a:t>
            </a:r>
            <a:r>
              <a:rPr lang="nl-NL" sz="3200" dirty="0" err="1">
                <a:latin typeface="Arial" charset="0"/>
              </a:rPr>
              <a:t>KlantNr</a:t>
            </a:r>
            <a:r>
              <a:rPr lang="nl-NL" sz="3200" dirty="0">
                <a:latin typeface="Arial" charset="0"/>
              </a:rPr>
              <a:t> </a:t>
            </a:r>
            <a:r>
              <a:rPr lang="nl-NL" sz="3200" dirty="0">
                <a:solidFill>
                  <a:schemeClr val="bg1"/>
                </a:solidFill>
                <a:latin typeface="Arial" charset="0"/>
              </a:rPr>
              <a:t>=</a:t>
            </a:r>
            <a:r>
              <a:rPr lang="nl-NL" sz="3200" dirty="0">
                <a:latin typeface="Arial" charset="0"/>
              </a:rPr>
              <a:t> 1525 </a:t>
            </a:r>
            <a:r>
              <a:rPr lang="nl-NL" sz="3200" dirty="0">
                <a:solidFill>
                  <a:schemeClr val="bg1"/>
                </a:solidFill>
                <a:latin typeface="Arial" charset="0"/>
              </a:rPr>
              <a:t>) ;</a:t>
            </a:r>
            <a:r>
              <a:rPr lang="nl-NL" sz="3200" dirty="0">
                <a:latin typeface="Arial" charset="0"/>
              </a:rPr>
              <a:t> </a:t>
            </a:r>
          </a:p>
          <a:p>
            <a:pPr defTabSz="650875"/>
            <a:endParaRPr lang="nl-NL" sz="3200" dirty="0">
              <a:latin typeface="Arial" charset="0"/>
            </a:endParaRPr>
          </a:p>
          <a:p>
            <a:pPr marL="457200" indent="-457200" defTabSz="650875" eaLnBrk="1" hangingPunct="1">
              <a:lnSpc>
                <a:spcPct val="90000"/>
              </a:lnSpc>
              <a:spcBef>
                <a:spcPct val="20000"/>
              </a:spcBef>
              <a:buSzPct val="80000"/>
              <a:buFont typeface="Arial" panose="020B0604020202020204" pitchFamily="34" charset="0"/>
              <a:buChar char="•"/>
            </a:pPr>
            <a:r>
              <a:rPr lang="nl-NL" sz="3200" dirty="0">
                <a:latin typeface="Arial" charset="0"/>
              </a:rPr>
              <a:t>	</a:t>
            </a:r>
            <a:r>
              <a:rPr lang="nl-NL" sz="3200" dirty="0" err="1">
                <a:latin typeface="Arial" charset="0"/>
              </a:rPr>
              <a:t>Subquery</a:t>
            </a:r>
            <a:r>
              <a:rPr lang="nl-NL" sz="3200" dirty="0">
                <a:latin typeface="Arial" charset="0"/>
              </a:rPr>
              <a:t> is een alternatief voor </a:t>
            </a:r>
            <a:r>
              <a:rPr lang="nl-NL" sz="3200" dirty="0" err="1">
                <a:latin typeface="Arial" charset="0"/>
              </a:rPr>
              <a:t>join</a:t>
            </a:r>
            <a:endParaRPr lang="nl-NL" sz="3200" dirty="0">
              <a:latin typeface="Arial" charset="0"/>
            </a:endParaRPr>
          </a:p>
        </p:txBody>
      </p:sp>
      <p:graphicFrame>
        <p:nvGraphicFramePr>
          <p:cNvPr id="199702" name="Group 22"/>
          <p:cNvGraphicFramePr>
            <a:graphicFrameLocks noGrp="1"/>
          </p:cNvGraphicFramePr>
          <p:nvPr/>
        </p:nvGraphicFramePr>
        <p:xfrm>
          <a:off x="900113" y="4724400"/>
          <a:ext cx="1438275" cy="609600"/>
        </p:xfrm>
        <a:graphic>
          <a:graphicData uri="http://schemas.openxmlformats.org/drawingml/2006/table">
            <a:tbl>
              <a:tblPr/>
              <a:tblGrid>
                <a:gridCol w="1438275">
                  <a:extLst>
                    <a:ext uri="{9D8B030D-6E8A-4147-A177-3AD203B41FA5}">
                      <a16:colId xmlns:a16="http://schemas.microsoft.com/office/drawing/2014/main" val="20000"/>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087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a:t>ERD</a:t>
            </a:r>
          </a:p>
          <a:p>
            <a:endParaRPr lang="en-US" dirty="0"/>
          </a:p>
          <a:p>
            <a:r>
              <a:rPr lang="en-US" dirty="0" err="1"/>
              <a:t>Entiteiten</a:t>
            </a:r>
            <a:endParaRPr lang="en-US" dirty="0"/>
          </a:p>
          <a:p>
            <a:endParaRPr lang="en-US" dirty="0"/>
          </a:p>
          <a:p>
            <a:r>
              <a:rPr lang="en-US" dirty="0" err="1"/>
              <a:t>Attributen</a:t>
            </a:r>
            <a:endParaRPr lang="en-US" dirty="0"/>
          </a:p>
          <a:p>
            <a:endParaRPr lang="en-US" dirty="0"/>
          </a:p>
          <a:p>
            <a:r>
              <a:rPr lang="en-US" dirty="0" err="1"/>
              <a:t>Relaties</a:t>
            </a:r>
            <a:endParaRPr lang="en-US" dirty="0"/>
          </a:p>
          <a:p>
            <a:endParaRPr lang="en-US" dirty="0"/>
          </a:p>
          <a:p>
            <a:r>
              <a:rPr lang="en-US" dirty="0" err="1"/>
              <a:t>Cardinaliteit</a:t>
            </a:r>
            <a:r>
              <a:rPr lang="en-US" dirty="0"/>
              <a:t>, </a:t>
            </a:r>
            <a:r>
              <a:rPr lang="en-US" dirty="0" err="1"/>
              <a:t>Modaliteit</a:t>
            </a:r>
            <a:endParaRPr lang="en-US" dirty="0"/>
          </a:p>
        </p:txBody>
      </p:sp>
      <p:sp>
        <p:nvSpPr>
          <p:cNvPr id="3" name="Titel 2"/>
          <p:cNvSpPr>
            <a:spLocks noGrp="1"/>
          </p:cNvSpPr>
          <p:nvPr>
            <p:ph type="title"/>
          </p:nvPr>
        </p:nvSpPr>
        <p:spPr/>
        <p:txBody>
          <a:bodyPr/>
          <a:lstStyle/>
          <a:p>
            <a:r>
              <a:rPr lang="en-US" dirty="0" err="1"/>
              <a:t>Samenvatting</a:t>
            </a:r>
            <a:r>
              <a:rPr lang="en-US" dirty="0"/>
              <a:t> </a:t>
            </a:r>
            <a:r>
              <a:rPr lang="en-US" dirty="0" err="1"/>
              <a:t>vorige</a:t>
            </a:r>
            <a:r>
              <a:rPr lang="en-US" dirty="0"/>
              <a:t> les</a:t>
            </a:r>
          </a:p>
        </p:txBody>
      </p:sp>
      <p:sp>
        <p:nvSpPr>
          <p:cNvPr id="4" name="Tijdelijke aanduiding voor dianummer 3"/>
          <p:cNvSpPr>
            <a:spLocks noGrp="1"/>
          </p:cNvSpPr>
          <p:nvPr>
            <p:ph type="sldNum" sz="quarter" idx="11"/>
          </p:nvPr>
        </p:nvSpPr>
        <p:spPr/>
        <p:txBody>
          <a:bodyPr/>
          <a:lstStyle/>
          <a:p>
            <a:r>
              <a:rPr lang="en-US"/>
              <a:t>5-</a:t>
            </a:r>
            <a:fld id="{8BED72B0-39A0-4E41-8ACD-B2489ECDB20C}" type="slidenum">
              <a:rPr lang="en-US" smtClean="0"/>
              <a:pPr/>
              <a:t>2</a:t>
            </a:fld>
            <a:endParaRPr lang="en-US" dirty="0"/>
          </a:p>
        </p:txBody>
      </p:sp>
    </p:spTree>
    <p:extLst>
      <p:ext uri="{BB962C8B-B14F-4D97-AF65-F5344CB8AC3E}">
        <p14:creationId xmlns:p14="http://schemas.microsoft.com/office/powerpoint/2010/main" val="3400639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2" name="Rectangle 8"/>
          <p:cNvSpPr>
            <a:spLocks noGrp="1" noChangeArrowheads="1"/>
          </p:cNvSpPr>
          <p:nvPr>
            <p:ph type="title"/>
          </p:nvPr>
        </p:nvSpPr>
        <p:spPr/>
        <p:txBody>
          <a:bodyPr/>
          <a:lstStyle/>
          <a:p>
            <a:r>
              <a:rPr lang="nl-NL"/>
              <a:t>Voorbeeld subquery (II)</a:t>
            </a:r>
            <a:endParaRPr lang="nl-NL" dirty="0"/>
          </a:p>
        </p:txBody>
      </p:sp>
      <p:sp>
        <p:nvSpPr>
          <p:cNvPr id="15" name="Tijdelijke aanduiding voor dianummer 5"/>
          <p:cNvSpPr>
            <a:spLocks noGrp="1"/>
          </p:cNvSpPr>
          <p:nvPr>
            <p:ph type="sldNum" sz="quarter" idx="12"/>
          </p:nvPr>
        </p:nvSpPr>
        <p:spPr/>
        <p:txBody>
          <a:bodyPr/>
          <a:lstStyle/>
          <a:p>
            <a:r>
              <a:rPr lang="en-US"/>
              <a:t>7-</a:t>
            </a:r>
            <a:fld id="{E5ABC204-4A40-4D9F-B488-E165DB5037AD}" type="slidenum">
              <a:rPr lang="en-US" smtClean="0"/>
              <a:pPr/>
              <a:t>20</a:t>
            </a:fld>
            <a:endParaRPr lang="en-US" dirty="0"/>
          </a:p>
        </p:txBody>
      </p:sp>
      <p:sp>
        <p:nvSpPr>
          <p:cNvPr id="200707" name="Rectangle 3"/>
          <p:cNvSpPr>
            <a:spLocks noChangeArrowheads="1"/>
          </p:cNvSpPr>
          <p:nvPr/>
        </p:nvSpPr>
        <p:spPr bwMode="auto">
          <a:xfrm>
            <a:off x="179512" y="1124744"/>
            <a:ext cx="8534400" cy="5115246"/>
          </a:xfrm>
          <a:prstGeom prst="rect">
            <a:avLst/>
          </a:prstGeom>
          <a:noFill/>
          <a:ln w="9525">
            <a:noFill/>
            <a:miter lim="800000"/>
            <a:headEnd/>
            <a:tailEnd/>
          </a:ln>
          <a:effectLst/>
        </p:spPr>
        <p:txBody>
          <a:bodyPr>
            <a:spAutoFit/>
          </a:bodyPr>
          <a:lstStyle/>
          <a:p>
            <a:pPr>
              <a:buClr>
                <a:srgbClr val="FDED1D"/>
              </a:buClr>
              <a:buSzPct val="80000"/>
              <a:buFont typeface="Symbol" pitchFamily="18" charset="2"/>
              <a:buNone/>
            </a:pPr>
            <a:r>
              <a:rPr lang="nl-NL" sz="3200" dirty="0">
                <a:latin typeface="Arial" charset="0"/>
              </a:rPr>
              <a:t>Geef de naam van de verkoper met het hoogste verkopernummer.</a:t>
            </a:r>
          </a:p>
          <a:p>
            <a:pPr>
              <a:buClr>
                <a:srgbClr val="FDED1D"/>
              </a:buClr>
              <a:buSzPct val="80000"/>
              <a:buFont typeface="Symbol" pitchFamily="18" charset="2"/>
              <a:buNone/>
            </a:pPr>
            <a:endParaRPr lang="nl-NL" sz="3200" i="1" dirty="0">
              <a:effectLst>
                <a:outerShdw blurRad="38100" dist="38100" dir="2700000" algn="tl">
                  <a:srgbClr val="000000"/>
                </a:outerShdw>
              </a:effectLst>
              <a:latin typeface="Arial" charset="0"/>
            </a:endParaRPr>
          </a:p>
          <a:p>
            <a:pPr>
              <a:buClr>
                <a:srgbClr val="FDED1D"/>
              </a:buClr>
              <a:buSzPct val="80000"/>
              <a:buFont typeface="Symbol" pitchFamily="18" charset="2"/>
              <a:buNone/>
            </a:pPr>
            <a:r>
              <a:rPr lang="nl-NL" sz="3200" b="1" dirty="0">
                <a:solidFill>
                  <a:schemeClr val="bg1"/>
                </a:solidFill>
                <a:latin typeface="Courier New" panose="02070309020205020404" pitchFamily="49" charset="0"/>
                <a:cs typeface="Courier New" panose="02070309020205020404" pitchFamily="49" charset="0"/>
              </a:rPr>
              <a:t>SELECT</a:t>
            </a:r>
            <a:r>
              <a:rPr lang="nl-NL" sz="3200" dirty="0">
                <a:latin typeface="Arial" charset="0"/>
              </a:rPr>
              <a:t>	</a:t>
            </a:r>
            <a:r>
              <a:rPr lang="nl-NL" sz="3200" dirty="0" err="1">
                <a:latin typeface="Arial" charset="0"/>
              </a:rPr>
              <a:t>VerkoperNaam</a:t>
            </a:r>
            <a:endParaRPr lang="nl-NL" sz="3200" dirty="0">
              <a:latin typeface="Arial" charset="0"/>
            </a:endParaRPr>
          </a:p>
          <a:p>
            <a:pPr>
              <a:buClr>
                <a:srgbClr val="FDED1D"/>
              </a:buClr>
              <a:buSzPct val="80000"/>
              <a:buFont typeface="Symbol" pitchFamily="18" charset="2"/>
              <a:buNone/>
            </a:pPr>
            <a:r>
              <a:rPr lang="nl-NL" sz="3200" b="1" dirty="0">
                <a:solidFill>
                  <a:schemeClr val="bg1"/>
                </a:solidFill>
                <a:latin typeface="Courier New" panose="02070309020205020404" pitchFamily="49" charset="0"/>
                <a:cs typeface="Courier New" panose="02070309020205020404" pitchFamily="49" charset="0"/>
              </a:rPr>
              <a:t>FROM</a:t>
            </a:r>
            <a:r>
              <a:rPr lang="nl-NL" sz="3200" dirty="0">
                <a:latin typeface="Arial" charset="0"/>
              </a:rPr>
              <a:t>	Verkoper</a:t>
            </a:r>
          </a:p>
          <a:p>
            <a:pPr>
              <a:buClr>
                <a:srgbClr val="FDED1D"/>
              </a:buClr>
              <a:buSzPct val="80000"/>
              <a:buFont typeface="Symbol" pitchFamily="18" charset="2"/>
              <a:buNone/>
            </a:pPr>
            <a:r>
              <a:rPr lang="nl-NL" sz="3200" b="1" dirty="0">
                <a:solidFill>
                  <a:schemeClr val="bg1"/>
                </a:solidFill>
                <a:latin typeface="Courier New" panose="02070309020205020404" pitchFamily="49" charset="0"/>
                <a:cs typeface="Courier New" panose="02070309020205020404" pitchFamily="49" charset="0"/>
              </a:rPr>
              <a:t>WHERE</a:t>
            </a:r>
            <a:r>
              <a:rPr lang="nl-NL" sz="3200" dirty="0">
                <a:latin typeface="Arial" charset="0"/>
              </a:rPr>
              <a:t>	</a:t>
            </a:r>
            <a:r>
              <a:rPr lang="nl-NL" sz="3200" dirty="0" err="1">
                <a:latin typeface="Arial" charset="0"/>
              </a:rPr>
              <a:t>VerkoperNr</a:t>
            </a:r>
            <a:r>
              <a:rPr lang="nl-NL" sz="3200" dirty="0">
                <a:latin typeface="Arial" charset="0"/>
              </a:rPr>
              <a:t> </a:t>
            </a:r>
            <a:r>
              <a:rPr lang="nl-NL" sz="3200" dirty="0">
                <a:solidFill>
                  <a:schemeClr val="bg1"/>
                </a:solidFill>
                <a:latin typeface="Arial" charset="0"/>
              </a:rPr>
              <a:t>= (</a:t>
            </a:r>
          </a:p>
          <a:p>
            <a:pPr>
              <a:buClr>
                <a:srgbClr val="FDED1D"/>
              </a:buClr>
              <a:buSzPct val="80000"/>
              <a:buFont typeface="Symbol" pitchFamily="18" charset="2"/>
              <a:buNone/>
            </a:pPr>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SELECT</a:t>
            </a:r>
            <a:r>
              <a:rPr lang="nl-NL" sz="3200" b="1" dirty="0">
                <a:latin typeface="Courier New" panose="02070309020205020404" pitchFamily="49" charset="0"/>
                <a:cs typeface="Courier New" panose="02070309020205020404" pitchFamily="49" charset="0"/>
              </a:rPr>
              <a:t>	</a:t>
            </a:r>
            <a:r>
              <a:rPr lang="nl-NL" sz="3200" b="1" dirty="0">
                <a:solidFill>
                  <a:schemeClr val="bg1"/>
                </a:solidFill>
                <a:latin typeface="Courier New" panose="02070309020205020404" pitchFamily="49" charset="0"/>
                <a:cs typeface="Courier New" panose="02070309020205020404" pitchFamily="49" charset="0"/>
              </a:rPr>
              <a:t>MAX</a:t>
            </a:r>
            <a:r>
              <a:rPr lang="nl-NL" sz="3200" dirty="0">
                <a:solidFill>
                  <a:schemeClr val="bg1"/>
                </a:solidFill>
                <a:latin typeface="Arial" charset="0"/>
              </a:rPr>
              <a:t>(</a:t>
            </a:r>
            <a:r>
              <a:rPr lang="nl-NL" sz="3200" dirty="0" err="1">
                <a:latin typeface="Arial" charset="0"/>
              </a:rPr>
              <a:t>VerkoperNr</a:t>
            </a:r>
            <a:r>
              <a:rPr lang="nl-NL" sz="3200" dirty="0">
                <a:solidFill>
                  <a:schemeClr val="bg1"/>
                </a:solidFill>
                <a:latin typeface="Arial" charset="0"/>
              </a:rPr>
              <a:t>)</a:t>
            </a:r>
          </a:p>
          <a:p>
            <a:pPr>
              <a:buClr>
                <a:srgbClr val="FDED1D"/>
              </a:buClr>
              <a:buSzPct val="80000"/>
              <a:buFont typeface="Symbol" pitchFamily="18" charset="2"/>
              <a:buNone/>
            </a:pPr>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FROM</a:t>
            </a:r>
            <a:r>
              <a:rPr lang="nl-NL" sz="3200" dirty="0">
                <a:latin typeface="Arial" charset="0"/>
              </a:rPr>
              <a:t>	Verkoper </a:t>
            </a:r>
            <a:r>
              <a:rPr lang="nl-NL" sz="3200" dirty="0">
                <a:solidFill>
                  <a:schemeClr val="bg1"/>
                </a:solidFill>
                <a:latin typeface="Arial" charset="0"/>
              </a:rPr>
              <a:t>) ;</a:t>
            </a:r>
          </a:p>
          <a:p>
            <a:pPr eaLnBrk="1" hangingPunct="1">
              <a:lnSpc>
                <a:spcPct val="90000"/>
              </a:lnSpc>
              <a:spcBef>
                <a:spcPct val="20000"/>
              </a:spcBef>
              <a:buSzPct val="80000"/>
            </a:pPr>
            <a:endParaRPr lang="nl-NL" sz="3200" dirty="0">
              <a:latin typeface="Arial" charset="0"/>
            </a:endParaRPr>
          </a:p>
          <a:p>
            <a:pPr eaLnBrk="1" hangingPunct="1">
              <a:lnSpc>
                <a:spcPct val="90000"/>
              </a:lnSpc>
              <a:spcBef>
                <a:spcPct val="20000"/>
              </a:spcBef>
              <a:buSzPct val="80000"/>
            </a:pPr>
            <a:r>
              <a:rPr lang="nl-NL" sz="3200" dirty="0">
                <a:latin typeface="Arial" charset="0"/>
              </a:rPr>
              <a:t>Een </a:t>
            </a:r>
            <a:r>
              <a:rPr lang="nl-NL" sz="3200" dirty="0" err="1">
                <a:latin typeface="Arial" charset="0"/>
              </a:rPr>
              <a:t>subquery</a:t>
            </a:r>
            <a:r>
              <a:rPr lang="nl-NL" sz="3200" dirty="0">
                <a:latin typeface="Arial" charset="0"/>
              </a:rPr>
              <a:t> is hier nodig.</a:t>
            </a:r>
            <a:endParaRPr lang="nl-NL" sz="3200" i="1" dirty="0">
              <a:latin typeface="Arial" charset="0"/>
            </a:endParaRPr>
          </a:p>
        </p:txBody>
      </p:sp>
      <p:graphicFrame>
        <p:nvGraphicFramePr>
          <p:cNvPr id="200738" name="Group 34"/>
          <p:cNvGraphicFramePr>
            <a:graphicFrameLocks noGrp="1"/>
          </p:cNvGraphicFramePr>
          <p:nvPr/>
        </p:nvGraphicFramePr>
        <p:xfrm>
          <a:off x="250825" y="4652963"/>
          <a:ext cx="2590800" cy="609600"/>
        </p:xfrm>
        <a:graphic>
          <a:graphicData uri="http://schemas.openxmlformats.org/drawingml/2006/table">
            <a:tbl>
              <a:tblPr/>
              <a:tblGrid>
                <a:gridCol w="115252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1" i="0" u="none" strike="noStrike" cap="none" normalizeH="0" baseline="0">
                          <a:ln>
                            <a:noFill/>
                          </a:ln>
                          <a:solidFill>
                            <a:schemeClr val="tx1"/>
                          </a:solidFill>
                          <a:effectLst/>
                          <a:latin typeface="Arial" charset="0"/>
                          <a:ea typeface="Times New Roman" pitchFamily="18" charset="0"/>
                          <a:cs typeface="Arial" charset="0"/>
                        </a:rPr>
                        <a:t>VerkoperNr</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0" i="0" u="none" strike="noStrike" cap="none" normalizeH="0" baseline="0">
                          <a:ln>
                            <a:noFill/>
                          </a:ln>
                          <a:solidFill>
                            <a:schemeClr val="tx1"/>
                          </a:solidFill>
                          <a:effectLst/>
                          <a:latin typeface="Arial" charset="0"/>
                          <a:ea typeface="Times New Roman" pitchFamily="18" charset="0"/>
                          <a:cs typeface="Arial" charset="0"/>
                        </a:rPr>
                        <a:t>361</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8449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body" idx="1"/>
          </p:nvPr>
        </p:nvSpPr>
        <p:spPr/>
        <p:txBody>
          <a:bodyPr/>
          <a:lstStyle/>
          <a:p>
            <a:r>
              <a:rPr lang="nl-NL"/>
              <a:t>De SQL operator IN is tot nu toe gebruikt om te zoeken</a:t>
            </a:r>
            <a:r>
              <a:rPr lang="en-US"/>
              <a:t> i</a:t>
            </a:r>
            <a:r>
              <a:rPr lang="nl-NL"/>
              <a:t>n een vaste verzameling waarden</a:t>
            </a:r>
          </a:p>
          <a:p>
            <a:endParaRPr lang="nl-NL"/>
          </a:p>
          <a:p>
            <a:r>
              <a:rPr lang="en-US"/>
              <a:t>‘IN’</a:t>
            </a:r>
            <a:r>
              <a:rPr lang="nl-NL"/>
              <a:t> kan ook gebruikt worden om in een dynamische</a:t>
            </a:r>
            <a:r>
              <a:rPr lang="en-US"/>
              <a:t> v</a:t>
            </a:r>
            <a:r>
              <a:rPr lang="nl-NL"/>
              <a:t>erzameling te zoeken</a:t>
            </a:r>
          </a:p>
          <a:p>
            <a:endParaRPr lang="nl-NL"/>
          </a:p>
          <a:p>
            <a:r>
              <a:rPr lang="nl-NL"/>
              <a:t>Een subquery die meerdere waarden kan opleveren moet gebruik maken van IN</a:t>
            </a:r>
            <a:endParaRPr lang="nl-NL" dirty="0"/>
          </a:p>
        </p:txBody>
      </p:sp>
      <p:sp>
        <p:nvSpPr>
          <p:cNvPr id="284674" name="Rectangle 2"/>
          <p:cNvSpPr>
            <a:spLocks noGrp="1" noChangeArrowheads="1"/>
          </p:cNvSpPr>
          <p:nvPr>
            <p:ph type="title"/>
          </p:nvPr>
        </p:nvSpPr>
        <p:spPr/>
        <p:txBody>
          <a:bodyPr/>
          <a:lstStyle/>
          <a:p>
            <a:r>
              <a:rPr lang="nl-NL"/>
              <a:t>Subqueries (II)</a:t>
            </a:r>
          </a:p>
        </p:txBody>
      </p:sp>
      <p:sp>
        <p:nvSpPr>
          <p:cNvPr id="4" name="Tijdelijke aanduiding voor dianummer 5"/>
          <p:cNvSpPr>
            <a:spLocks noGrp="1"/>
          </p:cNvSpPr>
          <p:nvPr>
            <p:ph type="sldNum" sz="quarter" idx="12"/>
          </p:nvPr>
        </p:nvSpPr>
        <p:spPr/>
        <p:txBody>
          <a:bodyPr/>
          <a:lstStyle/>
          <a:p>
            <a:r>
              <a:rPr lang="en-US"/>
              <a:t>7-</a:t>
            </a:r>
            <a:fld id="{6E18EFD6-7476-4E51-A0BF-EF0AADDF1F93}" type="slidenum">
              <a:rPr lang="en-US" smtClean="0"/>
              <a:pPr/>
              <a:t>21</a:t>
            </a:fld>
            <a:endParaRPr lang="en-US" dirty="0"/>
          </a:p>
        </p:txBody>
      </p:sp>
    </p:spTree>
    <p:extLst>
      <p:ext uri="{BB962C8B-B14F-4D97-AF65-F5344CB8AC3E}">
        <p14:creationId xmlns:p14="http://schemas.microsoft.com/office/powerpoint/2010/main" val="3773210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title"/>
          </p:nvPr>
        </p:nvSpPr>
        <p:spPr/>
        <p:txBody>
          <a:bodyPr/>
          <a:lstStyle/>
          <a:p>
            <a:r>
              <a:rPr lang="nl-NL"/>
              <a:t>Voorbeeld statische “IN”</a:t>
            </a:r>
            <a:endParaRPr lang="nl-NL" dirty="0"/>
          </a:p>
        </p:txBody>
      </p:sp>
      <p:sp>
        <p:nvSpPr>
          <p:cNvPr id="4" name="Tijdelijke aanduiding voor dianummer 5"/>
          <p:cNvSpPr>
            <a:spLocks noGrp="1"/>
          </p:cNvSpPr>
          <p:nvPr>
            <p:ph type="sldNum" sz="quarter" idx="12"/>
          </p:nvPr>
        </p:nvSpPr>
        <p:spPr/>
        <p:txBody>
          <a:bodyPr/>
          <a:lstStyle/>
          <a:p>
            <a:r>
              <a:rPr lang="en-US"/>
              <a:t>7-</a:t>
            </a:r>
            <a:fld id="{06774F43-B7DC-45B0-8989-F1CE2D81D531}" type="slidenum">
              <a:rPr lang="en-US" smtClean="0"/>
              <a:pPr/>
              <a:t>22</a:t>
            </a:fld>
            <a:endParaRPr lang="en-US" dirty="0"/>
          </a:p>
        </p:txBody>
      </p:sp>
      <p:sp>
        <p:nvSpPr>
          <p:cNvPr id="285698" name="Rectangle 2"/>
          <p:cNvSpPr>
            <a:spLocks noChangeArrowheads="1"/>
          </p:cNvSpPr>
          <p:nvPr/>
        </p:nvSpPr>
        <p:spPr bwMode="auto">
          <a:xfrm>
            <a:off x="228600" y="1268413"/>
            <a:ext cx="8915400" cy="4081117"/>
          </a:xfrm>
          <a:prstGeom prst="rect">
            <a:avLst/>
          </a:prstGeom>
          <a:noFill/>
          <a:ln w="9525">
            <a:noFill/>
            <a:miter lim="800000"/>
            <a:headEnd/>
            <a:tailEnd/>
          </a:ln>
          <a:effectLst/>
        </p:spPr>
        <p:txBody>
          <a:bodyPr wrap="square">
            <a:spAutoFit/>
          </a:bodyPr>
          <a:lstStyle/>
          <a:p>
            <a:pPr defTabSz="650875"/>
            <a:r>
              <a:rPr lang="nl-NL" sz="3200" dirty="0">
                <a:latin typeface="Arial" charset="0"/>
              </a:rPr>
              <a:t>Hoe heten de verkopers </a:t>
            </a:r>
            <a:br>
              <a:rPr lang="nl-NL" sz="3200" dirty="0">
                <a:latin typeface="Arial" charset="0"/>
              </a:rPr>
            </a:br>
            <a:r>
              <a:rPr lang="nl-NL" sz="3200" dirty="0">
                <a:latin typeface="Arial" charset="0"/>
              </a:rPr>
              <a:t>met nummers 137 en 204?</a:t>
            </a:r>
          </a:p>
          <a:p>
            <a:pPr defTabSz="650875"/>
            <a:endParaRPr lang="nl-NL" sz="3200" dirty="0">
              <a:effectLst>
                <a:outerShdw blurRad="38100" dist="38100" dir="2700000" algn="tl">
                  <a:srgbClr val="000000"/>
                </a:outerShdw>
              </a:effectLst>
              <a:latin typeface="Arial" charset="0"/>
            </a:endParaRPr>
          </a:p>
          <a:p>
            <a:pPr defTabSz="650875"/>
            <a:r>
              <a:rPr lang="nl-NL" sz="3200" b="1" dirty="0">
                <a:solidFill>
                  <a:schemeClr val="bg1"/>
                </a:solidFill>
                <a:latin typeface="Courier New" panose="02070309020205020404" pitchFamily="49" charset="0"/>
                <a:cs typeface="Courier New" panose="02070309020205020404" pitchFamily="49" charset="0"/>
              </a:rPr>
              <a:t>SELECT</a:t>
            </a:r>
            <a:r>
              <a:rPr lang="nl-NL" sz="3200" dirty="0">
                <a:latin typeface="Arial" charset="0"/>
              </a:rPr>
              <a:t>	</a:t>
            </a:r>
            <a:r>
              <a:rPr lang="nl-NL" sz="3200" dirty="0" err="1">
                <a:latin typeface="Arial" charset="0"/>
              </a:rPr>
              <a:t>VerkoperNaam</a:t>
            </a:r>
            <a:endParaRPr lang="nl-NL" sz="3200" dirty="0">
              <a:latin typeface="Arial" charset="0"/>
            </a:endParaRPr>
          </a:p>
          <a:p>
            <a:pPr defTabSz="650875"/>
            <a:r>
              <a:rPr lang="nl-NL" sz="3200" b="1" dirty="0">
                <a:solidFill>
                  <a:schemeClr val="bg1"/>
                </a:solidFill>
                <a:latin typeface="Courier New" panose="02070309020205020404" pitchFamily="49" charset="0"/>
                <a:cs typeface="Courier New" panose="02070309020205020404" pitchFamily="49" charset="0"/>
              </a:rPr>
              <a:t>FROM</a:t>
            </a:r>
            <a:r>
              <a:rPr lang="nl-NL" sz="3200" dirty="0">
                <a:latin typeface="Arial" charset="0"/>
              </a:rPr>
              <a:t>		Verkoper</a:t>
            </a:r>
          </a:p>
          <a:p>
            <a:pPr defTabSz="650875"/>
            <a:r>
              <a:rPr lang="nl-NL" sz="3200" b="1" dirty="0">
                <a:solidFill>
                  <a:schemeClr val="bg1"/>
                </a:solidFill>
                <a:latin typeface="Courier New" panose="02070309020205020404" pitchFamily="49" charset="0"/>
                <a:cs typeface="Courier New" panose="02070309020205020404" pitchFamily="49" charset="0"/>
              </a:rPr>
              <a:t>WHERE</a:t>
            </a:r>
            <a:r>
              <a:rPr lang="nl-NL" sz="3200" dirty="0">
                <a:solidFill>
                  <a:schemeClr val="bg1"/>
                </a:solidFill>
                <a:latin typeface="Arial" charset="0"/>
              </a:rPr>
              <a:t> </a:t>
            </a:r>
            <a:r>
              <a:rPr lang="nl-NL" sz="3200" dirty="0">
                <a:latin typeface="Arial" charset="0"/>
              </a:rPr>
              <a:t>	</a:t>
            </a:r>
            <a:r>
              <a:rPr lang="nl-NL" sz="3200" dirty="0" err="1">
                <a:latin typeface="Arial" charset="0"/>
              </a:rPr>
              <a:t>VerkoperNr</a:t>
            </a:r>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IN</a:t>
            </a:r>
            <a:r>
              <a:rPr lang="nl-NL" sz="3200" dirty="0">
                <a:solidFill>
                  <a:schemeClr val="bg1"/>
                </a:solidFill>
                <a:latin typeface="Arial" charset="0"/>
              </a:rPr>
              <a:t> (</a:t>
            </a:r>
            <a:r>
              <a:rPr lang="nl-NL" sz="3200" dirty="0">
                <a:latin typeface="Arial" charset="0"/>
              </a:rPr>
              <a:t>137, 204</a:t>
            </a:r>
            <a:r>
              <a:rPr lang="nl-NL" sz="3200" dirty="0">
                <a:solidFill>
                  <a:schemeClr val="bg1"/>
                </a:solidFill>
                <a:latin typeface="Arial" charset="0"/>
              </a:rPr>
              <a:t>);</a:t>
            </a:r>
          </a:p>
          <a:p>
            <a:pPr defTabSz="650875"/>
            <a:endParaRPr lang="nl-NL" sz="3200" dirty="0">
              <a:effectLst>
                <a:outerShdw blurRad="38100" dist="38100" dir="2700000" algn="tl">
                  <a:srgbClr val="000000"/>
                </a:outerShdw>
              </a:effectLst>
              <a:latin typeface="Arial" charset="0"/>
            </a:endParaRPr>
          </a:p>
          <a:p>
            <a:pPr marL="457200" indent="-457200" defTabSz="650875" eaLnBrk="1" hangingPunct="1">
              <a:lnSpc>
                <a:spcPct val="90000"/>
              </a:lnSpc>
              <a:spcBef>
                <a:spcPct val="20000"/>
              </a:spcBef>
              <a:buSzPct val="80000"/>
              <a:buFont typeface="Arial" panose="020B0604020202020204" pitchFamily="34" charset="0"/>
              <a:buChar char="•"/>
            </a:pPr>
            <a:r>
              <a:rPr lang="nl-NL" sz="3200" dirty="0">
                <a:effectLst>
                  <a:outerShdw blurRad="38100" dist="38100" dir="2700000" algn="tl">
                    <a:srgbClr val="000000"/>
                  </a:outerShdw>
                </a:effectLst>
                <a:latin typeface="Arial" charset="0"/>
              </a:rPr>
              <a:t>	</a:t>
            </a:r>
            <a:r>
              <a:rPr lang="nl-NL" sz="3200" dirty="0">
                <a:latin typeface="Arial" charset="0"/>
              </a:rPr>
              <a:t>Dit is geen </a:t>
            </a:r>
            <a:r>
              <a:rPr lang="nl-NL" sz="3200" dirty="0" err="1">
                <a:latin typeface="Arial" charset="0"/>
              </a:rPr>
              <a:t>subquery</a:t>
            </a:r>
            <a:endParaRPr lang="nl-NL" sz="3200" dirty="0">
              <a:latin typeface="Arial" charset="0"/>
            </a:endParaRPr>
          </a:p>
        </p:txBody>
      </p:sp>
    </p:spTree>
    <p:extLst>
      <p:ext uri="{BB962C8B-B14F-4D97-AF65-F5344CB8AC3E}">
        <p14:creationId xmlns:p14="http://schemas.microsoft.com/office/powerpoint/2010/main" val="753909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title"/>
          </p:nvPr>
        </p:nvSpPr>
        <p:spPr/>
        <p:txBody>
          <a:bodyPr/>
          <a:lstStyle/>
          <a:p>
            <a:r>
              <a:rPr lang="nl-NL" dirty="0"/>
              <a:t>Voorbeeld </a:t>
            </a:r>
            <a:r>
              <a:rPr lang="nl-NL" dirty="0" err="1"/>
              <a:t>subquery</a:t>
            </a:r>
            <a:r>
              <a:rPr lang="nl-NL" dirty="0"/>
              <a:t> (II)</a:t>
            </a:r>
          </a:p>
        </p:txBody>
      </p:sp>
      <p:sp>
        <p:nvSpPr>
          <p:cNvPr id="4" name="Tijdelijke aanduiding voor dianummer 5"/>
          <p:cNvSpPr>
            <a:spLocks noGrp="1"/>
          </p:cNvSpPr>
          <p:nvPr>
            <p:ph type="sldNum" sz="quarter" idx="12"/>
          </p:nvPr>
        </p:nvSpPr>
        <p:spPr/>
        <p:txBody>
          <a:bodyPr/>
          <a:lstStyle/>
          <a:p>
            <a:r>
              <a:rPr lang="en-US"/>
              <a:t>7-</a:t>
            </a:r>
            <a:fld id="{06774F43-B7DC-45B0-8989-F1CE2D81D531}" type="slidenum">
              <a:rPr lang="en-US" smtClean="0"/>
              <a:pPr/>
              <a:t>23</a:t>
            </a:fld>
            <a:endParaRPr lang="en-US" dirty="0"/>
          </a:p>
        </p:txBody>
      </p:sp>
      <p:sp>
        <p:nvSpPr>
          <p:cNvPr id="285698" name="Rectangle 2"/>
          <p:cNvSpPr>
            <a:spLocks noChangeArrowheads="1"/>
          </p:cNvSpPr>
          <p:nvPr/>
        </p:nvSpPr>
        <p:spPr bwMode="auto">
          <a:xfrm>
            <a:off x="228600" y="1101555"/>
            <a:ext cx="8915400" cy="5558445"/>
          </a:xfrm>
          <a:prstGeom prst="rect">
            <a:avLst/>
          </a:prstGeom>
          <a:noFill/>
          <a:ln w="9525">
            <a:noFill/>
            <a:miter lim="800000"/>
            <a:headEnd/>
            <a:tailEnd/>
          </a:ln>
          <a:effectLst/>
        </p:spPr>
        <p:txBody>
          <a:bodyPr wrap="square">
            <a:spAutoFit/>
          </a:bodyPr>
          <a:lstStyle/>
          <a:p>
            <a:pPr defTabSz="650875"/>
            <a:r>
              <a:rPr lang="nl-NL" sz="3200" dirty="0">
                <a:latin typeface="Arial" charset="0"/>
              </a:rPr>
              <a:t>Welke verkopers (namen) hebben klanten met een klantnummer hoger dan 200?</a:t>
            </a:r>
          </a:p>
          <a:p>
            <a:pPr defTabSz="650875"/>
            <a:endParaRPr lang="nl-NL" sz="3200" dirty="0">
              <a:latin typeface="Arial" charset="0"/>
            </a:endParaRPr>
          </a:p>
          <a:p>
            <a:pPr defTabSz="650875"/>
            <a:r>
              <a:rPr lang="nl-NL" sz="3200" b="1" dirty="0">
                <a:solidFill>
                  <a:schemeClr val="bg1"/>
                </a:solidFill>
                <a:latin typeface="Courier New" panose="02070309020205020404" pitchFamily="49" charset="0"/>
                <a:cs typeface="Courier New" panose="02070309020205020404" pitchFamily="49" charset="0"/>
              </a:rPr>
              <a:t>SELECT</a:t>
            </a:r>
            <a:r>
              <a:rPr lang="nl-NL" sz="3200" dirty="0">
                <a:latin typeface="Arial" charset="0"/>
              </a:rPr>
              <a:t>	</a:t>
            </a:r>
            <a:r>
              <a:rPr lang="nl-NL" sz="3200" dirty="0" err="1">
                <a:latin typeface="Arial" charset="0"/>
              </a:rPr>
              <a:t>VerkoperNaam</a:t>
            </a:r>
            <a:endParaRPr lang="nl-NL" sz="3200" dirty="0">
              <a:latin typeface="Arial" charset="0"/>
            </a:endParaRPr>
          </a:p>
          <a:p>
            <a:pPr defTabSz="650875"/>
            <a:r>
              <a:rPr lang="nl-NL" sz="3200" b="1" dirty="0">
                <a:solidFill>
                  <a:schemeClr val="bg1"/>
                </a:solidFill>
                <a:latin typeface="Courier New" panose="02070309020205020404" pitchFamily="49" charset="0"/>
                <a:cs typeface="Courier New" panose="02070309020205020404" pitchFamily="49" charset="0"/>
              </a:rPr>
              <a:t>FROM</a:t>
            </a:r>
            <a:r>
              <a:rPr lang="nl-NL" sz="3200" dirty="0">
                <a:latin typeface="Arial" charset="0"/>
              </a:rPr>
              <a:t>		Verkoper</a:t>
            </a:r>
          </a:p>
          <a:p>
            <a:pPr defTabSz="650875"/>
            <a:r>
              <a:rPr lang="nl-NL" sz="3200" b="1" dirty="0">
                <a:solidFill>
                  <a:schemeClr val="bg1"/>
                </a:solidFill>
                <a:latin typeface="Courier New" panose="02070309020205020404" pitchFamily="49" charset="0"/>
                <a:cs typeface="Courier New" panose="02070309020205020404" pitchFamily="49" charset="0"/>
              </a:rPr>
              <a:t>WHERE</a:t>
            </a:r>
            <a:r>
              <a:rPr lang="nl-NL" sz="3200" dirty="0">
                <a:solidFill>
                  <a:schemeClr val="bg1"/>
                </a:solidFill>
                <a:latin typeface="Arial" charset="0"/>
              </a:rPr>
              <a:t> </a:t>
            </a:r>
            <a:r>
              <a:rPr lang="nl-NL" sz="3200" dirty="0">
                <a:latin typeface="Arial" charset="0"/>
              </a:rPr>
              <a:t>	</a:t>
            </a:r>
            <a:r>
              <a:rPr lang="nl-NL" sz="3200" dirty="0" err="1">
                <a:latin typeface="Arial" charset="0"/>
              </a:rPr>
              <a:t>VerkoperNr</a:t>
            </a:r>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IN (</a:t>
            </a:r>
          </a:p>
          <a:p>
            <a:pPr defTabSz="650875"/>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SELECT</a:t>
            </a:r>
            <a:r>
              <a:rPr lang="nl-NL" sz="3200" dirty="0">
                <a:latin typeface="Arial" charset="0"/>
              </a:rPr>
              <a:t>	</a:t>
            </a:r>
            <a:r>
              <a:rPr lang="nl-NL" sz="3200" dirty="0" err="1">
                <a:latin typeface="Arial" charset="0"/>
              </a:rPr>
              <a:t>VerkoperNr</a:t>
            </a:r>
            <a:endParaRPr lang="nl-NL" sz="3200" dirty="0">
              <a:latin typeface="Arial" charset="0"/>
            </a:endParaRPr>
          </a:p>
          <a:p>
            <a:pPr defTabSz="650875"/>
            <a:r>
              <a:rPr lang="nl-NL" sz="3200" dirty="0">
                <a:latin typeface="Arial" charset="0"/>
              </a:rPr>
              <a:t>				</a:t>
            </a:r>
            <a:r>
              <a:rPr lang="nl-NL" sz="3200" b="1" dirty="0">
                <a:solidFill>
                  <a:schemeClr val="bg1"/>
                </a:solidFill>
                <a:latin typeface="Courier New" panose="02070309020205020404" pitchFamily="49" charset="0"/>
                <a:cs typeface="Courier New" panose="02070309020205020404" pitchFamily="49" charset="0"/>
              </a:rPr>
              <a:t>FROM</a:t>
            </a:r>
            <a:r>
              <a:rPr lang="nl-NL" sz="3200" dirty="0">
                <a:latin typeface="Arial" charset="0"/>
              </a:rPr>
              <a:t>	Klant</a:t>
            </a:r>
          </a:p>
          <a:p>
            <a:pPr defTabSz="650875"/>
            <a:r>
              <a:rPr lang="nl-NL" sz="3200" dirty="0">
                <a:solidFill>
                  <a:srgbClr val="FDED1D"/>
                </a:solidFill>
                <a:latin typeface="Arial" charset="0"/>
              </a:rPr>
              <a:t>				</a:t>
            </a:r>
            <a:r>
              <a:rPr lang="nl-NL" sz="3200" b="1" dirty="0">
                <a:solidFill>
                  <a:schemeClr val="bg1"/>
                </a:solidFill>
                <a:latin typeface="Courier New" panose="02070309020205020404" pitchFamily="49" charset="0"/>
                <a:cs typeface="Courier New" panose="02070309020205020404" pitchFamily="49" charset="0"/>
              </a:rPr>
              <a:t>WHERE</a:t>
            </a:r>
            <a:r>
              <a:rPr lang="nl-NL" sz="3200" dirty="0">
                <a:solidFill>
                  <a:srgbClr val="FDED1D"/>
                </a:solidFill>
                <a:latin typeface="Arial" charset="0"/>
              </a:rPr>
              <a:t>	</a:t>
            </a:r>
            <a:r>
              <a:rPr lang="nl-NL" sz="3200" dirty="0" err="1">
                <a:latin typeface="Arial" charset="0"/>
              </a:rPr>
              <a:t>KlantNr</a:t>
            </a:r>
            <a:r>
              <a:rPr lang="nl-NL" sz="3200" dirty="0">
                <a:solidFill>
                  <a:srgbClr val="FDED1D"/>
                </a:solidFill>
                <a:latin typeface="Arial" charset="0"/>
              </a:rPr>
              <a:t> </a:t>
            </a:r>
            <a:r>
              <a:rPr lang="nl-NL" sz="3200" dirty="0">
                <a:solidFill>
                  <a:schemeClr val="bg1"/>
                </a:solidFill>
                <a:latin typeface="Arial" charset="0"/>
              </a:rPr>
              <a:t>&gt;</a:t>
            </a:r>
            <a:r>
              <a:rPr lang="nl-NL" sz="3200" dirty="0">
                <a:solidFill>
                  <a:srgbClr val="FDED1D"/>
                </a:solidFill>
                <a:latin typeface="Arial" charset="0"/>
              </a:rPr>
              <a:t> </a:t>
            </a:r>
            <a:r>
              <a:rPr lang="nl-NL" sz="3200" dirty="0">
                <a:latin typeface="Arial" charset="0"/>
              </a:rPr>
              <a:t>200</a:t>
            </a:r>
            <a:r>
              <a:rPr lang="nl-NL" sz="3200" dirty="0">
                <a:solidFill>
                  <a:srgbClr val="FDED1D"/>
                </a:solidFill>
                <a:latin typeface="Arial" charset="0"/>
              </a:rPr>
              <a:t> </a:t>
            </a:r>
            <a:r>
              <a:rPr lang="nl-NL" sz="3200" dirty="0">
                <a:solidFill>
                  <a:schemeClr val="bg1"/>
                </a:solidFill>
                <a:latin typeface="Arial" charset="0"/>
              </a:rPr>
              <a:t>) ;</a:t>
            </a:r>
            <a:r>
              <a:rPr lang="nl-NL" sz="3200" dirty="0">
                <a:latin typeface="Arial" charset="0"/>
              </a:rPr>
              <a:t> </a:t>
            </a:r>
          </a:p>
          <a:p>
            <a:pPr defTabSz="650875"/>
            <a:endParaRPr lang="nl-NL" sz="3200" dirty="0">
              <a:latin typeface="Arial" charset="0"/>
            </a:endParaRPr>
          </a:p>
          <a:p>
            <a:pPr marL="457200" indent="-457200" defTabSz="650875" eaLnBrk="1" hangingPunct="1">
              <a:lnSpc>
                <a:spcPct val="90000"/>
              </a:lnSpc>
              <a:spcBef>
                <a:spcPct val="20000"/>
              </a:spcBef>
              <a:buSzPct val="80000"/>
              <a:buFont typeface="Arial" panose="020B0604020202020204" pitchFamily="34" charset="0"/>
              <a:buChar char="•"/>
            </a:pPr>
            <a:r>
              <a:rPr lang="nl-NL" sz="3200" dirty="0">
                <a:latin typeface="Arial" charset="0"/>
              </a:rPr>
              <a:t>	</a:t>
            </a:r>
            <a:r>
              <a:rPr lang="nl-NL" sz="3200" dirty="0" err="1">
                <a:latin typeface="Arial" charset="0"/>
              </a:rPr>
              <a:t>Subquery</a:t>
            </a:r>
            <a:r>
              <a:rPr lang="nl-NL" sz="3200" dirty="0">
                <a:latin typeface="Arial" charset="0"/>
              </a:rPr>
              <a:t> is een alternatief voor </a:t>
            </a:r>
            <a:r>
              <a:rPr lang="nl-NL" sz="3200" dirty="0" err="1">
                <a:latin typeface="Arial" charset="0"/>
              </a:rPr>
              <a:t>join</a:t>
            </a:r>
            <a:endParaRPr lang="nl-NL" sz="3200" dirty="0">
              <a:latin typeface="Arial" charset="0"/>
            </a:endParaRPr>
          </a:p>
        </p:txBody>
      </p:sp>
    </p:spTree>
    <p:extLst>
      <p:ext uri="{BB962C8B-B14F-4D97-AF65-F5344CB8AC3E}">
        <p14:creationId xmlns:p14="http://schemas.microsoft.com/office/powerpoint/2010/main" val="674843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r>
              <a:rPr lang="en-US"/>
              <a:t>7-</a:t>
            </a:r>
            <a:fld id="{E035FA02-00A6-4A69-8A7E-5557A8D4D358}" type="slidenum">
              <a:rPr lang="en-US" smtClean="0"/>
              <a:pPr/>
              <a:t>24</a:t>
            </a:fld>
            <a:endParaRPr lang="en-US" dirty="0"/>
          </a:p>
        </p:txBody>
      </p:sp>
      <p:sp>
        <p:nvSpPr>
          <p:cNvPr id="269314" name="Rectangle 2"/>
          <p:cNvSpPr>
            <a:spLocks noChangeArrowheads="1"/>
          </p:cNvSpPr>
          <p:nvPr/>
        </p:nvSpPr>
        <p:spPr bwMode="auto">
          <a:xfrm>
            <a:off x="-180528" y="94176"/>
            <a:ext cx="9144000" cy="908050"/>
          </a:xfrm>
          <a:prstGeom prst="rect">
            <a:avLst/>
          </a:prstGeom>
          <a:noFill/>
          <a:ln w="9525">
            <a:noFill/>
            <a:miter lim="800000"/>
            <a:headEnd/>
            <a:tailEnd/>
          </a:ln>
          <a:effectLst/>
        </p:spPr>
        <p:txBody>
          <a:bodyPr lIns="92075" tIns="46038" rIns="92075" bIns="46038" anchor="ctr"/>
          <a:lstStyle/>
          <a:p>
            <a:pPr algn="ctr"/>
            <a:r>
              <a:rPr lang="nl-NL" sz="3600" b="1" dirty="0">
                <a:solidFill>
                  <a:schemeClr val="bg1"/>
                </a:solidFill>
                <a:latin typeface="Arial" charset="0"/>
              </a:rPr>
              <a:t>Vergelijking </a:t>
            </a:r>
            <a:r>
              <a:rPr lang="nl-NL" sz="3600" b="1" dirty="0" err="1">
                <a:solidFill>
                  <a:schemeClr val="bg1"/>
                </a:solidFill>
                <a:latin typeface="Arial" charset="0"/>
              </a:rPr>
              <a:t>Subquery</a:t>
            </a:r>
            <a:r>
              <a:rPr lang="nl-NL" sz="3600" b="1" dirty="0">
                <a:solidFill>
                  <a:schemeClr val="bg1"/>
                </a:solidFill>
                <a:latin typeface="Arial" charset="0"/>
              </a:rPr>
              <a:t> / </a:t>
            </a:r>
            <a:r>
              <a:rPr lang="nl-NL" sz="3600" b="1" dirty="0" err="1">
                <a:solidFill>
                  <a:schemeClr val="bg1"/>
                </a:solidFill>
                <a:latin typeface="Arial" charset="0"/>
              </a:rPr>
              <a:t>Join</a:t>
            </a:r>
            <a:endParaRPr lang="nl-NL" sz="3600" b="1" dirty="0">
              <a:solidFill>
                <a:schemeClr val="bg1"/>
              </a:solidFill>
              <a:latin typeface="Arial" charset="0"/>
            </a:endParaRPr>
          </a:p>
        </p:txBody>
      </p:sp>
      <p:sp>
        <p:nvSpPr>
          <p:cNvPr id="269315" name="Rectangle 3"/>
          <p:cNvSpPr>
            <a:spLocks noChangeArrowheads="1"/>
          </p:cNvSpPr>
          <p:nvPr/>
        </p:nvSpPr>
        <p:spPr bwMode="auto">
          <a:xfrm>
            <a:off x="250825" y="1268413"/>
            <a:ext cx="8642350" cy="5017400"/>
          </a:xfrm>
          <a:prstGeom prst="rect">
            <a:avLst/>
          </a:prstGeom>
          <a:noFill/>
          <a:ln w="9525">
            <a:noFill/>
            <a:miter lim="800000"/>
            <a:headEnd/>
            <a:tailEnd/>
          </a:ln>
          <a:effectLst/>
        </p:spPr>
        <p:txBody>
          <a:bodyPr lIns="92075" tIns="46038" rIns="92075" bIns="46038">
            <a:spAutoFit/>
          </a:bodyPr>
          <a:lstStyle/>
          <a:p>
            <a:pPr marL="457200" indent="-457200">
              <a:buClr>
                <a:schemeClr val="tx1"/>
              </a:buClr>
              <a:buSzPct val="80000"/>
              <a:buFont typeface="Arial" panose="020B0604020202020204" pitchFamily="34" charset="0"/>
              <a:buChar char="•"/>
            </a:pPr>
            <a:r>
              <a:rPr lang="nl-NL" sz="3200" dirty="0">
                <a:latin typeface="Arial" charset="0"/>
              </a:rPr>
              <a:t>Sommige </a:t>
            </a:r>
            <a:r>
              <a:rPr lang="nl-NL" sz="3200" dirty="0" err="1">
                <a:latin typeface="Arial" charset="0"/>
              </a:rPr>
              <a:t>queries</a:t>
            </a:r>
            <a:r>
              <a:rPr lang="nl-NL" sz="3200" dirty="0">
                <a:latin typeface="Arial" charset="0"/>
              </a:rPr>
              <a:t> kunnen zowel met een </a:t>
            </a:r>
            <a:r>
              <a:rPr lang="nl-NL" sz="3200" dirty="0" err="1">
                <a:latin typeface="Arial" charset="0"/>
              </a:rPr>
              <a:t>subquery</a:t>
            </a:r>
            <a:r>
              <a:rPr lang="nl-NL" sz="3200" dirty="0">
                <a:latin typeface="Arial" charset="0"/>
              </a:rPr>
              <a:t> als met een </a:t>
            </a:r>
            <a:r>
              <a:rPr lang="nl-NL" sz="3200" dirty="0" err="1">
                <a:latin typeface="Arial" charset="0"/>
              </a:rPr>
              <a:t>join</a:t>
            </a:r>
            <a:r>
              <a:rPr lang="nl-NL" sz="3200" dirty="0">
                <a:latin typeface="Arial" charset="0"/>
              </a:rPr>
              <a:t> opgelost worden</a:t>
            </a:r>
          </a:p>
          <a:p>
            <a:pPr marL="457200" indent="-457200">
              <a:buClr>
                <a:schemeClr val="tx1"/>
              </a:buClr>
              <a:buSzPct val="80000"/>
              <a:buFont typeface="Arial" panose="020B0604020202020204" pitchFamily="34" charset="0"/>
              <a:buChar char="•"/>
            </a:pPr>
            <a:endParaRPr lang="nl-NL" sz="3200" dirty="0">
              <a:latin typeface="Arial" charset="0"/>
            </a:endParaRPr>
          </a:p>
          <a:p>
            <a:pPr marL="457200" indent="-457200">
              <a:buClr>
                <a:schemeClr val="tx1"/>
              </a:buClr>
              <a:buSzPct val="80000"/>
              <a:buFont typeface="Arial" panose="020B0604020202020204" pitchFamily="34" charset="0"/>
              <a:buChar char="•"/>
            </a:pPr>
            <a:r>
              <a:rPr lang="nl-NL" sz="3200" u="sng" dirty="0">
                <a:latin typeface="Arial" charset="0"/>
              </a:rPr>
              <a:t>Niet </a:t>
            </a:r>
            <a:r>
              <a:rPr lang="nl-NL" sz="3200" u="sng" dirty="0" err="1">
                <a:latin typeface="Arial" charset="0"/>
              </a:rPr>
              <a:t>join</a:t>
            </a:r>
            <a:r>
              <a:rPr lang="nl-NL" sz="3200" u="sng" dirty="0">
                <a:latin typeface="Arial" charset="0"/>
              </a:rPr>
              <a:t>, wel </a:t>
            </a:r>
            <a:r>
              <a:rPr lang="nl-NL" sz="3200" u="sng" dirty="0" err="1">
                <a:latin typeface="Arial" charset="0"/>
              </a:rPr>
              <a:t>subquery</a:t>
            </a:r>
            <a:r>
              <a:rPr lang="nl-NL" sz="3200" dirty="0">
                <a:latin typeface="Arial" charset="0"/>
              </a:rPr>
              <a:t>: bijvoorbeeld bij gecorreleerde </a:t>
            </a:r>
            <a:r>
              <a:rPr lang="nl-NL" sz="3200" dirty="0" err="1">
                <a:latin typeface="Arial" charset="0"/>
              </a:rPr>
              <a:t>subqueries</a:t>
            </a:r>
            <a:r>
              <a:rPr lang="nl-NL" sz="3200" dirty="0">
                <a:latin typeface="Arial" charset="0"/>
              </a:rPr>
              <a:t> of </a:t>
            </a:r>
            <a:r>
              <a:rPr lang="nl-NL" sz="3200" dirty="0" err="1">
                <a:latin typeface="Arial" charset="0"/>
              </a:rPr>
              <a:t>subqueries</a:t>
            </a:r>
            <a:r>
              <a:rPr lang="nl-NL" sz="3200" dirty="0">
                <a:latin typeface="Arial" charset="0"/>
              </a:rPr>
              <a:t> met EXISTS</a:t>
            </a:r>
          </a:p>
          <a:p>
            <a:pPr marL="457200" indent="-457200">
              <a:buClr>
                <a:schemeClr val="tx1"/>
              </a:buClr>
              <a:buSzPct val="80000"/>
              <a:buFont typeface="Arial" panose="020B0604020202020204" pitchFamily="34" charset="0"/>
              <a:buChar char="•"/>
            </a:pPr>
            <a:endParaRPr lang="nl-NL" sz="3200" dirty="0">
              <a:latin typeface="Arial" charset="0"/>
            </a:endParaRPr>
          </a:p>
          <a:p>
            <a:pPr marL="457200" indent="-457200">
              <a:buClr>
                <a:schemeClr val="tx1"/>
              </a:buClr>
              <a:buSzPct val="80000"/>
              <a:buFont typeface="Arial" panose="020B0604020202020204" pitchFamily="34" charset="0"/>
              <a:buChar char="•"/>
            </a:pPr>
            <a:r>
              <a:rPr lang="nl-NL" sz="3200" u="sng" dirty="0">
                <a:latin typeface="Arial" charset="0"/>
              </a:rPr>
              <a:t>Wel </a:t>
            </a:r>
            <a:r>
              <a:rPr lang="nl-NL" sz="3200" u="sng" dirty="0" err="1">
                <a:latin typeface="Arial" charset="0"/>
              </a:rPr>
              <a:t>join</a:t>
            </a:r>
            <a:r>
              <a:rPr lang="nl-NL" sz="3200" u="sng" dirty="0">
                <a:latin typeface="Arial" charset="0"/>
              </a:rPr>
              <a:t>, niet </a:t>
            </a:r>
            <a:r>
              <a:rPr lang="nl-NL" sz="3200" u="sng" dirty="0" err="1">
                <a:latin typeface="Arial" charset="0"/>
              </a:rPr>
              <a:t>subquery</a:t>
            </a:r>
            <a:r>
              <a:rPr lang="nl-NL" sz="3200" dirty="0">
                <a:latin typeface="Arial" charset="0"/>
              </a:rPr>
              <a:t>: bijvoorbeeld bij een SELECT met kolommen uit meerdere tabellen</a:t>
            </a:r>
          </a:p>
        </p:txBody>
      </p:sp>
    </p:spTree>
    <p:extLst>
      <p:ext uri="{BB962C8B-B14F-4D97-AF65-F5344CB8AC3E}">
        <p14:creationId xmlns:p14="http://schemas.microsoft.com/office/powerpoint/2010/main" val="3343154714"/>
      </p:ext>
    </p:extLst>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r>
              <a:rPr lang="en-US"/>
              <a:t>7-</a:t>
            </a:r>
            <a:fld id="{E035FA02-00A6-4A69-8A7E-5557A8D4D358}" type="slidenum">
              <a:rPr lang="en-US" smtClean="0"/>
              <a:pPr/>
              <a:t>25</a:t>
            </a:fld>
            <a:endParaRPr lang="en-US" dirty="0"/>
          </a:p>
        </p:txBody>
      </p:sp>
      <p:sp>
        <p:nvSpPr>
          <p:cNvPr id="5" name="Rechthoek 4"/>
          <p:cNvSpPr/>
          <p:nvPr/>
        </p:nvSpPr>
        <p:spPr>
          <a:xfrm>
            <a:off x="251520" y="980728"/>
            <a:ext cx="8892480" cy="5816977"/>
          </a:xfrm>
          <a:prstGeom prst="rect">
            <a:avLst/>
          </a:prstGeom>
        </p:spPr>
        <p:txBody>
          <a:bodyPr wrap="square">
            <a:spAutoFit/>
          </a:bodyPr>
          <a:lstStyle/>
          <a:p>
            <a:r>
              <a:rPr lang="en-US" b="1" dirty="0">
                <a:solidFill>
                  <a:schemeClr val="bg1"/>
                </a:solidFill>
                <a:latin typeface="Courier New" panose="02070309020205020404" pitchFamily="49" charset="0"/>
                <a:cs typeface="Courier New" panose="02070309020205020404" pitchFamily="49" charset="0"/>
              </a:rPr>
              <a:t>SELECT</a:t>
            </a:r>
            <a:r>
              <a:rPr lang="en-US" dirty="0">
                <a:solidFill>
                  <a:srgbClr val="FFFF00"/>
                </a:solidFill>
                <a:latin typeface="+mn-lt"/>
              </a:rPr>
              <a:t> </a:t>
            </a:r>
            <a:r>
              <a:rPr lang="en-US" dirty="0">
                <a:latin typeface="+mn-lt"/>
              </a:rPr>
              <a:t>*</a:t>
            </a:r>
            <a:r>
              <a:rPr lang="en-US" dirty="0">
                <a:solidFill>
                  <a:srgbClr val="FFFF00"/>
                </a:solidFill>
                <a:latin typeface="+mn-lt"/>
              </a:rPr>
              <a:t> </a:t>
            </a:r>
            <a:r>
              <a:rPr lang="en-US" b="1" dirty="0">
                <a:solidFill>
                  <a:schemeClr val="bg1"/>
                </a:solidFill>
                <a:latin typeface="Courier New" panose="02070309020205020404" pitchFamily="49" charset="0"/>
                <a:cs typeface="Courier New" panose="02070309020205020404" pitchFamily="49" charset="0"/>
              </a:rPr>
              <a:t>FROM</a:t>
            </a:r>
            <a:r>
              <a:rPr lang="en-US" dirty="0">
                <a:solidFill>
                  <a:srgbClr val="FFFF00"/>
                </a:solidFill>
                <a:latin typeface="+mn-lt"/>
              </a:rPr>
              <a:t> </a:t>
            </a:r>
            <a:r>
              <a:rPr lang="en-US" dirty="0" err="1">
                <a:latin typeface="+mn-lt"/>
              </a:rPr>
              <a:t>Verkopers</a:t>
            </a:r>
            <a:endParaRPr lang="en-US" dirty="0">
              <a:latin typeface="+mn-lt"/>
            </a:endParaRPr>
          </a:p>
          <a:p>
            <a:r>
              <a:rPr lang="en-US" b="1" dirty="0">
                <a:solidFill>
                  <a:schemeClr val="bg1"/>
                </a:solidFill>
                <a:latin typeface="Courier New" panose="02070309020205020404" pitchFamily="49" charset="0"/>
                <a:cs typeface="Courier New" panose="02070309020205020404" pitchFamily="49" charset="0"/>
              </a:rPr>
              <a:t>WHERE</a:t>
            </a:r>
            <a:r>
              <a:rPr lang="en-US" dirty="0">
                <a:solidFill>
                  <a:srgbClr val="FFFF00"/>
                </a:solidFill>
                <a:latin typeface="+mn-lt"/>
              </a:rPr>
              <a:t> </a:t>
            </a:r>
            <a:r>
              <a:rPr lang="en-US" dirty="0">
                <a:latin typeface="+mn-lt"/>
              </a:rPr>
              <a:t>ID</a:t>
            </a:r>
            <a:r>
              <a:rPr lang="en-US" dirty="0">
                <a:solidFill>
                  <a:srgbClr val="FFFF00"/>
                </a:solidFill>
                <a:latin typeface="+mn-lt"/>
              </a:rPr>
              <a:t> </a:t>
            </a:r>
            <a:r>
              <a:rPr lang="en-US" b="1" dirty="0">
                <a:solidFill>
                  <a:schemeClr val="bg1"/>
                </a:solidFill>
                <a:latin typeface="Courier New" panose="02070309020205020404" pitchFamily="49" charset="0"/>
                <a:cs typeface="Courier New" panose="02070309020205020404" pitchFamily="49" charset="0"/>
              </a:rPr>
              <a:t>IN (</a:t>
            </a:r>
          </a:p>
          <a:p>
            <a:r>
              <a:rPr lang="en-US" dirty="0">
                <a:solidFill>
                  <a:srgbClr val="FFFF00"/>
                </a:solidFill>
                <a:latin typeface="+mn-lt"/>
              </a:rPr>
              <a:t>    </a:t>
            </a:r>
            <a:r>
              <a:rPr lang="en-US" b="1" dirty="0">
                <a:solidFill>
                  <a:schemeClr val="bg1"/>
                </a:solidFill>
                <a:latin typeface="Courier New" panose="02070309020205020404" pitchFamily="49" charset="0"/>
                <a:cs typeface="Courier New" panose="02070309020205020404" pitchFamily="49" charset="0"/>
              </a:rPr>
              <a:t>SELECT</a:t>
            </a:r>
            <a:r>
              <a:rPr lang="en-US" dirty="0">
                <a:solidFill>
                  <a:srgbClr val="FFFF00"/>
                </a:solidFill>
                <a:latin typeface="+mn-lt"/>
              </a:rPr>
              <a:t> </a:t>
            </a:r>
            <a:r>
              <a:rPr lang="en-US" dirty="0" err="1">
                <a:latin typeface="+mn-lt"/>
              </a:rPr>
              <a:t>VerkoperNr</a:t>
            </a:r>
            <a:r>
              <a:rPr lang="en-US" dirty="0">
                <a:latin typeface="+mn-lt"/>
              </a:rPr>
              <a:t> </a:t>
            </a:r>
            <a:r>
              <a:rPr lang="en-US" b="1" dirty="0">
                <a:solidFill>
                  <a:schemeClr val="bg1"/>
                </a:solidFill>
                <a:latin typeface="Courier New" panose="02070309020205020404" pitchFamily="49" charset="0"/>
                <a:cs typeface="Courier New" panose="02070309020205020404" pitchFamily="49" charset="0"/>
              </a:rPr>
              <a:t>FROM</a:t>
            </a:r>
            <a:r>
              <a:rPr lang="en-US" dirty="0">
                <a:solidFill>
                  <a:srgbClr val="FFFF00"/>
                </a:solidFill>
                <a:latin typeface="+mn-lt"/>
              </a:rPr>
              <a:t> </a:t>
            </a:r>
            <a:r>
              <a:rPr lang="en-US" dirty="0">
                <a:latin typeface="+mn-lt"/>
              </a:rPr>
              <a:t>Orders</a:t>
            </a:r>
            <a:r>
              <a:rPr lang="en-US" dirty="0">
                <a:solidFill>
                  <a:srgbClr val="FFFF00"/>
                </a:solidFill>
                <a:latin typeface="+mn-lt"/>
              </a:rPr>
              <a:t> </a:t>
            </a:r>
            <a:r>
              <a:rPr lang="en-US" dirty="0">
                <a:solidFill>
                  <a:schemeClr val="bg1"/>
                </a:solidFill>
                <a:latin typeface="+mn-lt"/>
              </a:rPr>
              <a:t>)</a:t>
            </a:r>
          </a:p>
          <a:p>
            <a:endParaRPr lang="en-US" sz="1200" dirty="0">
              <a:latin typeface="+mn-lt"/>
            </a:endParaRPr>
          </a:p>
          <a:p>
            <a:r>
              <a:rPr lang="en-US" b="1" dirty="0">
                <a:solidFill>
                  <a:schemeClr val="bg1"/>
                </a:solidFill>
                <a:latin typeface="Courier New" panose="02070309020205020404" pitchFamily="49" charset="0"/>
                <a:cs typeface="Courier New" panose="02070309020205020404" pitchFamily="49" charset="0"/>
              </a:rPr>
              <a:t>SELECT</a:t>
            </a:r>
            <a:r>
              <a:rPr lang="en-US" dirty="0">
                <a:solidFill>
                  <a:schemeClr val="bg1"/>
                </a:solidFill>
                <a:latin typeface="+mn-lt"/>
              </a:rPr>
              <a:t> </a:t>
            </a:r>
            <a:r>
              <a:rPr lang="en-US" dirty="0">
                <a:latin typeface="+mn-lt"/>
              </a:rPr>
              <a:t>*</a:t>
            </a:r>
            <a:r>
              <a:rPr lang="en-US" dirty="0">
                <a:solidFill>
                  <a:schemeClr val="bg1"/>
                </a:solidFill>
                <a:latin typeface="+mn-lt"/>
              </a:rPr>
              <a:t> </a:t>
            </a:r>
            <a:r>
              <a:rPr lang="en-US" b="1" dirty="0">
                <a:solidFill>
                  <a:schemeClr val="bg1"/>
                </a:solidFill>
                <a:latin typeface="Courier New" panose="02070309020205020404" pitchFamily="49" charset="0"/>
                <a:cs typeface="Courier New" panose="02070309020205020404" pitchFamily="49" charset="0"/>
              </a:rPr>
              <a:t>FROM</a:t>
            </a:r>
            <a:r>
              <a:rPr lang="en-US" dirty="0">
                <a:solidFill>
                  <a:schemeClr val="bg1"/>
                </a:solidFill>
                <a:latin typeface="+mn-lt"/>
              </a:rPr>
              <a:t> </a:t>
            </a:r>
            <a:r>
              <a:rPr lang="en-US" dirty="0">
                <a:latin typeface="+mn-lt"/>
              </a:rPr>
              <a:t>Customers</a:t>
            </a:r>
          </a:p>
          <a:p>
            <a:r>
              <a:rPr lang="en-US" b="1" dirty="0">
                <a:solidFill>
                  <a:schemeClr val="bg1"/>
                </a:solidFill>
                <a:latin typeface="Courier New" panose="02070309020205020404" pitchFamily="49" charset="0"/>
                <a:cs typeface="Courier New" panose="02070309020205020404" pitchFamily="49" charset="0"/>
              </a:rPr>
              <a:t>WHERE EXISTS (</a:t>
            </a:r>
          </a:p>
          <a:p>
            <a:r>
              <a:rPr lang="en-US" dirty="0">
                <a:solidFill>
                  <a:schemeClr val="bg1"/>
                </a:solidFill>
                <a:latin typeface="+mn-lt"/>
              </a:rPr>
              <a:t>    </a:t>
            </a:r>
            <a:r>
              <a:rPr lang="en-US" b="1" dirty="0">
                <a:solidFill>
                  <a:schemeClr val="bg1"/>
                </a:solidFill>
                <a:latin typeface="Courier New" panose="02070309020205020404" pitchFamily="49" charset="0"/>
                <a:cs typeface="Courier New" panose="02070309020205020404" pitchFamily="49" charset="0"/>
              </a:rPr>
              <a:t>SELECT</a:t>
            </a:r>
            <a:r>
              <a:rPr lang="en-US" dirty="0">
                <a:solidFill>
                  <a:schemeClr val="bg1"/>
                </a:solidFill>
                <a:latin typeface="+mn-lt"/>
              </a:rPr>
              <a:t> </a:t>
            </a:r>
            <a:r>
              <a:rPr lang="en-US" dirty="0">
                <a:latin typeface="+mn-lt"/>
              </a:rPr>
              <a:t>*</a:t>
            </a:r>
            <a:r>
              <a:rPr lang="en-US" dirty="0">
                <a:solidFill>
                  <a:schemeClr val="bg1"/>
                </a:solidFill>
                <a:latin typeface="+mn-lt"/>
              </a:rPr>
              <a:t> </a:t>
            </a:r>
            <a:r>
              <a:rPr lang="en-US" b="1" dirty="0">
                <a:solidFill>
                  <a:schemeClr val="bg1"/>
                </a:solidFill>
                <a:latin typeface="Courier New" panose="02070309020205020404" pitchFamily="49" charset="0"/>
                <a:cs typeface="Courier New" panose="02070309020205020404" pitchFamily="49" charset="0"/>
              </a:rPr>
              <a:t>FROM</a:t>
            </a:r>
            <a:r>
              <a:rPr lang="en-US" dirty="0">
                <a:solidFill>
                  <a:schemeClr val="bg1"/>
                </a:solidFill>
                <a:latin typeface="+mn-lt"/>
              </a:rPr>
              <a:t> </a:t>
            </a:r>
            <a:r>
              <a:rPr lang="en-US" dirty="0">
                <a:latin typeface="+mn-lt"/>
              </a:rPr>
              <a:t>Orders</a:t>
            </a:r>
          </a:p>
          <a:p>
            <a:r>
              <a:rPr lang="en-US" dirty="0">
                <a:solidFill>
                  <a:schemeClr val="bg1"/>
                </a:solidFill>
                <a:latin typeface="+mn-lt"/>
              </a:rPr>
              <a:t>    </a:t>
            </a:r>
            <a:r>
              <a:rPr lang="en-US" b="1" dirty="0">
                <a:solidFill>
                  <a:schemeClr val="bg1"/>
                </a:solidFill>
                <a:latin typeface="Courier New" panose="02070309020205020404" pitchFamily="49" charset="0"/>
                <a:cs typeface="Courier New" panose="02070309020205020404" pitchFamily="49" charset="0"/>
              </a:rPr>
              <a:t>WHERE</a:t>
            </a:r>
            <a:r>
              <a:rPr lang="en-US" dirty="0">
                <a:solidFill>
                  <a:schemeClr val="bg1"/>
                </a:solidFill>
                <a:latin typeface="+mn-lt"/>
              </a:rPr>
              <a:t> </a:t>
            </a:r>
            <a:r>
              <a:rPr lang="en-US" dirty="0" err="1">
                <a:latin typeface="+mn-lt"/>
              </a:rPr>
              <a:t>Orders.CustomerID</a:t>
            </a:r>
            <a:r>
              <a:rPr lang="en-US" dirty="0">
                <a:solidFill>
                  <a:schemeClr val="bg1"/>
                </a:solidFill>
                <a:latin typeface="+mn-lt"/>
              </a:rPr>
              <a:t> = </a:t>
            </a:r>
            <a:r>
              <a:rPr lang="en-US" dirty="0">
                <a:latin typeface="+mn-lt"/>
              </a:rPr>
              <a:t>Customers.ID</a:t>
            </a:r>
            <a:r>
              <a:rPr lang="en-US" dirty="0">
                <a:solidFill>
                  <a:schemeClr val="bg1"/>
                </a:solidFill>
                <a:latin typeface="+mn-lt"/>
              </a:rPr>
              <a:t> )</a:t>
            </a:r>
          </a:p>
          <a:p>
            <a:endParaRPr lang="en-US" sz="1200" dirty="0">
              <a:latin typeface="+mn-lt"/>
            </a:endParaRPr>
          </a:p>
          <a:p>
            <a:r>
              <a:rPr lang="en-US" dirty="0">
                <a:latin typeface="+mn-lt"/>
              </a:rPr>
              <a:t>-- </a:t>
            </a:r>
            <a:r>
              <a:rPr lang="en-US" i="1" dirty="0">
                <a:latin typeface="+mn-lt"/>
              </a:rPr>
              <a:t>Classic Join</a:t>
            </a:r>
          </a:p>
          <a:p>
            <a:r>
              <a:rPr lang="en-US" b="1" dirty="0">
                <a:solidFill>
                  <a:schemeClr val="bg1"/>
                </a:solidFill>
                <a:latin typeface="Courier New" panose="02070309020205020404" pitchFamily="49" charset="0"/>
                <a:cs typeface="Courier New" panose="02070309020205020404" pitchFamily="49" charset="0"/>
              </a:rPr>
              <a:t>SELECT</a:t>
            </a:r>
            <a:r>
              <a:rPr lang="en-US" dirty="0">
                <a:solidFill>
                  <a:schemeClr val="bg1"/>
                </a:solidFill>
                <a:latin typeface="+mn-lt"/>
              </a:rPr>
              <a:t> </a:t>
            </a:r>
            <a:r>
              <a:rPr lang="en-US" dirty="0">
                <a:latin typeface="+mn-lt"/>
              </a:rPr>
              <a:t>Customers.* </a:t>
            </a:r>
            <a:r>
              <a:rPr lang="en-US" b="1" dirty="0">
                <a:solidFill>
                  <a:schemeClr val="bg1"/>
                </a:solidFill>
                <a:latin typeface="Courier New" panose="02070309020205020404" pitchFamily="49" charset="0"/>
                <a:cs typeface="Courier New" panose="02070309020205020404" pitchFamily="49" charset="0"/>
              </a:rPr>
              <a:t>FROM</a:t>
            </a:r>
            <a:r>
              <a:rPr lang="en-US" dirty="0">
                <a:solidFill>
                  <a:schemeClr val="bg1"/>
                </a:solidFill>
                <a:latin typeface="+mn-lt"/>
              </a:rPr>
              <a:t> </a:t>
            </a:r>
            <a:r>
              <a:rPr lang="en-US" dirty="0">
                <a:latin typeface="+mn-lt"/>
              </a:rPr>
              <a:t>Customers</a:t>
            </a:r>
            <a:r>
              <a:rPr lang="en-US" dirty="0">
                <a:solidFill>
                  <a:schemeClr val="bg1"/>
                </a:solidFill>
                <a:latin typeface="+mn-lt"/>
              </a:rPr>
              <a:t>, </a:t>
            </a:r>
            <a:r>
              <a:rPr lang="en-US" dirty="0">
                <a:latin typeface="+mn-lt"/>
              </a:rPr>
              <a:t>Orders</a:t>
            </a:r>
          </a:p>
          <a:p>
            <a:r>
              <a:rPr lang="en-US" dirty="0">
                <a:solidFill>
                  <a:schemeClr val="bg1"/>
                </a:solidFill>
                <a:latin typeface="+mn-lt"/>
              </a:rPr>
              <a:t>    </a:t>
            </a:r>
            <a:r>
              <a:rPr lang="en-US" b="1" dirty="0">
                <a:solidFill>
                  <a:schemeClr val="bg1"/>
                </a:solidFill>
                <a:latin typeface="Courier New" panose="02070309020205020404" pitchFamily="49" charset="0"/>
                <a:cs typeface="Courier New" panose="02070309020205020404" pitchFamily="49" charset="0"/>
              </a:rPr>
              <a:t>WHERE</a:t>
            </a:r>
            <a:r>
              <a:rPr lang="en-US" dirty="0">
                <a:solidFill>
                  <a:schemeClr val="bg1"/>
                </a:solidFill>
                <a:latin typeface="+mn-lt"/>
              </a:rPr>
              <a:t> </a:t>
            </a:r>
            <a:r>
              <a:rPr lang="en-US" dirty="0">
                <a:latin typeface="+mn-lt"/>
              </a:rPr>
              <a:t>Customers.ID</a:t>
            </a:r>
            <a:r>
              <a:rPr lang="en-US" dirty="0">
                <a:solidFill>
                  <a:schemeClr val="bg1"/>
                </a:solidFill>
                <a:latin typeface="+mn-lt"/>
              </a:rPr>
              <a:t> </a:t>
            </a:r>
            <a:r>
              <a:rPr lang="en-US" b="1" dirty="0">
                <a:solidFill>
                  <a:schemeClr val="bg1"/>
                </a:solidFill>
                <a:latin typeface="Courier New" panose="02070309020205020404" pitchFamily="49" charset="0"/>
                <a:cs typeface="Courier New" panose="02070309020205020404" pitchFamily="49" charset="0"/>
              </a:rPr>
              <a:t>=</a:t>
            </a:r>
            <a:r>
              <a:rPr lang="en-US" dirty="0">
                <a:solidFill>
                  <a:schemeClr val="bg1"/>
                </a:solidFill>
                <a:latin typeface="+mn-lt"/>
              </a:rPr>
              <a:t> </a:t>
            </a:r>
            <a:r>
              <a:rPr lang="en-US" dirty="0" err="1">
                <a:latin typeface="+mn-lt"/>
              </a:rPr>
              <a:t>Orders.CustomerID</a:t>
            </a:r>
            <a:endParaRPr lang="en-US" dirty="0">
              <a:latin typeface="+mn-lt"/>
            </a:endParaRPr>
          </a:p>
          <a:p>
            <a:endParaRPr lang="en-US" sz="1200" dirty="0">
              <a:latin typeface="+mn-lt"/>
            </a:endParaRPr>
          </a:p>
          <a:p>
            <a:r>
              <a:rPr lang="en-US" i="1" dirty="0">
                <a:latin typeface="+mn-lt"/>
              </a:rPr>
              <a:t>-- Inner Join</a:t>
            </a:r>
          </a:p>
          <a:p>
            <a:r>
              <a:rPr lang="en-US" b="1" dirty="0">
                <a:solidFill>
                  <a:schemeClr val="bg1"/>
                </a:solidFill>
                <a:latin typeface="Courier New" panose="02070309020205020404" pitchFamily="49" charset="0"/>
                <a:cs typeface="Courier New" panose="02070309020205020404" pitchFamily="49" charset="0"/>
              </a:rPr>
              <a:t>SELECT</a:t>
            </a:r>
            <a:r>
              <a:rPr lang="en-US" dirty="0">
                <a:solidFill>
                  <a:schemeClr val="bg1"/>
                </a:solidFill>
                <a:latin typeface="+mn-lt"/>
              </a:rPr>
              <a:t> </a:t>
            </a:r>
            <a:r>
              <a:rPr lang="en-US" dirty="0">
                <a:latin typeface="+mn-lt"/>
              </a:rPr>
              <a:t>Customers.* </a:t>
            </a:r>
            <a:r>
              <a:rPr lang="en-US" b="1" dirty="0">
                <a:solidFill>
                  <a:schemeClr val="bg1"/>
                </a:solidFill>
                <a:latin typeface="Courier New" panose="02070309020205020404" pitchFamily="49" charset="0"/>
                <a:cs typeface="Courier New" panose="02070309020205020404" pitchFamily="49" charset="0"/>
              </a:rPr>
              <a:t>FROM</a:t>
            </a:r>
            <a:r>
              <a:rPr lang="en-US" dirty="0">
                <a:solidFill>
                  <a:schemeClr val="bg1"/>
                </a:solidFill>
                <a:latin typeface="+mn-lt"/>
              </a:rPr>
              <a:t> </a:t>
            </a:r>
            <a:r>
              <a:rPr lang="en-US" dirty="0">
                <a:latin typeface="+mn-lt"/>
              </a:rPr>
              <a:t>Customers</a:t>
            </a:r>
          </a:p>
          <a:p>
            <a:r>
              <a:rPr lang="en-US" dirty="0">
                <a:solidFill>
                  <a:schemeClr val="bg1"/>
                </a:solidFill>
                <a:latin typeface="+mn-lt"/>
              </a:rPr>
              <a:t>    </a:t>
            </a:r>
            <a:r>
              <a:rPr lang="en-US" b="1" dirty="0">
                <a:solidFill>
                  <a:schemeClr val="bg1"/>
                </a:solidFill>
                <a:latin typeface="Courier New" panose="02070309020205020404" pitchFamily="49" charset="0"/>
                <a:cs typeface="Courier New" panose="02070309020205020404" pitchFamily="49" charset="0"/>
              </a:rPr>
              <a:t>INNER JOIN </a:t>
            </a:r>
            <a:r>
              <a:rPr lang="en-US" dirty="0">
                <a:latin typeface="+mn-lt"/>
              </a:rPr>
              <a:t>Orders</a:t>
            </a:r>
            <a:r>
              <a:rPr lang="en-US" dirty="0">
                <a:solidFill>
                  <a:schemeClr val="bg1"/>
                </a:solidFill>
                <a:latin typeface="+mn-lt"/>
              </a:rPr>
              <a:t> </a:t>
            </a:r>
            <a:r>
              <a:rPr lang="en-US" b="1" dirty="0">
                <a:solidFill>
                  <a:schemeClr val="bg1"/>
                </a:solidFill>
                <a:latin typeface="Courier New" panose="02070309020205020404" pitchFamily="49" charset="0"/>
                <a:cs typeface="Courier New" panose="02070309020205020404" pitchFamily="49" charset="0"/>
              </a:rPr>
              <a:t>ON</a:t>
            </a:r>
            <a:r>
              <a:rPr lang="en-US" dirty="0">
                <a:solidFill>
                  <a:schemeClr val="bg1"/>
                </a:solidFill>
                <a:latin typeface="+mn-lt"/>
              </a:rPr>
              <a:t> </a:t>
            </a:r>
            <a:r>
              <a:rPr lang="en-US" dirty="0">
                <a:latin typeface="+mn-lt"/>
              </a:rPr>
              <a:t>Customers.ID</a:t>
            </a:r>
            <a:r>
              <a:rPr lang="en-US" dirty="0">
                <a:solidFill>
                  <a:schemeClr val="bg1"/>
                </a:solidFill>
                <a:latin typeface="+mn-lt"/>
              </a:rPr>
              <a:t> = </a:t>
            </a:r>
            <a:r>
              <a:rPr lang="en-US" dirty="0" err="1">
                <a:latin typeface="+mn-lt"/>
              </a:rPr>
              <a:t>Orders.CustomerID</a:t>
            </a:r>
            <a:endParaRPr lang="nl-NL" dirty="0">
              <a:latin typeface="+mn-lt"/>
            </a:endParaRPr>
          </a:p>
        </p:txBody>
      </p:sp>
      <p:sp>
        <p:nvSpPr>
          <p:cNvPr id="7" name="Rectangle 2"/>
          <p:cNvSpPr>
            <a:spLocks noChangeArrowheads="1"/>
          </p:cNvSpPr>
          <p:nvPr/>
        </p:nvSpPr>
        <p:spPr bwMode="auto">
          <a:xfrm>
            <a:off x="0" y="0"/>
            <a:ext cx="9144000" cy="908050"/>
          </a:xfrm>
          <a:prstGeom prst="rect">
            <a:avLst/>
          </a:prstGeom>
          <a:noFill/>
          <a:ln w="9525">
            <a:noFill/>
            <a:miter lim="800000"/>
            <a:headEnd/>
            <a:tailEnd/>
          </a:ln>
          <a:effectLst/>
        </p:spPr>
        <p:txBody>
          <a:bodyPr lIns="92075" tIns="46038" rIns="92075" bIns="46038" anchor="ctr"/>
          <a:lstStyle/>
          <a:p>
            <a:pPr algn="ctr"/>
            <a:r>
              <a:rPr lang="nl-NL" sz="3600" b="1" dirty="0">
                <a:solidFill>
                  <a:schemeClr val="bg1"/>
                </a:solidFill>
                <a:latin typeface="Arial" charset="0"/>
              </a:rPr>
              <a:t>Vergelijking </a:t>
            </a:r>
            <a:r>
              <a:rPr lang="nl-NL" sz="3600" b="1" dirty="0" err="1">
                <a:solidFill>
                  <a:schemeClr val="bg1"/>
                </a:solidFill>
                <a:latin typeface="Arial" charset="0"/>
              </a:rPr>
              <a:t>Subquery</a:t>
            </a:r>
            <a:r>
              <a:rPr lang="nl-NL" sz="3600" b="1" dirty="0">
                <a:solidFill>
                  <a:schemeClr val="bg1"/>
                </a:solidFill>
                <a:latin typeface="Arial" charset="0"/>
              </a:rPr>
              <a:t> / </a:t>
            </a:r>
            <a:r>
              <a:rPr lang="nl-NL" sz="3600" b="1" dirty="0" err="1">
                <a:solidFill>
                  <a:schemeClr val="bg1"/>
                </a:solidFill>
                <a:latin typeface="Arial" charset="0"/>
              </a:rPr>
              <a:t>Join</a:t>
            </a:r>
            <a:endParaRPr lang="nl-NL" sz="3600" b="1" dirty="0">
              <a:solidFill>
                <a:schemeClr val="bg1"/>
              </a:solidFill>
              <a:latin typeface="Arial" charset="0"/>
            </a:endParaRPr>
          </a:p>
        </p:txBody>
      </p:sp>
    </p:spTree>
    <p:extLst>
      <p:ext uri="{BB962C8B-B14F-4D97-AF65-F5344CB8AC3E}">
        <p14:creationId xmlns:p14="http://schemas.microsoft.com/office/powerpoint/2010/main" val="3992361254"/>
      </p:ext>
    </p:extLst>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575012" y="1124744"/>
            <a:ext cx="8136904" cy="4995208"/>
          </a:xfrm>
        </p:spPr>
        <p:txBody>
          <a:bodyPr/>
          <a:lstStyle/>
          <a:p>
            <a:r>
              <a:rPr lang="en-US" dirty="0"/>
              <a:t>Is het </a:t>
            </a:r>
            <a:r>
              <a:rPr lang="en-US" dirty="0" err="1"/>
              <a:t>resultaat</a:t>
            </a:r>
            <a:r>
              <a:rPr lang="en-US" dirty="0"/>
              <a:t> van </a:t>
            </a:r>
            <a:r>
              <a:rPr lang="en-US" dirty="0" err="1"/>
              <a:t>een</a:t>
            </a:r>
            <a:r>
              <a:rPr lang="en-US" dirty="0"/>
              <a:t> </a:t>
            </a:r>
            <a:r>
              <a:rPr lang="en-US" i="1" dirty="0" err="1"/>
              <a:t>opgeslagen</a:t>
            </a:r>
            <a:r>
              <a:rPr lang="en-US" dirty="0"/>
              <a:t> query op de data in de database</a:t>
            </a:r>
          </a:p>
          <a:p>
            <a:endParaRPr lang="en-US" dirty="0"/>
          </a:p>
          <a:p>
            <a:r>
              <a:rPr lang="en-US" dirty="0" err="1"/>
              <a:t>Virtuele</a:t>
            </a:r>
            <a:r>
              <a:rPr lang="en-US" dirty="0"/>
              <a:t> </a:t>
            </a:r>
            <a:r>
              <a:rPr lang="en-US" dirty="0" err="1"/>
              <a:t>tabel</a:t>
            </a:r>
            <a:endParaRPr lang="en-US" dirty="0"/>
          </a:p>
          <a:p>
            <a:endParaRPr lang="en-US" dirty="0"/>
          </a:p>
          <a:p>
            <a:r>
              <a:rPr lang="en-US" dirty="0"/>
              <a:t>Met </a:t>
            </a:r>
            <a:r>
              <a:rPr lang="en-US" dirty="0" err="1"/>
              <a:t>rechten</a:t>
            </a:r>
            <a:r>
              <a:rPr lang="en-US" dirty="0"/>
              <a:t> </a:t>
            </a:r>
            <a:r>
              <a:rPr lang="en-US" dirty="0" err="1"/>
              <a:t>wordt</a:t>
            </a:r>
            <a:r>
              <a:rPr lang="en-US" dirty="0"/>
              <a:t> </a:t>
            </a:r>
            <a:r>
              <a:rPr lang="en-US" dirty="0" err="1"/>
              <a:t>toegang</a:t>
            </a:r>
            <a:r>
              <a:rPr lang="en-US" dirty="0"/>
              <a:t> tot de Views </a:t>
            </a:r>
            <a:r>
              <a:rPr lang="en-US" dirty="0" err="1"/>
              <a:t>beperkt</a:t>
            </a:r>
            <a:endParaRPr lang="en-US" dirty="0"/>
          </a:p>
          <a:p>
            <a:endParaRPr lang="en-US" dirty="0"/>
          </a:p>
          <a:p>
            <a:r>
              <a:rPr lang="en-US" dirty="0" err="1"/>
              <a:t>Veranderingen</a:t>
            </a:r>
            <a:r>
              <a:rPr lang="en-US" dirty="0"/>
              <a:t> in de </a:t>
            </a:r>
            <a:r>
              <a:rPr lang="en-US" dirty="0" err="1"/>
              <a:t>onderliggende</a:t>
            </a:r>
            <a:r>
              <a:rPr lang="en-US" dirty="0"/>
              <a:t> table(</a:t>
            </a:r>
            <a:r>
              <a:rPr lang="en-US" dirty="0" err="1"/>
              <a:t>len</a:t>
            </a:r>
            <a:r>
              <a:rPr lang="en-US" dirty="0"/>
              <a:t>) </a:t>
            </a:r>
            <a:r>
              <a:rPr lang="en-US" dirty="0" err="1"/>
              <a:t>betekent</a:t>
            </a:r>
            <a:r>
              <a:rPr lang="en-US" dirty="0"/>
              <a:t> </a:t>
            </a:r>
            <a:r>
              <a:rPr lang="en-US" dirty="0" err="1"/>
              <a:t>dat</a:t>
            </a:r>
            <a:r>
              <a:rPr lang="en-US" dirty="0"/>
              <a:t> de View </a:t>
            </a:r>
            <a:r>
              <a:rPr lang="en-US" dirty="0" err="1"/>
              <a:t>ook</a:t>
            </a:r>
            <a:r>
              <a:rPr lang="en-US" dirty="0"/>
              <a:t> </a:t>
            </a:r>
            <a:r>
              <a:rPr lang="en-US" dirty="0" err="1"/>
              <a:t>veranderd</a:t>
            </a:r>
            <a:endParaRPr lang="en-US" dirty="0"/>
          </a:p>
          <a:p>
            <a:endParaRPr lang="en-US" dirty="0"/>
          </a:p>
          <a:p>
            <a:r>
              <a:rPr lang="en-US" dirty="0" err="1"/>
              <a:t>Nemen</a:t>
            </a:r>
            <a:r>
              <a:rPr lang="en-US" dirty="0"/>
              <a:t> heel </a:t>
            </a:r>
            <a:r>
              <a:rPr lang="en-US" dirty="0" err="1"/>
              <a:t>weinig</a:t>
            </a:r>
            <a:r>
              <a:rPr lang="en-US" dirty="0"/>
              <a:t> </a:t>
            </a:r>
            <a:r>
              <a:rPr lang="en-US" dirty="0" err="1"/>
              <a:t>geheugen</a:t>
            </a:r>
            <a:r>
              <a:rPr lang="en-US" dirty="0"/>
              <a:t> in </a:t>
            </a:r>
            <a:r>
              <a:rPr lang="en-US" dirty="0" err="1"/>
              <a:t>beslag</a:t>
            </a:r>
            <a:endParaRPr lang="en-US" dirty="0"/>
          </a:p>
        </p:txBody>
      </p:sp>
      <p:sp>
        <p:nvSpPr>
          <p:cNvPr id="3" name="Titel 2"/>
          <p:cNvSpPr>
            <a:spLocks noGrp="1"/>
          </p:cNvSpPr>
          <p:nvPr>
            <p:ph type="title"/>
          </p:nvPr>
        </p:nvSpPr>
        <p:spPr/>
        <p:txBody>
          <a:bodyPr/>
          <a:lstStyle/>
          <a:p>
            <a:r>
              <a:rPr lang="en-US" dirty="0"/>
              <a:t>Views</a:t>
            </a:r>
          </a:p>
        </p:txBody>
      </p:sp>
      <p:sp>
        <p:nvSpPr>
          <p:cNvPr id="4" name="Tijdelijke aanduiding voor dianummer 3"/>
          <p:cNvSpPr>
            <a:spLocks noGrp="1"/>
          </p:cNvSpPr>
          <p:nvPr>
            <p:ph type="sldNum" sz="quarter" idx="11"/>
          </p:nvPr>
        </p:nvSpPr>
        <p:spPr/>
        <p:txBody>
          <a:bodyPr/>
          <a:lstStyle/>
          <a:p>
            <a:r>
              <a:rPr lang="en-US"/>
              <a:t>5-</a:t>
            </a:r>
            <a:fld id="{8BED72B0-39A0-4E41-8ACD-B2489ECDB20C}" type="slidenum">
              <a:rPr lang="en-US" smtClean="0"/>
              <a:pPr/>
              <a:t>26</a:t>
            </a:fld>
            <a:endParaRPr lang="en-US" dirty="0"/>
          </a:p>
        </p:txBody>
      </p:sp>
    </p:spTree>
    <p:extLst>
      <p:ext uri="{BB962C8B-B14F-4D97-AF65-F5344CB8AC3E}">
        <p14:creationId xmlns:p14="http://schemas.microsoft.com/office/powerpoint/2010/main" val="280881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Views: hoe?</a:t>
            </a:r>
          </a:p>
        </p:txBody>
      </p:sp>
      <p:sp>
        <p:nvSpPr>
          <p:cNvPr id="3" name="Tijdelijke aanduiding voor dianummer 2"/>
          <p:cNvSpPr>
            <a:spLocks noGrp="1"/>
          </p:cNvSpPr>
          <p:nvPr>
            <p:ph type="sldNum" sz="quarter" idx="11"/>
          </p:nvPr>
        </p:nvSpPr>
        <p:spPr/>
        <p:txBody>
          <a:bodyPr/>
          <a:lstStyle/>
          <a:p>
            <a:r>
              <a:rPr lang="en-US"/>
              <a:t>5-</a:t>
            </a:r>
            <a:fld id="{5A404CF0-4E49-4914-AAC9-A22BCEC9B534}" type="slidenum">
              <a:rPr lang="en-US" smtClean="0"/>
              <a:pPr/>
              <a:t>27</a:t>
            </a:fld>
            <a:endParaRPr lang="en-US" dirty="0"/>
          </a:p>
        </p:txBody>
      </p:sp>
      <p:sp>
        <p:nvSpPr>
          <p:cNvPr id="4" name="Rechthoek 3"/>
          <p:cNvSpPr/>
          <p:nvPr/>
        </p:nvSpPr>
        <p:spPr>
          <a:xfrm>
            <a:off x="539552" y="1124744"/>
            <a:ext cx="7848872" cy="5509200"/>
          </a:xfrm>
          <a:prstGeom prst="rect">
            <a:avLst/>
          </a:prstGeom>
        </p:spPr>
        <p:txBody>
          <a:bodyPr wrap="square">
            <a:spAutoFit/>
          </a:bodyPr>
          <a:lstStyle/>
          <a:p>
            <a:r>
              <a:rPr lang="en-US" dirty="0">
                <a:solidFill>
                  <a:srgbClr val="000000"/>
                </a:solidFill>
                <a:latin typeface="Arial" panose="020B0604020202020204" pitchFamily="34" charset="0"/>
                <a:cs typeface="Arial" panose="020B0604020202020204" pitchFamily="34" charset="0"/>
              </a:rPr>
              <a:t>Zo </a:t>
            </a:r>
            <a:r>
              <a:rPr lang="en-US" dirty="0" err="1">
                <a:solidFill>
                  <a:srgbClr val="000000"/>
                </a:solidFill>
                <a:latin typeface="Arial" panose="020B0604020202020204" pitchFamily="34" charset="0"/>
                <a:cs typeface="Arial" panose="020B0604020202020204" pitchFamily="34" charset="0"/>
              </a:rPr>
              <a:t>wordt</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een</a:t>
            </a:r>
            <a:r>
              <a:rPr lang="en-US" dirty="0">
                <a:solidFill>
                  <a:srgbClr val="000000"/>
                </a:solidFill>
                <a:latin typeface="Arial" panose="020B0604020202020204" pitchFamily="34" charset="0"/>
                <a:cs typeface="Arial" panose="020B0604020202020204" pitchFamily="34" charset="0"/>
              </a:rPr>
              <a:t> view </a:t>
            </a:r>
            <a:r>
              <a:rPr lang="en-US" dirty="0" err="1">
                <a:solidFill>
                  <a:srgbClr val="000000"/>
                </a:solidFill>
                <a:latin typeface="Arial" panose="020B0604020202020204" pitchFamily="34" charset="0"/>
                <a:cs typeface="Arial" panose="020B0604020202020204" pitchFamily="34" charset="0"/>
              </a:rPr>
              <a:t>gemaakt</a:t>
            </a:r>
            <a:r>
              <a:rPr lang="en-US" dirty="0">
                <a:solidFill>
                  <a:srgbClr val="000000"/>
                </a:solidFill>
                <a:latin typeface="Arial" panose="020B0604020202020204" pitchFamily="34" charset="0"/>
                <a:cs typeface="Arial" panose="020B0604020202020204" pitchFamily="34" charset="0"/>
              </a:rPr>
              <a:t>:</a:t>
            </a:r>
            <a:endParaRPr lang="nl-NL" dirty="0">
              <a:latin typeface="Arial" panose="020B0604020202020204" pitchFamily="34" charset="0"/>
              <a:cs typeface="Arial" panose="020B0604020202020204" pitchFamily="34" charset="0"/>
            </a:endParaRPr>
          </a:p>
          <a:p>
            <a:endParaRPr lang="en-US" sz="2800" b="1" dirty="0">
              <a:solidFill>
                <a:srgbClr val="C00000"/>
              </a:solidFill>
              <a:latin typeface="Courier New" panose="02070309020205020404" pitchFamily="49" charset="0"/>
              <a:cs typeface="Courier New" panose="02070309020205020404" pitchFamily="49" charset="0"/>
            </a:endParaRPr>
          </a:p>
          <a:p>
            <a:r>
              <a:rPr lang="en-US" sz="2800" b="1" dirty="0">
                <a:solidFill>
                  <a:srgbClr val="C00000"/>
                </a:solidFill>
                <a:latin typeface="Courier New" panose="02070309020205020404" pitchFamily="49" charset="0"/>
                <a:cs typeface="Courier New" panose="02070309020205020404" pitchFamily="49" charset="0"/>
              </a:rPr>
              <a:t>CREATE VIEW </a:t>
            </a:r>
            <a:r>
              <a:rPr lang="en-US" sz="2800" i="1" dirty="0" err="1">
                <a:solidFill>
                  <a:srgbClr val="000000"/>
                </a:solidFill>
                <a:latin typeface="Arial" panose="020B0604020202020204" pitchFamily="34" charset="0"/>
                <a:cs typeface="Arial" panose="020B0604020202020204" pitchFamily="34" charset="0"/>
              </a:rPr>
              <a:t>naam_view</a:t>
            </a:r>
            <a:r>
              <a:rPr lang="en-US" sz="2800" i="1" dirty="0">
                <a:solidFill>
                  <a:srgbClr val="000000"/>
                </a:solidFill>
                <a:latin typeface="Arial" panose="020B0604020202020204" pitchFamily="34" charset="0"/>
                <a:cs typeface="Arial" panose="020B0604020202020204" pitchFamily="34" charset="0"/>
              </a:rPr>
              <a:t> </a:t>
            </a:r>
            <a:r>
              <a:rPr lang="en-US" sz="2800" b="1" dirty="0">
                <a:solidFill>
                  <a:srgbClr val="C00000"/>
                </a:solidFill>
                <a:latin typeface="Courier New" panose="02070309020205020404" pitchFamily="49" charset="0"/>
                <a:cs typeface="Courier New" panose="02070309020205020404" pitchFamily="49" charset="0"/>
              </a:rPr>
              <a:t>AS</a:t>
            </a:r>
            <a:br>
              <a:rPr lang="en-US" sz="2800" b="1" dirty="0">
                <a:solidFill>
                  <a:srgbClr val="C00000"/>
                </a:solidFill>
                <a:latin typeface="Courier New" panose="02070309020205020404" pitchFamily="49" charset="0"/>
                <a:cs typeface="Courier New" panose="02070309020205020404" pitchFamily="49" charset="0"/>
              </a:rPr>
            </a:br>
            <a:r>
              <a:rPr lang="en-US" sz="2800" b="1" dirty="0">
                <a:solidFill>
                  <a:srgbClr val="C00000"/>
                </a:solidFill>
                <a:latin typeface="Courier New" panose="02070309020205020404" pitchFamily="49" charset="0"/>
                <a:cs typeface="Courier New" panose="02070309020205020404" pitchFamily="49" charset="0"/>
              </a:rPr>
              <a:t>SELECT </a:t>
            </a:r>
            <a:r>
              <a:rPr lang="en-US" sz="2800" i="1" dirty="0" err="1">
                <a:solidFill>
                  <a:srgbClr val="000000"/>
                </a:solidFill>
                <a:latin typeface="Arial" panose="020B0604020202020204" pitchFamily="34" charset="0"/>
                <a:cs typeface="Arial" panose="020B0604020202020204" pitchFamily="34" charset="0"/>
              </a:rPr>
              <a:t>kolommen</a:t>
            </a:r>
            <a:br>
              <a:rPr lang="en-US" sz="2800" dirty="0">
                <a:latin typeface="Arial" panose="020B0604020202020204" pitchFamily="34" charset="0"/>
                <a:cs typeface="Arial" panose="020B0604020202020204" pitchFamily="34" charset="0"/>
              </a:rPr>
            </a:br>
            <a:r>
              <a:rPr lang="en-US" sz="2800" b="1" dirty="0">
                <a:solidFill>
                  <a:srgbClr val="C00000"/>
                </a:solidFill>
                <a:latin typeface="Courier New" panose="02070309020205020404" pitchFamily="49" charset="0"/>
                <a:cs typeface="Courier New" panose="02070309020205020404" pitchFamily="49" charset="0"/>
              </a:rPr>
              <a:t>FROM</a:t>
            </a:r>
            <a:r>
              <a:rPr lang="en-US" sz="2800" dirty="0">
                <a:solidFill>
                  <a:srgbClr val="000000"/>
                </a:solidFill>
                <a:latin typeface="Arial" panose="020B0604020202020204" pitchFamily="34" charset="0"/>
                <a:cs typeface="Arial" panose="020B0604020202020204" pitchFamily="34" charset="0"/>
              </a:rPr>
              <a:t> </a:t>
            </a:r>
            <a:r>
              <a:rPr lang="en-US" sz="2800" i="1" dirty="0" err="1">
                <a:solidFill>
                  <a:srgbClr val="000000"/>
                </a:solidFill>
                <a:latin typeface="Arial" panose="020B0604020202020204" pitchFamily="34" charset="0"/>
                <a:cs typeface="Arial" panose="020B0604020202020204" pitchFamily="34" charset="0"/>
              </a:rPr>
              <a:t>tabel</a:t>
            </a:r>
            <a:br>
              <a:rPr lang="en-US" sz="2800" dirty="0">
                <a:latin typeface="Arial" panose="020B0604020202020204" pitchFamily="34" charset="0"/>
                <a:cs typeface="Arial" panose="020B0604020202020204" pitchFamily="34" charset="0"/>
              </a:rPr>
            </a:br>
            <a:r>
              <a:rPr lang="en-US" sz="2800" b="1" dirty="0">
                <a:solidFill>
                  <a:srgbClr val="C00000"/>
                </a:solidFill>
                <a:latin typeface="Courier New" panose="02070309020205020404" pitchFamily="49" charset="0"/>
                <a:cs typeface="Courier New" panose="02070309020205020404" pitchFamily="49" charset="0"/>
              </a:rPr>
              <a:t>WHERE</a:t>
            </a:r>
            <a:r>
              <a:rPr lang="en-US" sz="2800" dirty="0">
                <a:solidFill>
                  <a:srgbClr val="000000"/>
                </a:solidFill>
                <a:latin typeface="Arial" panose="020B0604020202020204" pitchFamily="34" charset="0"/>
                <a:cs typeface="Arial" panose="020B0604020202020204" pitchFamily="34" charset="0"/>
              </a:rPr>
              <a:t> </a:t>
            </a:r>
            <a:r>
              <a:rPr lang="en-US" sz="2800" i="1" dirty="0" err="1">
                <a:solidFill>
                  <a:srgbClr val="000000"/>
                </a:solidFill>
                <a:latin typeface="Arial" panose="020B0604020202020204" pitchFamily="34" charset="0"/>
                <a:cs typeface="Arial" panose="020B0604020202020204" pitchFamily="34" charset="0"/>
              </a:rPr>
              <a:t>conditie</a:t>
            </a:r>
            <a:r>
              <a:rPr lang="en-US" sz="2800" i="1" dirty="0">
                <a:solidFill>
                  <a:srgbClr val="000000"/>
                </a:solidFill>
                <a:latin typeface="Arial" panose="020B0604020202020204" pitchFamily="34" charset="0"/>
                <a:cs typeface="Arial" panose="020B0604020202020204" pitchFamily="34" charset="0"/>
              </a:rPr>
              <a:t>;</a:t>
            </a:r>
          </a:p>
          <a:p>
            <a:endParaRPr lang="en-US" sz="2800" i="1" dirty="0">
              <a:solidFill>
                <a:srgbClr val="000000"/>
              </a:solidFill>
              <a:latin typeface="Arial" panose="020B0604020202020204" pitchFamily="34" charset="0"/>
              <a:cs typeface="Arial" panose="020B0604020202020204" pitchFamily="34" charset="0"/>
            </a:endParaRPr>
          </a:p>
          <a:p>
            <a:r>
              <a:rPr lang="en-US" dirty="0" err="1">
                <a:solidFill>
                  <a:srgbClr val="000000"/>
                </a:solidFill>
                <a:latin typeface="Arial" panose="020B0604020202020204" pitchFamily="34" charset="0"/>
                <a:cs typeface="Arial" panose="020B0604020202020204" pitchFamily="34" charset="0"/>
              </a:rPr>
              <a:t>Daarna</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kan</a:t>
            </a:r>
            <a:r>
              <a:rPr lang="en-US" dirty="0">
                <a:solidFill>
                  <a:srgbClr val="000000"/>
                </a:solidFill>
                <a:latin typeface="Arial" panose="020B0604020202020204" pitchFamily="34" charset="0"/>
                <a:cs typeface="Arial" panose="020B0604020202020204" pitchFamily="34" charset="0"/>
              </a:rPr>
              <a:t> de view </a:t>
            </a:r>
            <a:r>
              <a:rPr lang="en-US" dirty="0" err="1">
                <a:solidFill>
                  <a:srgbClr val="000000"/>
                </a:solidFill>
                <a:latin typeface="Arial" panose="020B0604020202020204" pitchFamily="34" charset="0"/>
                <a:cs typeface="Arial" panose="020B0604020202020204" pitchFamily="34" charset="0"/>
              </a:rPr>
              <a:t>benaderd</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worden</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als</a:t>
            </a:r>
            <a:r>
              <a:rPr lang="en-US" dirty="0">
                <a:solidFill>
                  <a:srgbClr val="000000"/>
                </a:solidFill>
                <a:latin typeface="Arial" panose="020B0604020202020204" pitchFamily="34" charset="0"/>
                <a:cs typeface="Arial" panose="020B0604020202020204" pitchFamily="34" charset="0"/>
              </a:rPr>
              <a:t> was het </a:t>
            </a:r>
            <a:r>
              <a:rPr lang="en-US" dirty="0" err="1">
                <a:solidFill>
                  <a:srgbClr val="000000"/>
                </a:solidFill>
                <a:latin typeface="Arial" panose="020B0604020202020204" pitchFamily="34" charset="0"/>
                <a:cs typeface="Arial" panose="020B0604020202020204" pitchFamily="34" charset="0"/>
              </a:rPr>
              <a:t>een</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echte</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tabel</a:t>
            </a:r>
            <a:r>
              <a:rPr lang="en-US" dirty="0">
                <a:solidFill>
                  <a:srgbClr val="000000"/>
                </a:solidFill>
                <a:latin typeface="Arial" panose="020B0604020202020204" pitchFamily="34" charset="0"/>
                <a:cs typeface="Arial" panose="020B0604020202020204" pitchFamily="34" charset="0"/>
              </a:rPr>
              <a:t> in je database:</a:t>
            </a:r>
          </a:p>
          <a:p>
            <a:endParaRPr lang="en-US" sz="2800" dirty="0">
              <a:solidFill>
                <a:srgbClr val="000000"/>
              </a:solidFill>
              <a:latin typeface="Arial" panose="020B0604020202020204" pitchFamily="34" charset="0"/>
              <a:cs typeface="Arial" panose="020B0604020202020204" pitchFamily="34" charset="0"/>
            </a:endParaRPr>
          </a:p>
          <a:p>
            <a:r>
              <a:rPr lang="en-US" sz="2800" b="1" dirty="0">
                <a:solidFill>
                  <a:srgbClr val="C00000"/>
                </a:solidFill>
                <a:latin typeface="Courier New" panose="02070309020205020404" pitchFamily="49" charset="0"/>
                <a:cs typeface="Courier New" panose="02070309020205020404" pitchFamily="49" charset="0"/>
              </a:rPr>
              <a:t>SELECT</a:t>
            </a:r>
            <a:r>
              <a:rPr lang="en-US" sz="2800" dirty="0">
                <a:solidFill>
                  <a:srgbClr val="000000"/>
                </a:solidFill>
                <a:latin typeface="Arial" panose="020B0604020202020204" pitchFamily="34" charset="0"/>
                <a:cs typeface="Arial" panose="020B0604020202020204" pitchFamily="34" charset="0"/>
              </a:rPr>
              <a:t> </a:t>
            </a:r>
            <a:r>
              <a:rPr lang="en-US" sz="2800" i="1" dirty="0" err="1">
                <a:solidFill>
                  <a:srgbClr val="000000"/>
                </a:solidFill>
                <a:latin typeface="Arial" panose="020B0604020202020204" pitchFamily="34" charset="0"/>
                <a:cs typeface="Arial" panose="020B0604020202020204" pitchFamily="34" charset="0"/>
              </a:rPr>
              <a:t>kolommen</a:t>
            </a:r>
            <a:r>
              <a:rPr lang="en-US" sz="2800" i="1" dirty="0">
                <a:solidFill>
                  <a:srgbClr val="000000"/>
                </a:solidFill>
                <a:latin typeface="Arial" panose="020B0604020202020204" pitchFamily="34" charset="0"/>
                <a:cs typeface="Arial" panose="020B0604020202020204" pitchFamily="34" charset="0"/>
              </a:rPr>
              <a:t> </a:t>
            </a:r>
          </a:p>
          <a:p>
            <a:r>
              <a:rPr lang="en-US" sz="2800" b="1" dirty="0">
                <a:solidFill>
                  <a:srgbClr val="C00000"/>
                </a:solidFill>
                <a:latin typeface="Courier New" panose="02070309020205020404" pitchFamily="49" charset="0"/>
                <a:cs typeface="Courier New" panose="02070309020205020404" pitchFamily="49" charset="0"/>
              </a:rPr>
              <a:t>FROM</a:t>
            </a:r>
            <a:r>
              <a:rPr lang="en-US" sz="2800" dirty="0">
                <a:solidFill>
                  <a:srgbClr val="000000"/>
                </a:solidFill>
                <a:latin typeface="Arial" panose="020B0604020202020204" pitchFamily="34" charset="0"/>
                <a:cs typeface="Arial" panose="020B0604020202020204" pitchFamily="34" charset="0"/>
              </a:rPr>
              <a:t> </a:t>
            </a:r>
            <a:r>
              <a:rPr lang="en-US" sz="2800" i="1" dirty="0" err="1">
                <a:solidFill>
                  <a:srgbClr val="000000"/>
                </a:solidFill>
                <a:latin typeface="Arial" panose="020B0604020202020204" pitchFamily="34" charset="0"/>
                <a:cs typeface="Arial" panose="020B0604020202020204" pitchFamily="34" charset="0"/>
              </a:rPr>
              <a:t>naam_view</a:t>
            </a:r>
            <a:r>
              <a:rPr lang="en-US" sz="2800" i="1" dirty="0">
                <a:solidFill>
                  <a:srgbClr val="000000"/>
                </a:solidFill>
                <a:latin typeface="Arial" panose="020B0604020202020204" pitchFamily="34" charset="0"/>
                <a:cs typeface="Arial" panose="020B0604020202020204" pitchFamily="34" charset="0"/>
              </a:rPr>
              <a:t> </a:t>
            </a:r>
          </a:p>
          <a:p>
            <a:r>
              <a:rPr lang="en-US" sz="2800" b="1" dirty="0">
                <a:solidFill>
                  <a:srgbClr val="C00000"/>
                </a:solidFill>
                <a:latin typeface="Courier New" panose="02070309020205020404" pitchFamily="49" charset="0"/>
                <a:cs typeface="Courier New" panose="02070309020205020404" pitchFamily="49" charset="0"/>
              </a:rPr>
              <a:t>WHERE</a:t>
            </a:r>
            <a:r>
              <a:rPr lang="en-US" sz="2800" dirty="0">
                <a:solidFill>
                  <a:srgbClr val="000000"/>
                </a:solidFill>
                <a:latin typeface="Arial" panose="020B0604020202020204" pitchFamily="34" charset="0"/>
                <a:cs typeface="Arial" panose="020B0604020202020204" pitchFamily="34" charset="0"/>
              </a:rPr>
              <a:t> </a:t>
            </a:r>
            <a:r>
              <a:rPr lang="en-US" sz="2800" i="1" dirty="0" err="1">
                <a:solidFill>
                  <a:srgbClr val="000000"/>
                </a:solidFill>
                <a:latin typeface="Arial" panose="020B0604020202020204" pitchFamily="34" charset="0"/>
                <a:cs typeface="Arial" panose="020B0604020202020204" pitchFamily="34" charset="0"/>
              </a:rPr>
              <a:t>conditie</a:t>
            </a:r>
            <a:r>
              <a:rPr lang="en-US" sz="2800" i="1" dirty="0">
                <a:solidFill>
                  <a:srgbClr val="000000"/>
                </a:solidFill>
                <a:latin typeface="Arial" panose="020B0604020202020204" pitchFamily="34" charset="0"/>
                <a:cs typeface="Arial" panose="020B0604020202020204" pitchFamily="34" charset="0"/>
              </a:rPr>
              <a:t>;</a:t>
            </a:r>
            <a:endParaRPr lang="nl-NL"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336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Views: voorbeeld</a:t>
            </a:r>
          </a:p>
        </p:txBody>
      </p:sp>
      <p:sp>
        <p:nvSpPr>
          <p:cNvPr id="3" name="Tijdelijke aanduiding voor dianummer 2"/>
          <p:cNvSpPr>
            <a:spLocks noGrp="1"/>
          </p:cNvSpPr>
          <p:nvPr>
            <p:ph type="sldNum" sz="quarter" idx="11"/>
          </p:nvPr>
        </p:nvSpPr>
        <p:spPr/>
        <p:txBody>
          <a:bodyPr/>
          <a:lstStyle/>
          <a:p>
            <a:r>
              <a:rPr lang="en-US"/>
              <a:t>5-</a:t>
            </a:r>
            <a:fld id="{5A404CF0-4E49-4914-AAC9-A22BCEC9B534}" type="slidenum">
              <a:rPr lang="en-US" smtClean="0"/>
              <a:pPr/>
              <a:t>28</a:t>
            </a:fld>
            <a:endParaRPr lang="en-US" dirty="0"/>
          </a:p>
        </p:txBody>
      </p:sp>
      <p:graphicFrame>
        <p:nvGraphicFramePr>
          <p:cNvPr id="5" name="Group 288"/>
          <p:cNvGraphicFramePr>
            <a:graphicFrameLocks noGrp="1"/>
          </p:cNvGraphicFramePr>
          <p:nvPr>
            <p:extLst>
              <p:ext uri="{D42A27DB-BD31-4B8C-83A1-F6EECF244321}">
                <p14:modId xmlns:p14="http://schemas.microsoft.com/office/powerpoint/2010/main" val="3727565447"/>
              </p:ext>
            </p:extLst>
          </p:nvPr>
        </p:nvGraphicFramePr>
        <p:xfrm>
          <a:off x="323528" y="868043"/>
          <a:ext cx="5672138" cy="1647828"/>
        </p:xfrm>
        <a:graphic>
          <a:graphicData uri="http://schemas.openxmlformats.org/drawingml/2006/table">
            <a:tbl>
              <a:tblPr/>
              <a:tblGrid>
                <a:gridCol w="101123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gridCol w="1271588">
                  <a:extLst>
                    <a:ext uri="{9D8B030D-6E8A-4147-A177-3AD203B41FA5}">
                      <a16:colId xmlns:a16="http://schemas.microsoft.com/office/drawing/2014/main" val="20004"/>
                    </a:ext>
                  </a:extLst>
                </a:gridCol>
              </a:tblGrid>
              <a:tr h="274638">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CommPerct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JaarinDienst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err="1">
                          <a:ln>
                            <a:noFill/>
                          </a:ln>
                          <a:solidFill>
                            <a:schemeClr val="tx1"/>
                          </a:solidFill>
                          <a:effectLst/>
                          <a:latin typeface="Arial" charset="0"/>
                          <a:ea typeface="Times New Roman" pitchFamily="18" charset="0"/>
                          <a:cs typeface="Arial" charset="0"/>
                        </a:rPr>
                        <a:t>KamerNummer</a:t>
                      </a:r>
                      <a:endParaRPr kumimoji="0" lang="en-US" sz="2400" b="0" i="1"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137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186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Dickens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361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hthoek 5"/>
          <p:cNvSpPr/>
          <p:nvPr/>
        </p:nvSpPr>
        <p:spPr>
          <a:xfrm>
            <a:off x="129422" y="2852936"/>
            <a:ext cx="7848872" cy="4401205"/>
          </a:xfrm>
          <a:prstGeom prst="rect">
            <a:avLst/>
          </a:prstGeom>
        </p:spPr>
        <p:txBody>
          <a:bodyPr wrap="square">
            <a:spAutoFit/>
          </a:bodyPr>
          <a:lstStyle/>
          <a:p>
            <a:r>
              <a:rPr lang="en-US" sz="2800" b="1" dirty="0">
                <a:solidFill>
                  <a:srgbClr val="C00000"/>
                </a:solidFill>
                <a:latin typeface="Courier New" panose="02070309020205020404" pitchFamily="49" charset="0"/>
                <a:cs typeface="Courier New" panose="02070309020205020404" pitchFamily="49" charset="0"/>
              </a:rPr>
              <a:t>CREATE VIEW </a:t>
            </a:r>
            <a:r>
              <a:rPr lang="en-US" sz="2800" dirty="0" err="1">
                <a:solidFill>
                  <a:srgbClr val="000000"/>
                </a:solidFill>
                <a:latin typeface="Arial" panose="020B0604020202020204" pitchFamily="34" charset="0"/>
                <a:cs typeface="Arial" panose="020B0604020202020204" pitchFamily="34" charset="0"/>
              </a:rPr>
              <a:t>NieuweVerkopers</a:t>
            </a:r>
            <a:r>
              <a:rPr lang="en-US" sz="2800" i="1" dirty="0">
                <a:solidFill>
                  <a:srgbClr val="000000"/>
                </a:solidFill>
                <a:latin typeface="Arial" panose="020B0604020202020204" pitchFamily="34" charset="0"/>
                <a:cs typeface="Arial" panose="020B0604020202020204" pitchFamily="34" charset="0"/>
              </a:rPr>
              <a:t> </a:t>
            </a:r>
            <a:r>
              <a:rPr lang="en-US" sz="2800" b="1" dirty="0">
                <a:solidFill>
                  <a:srgbClr val="C00000"/>
                </a:solidFill>
                <a:latin typeface="Courier New" panose="02070309020205020404" pitchFamily="49" charset="0"/>
                <a:cs typeface="Courier New" panose="02070309020205020404" pitchFamily="49" charset="0"/>
              </a:rPr>
              <a:t>AS</a:t>
            </a:r>
            <a:br>
              <a:rPr lang="en-US" sz="2800" b="1" dirty="0">
                <a:solidFill>
                  <a:srgbClr val="C00000"/>
                </a:solidFill>
                <a:latin typeface="Courier New" panose="02070309020205020404" pitchFamily="49" charset="0"/>
                <a:cs typeface="Courier New" panose="02070309020205020404" pitchFamily="49" charset="0"/>
              </a:rPr>
            </a:br>
            <a:r>
              <a:rPr lang="en-US" sz="2800" b="1" dirty="0">
                <a:solidFill>
                  <a:srgbClr val="C00000"/>
                </a:solidFill>
                <a:latin typeface="Courier New" panose="02070309020205020404" pitchFamily="49" charset="0"/>
                <a:cs typeface="Courier New" panose="02070309020205020404" pitchFamily="49" charset="0"/>
              </a:rPr>
              <a:t>SELECT </a:t>
            </a:r>
            <a:r>
              <a:rPr lang="en-US" sz="2800" dirty="0" err="1">
                <a:solidFill>
                  <a:srgbClr val="000000"/>
                </a:solidFill>
                <a:latin typeface="Arial" panose="020B0604020202020204" pitchFamily="34" charset="0"/>
                <a:cs typeface="Arial" panose="020B0604020202020204" pitchFamily="34" charset="0"/>
              </a:rPr>
              <a:t>VerkoperNaam</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JaarinDienst</a:t>
            </a:r>
            <a:endParaRPr lang="en-US" sz="2800" dirty="0">
              <a:solidFill>
                <a:srgbClr val="000000"/>
              </a:solidFill>
              <a:latin typeface="Arial" panose="020B0604020202020204" pitchFamily="34" charset="0"/>
              <a:cs typeface="Arial" panose="020B0604020202020204" pitchFamily="34" charset="0"/>
            </a:endParaRPr>
          </a:p>
          <a:p>
            <a:r>
              <a:rPr lang="en-US" sz="2800" b="1" dirty="0">
                <a:solidFill>
                  <a:srgbClr val="C00000"/>
                </a:solidFill>
                <a:latin typeface="Courier New" panose="02070309020205020404" pitchFamily="49" charset="0"/>
                <a:cs typeface="Courier New" panose="02070309020205020404" pitchFamily="49" charset="0"/>
              </a:rPr>
              <a:t>FROM</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Verkoper</a:t>
            </a:r>
            <a:endParaRPr lang="en-US" sz="2800" dirty="0">
              <a:solidFill>
                <a:srgbClr val="000000"/>
              </a:solidFill>
              <a:latin typeface="Arial" panose="020B0604020202020204" pitchFamily="34" charset="0"/>
              <a:cs typeface="Arial" panose="020B0604020202020204" pitchFamily="34" charset="0"/>
            </a:endParaRPr>
          </a:p>
          <a:p>
            <a:r>
              <a:rPr lang="en-US" sz="2800" b="1" dirty="0">
                <a:solidFill>
                  <a:srgbClr val="C00000"/>
                </a:solidFill>
                <a:latin typeface="Courier New" panose="02070309020205020404" pitchFamily="49" charset="0"/>
                <a:cs typeface="Courier New" panose="02070309020205020404" pitchFamily="49" charset="0"/>
              </a:rPr>
              <a:t>WHERE</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JaarInDienst</a:t>
            </a:r>
            <a:r>
              <a:rPr lang="en-US" sz="2800" dirty="0">
                <a:solidFill>
                  <a:srgbClr val="000000"/>
                </a:solidFill>
                <a:latin typeface="Arial" panose="020B0604020202020204" pitchFamily="34" charset="0"/>
                <a:cs typeface="Arial" panose="020B0604020202020204" pitchFamily="34" charset="0"/>
              </a:rPr>
              <a:t> &gt; 2000;</a:t>
            </a:r>
          </a:p>
          <a:p>
            <a:endParaRPr lang="en-US" sz="2800" dirty="0">
              <a:solidFill>
                <a:srgbClr val="000000"/>
              </a:solidFill>
              <a:latin typeface="Arial" panose="020B0604020202020204" pitchFamily="34" charset="0"/>
              <a:cs typeface="Arial" panose="020B0604020202020204" pitchFamily="34" charset="0"/>
            </a:endParaRPr>
          </a:p>
          <a:p>
            <a:r>
              <a:rPr lang="en-US" sz="2800" b="1" dirty="0">
                <a:solidFill>
                  <a:srgbClr val="C00000"/>
                </a:solidFill>
                <a:latin typeface="Courier New" panose="02070309020205020404" pitchFamily="49" charset="0"/>
                <a:cs typeface="Courier New" panose="02070309020205020404" pitchFamily="49" charset="0"/>
              </a:rPr>
              <a:t>SELECT</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VerkoperNaam</a:t>
            </a:r>
            <a:endParaRPr lang="en-US" sz="2800" dirty="0">
              <a:solidFill>
                <a:srgbClr val="000000"/>
              </a:solidFill>
              <a:latin typeface="Arial" panose="020B0604020202020204" pitchFamily="34" charset="0"/>
              <a:cs typeface="Arial" panose="020B0604020202020204" pitchFamily="34" charset="0"/>
            </a:endParaRPr>
          </a:p>
          <a:p>
            <a:r>
              <a:rPr lang="en-US" sz="2800" b="1" dirty="0">
                <a:solidFill>
                  <a:srgbClr val="C00000"/>
                </a:solidFill>
                <a:latin typeface="Courier New" panose="02070309020205020404" pitchFamily="49" charset="0"/>
                <a:cs typeface="Courier New" panose="02070309020205020404" pitchFamily="49" charset="0"/>
              </a:rPr>
              <a:t>FROM </a:t>
            </a:r>
            <a:r>
              <a:rPr lang="en-US" sz="2800" dirty="0" err="1">
                <a:solidFill>
                  <a:srgbClr val="000000"/>
                </a:solidFill>
                <a:latin typeface="Arial" panose="020B0604020202020204" pitchFamily="34" charset="0"/>
                <a:cs typeface="Arial" panose="020B0604020202020204" pitchFamily="34" charset="0"/>
              </a:rPr>
              <a:t>NieuweVerkopers</a:t>
            </a:r>
            <a:endParaRPr lang="en-US" sz="2800" b="1" dirty="0">
              <a:solidFill>
                <a:srgbClr val="C00000"/>
              </a:solidFill>
              <a:latin typeface="Courier New" panose="02070309020205020404" pitchFamily="49" charset="0"/>
              <a:cs typeface="Courier New" panose="02070309020205020404" pitchFamily="49" charset="0"/>
            </a:endParaRPr>
          </a:p>
          <a:p>
            <a:r>
              <a:rPr lang="en-US" sz="2800" b="1" dirty="0">
                <a:solidFill>
                  <a:srgbClr val="C00000"/>
                </a:solidFill>
                <a:latin typeface="Courier New" panose="02070309020205020404" pitchFamily="49" charset="0"/>
                <a:cs typeface="Courier New" panose="02070309020205020404" pitchFamily="49" charset="0"/>
              </a:rPr>
              <a:t>WHERE</a:t>
            </a:r>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VerkoperNaam</a:t>
            </a:r>
            <a:r>
              <a:rPr lang="en-US" sz="2800" dirty="0">
                <a:solidFill>
                  <a:srgbClr val="000000"/>
                </a:solidFill>
                <a:latin typeface="Arial" panose="020B0604020202020204" pitchFamily="34" charset="0"/>
                <a:cs typeface="Arial" panose="020B0604020202020204" pitchFamily="34" charset="0"/>
              </a:rPr>
              <a:t> </a:t>
            </a:r>
            <a:r>
              <a:rPr lang="en-US" sz="2800" b="1" dirty="0">
                <a:solidFill>
                  <a:srgbClr val="C00000"/>
                </a:solidFill>
                <a:latin typeface="Courier New" panose="02070309020205020404" pitchFamily="49" charset="0"/>
                <a:cs typeface="Courier New" panose="02070309020205020404" pitchFamily="49" charset="0"/>
              </a:rPr>
              <a:t>LIKE ‘</a:t>
            </a:r>
            <a:r>
              <a:rPr lang="en-US" sz="2800" dirty="0">
                <a:solidFill>
                  <a:srgbClr val="000000"/>
                </a:solidFill>
                <a:latin typeface="Arial" panose="020B0604020202020204" pitchFamily="34" charset="0"/>
                <a:cs typeface="Arial" panose="020B0604020202020204" pitchFamily="34" charset="0"/>
              </a:rPr>
              <a:t>A%</a:t>
            </a:r>
            <a:r>
              <a:rPr lang="en-US" sz="2800" b="1" dirty="0">
                <a:solidFill>
                  <a:srgbClr val="C00000"/>
                </a:solidFill>
                <a:latin typeface="Courier New" panose="02070309020205020404" pitchFamily="49" charset="0"/>
                <a:cs typeface="Courier New" panose="02070309020205020404" pitchFamily="49" charset="0"/>
              </a:rPr>
              <a:t>’;</a:t>
            </a:r>
          </a:p>
          <a:p>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000000"/>
                </a:solidFill>
                <a:latin typeface="Arial" panose="020B0604020202020204" pitchFamily="34" charset="0"/>
                <a:cs typeface="Arial" panose="020B0604020202020204" pitchFamily="34" charset="0"/>
              </a:rPr>
              <a:t>levert</a:t>
            </a:r>
            <a:r>
              <a:rPr lang="en-US" sz="2800" dirty="0">
                <a:solidFill>
                  <a:srgbClr val="000000"/>
                </a:solidFill>
                <a:latin typeface="Arial" panose="020B0604020202020204" pitchFamily="34" charset="0"/>
                <a:cs typeface="Arial" panose="020B0604020202020204" pitchFamily="34" charset="0"/>
              </a:rPr>
              <a:t> ‘Adams’</a:t>
            </a:r>
            <a:br>
              <a:rPr lang="en-US" sz="2800" dirty="0">
                <a:latin typeface="Arial" panose="020B0604020202020204" pitchFamily="34" charset="0"/>
                <a:cs typeface="Arial" panose="020B0604020202020204" pitchFamily="34" charset="0"/>
              </a:rPr>
            </a:br>
            <a:endParaRPr lang="nl-NL" sz="2800" dirty="0">
              <a:latin typeface="Arial" panose="020B0604020202020204" pitchFamily="34" charset="0"/>
              <a:cs typeface="Arial" panose="020B0604020202020204" pitchFamily="34" charset="0"/>
            </a:endParaRPr>
          </a:p>
        </p:txBody>
      </p:sp>
      <p:graphicFrame>
        <p:nvGraphicFramePr>
          <p:cNvPr id="8" name="Group 288"/>
          <p:cNvGraphicFramePr>
            <a:graphicFrameLocks noGrp="1"/>
          </p:cNvGraphicFramePr>
          <p:nvPr>
            <p:extLst>
              <p:ext uri="{D42A27DB-BD31-4B8C-83A1-F6EECF244321}">
                <p14:modId xmlns:p14="http://schemas.microsoft.com/office/powerpoint/2010/main" val="110856042"/>
              </p:ext>
            </p:extLst>
          </p:nvPr>
        </p:nvGraphicFramePr>
        <p:xfrm>
          <a:off x="6553200" y="2996952"/>
          <a:ext cx="2352674" cy="1098552"/>
        </p:xfrm>
        <a:graphic>
          <a:graphicData uri="http://schemas.openxmlformats.org/drawingml/2006/table">
            <a:tbl>
              <a:tblPr/>
              <a:tblGrid>
                <a:gridCol w="1255712">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tblGrid>
              <a:tr h="274638">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a:t>
                      </a: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NieuweVerkopers</a:t>
                      </a: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JaarinDienst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Carlyle</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1018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pPr marL="457200" indent="-457200">
              <a:buFont typeface="+mj-lt"/>
              <a:buAutoNum type="arabicPeriod"/>
            </a:pPr>
            <a:r>
              <a:rPr lang="nl-NL" dirty="0"/>
              <a:t>Van welke auteurs zijn er boeken uitgeleend?</a:t>
            </a:r>
          </a:p>
          <a:p>
            <a:pPr marL="457200" indent="-457200">
              <a:buFont typeface="+mj-lt"/>
              <a:buAutoNum type="arabicPeriod"/>
            </a:pPr>
            <a:endParaRPr lang="nl-NL" dirty="0"/>
          </a:p>
          <a:p>
            <a:pPr marL="457200" indent="-457200">
              <a:buFont typeface="+mj-lt"/>
              <a:buAutoNum type="arabicPeriod"/>
            </a:pPr>
            <a:r>
              <a:rPr lang="nl-NL" dirty="0"/>
              <a:t>Maak een view in je database op de database van de bibliotheek. Maak de view op de tabellen </a:t>
            </a:r>
            <a:r>
              <a:rPr lang="nl-NL" i="1" dirty="0"/>
              <a:t>Boek </a:t>
            </a:r>
            <a:r>
              <a:rPr lang="nl-NL" dirty="0"/>
              <a:t>en </a:t>
            </a:r>
            <a:r>
              <a:rPr lang="nl-NL" i="1" dirty="0"/>
              <a:t>Lid</a:t>
            </a:r>
            <a:r>
              <a:rPr lang="nl-NL" dirty="0"/>
              <a:t>. Laat de inhoud van beide tabellen daarin zien.</a:t>
            </a:r>
          </a:p>
          <a:p>
            <a:pPr marL="457200" indent="-457200">
              <a:buFont typeface="+mj-lt"/>
              <a:buAutoNum type="arabicPeriod"/>
            </a:pPr>
            <a:r>
              <a:rPr lang="nl-NL" dirty="0"/>
              <a:t>Maak een view(ISBN, Titel) van de boeken die zijn gereserveerd.</a:t>
            </a:r>
          </a:p>
        </p:txBody>
      </p:sp>
      <p:sp>
        <p:nvSpPr>
          <p:cNvPr id="3" name="Titel 2"/>
          <p:cNvSpPr>
            <a:spLocks noGrp="1"/>
          </p:cNvSpPr>
          <p:nvPr>
            <p:ph type="title"/>
          </p:nvPr>
        </p:nvSpPr>
        <p:spPr/>
        <p:txBody>
          <a:bodyPr/>
          <a:lstStyle/>
          <a:p>
            <a:r>
              <a:rPr lang="nl-NL" dirty="0"/>
              <a:t>Oefening 5.2 Bibliotheek-casus</a:t>
            </a:r>
          </a:p>
        </p:txBody>
      </p:sp>
      <p:sp>
        <p:nvSpPr>
          <p:cNvPr id="4" name="Tijdelijke aanduiding voor dianummer 3"/>
          <p:cNvSpPr>
            <a:spLocks noGrp="1"/>
          </p:cNvSpPr>
          <p:nvPr>
            <p:ph type="sldNum" sz="quarter" idx="11"/>
          </p:nvPr>
        </p:nvSpPr>
        <p:spPr/>
        <p:txBody>
          <a:bodyPr/>
          <a:lstStyle/>
          <a:p>
            <a:r>
              <a:rPr lang="en-US"/>
              <a:t>5-</a:t>
            </a:r>
            <a:fld id="{8BED72B0-39A0-4E41-8ACD-B2489ECDB20C}" type="slidenum">
              <a:rPr lang="en-US" smtClean="0"/>
              <a:pPr/>
              <a:t>29</a:t>
            </a:fld>
            <a:endParaRPr lang="en-US" dirty="0"/>
          </a:p>
        </p:txBody>
      </p:sp>
    </p:spTree>
    <p:extLst>
      <p:ext uri="{BB962C8B-B14F-4D97-AF65-F5344CB8AC3E}">
        <p14:creationId xmlns:p14="http://schemas.microsoft.com/office/powerpoint/2010/main" val="175914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429253" y="952096"/>
            <a:ext cx="8136904" cy="5789272"/>
          </a:xfrm>
        </p:spPr>
        <p:txBody>
          <a:bodyPr/>
          <a:lstStyle/>
          <a:p>
            <a:r>
              <a:rPr lang="nl-NL" dirty="0"/>
              <a:t>Bespreken oefentoets</a:t>
            </a:r>
          </a:p>
          <a:p>
            <a:endParaRPr lang="nl-NL" dirty="0"/>
          </a:p>
          <a:p>
            <a:r>
              <a:rPr lang="nl-NL" dirty="0"/>
              <a:t>Docent beoordeling</a:t>
            </a:r>
          </a:p>
          <a:p>
            <a:endParaRPr lang="nl-NL" dirty="0"/>
          </a:p>
          <a:p>
            <a:r>
              <a:rPr lang="nl-NL" dirty="0"/>
              <a:t>Samenvatting vorige les</a:t>
            </a:r>
          </a:p>
          <a:p>
            <a:pPr marL="0" indent="0">
              <a:buNone/>
            </a:pPr>
            <a:endParaRPr lang="nl-NL" dirty="0"/>
          </a:p>
          <a:p>
            <a:pPr>
              <a:spcBef>
                <a:spcPct val="0"/>
              </a:spcBef>
            </a:pPr>
            <a:r>
              <a:rPr lang="en-US" dirty="0"/>
              <a:t>JOIN, SELECT op </a:t>
            </a:r>
            <a:r>
              <a:rPr lang="en-US" dirty="0" err="1"/>
              <a:t>meerdere</a:t>
            </a:r>
            <a:r>
              <a:rPr lang="en-US" dirty="0"/>
              <a:t> </a:t>
            </a:r>
            <a:r>
              <a:rPr lang="en-US" dirty="0" err="1"/>
              <a:t>tabellen</a:t>
            </a:r>
            <a:endParaRPr lang="en-US" dirty="0"/>
          </a:p>
          <a:p>
            <a:pPr>
              <a:spcBef>
                <a:spcPct val="0"/>
              </a:spcBef>
            </a:pPr>
            <a:endParaRPr lang="en-US" dirty="0"/>
          </a:p>
          <a:p>
            <a:pPr>
              <a:spcBef>
                <a:spcPct val="0"/>
              </a:spcBef>
            </a:pPr>
            <a:r>
              <a:rPr lang="en-US" dirty="0"/>
              <a:t>Views</a:t>
            </a:r>
          </a:p>
          <a:p>
            <a:pPr>
              <a:spcBef>
                <a:spcPct val="0"/>
              </a:spcBef>
            </a:pPr>
            <a:endParaRPr lang="en-US" dirty="0"/>
          </a:p>
          <a:p>
            <a:pPr>
              <a:spcBef>
                <a:spcPct val="0"/>
              </a:spcBef>
            </a:pPr>
            <a:r>
              <a:rPr lang="en-US" dirty="0"/>
              <a:t>Unions</a:t>
            </a:r>
          </a:p>
          <a:p>
            <a:pPr>
              <a:spcBef>
                <a:spcPct val="0"/>
              </a:spcBef>
            </a:pPr>
            <a:endParaRPr lang="nl-NL" dirty="0"/>
          </a:p>
        </p:txBody>
      </p:sp>
      <p:sp>
        <p:nvSpPr>
          <p:cNvPr id="92162" name="Rectangle 2"/>
          <p:cNvSpPr>
            <a:spLocks noGrp="1" noChangeArrowheads="1"/>
          </p:cNvSpPr>
          <p:nvPr>
            <p:ph type="title"/>
          </p:nvPr>
        </p:nvSpPr>
        <p:spPr/>
        <p:txBody>
          <a:bodyPr/>
          <a:lstStyle/>
          <a:p>
            <a:r>
              <a:rPr lang="nl-NL"/>
              <a:t>Inhoud</a:t>
            </a:r>
            <a:endParaRPr lang="nl-NL" dirty="0"/>
          </a:p>
        </p:txBody>
      </p:sp>
      <p:sp>
        <p:nvSpPr>
          <p:cNvPr id="92252" name="Line 92"/>
          <p:cNvSpPr>
            <a:spLocks noChangeShapeType="1"/>
          </p:cNvSpPr>
          <p:nvPr/>
        </p:nvSpPr>
        <p:spPr bwMode="auto">
          <a:xfrm>
            <a:off x="8813806" y="3942314"/>
            <a:ext cx="0" cy="706438"/>
          </a:xfrm>
          <a:prstGeom prst="line">
            <a:avLst/>
          </a:prstGeom>
          <a:noFill/>
          <a:ln w="12700">
            <a:solidFill>
              <a:schemeClr val="tx1"/>
            </a:solidFill>
            <a:round/>
            <a:headEnd/>
            <a:tailEnd/>
          </a:ln>
          <a:effectLst/>
        </p:spPr>
        <p:txBody>
          <a:bodyPr/>
          <a:lstStyle/>
          <a:p>
            <a:endParaRPr lang="nl-NL"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a:t>The SQL UNION operator </a:t>
            </a:r>
            <a:r>
              <a:rPr lang="en-US" dirty="0" err="1"/>
              <a:t>combineerd</a:t>
            </a:r>
            <a:r>
              <a:rPr lang="en-US" dirty="0"/>
              <a:t> de </a:t>
            </a:r>
            <a:r>
              <a:rPr lang="en-US" dirty="0" err="1"/>
              <a:t>resultaat</a:t>
            </a:r>
            <a:r>
              <a:rPr lang="en-US" dirty="0"/>
              <a:t> van twee of </a:t>
            </a:r>
            <a:r>
              <a:rPr lang="en-US" dirty="0" err="1"/>
              <a:t>meer</a:t>
            </a:r>
            <a:r>
              <a:rPr lang="en-US" dirty="0"/>
              <a:t> select statements. </a:t>
            </a:r>
          </a:p>
          <a:p>
            <a:endParaRPr lang="en-US" dirty="0"/>
          </a:p>
          <a:p>
            <a:r>
              <a:rPr lang="en-US" dirty="0" err="1"/>
              <a:t>Selecteert</a:t>
            </a:r>
            <a:r>
              <a:rPr lang="en-US" dirty="0"/>
              <a:t> DISTINCT </a:t>
            </a:r>
            <a:r>
              <a:rPr lang="en-US" dirty="0" err="1"/>
              <a:t>waarden</a:t>
            </a:r>
            <a:r>
              <a:rPr lang="en-US" dirty="0"/>
              <a:t>. Om </a:t>
            </a:r>
            <a:r>
              <a:rPr lang="en-US" dirty="0" err="1"/>
              <a:t>alles</a:t>
            </a:r>
            <a:r>
              <a:rPr lang="en-US" dirty="0"/>
              <a:t> </a:t>
            </a:r>
            <a:r>
              <a:rPr lang="en-US" dirty="0" err="1"/>
              <a:t>te</a:t>
            </a:r>
            <a:r>
              <a:rPr lang="en-US" dirty="0"/>
              <a:t> </a:t>
            </a:r>
            <a:r>
              <a:rPr lang="en-US" dirty="0" err="1"/>
              <a:t>hebben</a:t>
            </a:r>
            <a:r>
              <a:rPr lang="en-US" dirty="0"/>
              <a:t>, </a:t>
            </a:r>
            <a:r>
              <a:rPr lang="en-US" dirty="0" err="1"/>
              <a:t>gebruik</a:t>
            </a:r>
            <a:r>
              <a:rPr lang="en-US" dirty="0"/>
              <a:t> ALL.</a:t>
            </a:r>
          </a:p>
          <a:p>
            <a:endParaRPr lang="en-US" dirty="0"/>
          </a:p>
          <a:p>
            <a:r>
              <a:rPr lang="en-US" b="1" dirty="0"/>
              <a:t>SQL UNION Syntax</a:t>
            </a:r>
          </a:p>
          <a:p>
            <a:pPr lvl="1"/>
            <a:r>
              <a:rPr lang="en-US" dirty="0"/>
              <a:t>SELECT </a:t>
            </a:r>
            <a:r>
              <a:rPr lang="en-US" i="1" dirty="0" err="1"/>
              <a:t>column_name</a:t>
            </a:r>
            <a:r>
              <a:rPr lang="en-US" i="1" dirty="0"/>
              <a:t>(s)</a:t>
            </a:r>
            <a:r>
              <a:rPr lang="en-US" dirty="0"/>
              <a:t> FROM </a:t>
            </a:r>
            <a:r>
              <a:rPr lang="en-US" i="1" dirty="0"/>
              <a:t>table1</a:t>
            </a:r>
            <a:br>
              <a:rPr lang="en-US" dirty="0"/>
            </a:br>
            <a:r>
              <a:rPr lang="en-US" dirty="0"/>
              <a:t>UNION (ALL)</a:t>
            </a:r>
            <a:br>
              <a:rPr lang="en-US" dirty="0"/>
            </a:br>
            <a:r>
              <a:rPr lang="en-US" dirty="0"/>
              <a:t>SELECT </a:t>
            </a:r>
            <a:r>
              <a:rPr lang="en-US" i="1" dirty="0" err="1"/>
              <a:t>column_name</a:t>
            </a:r>
            <a:r>
              <a:rPr lang="en-US" i="1" dirty="0"/>
              <a:t>(s)</a:t>
            </a:r>
            <a:r>
              <a:rPr lang="en-US" dirty="0"/>
              <a:t> FROM </a:t>
            </a:r>
            <a:r>
              <a:rPr lang="en-US" i="1" dirty="0"/>
              <a:t>table2</a:t>
            </a:r>
            <a:r>
              <a:rPr lang="en-US" dirty="0"/>
              <a:t>;</a:t>
            </a:r>
          </a:p>
          <a:p>
            <a:pPr lvl="1"/>
            <a:endParaRPr lang="en-US" dirty="0"/>
          </a:p>
        </p:txBody>
      </p:sp>
      <p:sp>
        <p:nvSpPr>
          <p:cNvPr id="3" name="Titel 2"/>
          <p:cNvSpPr>
            <a:spLocks noGrp="1"/>
          </p:cNvSpPr>
          <p:nvPr>
            <p:ph type="title"/>
          </p:nvPr>
        </p:nvSpPr>
        <p:spPr/>
        <p:txBody>
          <a:bodyPr/>
          <a:lstStyle/>
          <a:p>
            <a:r>
              <a:rPr lang="en-US" dirty="0"/>
              <a:t>Unions</a:t>
            </a:r>
          </a:p>
        </p:txBody>
      </p:sp>
      <p:sp>
        <p:nvSpPr>
          <p:cNvPr id="4" name="Tijdelijke aanduiding voor dianummer 3"/>
          <p:cNvSpPr>
            <a:spLocks noGrp="1"/>
          </p:cNvSpPr>
          <p:nvPr>
            <p:ph type="sldNum" sz="quarter" idx="11"/>
          </p:nvPr>
        </p:nvSpPr>
        <p:spPr/>
        <p:txBody>
          <a:bodyPr/>
          <a:lstStyle/>
          <a:p>
            <a:r>
              <a:rPr lang="en-US"/>
              <a:t>5-</a:t>
            </a:r>
            <a:fld id="{8BED72B0-39A0-4E41-8ACD-B2489ECDB20C}" type="slidenum">
              <a:rPr lang="en-US" smtClean="0"/>
              <a:pPr/>
              <a:t>30</a:t>
            </a:fld>
            <a:endParaRPr lang="en-US" dirty="0"/>
          </a:p>
        </p:txBody>
      </p:sp>
    </p:spTree>
    <p:extLst>
      <p:ext uri="{BB962C8B-B14F-4D97-AF65-F5344CB8AC3E}">
        <p14:creationId xmlns:p14="http://schemas.microsoft.com/office/powerpoint/2010/main" val="238183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endParaRPr lang="nl-NL" dirty="0"/>
          </a:p>
        </p:txBody>
      </p:sp>
      <p:sp>
        <p:nvSpPr>
          <p:cNvPr id="4" name="Tijdelijke aanduiding voor dianummer 5"/>
          <p:cNvSpPr>
            <a:spLocks noGrp="1"/>
          </p:cNvSpPr>
          <p:nvPr>
            <p:ph type="sldNum" sz="quarter" idx="12"/>
          </p:nvPr>
        </p:nvSpPr>
        <p:spPr/>
        <p:txBody>
          <a:bodyPr/>
          <a:lstStyle/>
          <a:p>
            <a:r>
              <a:rPr lang="en-US"/>
              <a:t>7-</a:t>
            </a:r>
            <a:fld id="{173E0C5A-17E5-414C-A843-9CE373622534}" type="slidenum">
              <a:rPr lang="en-US" smtClean="0"/>
              <a:pPr/>
              <a:t>31</a:t>
            </a:fld>
            <a:endParaRPr lang="en-US" dirty="0"/>
          </a:p>
        </p:txBody>
      </p:sp>
      <p:pic>
        <p:nvPicPr>
          <p:cNvPr id="1026" name="Picture 2" descr="Geeky SQL jo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7056784" cy="223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43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p:txBody>
          <a:bodyPr/>
          <a:lstStyle/>
          <a:p>
            <a:r>
              <a:rPr lang="nl-NL" dirty="0"/>
              <a:t>SQL SELECT kan ook toegepast worden op meerdere tabellen</a:t>
            </a:r>
          </a:p>
          <a:p>
            <a:endParaRPr lang="nl-NL" dirty="0"/>
          </a:p>
          <a:p>
            <a:r>
              <a:rPr lang="nl-NL" dirty="0"/>
              <a:t>Het combineren (samenvoegen) van die tabellen wordt JOIN(</a:t>
            </a:r>
            <a:r>
              <a:rPr lang="nl-NL" dirty="0" err="1"/>
              <a:t>ing</a:t>
            </a:r>
            <a:r>
              <a:rPr lang="nl-NL" dirty="0"/>
              <a:t>) genoemd</a:t>
            </a:r>
          </a:p>
          <a:p>
            <a:endParaRPr lang="nl-NL" dirty="0"/>
          </a:p>
          <a:p>
            <a:r>
              <a:rPr lang="nl-NL" dirty="0"/>
              <a:t>Twee zaken moeten dan gespecificeerd worden in het SQL – commando:</a:t>
            </a:r>
          </a:p>
          <a:p>
            <a:pPr lvl="1"/>
            <a:r>
              <a:rPr lang="nl-NL" dirty="0"/>
              <a:t>tabellen die gebruikt worden: in de FROM</a:t>
            </a:r>
          </a:p>
          <a:p>
            <a:pPr lvl="1"/>
            <a:r>
              <a:rPr lang="nl-NL" dirty="0"/>
              <a:t>gemeenschappelijke attributen in de tabellen: in de WHERE</a:t>
            </a:r>
          </a:p>
        </p:txBody>
      </p:sp>
      <p:sp>
        <p:nvSpPr>
          <p:cNvPr id="247810" name="Rectangle 2"/>
          <p:cNvSpPr>
            <a:spLocks noGrp="1" noChangeArrowheads="1"/>
          </p:cNvSpPr>
          <p:nvPr>
            <p:ph type="title"/>
          </p:nvPr>
        </p:nvSpPr>
        <p:spPr/>
        <p:txBody>
          <a:bodyPr/>
          <a:lstStyle/>
          <a:p>
            <a:r>
              <a:rPr lang="nl-NL"/>
              <a:t>Join</a:t>
            </a:r>
          </a:p>
        </p:txBody>
      </p:sp>
      <p:sp>
        <p:nvSpPr>
          <p:cNvPr id="4" name="Tijdelijke aanduiding voor dianummer 5"/>
          <p:cNvSpPr>
            <a:spLocks noGrp="1"/>
          </p:cNvSpPr>
          <p:nvPr>
            <p:ph type="sldNum" sz="quarter" idx="12"/>
          </p:nvPr>
        </p:nvSpPr>
        <p:spPr/>
        <p:txBody>
          <a:bodyPr/>
          <a:lstStyle/>
          <a:p>
            <a:r>
              <a:rPr lang="en-US"/>
              <a:t>7-</a:t>
            </a:r>
            <a:fld id="{173E0C5A-17E5-414C-A843-9CE373622534}" type="slidenum">
              <a:rPr lang="en-US" smtClean="0"/>
              <a:pPr/>
              <a:t>4</a:t>
            </a:fld>
            <a:endParaRPr lang="en-US" dirty="0"/>
          </a:p>
        </p:txBody>
      </p:sp>
    </p:spTree>
    <p:extLst>
      <p:ext uri="{BB962C8B-B14F-4D97-AF65-F5344CB8AC3E}">
        <p14:creationId xmlns:p14="http://schemas.microsoft.com/office/powerpoint/2010/main" val="140881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p:txBody>
          <a:bodyPr/>
          <a:lstStyle/>
          <a:p>
            <a:r>
              <a:rPr lang="nl-NL" dirty="0"/>
              <a:t>Wat is de kamergrootte van verkoper Baker? </a:t>
            </a:r>
          </a:p>
          <a:p>
            <a:endParaRPr lang="nl-NL" dirty="0"/>
          </a:p>
          <a:p>
            <a:pPr marL="0" indent="0">
              <a:buNone/>
            </a:pPr>
            <a:r>
              <a:rPr lang="en-US" b="1" dirty="0">
                <a:solidFill>
                  <a:schemeClr val="bg1"/>
                </a:solidFill>
                <a:latin typeface="Courier New" panose="02070309020205020404" pitchFamily="49" charset="0"/>
                <a:cs typeface="Courier New" panose="02070309020205020404" pitchFamily="49" charset="0"/>
              </a:rPr>
              <a:t>SELECT</a:t>
            </a:r>
            <a:r>
              <a:rPr lang="en-US" dirty="0"/>
              <a:t> </a:t>
            </a:r>
            <a:r>
              <a:rPr lang="en-US" dirty="0" err="1"/>
              <a:t>Grootte</a:t>
            </a:r>
            <a:endParaRPr lang="en-US" dirty="0"/>
          </a:p>
          <a:p>
            <a:pPr marL="0" indent="0">
              <a:buNone/>
            </a:pPr>
            <a:r>
              <a:rPr lang="en-US" b="1" dirty="0">
                <a:solidFill>
                  <a:schemeClr val="bg1"/>
                </a:solidFill>
                <a:latin typeface="Courier New" panose="02070309020205020404" pitchFamily="49" charset="0"/>
                <a:cs typeface="Courier New" panose="02070309020205020404" pitchFamily="49" charset="0"/>
              </a:rPr>
              <a:t>FROM</a:t>
            </a:r>
            <a:r>
              <a:rPr lang="en-US" dirty="0"/>
              <a:t>	 Kamer, </a:t>
            </a:r>
            <a:r>
              <a:rPr lang="en-US" dirty="0" err="1"/>
              <a:t>Verkoper</a:t>
            </a:r>
            <a:endParaRPr lang="en-US" dirty="0"/>
          </a:p>
          <a:p>
            <a:pPr marL="0" indent="0">
              <a:buNone/>
            </a:pPr>
            <a:r>
              <a:rPr lang="en-US" b="1" dirty="0">
                <a:solidFill>
                  <a:schemeClr val="bg1"/>
                </a:solidFill>
                <a:latin typeface="Courier New" panose="02070309020205020404" pitchFamily="49" charset="0"/>
                <a:cs typeface="Courier New" panose="02070309020205020404" pitchFamily="49" charset="0"/>
              </a:rPr>
              <a:t>WHERE</a:t>
            </a:r>
            <a:r>
              <a:rPr lang="en-US" dirty="0"/>
              <a:t> </a:t>
            </a:r>
            <a:r>
              <a:rPr lang="en-US" dirty="0" err="1"/>
              <a:t>Verkoper.VerkoperNaam</a:t>
            </a:r>
            <a:r>
              <a:rPr lang="en-US" dirty="0"/>
              <a:t> </a:t>
            </a:r>
            <a:r>
              <a:rPr lang="en-US" dirty="0">
                <a:solidFill>
                  <a:schemeClr val="bg1"/>
                </a:solidFill>
              </a:rPr>
              <a:t>=</a:t>
            </a:r>
            <a:r>
              <a:rPr lang="en-US" dirty="0"/>
              <a:t> ‘Baker’</a:t>
            </a:r>
          </a:p>
          <a:p>
            <a:pPr marL="0" indent="0">
              <a:buNone/>
            </a:pPr>
            <a:r>
              <a:rPr lang="en-US" b="1" dirty="0">
                <a:solidFill>
                  <a:schemeClr val="bg1"/>
                </a:solidFill>
                <a:latin typeface="Courier New" panose="02070309020205020404" pitchFamily="49" charset="0"/>
                <a:cs typeface="Courier New" panose="02070309020205020404" pitchFamily="49" charset="0"/>
              </a:rPr>
              <a:t>AND</a:t>
            </a:r>
            <a:r>
              <a:rPr lang="en-US" dirty="0">
                <a:solidFill>
                  <a:schemeClr val="bg1"/>
                </a:solidFill>
              </a:rPr>
              <a:t> </a:t>
            </a:r>
            <a:r>
              <a:rPr lang="en-US" dirty="0" err="1"/>
              <a:t>Verkoper.KamerNummer</a:t>
            </a:r>
            <a:r>
              <a:rPr lang="en-US" dirty="0"/>
              <a:t> </a:t>
            </a:r>
            <a:r>
              <a:rPr lang="en-US" dirty="0">
                <a:solidFill>
                  <a:schemeClr val="bg1"/>
                </a:solidFill>
              </a:rPr>
              <a:t>=</a:t>
            </a:r>
            <a:r>
              <a:rPr lang="en-US" dirty="0"/>
              <a:t> </a:t>
            </a:r>
            <a:r>
              <a:rPr lang="en-US" dirty="0" err="1"/>
              <a:t>Kamer.KamerNr</a:t>
            </a:r>
            <a:r>
              <a:rPr lang="en-US" dirty="0"/>
              <a:t> ;</a:t>
            </a:r>
            <a:endParaRPr lang="nl-NL" dirty="0"/>
          </a:p>
        </p:txBody>
      </p:sp>
      <p:sp>
        <p:nvSpPr>
          <p:cNvPr id="249858" name="Rectangle 2"/>
          <p:cNvSpPr>
            <a:spLocks noGrp="1" noChangeArrowheads="1"/>
          </p:cNvSpPr>
          <p:nvPr>
            <p:ph type="title"/>
          </p:nvPr>
        </p:nvSpPr>
        <p:spPr/>
        <p:txBody>
          <a:bodyPr/>
          <a:lstStyle/>
          <a:p>
            <a:r>
              <a:rPr lang="nl-NL"/>
              <a:t>Join: Goede Poging</a:t>
            </a:r>
          </a:p>
        </p:txBody>
      </p:sp>
      <p:sp>
        <p:nvSpPr>
          <p:cNvPr id="72" name="Tijdelijke aanduiding voor dianummer 5"/>
          <p:cNvSpPr>
            <a:spLocks noGrp="1"/>
          </p:cNvSpPr>
          <p:nvPr>
            <p:ph type="sldNum" sz="quarter" idx="12"/>
          </p:nvPr>
        </p:nvSpPr>
        <p:spPr/>
        <p:txBody>
          <a:bodyPr/>
          <a:lstStyle/>
          <a:p>
            <a:r>
              <a:rPr lang="en-US"/>
              <a:t>7-</a:t>
            </a:r>
            <a:fld id="{8B26B6A2-4A30-4307-BF8A-385D91F1AC77}" type="slidenum">
              <a:rPr lang="en-US" smtClean="0"/>
              <a:pPr/>
              <a:t>5</a:t>
            </a:fld>
            <a:endParaRPr lang="en-US" dirty="0"/>
          </a:p>
        </p:txBody>
      </p:sp>
      <p:graphicFrame>
        <p:nvGraphicFramePr>
          <p:cNvPr id="249860" name="Group 4"/>
          <p:cNvGraphicFramePr>
            <a:graphicFrameLocks noGrp="1"/>
          </p:cNvGraphicFramePr>
          <p:nvPr>
            <p:extLst>
              <p:ext uri="{D42A27DB-BD31-4B8C-83A1-F6EECF244321}">
                <p14:modId xmlns:p14="http://schemas.microsoft.com/office/powerpoint/2010/main" val="97943676"/>
              </p:ext>
            </p:extLst>
          </p:nvPr>
        </p:nvGraphicFramePr>
        <p:xfrm>
          <a:off x="6207125" y="5013325"/>
          <a:ext cx="2686050" cy="1647828"/>
        </p:xfrm>
        <a:graphic>
          <a:graphicData uri="http://schemas.openxmlformats.org/drawingml/2006/table">
            <a:tbl>
              <a:tblPr/>
              <a:tblGrid>
                <a:gridCol w="823913">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735012">
                  <a:extLst>
                    <a:ext uri="{9D8B030D-6E8A-4147-A177-3AD203B41FA5}">
                      <a16:colId xmlns:a16="http://schemas.microsoft.com/office/drawing/2014/main" val="20002"/>
                    </a:ext>
                  </a:extLst>
                </a:gridCol>
              </a:tblGrid>
              <a:tr h="274638">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Kamer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KamerNr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Telefoon</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901-555-4276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901-555-0364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901-555-7335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901-555-3108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49888" name="Group 32"/>
          <p:cNvGraphicFramePr>
            <a:graphicFrameLocks noGrp="1"/>
          </p:cNvGraphicFramePr>
          <p:nvPr>
            <p:extLst>
              <p:ext uri="{D42A27DB-BD31-4B8C-83A1-F6EECF244321}">
                <p14:modId xmlns:p14="http://schemas.microsoft.com/office/powerpoint/2010/main" val="435238826"/>
              </p:ext>
            </p:extLst>
          </p:nvPr>
        </p:nvGraphicFramePr>
        <p:xfrm>
          <a:off x="107950" y="5021263"/>
          <a:ext cx="5672138" cy="1647828"/>
        </p:xfrm>
        <a:graphic>
          <a:graphicData uri="http://schemas.openxmlformats.org/drawingml/2006/table">
            <a:tbl>
              <a:tblPr/>
              <a:tblGrid>
                <a:gridCol w="101123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gridCol w="1271588">
                  <a:extLst>
                    <a:ext uri="{9D8B030D-6E8A-4147-A177-3AD203B41FA5}">
                      <a16:colId xmlns:a16="http://schemas.microsoft.com/office/drawing/2014/main" val="20004"/>
                    </a:ext>
                  </a:extLst>
                </a:gridCol>
              </a:tblGrid>
              <a:tr h="274638">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CommPerct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JaarinDienst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err="1">
                          <a:ln>
                            <a:noFill/>
                          </a:ln>
                          <a:solidFill>
                            <a:schemeClr val="tx1"/>
                          </a:solidFill>
                          <a:effectLst/>
                          <a:latin typeface="Arial" charset="0"/>
                          <a:ea typeface="Times New Roman" pitchFamily="18" charset="0"/>
                          <a:cs typeface="Arial" charset="0"/>
                        </a:rPr>
                        <a:t>KamerNummer</a:t>
                      </a:r>
                      <a:endParaRPr kumimoji="0" lang="en-US" sz="2400" b="0" i="1"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137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186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Dickens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361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7636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nl-NL" dirty="0"/>
              <a:t>Wat is de kamergrootte van verkoper </a:t>
            </a:r>
          </a:p>
          <a:p>
            <a:pPr marL="0" indent="0">
              <a:buNone/>
            </a:pPr>
            <a:r>
              <a:rPr lang="nl-NL" dirty="0"/>
              <a:t>Baker? </a:t>
            </a:r>
          </a:p>
          <a:p>
            <a:endParaRPr lang="nl-NL" dirty="0"/>
          </a:p>
          <a:p>
            <a:pPr marL="0" indent="0">
              <a:buNone/>
            </a:pPr>
            <a:r>
              <a:rPr lang="en-US" b="1" dirty="0">
                <a:solidFill>
                  <a:schemeClr val="bg1"/>
                </a:solidFill>
                <a:latin typeface="Courier New" panose="02070309020205020404" pitchFamily="49" charset="0"/>
                <a:cs typeface="Courier New" panose="02070309020205020404" pitchFamily="49" charset="0"/>
              </a:rPr>
              <a:t>SELECT</a:t>
            </a:r>
            <a:r>
              <a:rPr lang="en-US" dirty="0"/>
              <a:t> </a:t>
            </a:r>
            <a:r>
              <a:rPr lang="en-US" dirty="0" err="1"/>
              <a:t>Grootte</a:t>
            </a:r>
            <a:endParaRPr lang="en-US" dirty="0"/>
          </a:p>
          <a:p>
            <a:pPr marL="0" indent="0">
              <a:buNone/>
            </a:pPr>
            <a:r>
              <a:rPr lang="en-US" b="1" dirty="0">
                <a:solidFill>
                  <a:schemeClr val="bg1"/>
                </a:solidFill>
                <a:latin typeface="Courier New" panose="02070309020205020404" pitchFamily="49" charset="0"/>
                <a:cs typeface="Courier New" panose="02070309020205020404" pitchFamily="49" charset="0"/>
              </a:rPr>
              <a:t>FROM</a:t>
            </a:r>
            <a:r>
              <a:rPr lang="en-US" dirty="0"/>
              <a:t>	Kamer, </a:t>
            </a:r>
            <a:r>
              <a:rPr lang="en-US" dirty="0" err="1"/>
              <a:t>Verkoper</a:t>
            </a:r>
            <a:endParaRPr lang="en-US" dirty="0"/>
          </a:p>
          <a:p>
            <a:pPr marL="0" indent="0">
              <a:buNone/>
            </a:pPr>
            <a:r>
              <a:rPr lang="en-US" b="1" dirty="0">
                <a:solidFill>
                  <a:schemeClr val="bg1"/>
                </a:solidFill>
                <a:latin typeface="Courier New" panose="02070309020205020404" pitchFamily="49" charset="0"/>
                <a:cs typeface="Courier New" panose="02070309020205020404" pitchFamily="49" charset="0"/>
              </a:rPr>
              <a:t>WHERE</a:t>
            </a:r>
            <a:r>
              <a:rPr lang="en-US" dirty="0"/>
              <a:t>	 </a:t>
            </a:r>
            <a:r>
              <a:rPr lang="en-US" dirty="0" err="1"/>
              <a:t>VerkoperNaam</a:t>
            </a:r>
            <a:r>
              <a:rPr lang="en-US" dirty="0"/>
              <a:t> = ‘Baker’ ;</a:t>
            </a:r>
            <a:endParaRPr lang="nl-NL" dirty="0"/>
          </a:p>
        </p:txBody>
      </p:sp>
      <p:sp>
        <p:nvSpPr>
          <p:cNvPr id="248834" name="Rectangle 2"/>
          <p:cNvSpPr>
            <a:spLocks noGrp="1" noChangeArrowheads="1"/>
          </p:cNvSpPr>
          <p:nvPr>
            <p:ph type="title"/>
          </p:nvPr>
        </p:nvSpPr>
        <p:spPr/>
        <p:txBody>
          <a:bodyPr/>
          <a:lstStyle/>
          <a:p>
            <a:r>
              <a:rPr lang="nl-NL"/>
              <a:t>Join: Foute Poging</a:t>
            </a:r>
          </a:p>
        </p:txBody>
      </p:sp>
      <p:sp>
        <p:nvSpPr>
          <p:cNvPr id="72" name="Tijdelijke aanduiding voor dianummer 5"/>
          <p:cNvSpPr>
            <a:spLocks noGrp="1"/>
          </p:cNvSpPr>
          <p:nvPr>
            <p:ph type="sldNum" sz="quarter" idx="12"/>
          </p:nvPr>
        </p:nvSpPr>
        <p:spPr/>
        <p:txBody>
          <a:bodyPr/>
          <a:lstStyle/>
          <a:p>
            <a:r>
              <a:rPr lang="en-US"/>
              <a:t>7-</a:t>
            </a:r>
            <a:fld id="{480634CB-AB4E-459E-96DE-DA59A2349603}" type="slidenum">
              <a:rPr lang="en-US" smtClean="0"/>
              <a:pPr/>
              <a:t>6</a:t>
            </a:fld>
            <a:endParaRPr lang="en-US" dirty="0"/>
          </a:p>
        </p:txBody>
      </p:sp>
      <p:graphicFrame>
        <p:nvGraphicFramePr>
          <p:cNvPr id="248942" name="Group 110"/>
          <p:cNvGraphicFramePr>
            <a:graphicFrameLocks noGrp="1"/>
          </p:cNvGraphicFramePr>
          <p:nvPr>
            <p:extLst>
              <p:ext uri="{D42A27DB-BD31-4B8C-83A1-F6EECF244321}">
                <p14:modId xmlns:p14="http://schemas.microsoft.com/office/powerpoint/2010/main" val="3666454073"/>
              </p:ext>
            </p:extLst>
          </p:nvPr>
        </p:nvGraphicFramePr>
        <p:xfrm>
          <a:off x="6207125" y="4437063"/>
          <a:ext cx="2686050" cy="1647828"/>
        </p:xfrm>
        <a:graphic>
          <a:graphicData uri="http://schemas.openxmlformats.org/drawingml/2006/table">
            <a:tbl>
              <a:tblPr/>
              <a:tblGrid>
                <a:gridCol w="823913">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735012">
                  <a:extLst>
                    <a:ext uri="{9D8B030D-6E8A-4147-A177-3AD203B41FA5}">
                      <a16:colId xmlns:a16="http://schemas.microsoft.com/office/drawing/2014/main" val="20002"/>
                    </a:ext>
                  </a:extLst>
                </a:gridCol>
              </a:tblGrid>
              <a:tr h="274638">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Kamer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KamerNr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Telefoon</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Grootte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901-555-4276</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901-555-0364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901-555-7335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901-555-3108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95</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49120" name="Group 288"/>
          <p:cNvGraphicFramePr>
            <a:graphicFrameLocks noGrp="1"/>
          </p:cNvGraphicFramePr>
          <p:nvPr>
            <p:extLst>
              <p:ext uri="{D42A27DB-BD31-4B8C-83A1-F6EECF244321}">
                <p14:modId xmlns:p14="http://schemas.microsoft.com/office/powerpoint/2010/main" val="3482706880"/>
              </p:ext>
            </p:extLst>
          </p:nvPr>
        </p:nvGraphicFramePr>
        <p:xfrm>
          <a:off x="107950" y="4445000"/>
          <a:ext cx="5672138" cy="1647828"/>
        </p:xfrm>
        <a:graphic>
          <a:graphicData uri="http://schemas.openxmlformats.org/drawingml/2006/table">
            <a:tbl>
              <a:tblPr/>
              <a:tblGrid>
                <a:gridCol w="101123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gridCol w="1271588">
                  <a:extLst>
                    <a:ext uri="{9D8B030D-6E8A-4147-A177-3AD203B41FA5}">
                      <a16:colId xmlns:a16="http://schemas.microsoft.com/office/drawing/2014/main" val="20004"/>
                    </a:ext>
                  </a:extLst>
                </a:gridCol>
              </a:tblGrid>
              <a:tr h="274638">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Arial" charset="0"/>
                          <a:ea typeface="Times New Roman" pitchFamily="18" charset="0"/>
                          <a:cs typeface="Arial" charset="0"/>
                        </a:rPr>
                        <a:t>VerkoperNr</a:t>
                      </a:r>
                      <a:endParaRPr kumimoji="0" lang="en-US" sz="2400" b="0" i="0" u="sng"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CommPerct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JaarinDienst</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err="1">
                          <a:ln>
                            <a:noFill/>
                          </a:ln>
                          <a:solidFill>
                            <a:schemeClr val="tx1"/>
                          </a:solidFill>
                          <a:effectLst/>
                          <a:latin typeface="Arial" charset="0"/>
                          <a:ea typeface="Times New Roman" pitchFamily="18" charset="0"/>
                          <a:cs typeface="Arial" charset="0"/>
                        </a:rPr>
                        <a:t>KamerNummer</a:t>
                      </a:r>
                      <a:endParaRPr kumimoji="0" lang="en-US" sz="2400" b="0" i="1"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137</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Baker</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1284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186</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Adams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15</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1253</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204</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Dickens</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1998</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1209</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361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Carlyle</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2001</a:t>
                      </a:r>
                      <a:endParaRPr kumimoji="0" lang="en-US"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ea typeface="Times New Roman" pitchFamily="18" charset="0"/>
                          <a:cs typeface="Arial" charset="0"/>
                        </a:rPr>
                        <a:t>1227</a:t>
                      </a:r>
                      <a:endParaRPr kumimoji="0" lang="en-US"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8325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1"/>
          </p:nvPr>
        </p:nvSpPr>
        <p:spPr/>
        <p:txBody>
          <a:bodyPr/>
          <a:lstStyle/>
          <a:p>
            <a:r>
              <a:rPr lang="en-US"/>
              <a:t>5-</a:t>
            </a:r>
            <a:fld id="{8BED72B0-39A0-4E41-8ACD-B2489ECDB20C}" type="slidenum">
              <a:rPr lang="en-US" smtClean="0"/>
              <a:pPr/>
              <a:t>7</a:t>
            </a:fld>
            <a:endParaRPr lang="en-US" dirty="0"/>
          </a:p>
        </p:txBody>
      </p:sp>
      <p:graphicFrame>
        <p:nvGraphicFramePr>
          <p:cNvPr id="5" name="Group 341"/>
          <p:cNvGraphicFramePr>
            <a:graphicFrameLocks noGrp="1"/>
          </p:cNvGraphicFramePr>
          <p:nvPr>
            <p:extLst>
              <p:ext uri="{D42A27DB-BD31-4B8C-83A1-F6EECF244321}">
                <p14:modId xmlns:p14="http://schemas.microsoft.com/office/powerpoint/2010/main" val="2125869578"/>
              </p:ext>
            </p:extLst>
          </p:nvPr>
        </p:nvGraphicFramePr>
        <p:xfrm>
          <a:off x="755576" y="828000"/>
          <a:ext cx="7128272" cy="5025845"/>
        </p:xfrm>
        <a:graphic>
          <a:graphicData uri="http://schemas.openxmlformats.org/drawingml/2006/table">
            <a:tbl>
              <a:tblPr/>
              <a:tblGrid>
                <a:gridCol w="1122947">
                  <a:extLst>
                    <a:ext uri="{9D8B030D-6E8A-4147-A177-3AD203B41FA5}">
                      <a16:colId xmlns:a16="http://schemas.microsoft.com/office/drawing/2014/main" val="20000"/>
                    </a:ext>
                  </a:extLst>
                </a:gridCol>
                <a:gridCol w="2621226">
                  <a:extLst>
                    <a:ext uri="{9D8B030D-6E8A-4147-A177-3AD203B41FA5}">
                      <a16:colId xmlns:a16="http://schemas.microsoft.com/office/drawing/2014/main" val="20001"/>
                    </a:ext>
                  </a:extLst>
                </a:gridCol>
                <a:gridCol w="1566938">
                  <a:extLst>
                    <a:ext uri="{9D8B030D-6E8A-4147-A177-3AD203B41FA5}">
                      <a16:colId xmlns:a16="http://schemas.microsoft.com/office/drawing/2014/main" val="20002"/>
                    </a:ext>
                  </a:extLst>
                </a:gridCol>
                <a:gridCol w="1817161">
                  <a:extLst>
                    <a:ext uri="{9D8B030D-6E8A-4147-A177-3AD203B41FA5}">
                      <a16:colId xmlns:a16="http://schemas.microsoft.com/office/drawing/2014/main" val="20003"/>
                    </a:ext>
                  </a:extLst>
                </a:gridCol>
              </a:tblGrid>
              <a:tr h="353205">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Arial" charset="0"/>
                          <a:ea typeface="Times New Roman" pitchFamily="18" charset="0"/>
                          <a:cs typeface="Arial" charset="0"/>
                        </a:rPr>
                        <a:t>Klant</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624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Times New Roman" pitchFamily="18" charset="0"/>
                          <a:cs typeface="Arial" charset="0"/>
                        </a:rPr>
                        <a:t>KlantNr</a:t>
                      </a:r>
                      <a:endParaRPr kumimoji="0" lang="en-US" sz="20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Arial" charset="0"/>
                          <a:ea typeface="Times New Roman" pitchFamily="18" charset="0"/>
                          <a:cs typeface="Arial" charset="0"/>
                        </a:rPr>
                        <a:t>KlantNaam</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Arial" charset="0"/>
                          <a:ea typeface="Times New Roman" pitchFamily="18" charset="0"/>
                          <a:cs typeface="Arial" charset="0"/>
                        </a:rPr>
                        <a:t>VerkoperNr</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Arial" charset="0"/>
                          <a:ea typeface="Times New Roman" pitchFamily="18" charset="0"/>
                          <a:cs typeface="Arial" charset="0"/>
                        </a:rPr>
                        <a:t>PlaatsHfdkntr</a:t>
                      </a:r>
                      <a:endParaRPr kumimoji="0" lang="en-US" sz="1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36938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0121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Main St. Hardware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New York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38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0839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Jane’s Stores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Chicago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998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0933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ABC Home Stores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Los Angeles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4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1047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Acme Hardware Store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Los Angeles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38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1525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Times New Roman" pitchFamily="18" charset="0"/>
                          <a:cs typeface="Arial" charset="0"/>
                        </a:rPr>
                        <a:t>Fred’s Tool Stores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Times New Roman" pitchFamily="18" charset="0"/>
                          <a:cs typeface="Arial" charset="0"/>
                        </a:rPr>
                        <a:t>361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Atlanta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38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1700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XYZ Stores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361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Washington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38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1826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City Hardware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New York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38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2198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Western hardware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204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New York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38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2267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Central Stores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Times New Roman" pitchFamily="18" charset="0"/>
                          <a:cs typeface="Arial" charset="0"/>
                        </a:rPr>
                        <a:t>186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Times New Roman" pitchFamily="18" charset="0"/>
                          <a:cs typeface="Arial" charset="0"/>
                        </a:rPr>
                        <a:t>New York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4559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5" name="Rectangle 7"/>
          <p:cNvSpPr>
            <a:spLocks noGrp="1" noChangeArrowheads="1"/>
          </p:cNvSpPr>
          <p:nvPr>
            <p:ph type="title"/>
          </p:nvPr>
        </p:nvSpPr>
        <p:spPr/>
        <p:txBody>
          <a:bodyPr/>
          <a:lstStyle/>
          <a:p>
            <a:r>
              <a:rPr lang="nl-NL" dirty="0"/>
              <a:t>SQL Voorbeeld: JOIN (I)</a:t>
            </a:r>
          </a:p>
        </p:txBody>
      </p:sp>
      <p:sp>
        <p:nvSpPr>
          <p:cNvPr id="12" name="Tijdelijke aanduiding voor dianummer 5"/>
          <p:cNvSpPr>
            <a:spLocks noGrp="1"/>
          </p:cNvSpPr>
          <p:nvPr>
            <p:ph type="sldNum" sz="quarter" idx="12"/>
          </p:nvPr>
        </p:nvSpPr>
        <p:spPr/>
        <p:txBody>
          <a:bodyPr/>
          <a:lstStyle/>
          <a:p>
            <a:r>
              <a:rPr lang="en-US"/>
              <a:t>7-</a:t>
            </a:r>
            <a:fld id="{F4C60DC2-CBE4-4890-9A39-B74635A356B5}" type="slidenum">
              <a:rPr lang="en-US" smtClean="0"/>
              <a:pPr/>
              <a:t>8</a:t>
            </a:fld>
            <a:endParaRPr lang="en-US" dirty="0"/>
          </a:p>
        </p:txBody>
      </p:sp>
      <p:sp>
        <p:nvSpPr>
          <p:cNvPr id="196611" name="Rectangle 3"/>
          <p:cNvSpPr>
            <a:spLocks noChangeArrowheads="1"/>
          </p:cNvSpPr>
          <p:nvPr/>
        </p:nvSpPr>
        <p:spPr bwMode="auto">
          <a:xfrm>
            <a:off x="107504" y="836712"/>
            <a:ext cx="8928992" cy="3724096"/>
          </a:xfrm>
          <a:prstGeom prst="rect">
            <a:avLst/>
          </a:prstGeom>
          <a:noFill/>
          <a:ln w="9525">
            <a:noFill/>
            <a:miter lim="800000"/>
            <a:headEnd/>
            <a:tailEnd/>
          </a:ln>
          <a:effectLst/>
        </p:spPr>
        <p:txBody>
          <a:bodyPr wrap="square">
            <a:spAutoFit/>
          </a:bodyPr>
          <a:lstStyle/>
          <a:p>
            <a:pPr defTabSz="396875">
              <a:tabLst>
                <a:tab pos="1428750" algn="l"/>
              </a:tabLst>
            </a:pPr>
            <a:r>
              <a:rPr lang="nl-NL" sz="3200" dirty="0">
                <a:latin typeface="Arial" charset="0"/>
              </a:rPr>
              <a:t>Wat is de naam van de verkoper, die verantwoordelijk is voor klantnummer 1525?</a:t>
            </a:r>
          </a:p>
          <a:p>
            <a:pPr defTabSz="396875">
              <a:tabLst>
                <a:tab pos="1428750" algn="l"/>
              </a:tabLst>
            </a:pPr>
            <a:endParaRPr lang="nl-NL" sz="3200" i="1" dirty="0">
              <a:effectLst>
                <a:outerShdw blurRad="38100" dist="38100" dir="2700000" algn="tl">
                  <a:srgbClr val="000000"/>
                </a:outerShdw>
              </a:effectLst>
              <a:latin typeface="Arial" charset="0"/>
            </a:endParaRPr>
          </a:p>
          <a:p>
            <a:pPr defTabSz="396875" eaLnBrk="1" hangingPunct="1">
              <a:buClr>
                <a:srgbClr val="ECFF2B"/>
              </a:buClr>
              <a:buSzPct val="80000"/>
              <a:buFont typeface="Symbol" pitchFamily="18" charset="2"/>
              <a:buNone/>
              <a:tabLst>
                <a:tab pos="1428750" algn="l"/>
              </a:tabLst>
            </a:pPr>
            <a:r>
              <a:rPr lang="nl-NL" sz="2800" b="1" dirty="0">
                <a:solidFill>
                  <a:srgbClr val="C00000"/>
                </a:solidFill>
                <a:latin typeface="Courier New" panose="02070309020205020404" pitchFamily="49" charset="0"/>
                <a:cs typeface="Courier New" panose="02070309020205020404" pitchFamily="49" charset="0"/>
              </a:rPr>
              <a:t>SELECT</a:t>
            </a:r>
            <a:r>
              <a:rPr lang="nl-NL" sz="2800" dirty="0">
                <a:latin typeface="Arial" charset="0"/>
              </a:rPr>
              <a:t>	</a:t>
            </a:r>
            <a:r>
              <a:rPr lang="nl-NL" sz="2800" dirty="0" err="1">
                <a:latin typeface="Arial" charset="0"/>
              </a:rPr>
              <a:t>Verkoper.VerkoperNaam</a:t>
            </a:r>
            <a:endParaRPr lang="nl-NL" sz="2800" dirty="0">
              <a:latin typeface="Arial" charset="0"/>
            </a:endParaRPr>
          </a:p>
          <a:p>
            <a:pPr defTabSz="396875" eaLnBrk="1" hangingPunct="1">
              <a:buClr>
                <a:srgbClr val="ECFF2B"/>
              </a:buClr>
              <a:buSzPct val="80000"/>
              <a:buFont typeface="Symbol" pitchFamily="18" charset="2"/>
              <a:buNone/>
              <a:tabLst>
                <a:tab pos="1428750" algn="l"/>
              </a:tabLst>
            </a:pPr>
            <a:r>
              <a:rPr lang="nl-NL" sz="2800" b="1" dirty="0">
                <a:solidFill>
                  <a:srgbClr val="C00000"/>
                </a:solidFill>
                <a:latin typeface="Courier New" panose="02070309020205020404" pitchFamily="49" charset="0"/>
                <a:cs typeface="Courier New" panose="02070309020205020404" pitchFamily="49" charset="0"/>
              </a:rPr>
              <a:t>FROM</a:t>
            </a:r>
            <a:r>
              <a:rPr lang="nl-NL" sz="2800" dirty="0">
                <a:latin typeface="Arial" charset="0"/>
              </a:rPr>
              <a:t>	Verkoper, Klant</a:t>
            </a:r>
          </a:p>
          <a:p>
            <a:pPr defTabSz="396875" eaLnBrk="1" hangingPunct="1">
              <a:buClr>
                <a:srgbClr val="ECFF2B"/>
              </a:buClr>
              <a:buSzPct val="80000"/>
              <a:buFont typeface="Symbol" pitchFamily="18" charset="2"/>
              <a:buNone/>
              <a:tabLst>
                <a:tab pos="1428750" algn="l"/>
              </a:tabLst>
            </a:pPr>
            <a:r>
              <a:rPr lang="nl-NL" sz="2800" b="1" dirty="0">
                <a:solidFill>
                  <a:srgbClr val="C00000"/>
                </a:solidFill>
                <a:latin typeface="Courier New" panose="02070309020205020404" pitchFamily="49" charset="0"/>
                <a:cs typeface="Courier New" panose="02070309020205020404" pitchFamily="49" charset="0"/>
              </a:rPr>
              <a:t>WHERE  </a:t>
            </a:r>
            <a:r>
              <a:rPr lang="nl-NL" sz="2800" dirty="0" err="1">
                <a:latin typeface="Arial" charset="0"/>
              </a:rPr>
              <a:t>Verkoper.VerkoperNr</a:t>
            </a:r>
            <a:r>
              <a:rPr lang="nl-NL" sz="2800" dirty="0">
                <a:solidFill>
                  <a:schemeClr val="bg1"/>
                </a:solidFill>
                <a:latin typeface="Arial" charset="0"/>
              </a:rPr>
              <a:t>=</a:t>
            </a:r>
            <a:r>
              <a:rPr lang="nl-NL" sz="2800" dirty="0" err="1">
                <a:latin typeface="Arial" charset="0"/>
              </a:rPr>
              <a:t>Klant.VerkoperNr</a:t>
            </a:r>
            <a:r>
              <a:rPr lang="nl-NL" sz="2800" dirty="0">
                <a:latin typeface="Arial" charset="0"/>
              </a:rPr>
              <a:t> </a:t>
            </a:r>
          </a:p>
          <a:p>
            <a:pPr defTabSz="396875" eaLnBrk="1" hangingPunct="1">
              <a:buClr>
                <a:srgbClr val="ECFF2B"/>
              </a:buClr>
              <a:buSzPct val="80000"/>
              <a:buFont typeface="Symbol" pitchFamily="18" charset="2"/>
              <a:buNone/>
              <a:tabLst>
                <a:tab pos="1428750" algn="l"/>
              </a:tabLst>
            </a:pPr>
            <a:r>
              <a:rPr lang="nl-NL" sz="2800" dirty="0">
                <a:latin typeface="Arial" charset="0"/>
              </a:rPr>
              <a:t>	</a:t>
            </a:r>
            <a:r>
              <a:rPr lang="nl-NL" sz="2800" b="1" dirty="0">
                <a:solidFill>
                  <a:srgbClr val="C00000"/>
                </a:solidFill>
                <a:latin typeface="Courier New" panose="02070309020205020404" pitchFamily="49" charset="0"/>
                <a:cs typeface="Courier New" panose="02070309020205020404" pitchFamily="49" charset="0"/>
              </a:rPr>
              <a:t>AND </a:t>
            </a:r>
            <a:r>
              <a:rPr lang="nl-NL" sz="2800" dirty="0" err="1">
                <a:latin typeface="Arial" charset="0"/>
              </a:rPr>
              <a:t>KlantNr</a:t>
            </a:r>
            <a:r>
              <a:rPr lang="nl-NL" sz="2800" dirty="0">
                <a:latin typeface="Arial" charset="0"/>
              </a:rPr>
              <a:t> </a:t>
            </a:r>
            <a:r>
              <a:rPr lang="nl-NL" sz="2800" dirty="0">
                <a:solidFill>
                  <a:schemeClr val="bg1"/>
                </a:solidFill>
                <a:latin typeface="Arial" charset="0"/>
              </a:rPr>
              <a:t>= </a:t>
            </a:r>
            <a:r>
              <a:rPr lang="nl-NL" sz="2800" dirty="0">
                <a:latin typeface="Arial" charset="0"/>
              </a:rPr>
              <a:t>1525;</a:t>
            </a:r>
            <a:endParaRPr lang="nl-NL" sz="2800" b="1" dirty="0">
              <a:solidFill>
                <a:srgbClr val="C00000"/>
              </a:solidFill>
              <a:latin typeface="Courier New" panose="02070309020205020404" pitchFamily="49" charset="0"/>
              <a:cs typeface="Courier New" panose="02070309020205020404" pitchFamily="49" charset="0"/>
            </a:endParaRPr>
          </a:p>
          <a:p>
            <a:pPr defTabSz="396875" eaLnBrk="1" hangingPunct="1">
              <a:buClr>
                <a:srgbClr val="ECFF2B"/>
              </a:buClr>
              <a:buSzPct val="80000"/>
              <a:buFont typeface="Symbol" pitchFamily="18" charset="2"/>
              <a:buNone/>
              <a:tabLst>
                <a:tab pos="1428750" algn="l"/>
              </a:tabLst>
            </a:pPr>
            <a:r>
              <a:rPr lang="nl-NL" sz="2800" dirty="0">
                <a:latin typeface="Arial" charset="0"/>
              </a:rPr>
              <a:t>     </a:t>
            </a:r>
          </a:p>
        </p:txBody>
      </p:sp>
      <p:graphicFrame>
        <p:nvGraphicFramePr>
          <p:cNvPr id="197082" name="Group 474"/>
          <p:cNvGraphicFramePr>
            <a:graphicFrameLocks noGrp="1"/>
          </p:cNvGraphicFramePr>
          <p:nvPr>
            <p:extLst>
              <p:ext uri="{D42A27DB-BD31-4B8C-83A1-F6EECF244321}">
                <p14:modId xmlns:p14="http://schemas.microsoft.com/office/powerpoint/2010/main" val="1584180825"/>
              </p:ext>
            </p:extLst>
          </p:nvPr>
        </p:nvGraphicFramePr>
        <p:xfrm>
          <a:off x="323528" y="5251604"/>
          <a:ext cx="1438275" cy="609600"/>
        </p:xfrm>
        <a:graphic>
          <a:graphicData uri="http://schemas.openxmlformats.org/drawingml/2006/table">
            <a:tbl>
              <a:tblPr/>
              <a:tblGrid>
                <a:gridCol w="1438275">
                  <a:extLst>
                    <a:ext uri="{9D8B030D-6E8A-4147-A177-3AD203B41FA5}">
                      <a16:colId xmlns:a16="http://schemas.microsoft.com/office/drawing/2014/main" val="20000"/>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1" i="0" u="none" strike="noStrike" cap="none" normalizeH="0" baseline="0">
                          <a:ln>
                            <a:noFill/>
                          </a:ln>
                          <a:solidFill>
                            <a:schemeClr val="tx1"/>
                          </a:solidFill>
                          <a:effectLst/>
                          <a:latin typeface="Arial" charset="0"/>
                          <a:ea typeface="Times New Roman" pitchFamily="18" charset="0"/>
                          <a:cs typeface="Arial" charset="0"/>
                        </a:rPr>
                        <a:t>VerkoperNaam</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0" i="0" u="none" strike="noStrike" cap="none" normalizeH="0" baseline="0" dirty="0" err="1">
                          <a:ln>
                            <a:noFill/>
                          </a:ln>
                          <a:solidFill>
                            <a:schemeClr val="tx1"/>
                          </a:solidFill>
                          <a:effectLst/>
                          <a:latin typeface="Arial" charset="0"/>
                          <a:ea typeface="Times New Roman" pitchFamily="18" charset="0"/>
                          <a:cs typeface="Arial" charset="0"/>
                        </a:rPr>
                        <a:t>Carlyle</a:t>
                      </a:r>
                      <a:endParaRPr kumimoji="0" lang="nl-NL" sz="2400" b="0" i="0" u="none" strike="noStrike" cap="none" normalizeH="0" baseline="0" dirty="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8570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9" name="Rectangle 7"/>
          <p:cNvSpPr>
            <a:spLocks noGrp="1" noChangeArrowheads="1"/>
          </p:cNvSpPr>
          <p:nvPr>
            <p:ph type="title"/>
          </p:nvPr>
        </p:nvSpPr>
        <p:spPr/>
        <p:txBody>
          <a:bodyPr/>
          <a:lstStyle/>
          <a:p>
            <a:r>
              <a:rPr lang="nl-NL"/>
              <a:t>SQL Voorbeeld: JOIN (II)</a:t>
            </a:r>
          </a:p>
        </p:txBody>
      </p:sp>
      <p:sp>
        <p:nvSpPr>
          <p:cNvPr id="14" name="Tijdelijke aanduiding voor dianummer 5"/>
          <p:cNvSpPr>
            <a:spLocks noGrp="1"/>
          </p:cNvSpPr>
          <p:nvPr>
            <p:ph type="sldNum" sz="quarter" idx="12"/>
          </p:nvPr>
        </p:nvSpPr>
        <p:spPr/>
        <p:txBody>
          <a:bodyPr/>
          <a:lstStyle/>
          <a:p>
            <a:r>
              <a:rPr lang="en-US"/>
              <a:t>7-</a:t>
            </a:r>
            <a:fld id="{567DAC5B-FE45-4E65-8AE4-776F87929029}" type="slidenum">
              <a:rPr lang="en-US" smtClean="0"/>
              <a:pPr/>
              <a:t>9</a:t>
            </a:fld>
            <a:endParaRPr lang="en-US" dirty="0"/>
          </a:p>
        </p:txBody>
      </p:sp>
      <p:sp>
        <p:nvSpPr>
          <p:cNvPr id="197635" name="Rectangle 3"/>
          <p:cNvSpPr>
            <a:spLocks noChangeArrowheads="1"/>
          </p:cNvSpPr>
          <p:nvPr/>
        </p:nvSpPr>
        <p:spPr bwMode="auto">
          <a:xfrm>
            <a:off x="-4921" y="984250"/>
            <a:ext cx="9144000" cy="5397500"/>
          </a:xfrm>
          <a:prstGeom prst="rect">
            <a:avLst/>
          </a:prstGeom>
          <a:noFill/>
          <a:ln w="9525">
            <a:noFill/>
            <a:miter lim="800000"/>
            <a:headEnd/>
            <a:tailEnd/>
          </a:ln>
          <a:effectLst/>
        </p:spPr>
        <p:txBody>
          <a:bodyPr>
            <a:spAutoFit/>
          </a:bodyPr>
          <a:lstStyle/>
          <a:p>
            <a:pPr defTabSz="708025"/>
            <a:r>
              <a:rPr lang="nl-NL" sz="3200" dirty="0">
                <a:latin typeface="Arial" charset="0"/>
              </a:rPr>
              <a:t>Geef de namen van producten waarvan verkoper Adams er meer dan 2.000 heeft verkocht.</a:t>
            </a:r>
          </a:p>
          <a:p>
            <a:pPr defTabSz="708025"/>
            <a:endParaRPr lang="nl-NL" sz="3200" i="1" dirty="0">
              <a:latin typeface="Arial" charset="0"/>
            </a:endParaRPr>
          </a:p>
          <a:p>
            <a:pPr defTabSz="708025"/>
            <a:r>
              <a:rPr lang="nl-NL" sz="2800" b="1" dirty="0">
                <a:solidFill>
                  <a:schemeClr val="bg1"/>
                </a:solidFill>
                <a:latin typeface="Courier New" panose="02070309020205020404" pitchFamily="49" charset="0"/>
                <a:cs typeface="Courier New" panose="02070309020205020404" pitchFamily="49" charset="0"/>
              </a:rPr>
              <a:t>SELECT</a:t>
            </a:r>
            <a:r>
              <a:rPr lang="nl-NL" sz="2800" dirty="0">
                <a:latin typeface="Arial" charset="0"/>
              </a:rPr>
              <a:t>	</a:t>
            </a:r>
            <a:r>
              <a:rPr lang="nl-NL" sz="2800" dirty="0" err="1">
                <a:latin typeface="Arial" charset="0"/>
              </a:rPr>
              <a:t>ProductNaam</a:t>
            </a:r>
            <a:endParaRPr lang="nl-NL" sz="2800" dirty="0">
              <a:latin typeface="Arial" charset="0"/>
            </a:endParaRPr>
          </a:p>
          <a:p>
            <a:pPr defTabSz="708025"/>
            <a:r>
              <a:rPr lang="nl-NL" sz="2800" b="1" dirty="0">
                <a:solidFill>
                  <a:schemeClr val="bg1"/>
                </a:solidFill>
                <a:latin typeface="Courier New" panose="02070309020205020404" pitchFamily="49" charset="0"/>
                <a:cs typeface="Courier New" panose="02070309020205020404" pitchFamily="49" charset="0"/>
              </a:rPr>
              <a:t>FROM</a:t>
            </a:r>
            <a:r>
              <a:rPr lang="nl-NL" sz="2800" dirty="0">
                <a:latin typeface="Arial" charset="0"/>
              </a:rPr>
              <a:t>	Verkoper, Product, Omzet</a:t>
            </a:r>
          </a:p>
          <a:p>
            <a:pPr defTabSz="708025"/>
            <a:r>
              <a:rPr lang="nl-NL" sz="2800" b="1" dirty="0">
                <a:solidFill>
                  <a:schemeClr val="bg1"/>
                </a:solidFill>
                <a:latin typeface="Courier New" panose="02070309020205020404" pitchFamily="49" charset="0"/>
                <a:cs typeface="Courier New" panose="02070309020205020404" pitchFamily="49" charset="0"/>
              </a:rPr>
              <a:t>WHERE</a:t>
            </a:r>
            <a:r>
              <a:rPr lang="nl-NL" sz="2800" dirty="0">
                <a:solidFill>
                  <a:schemeClr val="bg1"/>
                </a:solidFill>
                <a:latin typeface="Arial" charset="0"/>
              </a:rPr>
              <a:t> </a:t>
            </a:r>
            <a:r>
              <a:rPr lang="nl-NL" sz="2800" dirty="0" err="1">
                <a:latin typeface="Arial" charset="0"/>
              </a:rPr>
              <a:t>Verkoper.VerkoperNr</a:t>
            </a:r>
            <a:r>
              <a:rPr lang="nl-NL" sz="2800" dirty="0">
                <a:latin typeface="Arial" charset="0"/>
              </a:rPr>
              <a:t> </a:t>
            </a:r>
            <a:r>
              <a:rPr lang="nl-NL" sz="2800" dirty="0">
                <a:solidFill>
                  <a:schemeClr val="bg1"/>
                </a:solidFill>
                <a:latin typeface="Arial" charset="0"/>
              </a:rPr>
              <a:t>=</a:t>
            </a:r>
            <a:r>
              <a:rPr lang="nl-NL" sz="2800" dirty="0">
                <a:latin typeface="Arial" charset="0"/>
              </a:rPr>
              <a:t> </a:t>
            </a:r>
            <a:r>
              <a:rPr lang="nl-NL" sz="2800" dirty="0" err="1">
                <a:latin typeface="Arial" charset="0"/>
              </a:rPr>
              <a:t>Omzet.VerkoperNr</a:t>
            </a:r>
            <a:endParaRPr lang="nl-NL" sz="2800" dirty="0">
              <a:latin typeface="Arial" charset="0"/>
            </a:endParaRPr>
          </a:p>
          <a:p>
            <a:pPr defTabSz="708025"/>
            <a:r>
              <a:rPr lang="nl-NL" sz="2800" dirty="0">
                <a:latin typeface="Arial" charset="0"/>
              </a:rPr>
              <a:t>		</a:t>
            </a:r>
            <a:r>
              <a:rPr lang="nl-NL" sz="2800" b="1" dirty="0">
                <a:solidFill>
                  <a:schemeClr val="bg1"/>
                </a:solidFill>
                <a:latin typeface="Courier New" panose="02070309020205020404" pitchFamily="49" charset="0"/>
                <a:cs typeface="Courier New" panose="02070309020205020404" pitchFamily="49" charset="0"/>
              </a:rPr>
              <a:t>AND</a:t>
            </a:r>
          </a:p>
          <a:p>
            <a:pPr defTabSz="708025"/>
            <a:r>
              <a:rPr lang="nl-NL" sz="2800" dirty="0">
                <a:latin typeface="Arial" charset="0"/>
              </a:rPr>
              <a:t>		</a:t>
            </a:r>
            <a:r>
              <a:rPr lang="nl-NL" sz="2800" dirty="0" err="1">
                <a:latin typeface="Arial" charset="0"/>
              </a:rPr>
              <a:t>Omzet.ProductNr</a:t>
            </a:r>
            <a:r>
              <a:rPr lang="nl-NL" sz="2800" dirty="0">
                <a:latin typeface="Arial" charset="0"/>
              </a:rPr>
              <a:t> </a:t>
            </a:r>
            <a:r>
              <a:rPr lang="nl-NL" sz="2800" dirty="0">
                <a:solidFill>
                  <a:schemeClr val="bg1"/>
                </a:solidFill>
                <a:latin typeface="Arial" charset="0"/>
              </a:rPr>
              <a:t>=</a:t>
            </a:r>
            <a:r>
              <a:rPr lang="nl-NL" sz="2800" dirty="0">
                <a:solidFill>
                  <a:srgbClr val="FDED1D"/>
                </a:solidFill>
                <a:latin typeface="Arial" charset="0"/>
              </a:rPr>
              <a:t> </a:t>
            </a:r>
            <a:r>
              <a:rPr lang="nl-NL" sz="2800" dirty="0" err="1">
                <a:latin typeface="Arial" charset="0"/>
              </a:rPr>
              <a:t>Product.ProductNr</a:t>
            </a:r>
            <a:endParaRPr lang="nl-NL" sz="2800" dirty="0">
              <a:latin typeface="Arial" charset="0"/>
            </a:endParaRPr>
          </a:p>
          <a:p>
            <a:pPr defTabSz="708025"/>
            <a:r>
              <a:rPr lang="nl-NL" sz="2800" dirty="0">
                <a:latin typeface="Arial" charset="0"/>
              </a:rPr>
              <a:t>		</a:t>
            </a:r>
            <a:r>
              <a:rPr lang="nl-NL" sz="2800" b="1" dirty="0">
                <a:solidFill>
                  <a:schemeClr val="bg1"/>
                </a:solidFill>
                <a:latin typeface="Courier New" panose="02070309020205020404" pitchFamily="49" charset="0"/>
                <a:cs typeface="Courier New" panose="02070309020205020404" pitchFamily="49" charset="0"/>
              </a:rPr>
              <a:t>AND</a:t>
            </a:r>
          </a:p>
          <a:p>
            <a:pPr defTabSz="708025"/>
            <a:r>
              <a:rPr lang="nl-NL" sz="2800" dirty="0">
                <a:latin typeface="Arial" charset="0"/>
              </a:rPr>
              <a:t>		</a:t>
            </a:r>
            <a:r>
              <a:rPr lang="nl-NL" sz="2800" dirty="0" err="1">
                <a:latin typeface="Arial" charset="0"/>
              </a:rPr>
              <a:t>VerkoperNaam</a:t>
            </a:r>
            <a:r>
              <a:rPr lang="nl-NL" sz="2800" dirty="0">
                <a:latin typeface="Arial" charset="0"/>
              </a:rPr>
              <a:t> </a:t>
            </a:r>
            <a:r>
              <a:rPr lang="nl-NL" sz="2800" dirty="0">
                <a:solidFill>
                  <a:schemeClr val="bg1"/>
                </a:solidFill>
                <a:latin typeface="Arial" charset="0"/>
              </a:rPr>
              <a:t>=</a:t>
            </a:r>
            <a:r>
              <a:rPr lang="nl-NL" sz="2800" dirty="0">
                <a:latin typeface="Arial" charset="0"/>
              </a:rPr>
              <a:t> ’Adams’</a:t>
            </a:r>
          </a:p>
          <a:p>
            <a:pPr defTabSz="708025"/>
            <a:r>
              <a:rPr lang="nl-NL" sz="2800" dirty="0">
                <a:latin typeface="Arial" charset="0"/>
              </a:rPr>
              <a:t>		</a:t>
            </a:r>
            <a:r>
              <a:rPr lang="nl-NL" sz="2800" b="1" dirty="0">
                <a:solidFill>
                  <a:schemeClr val="bg1"/>
                </a:solidFill>
                <a:latin typeface="Courier New" panose="02070309020205020404" pitchFamily="49" charset="0"/>
                <a:cs typeface="Courier New" panose="02070309020205020404" pitchFamily="49" charset="0"/>
              </a:rPr>
              <a:t>AND</a:t>
            </a:r>
          </a:p>
          <a:p>
            <a:pPr defTabSz="708025"/>
            <a:r>
              <a:rPr lang="nl-NL" sz="2800" dirty="0">
                <a:latin typeface="Arial" charset="0"/>
              </a:rPr>
              <a:t>		Aantal </a:t>
            </a:r>
            <a:r>
              <a:rPr lang="nl-NL" sz="2800" dirty="0">
                <a:solidFill>
                  <a:schemeClr val="bg1"/>
                </a:solidFill>
                <a:latin typeface="Arial" charset="0"/>
              </a:rPr>
              <a:t>&gt;</a:t>
            </a:r>
            <a:r>
              <a:rPr lang="nl-NL" sz="2800" dirty="0">
                <a:latin typeface="Arial" charset="0"/>
              </a:rPr>
              <a:t> 2000 </a:t>
            </a:r>
            <a:r>
              <a:rPr lang="nl-NL" sz="2800" dirty="0">
                <a:solidFill>
                  <a:schemeClr val="bg1"/>
                </a:solidFill>
                <a:latin typeface="Arial" charset="0"/>
              </a:rPr>
              <a:t>;</a:t>
            </a:r>
            <a:endParaRPr lang="nl-NL" sz="2800" i="1" dirty="0">
              <a:solidFill>
                <a:schemeClr val="bg1"/>
              </a:solidFill>
              <a:latin typeface="Arial" charset="0"/>
            </a:endParaRPr>
          </a:p>
        </p:txBody>
      </p:sp>
      <p:graphicFrame>
        <p:nvGraphicFramePr>
          <p:cNvPr id="197658" name="Group 26"/>
          <p:cNvGraphicFramePr>
            <a:graphicFrameLocks noGrp="1"/>
          </p:cNvGraphicFramePr>
          <p:nvPr/>
        </p:nvGraphicFramePr>
        <p:xfrm>
          <a:off x="6186488" y="5467350"/>
          <a:ext cx="1338262" cy="914400"/>
        </p:xfrm>
        <a:graphic>
          <a:graphicData uri="http://schemas.openxmlformats.org/drawingml/2006/table">
            <a:tbl>
              <a:tblPr/>
              <a:tblGrid>
                <a:gridCol w="1338262">
                  <a:extLst>
                    <a:ext uri="{9D8B030D-6E8A-4147-A177-3AD203B41FA5}">
                      <a16:colId xmlns:a16="http://schemas.microsoft.com/office/drawing/2014/main" val="20000"/>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1" i="0" u="none" strike="noStrike" cap="none" normalizeH="0" baseline="0">
                          <a:ln>
                            <a:noFill/>
                          </a:ln>
                          <a:solidFill>
                            <a:schemeClr val="tx1"/>
                          </a:solidFill>
                          <a:effectLst/>
                          <a:latin typeface="Arial" charset="0"/>
                          <a:ea typeface="Times New Roman" pitchFamily="18" charset="0"/>
                          <a:cs typeface="Arial" charset="0"/>
                        </a:rPr>
                        <a:t>ProductNaam</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0" i="0" u="none" strike="noStrike" cap="none" normalizeH="0" baseline="0">
                          <a:ln>
                            <a:noFill/>
                          </a:ln>
                          <a:solidFill>
                            <a:schemeClr val="tx1"/>
                          </a:solidFill>
                          <a:effectLst/>
                          <a:latin typeface="Arial" charset="0"/>
                          <a:ea typeface="Times New Roman" pitchFamily="18" charset="0"/>
                          <a:cs typeface="Arial" charset="0"/>
                        </a:rPr>
                        <a:t>Hamer</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400" b="0" i="0" u="none" strike="noStrike" cap="none" normalizeH="0" baseline="0">
                          <a:ln>
                            <a:noFill/>
                          </a:ln>
                          <a:solidFill>
                            <a:schemeClr val="tx1"/>
                          </a:solidFill>
                          <a:effectLst/>
                          <a:latin typeface="Arial" charset="0"/>
                          <a:ea typeface="Times New Roman" pitchFamily="18" charset="0"/>
                          <a:cs typeface="Arial" charset="0"/>
                        </a:rPr>
                        <a:t>Zaag</a:t>
                      </a:r>
                      <a:endParaRPr kumimoji="0" lang="nl-NL" sz="2400" b="0" i="0" u="none" strike="noStrike" cap="none" normalizeH="0" baseline="0">
                        <a:ln>
                          <a:noFill/>
                        </a:ln>
                        <a:solidFill>
                          <a:schemeClr val="tx1"/>
                        </a:solidFill>
                        <a:effectLst/>
                        <a:latin typeface="Times"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543232"/>
      </p:ext>
    </p:extLst>
  </p:cSld>
  <p:clrMapOvr>
    <a:masterClrMapping/>
  </p:clrMapOvr>
</p:sld>
</file>

<file path=ppt/theme/theme1.xml><?xml version="1.0" encoding="utf-8"?>
<a:theme xmlns:a="http://schemas.openxmlformats.org/drawingml/2006/main" name="mijn thema">
  <a:themeElements>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ijn thema" id="{0AE40F96-04E9-47AE-810E-45072164DD7F}" vid="{7BCCC61B-3A17-49A3-B08D-81F06F5C8FF3}"/>
    </a:ext>
  </a:ext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1301</TotalTime>
  <Words>1829</Words>
  <Application>Microsoft Office PowerPoint</Application>
  <PresentationFormat>Diavoorstelling (4:3)</PresentationFormat>
  <Paragraphs>652</Paragraphs>
  <Slides>31</Slides>
  <Notes>16</Notes>
  <HiddenSlides>1</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31</vt:i4>
      </vt:variant>
    </vt:vector>
  </HeadingPairs>
  <TitlesOfParts>
    <vt:vector size="40" baseType="lpstr">
      <vt:lpstr>Arial</vt:lpstr>
      <vt:lpstr>Courier New</vt:lpstr>
      <vt:lpstr>Symbol</vt:lpstr>
      <vt:lpstr>Tahoma</vt:lpstr>
      <vt:lpstr>Times</vt:lpstr>
      <vt:lpstr>Times New Roman</vt:lpstr>
      <vt:lpstr>verdana</vt:lpstr>
      <vt:lpstr>verdana</vt:lpstr>
      <vt:lpstr>mijn thema</vt:lpstr>
      <vt:lpstr>Joins Relationele Databases College 5</vt:lpstr>
      <vt:lpstr>Samenvatting vorige les</vt:lpstr>
      <vt:lpstr>Inhoud</vt:lpstr>
      <vt:lpstr>Join</vt:lpstr>
      <vt:lpstr>Join: Goede Poging</vt:lpstr>
      <vt:lpstr>Join: Foute Poging</vt:lpstr>
      <vt:lpstr>PowerPoint-presentatie</vt:lpstr>
      <vt:lpstr>SQL Voorbeeld: JOIN (I)</vt:lpstr>
      <vt:lpstr>SQL Voorbeeld: JOIN (II)</vt:lpstr>
      <vt:lpstr>JOINS</vt:lpstr>
      <vt:lpstr>SQL JOIN - termen</vt:lpstr>
      <vt:lpstr>JOIN: Syntax</vt:lpstr>
      <vt:lpstr>JOIN: Voorbeelden. INNER JOIN</vt:lpstr>
      <vt:lpstr>JOIN: Voorbeelden. LEFT JOIN</vt:lpstr>
      <vt:lpstr>JOIN: Voorbeelden. RIGHT JOIN</vt:lpstr>
      <vt:lpstr>JOIN: Voorbeelden. FULL OUTER JOIN</vt:lpstr>
      <vt:lpstr>Oefening 5.1</vt:lpstr>
      <vt:lpstr>Subqueries (I)</vt:lpstr>
      <vt:lpstr>Voorbeeld subquery (I)</vt:lpstr>
      <vt:lpstr>Voorbeeld subquery (II)</vt:lpstr>
      <vt:lpstr>Subqueries (II)</vt:lpstr>
      <vt:lpstr>Voorbeeld statische “IN”</vt:lpstr>
      <vt:lpstr>Voorbeeld subquery (II)</vt:lpstr>
      <vt:lpstr>PowerPoint-presentatie</vt:lpstr>
      <vt:lpstr>PowerPoint-presentatie</vt:lpstr>
      <vt:lpstr>Views</vt:lpstr>
      <vt:lpstr>Views: hoe?</vt:lpstr>
      <vt:lpstr>Views: voorbeeld</vt:lpstr>
      <vt:lpstr>Oefening 5.2 Bibliotheek-casus</vt:lpstr>
      <vt:lpstr>Unions</vt:lpstr>
      <vt:lpstr>PowerPoint-presentatie</vt:lpstr>
    </vt:vector>
  </TitlesOfParts>
  <Company>boohoo.com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boo hoo</dc:creator>
  <cp:lastModifiedBy>Marco van Poortvliet</cp:lastModifiedBy>
  <cp:revision>288</cp:revision>
  <dcterms:created xsi:type="dcterms:W3CDTF">2004-02-18T00:25:30Z</dcterms:created>
  <dcterms:modified xsi:type="dcterms:W3CDTF">2017-09-27T12:31:05Z</dcterms:modified>
</cp:coreProperties>
</file>