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774" r:id="rId1"/>
  </p:sldMasterIdLst>
  <p:notesMasterIdLst>
    <p:notesMasterId r:id="rId47"/>
  </p:notesMasterIdLst>
  <p:sldIdLst>
    <p:sldId id="393" r:id="rId2"/>
    <p:sldId id="395" r:id="rId3"/>
    <p:sldId id="396" r:id="rId4"/>
    <p:sldId id="398" r:id="rId5"/>
    <p:sldId id="361" r:id="rId6"/>
    <p:sldId id="369" r:id="rId7"/>
    <p:sldId id="371" r:id="rId8"/>
    <p:sldId id="379" r:id="rId9"/>
    <p:sldId id="435" r:id="rId10"/>
    <p:sldId id="345" r:id="rId11"/>
    <p:sldId id="392" r:id="rId12"/>
    <p:sldId id="433" r:id="rId13"/>
    <p:sldId id="264" r:id="rId14"/>
    <p:sldId id="436" r:id="rId15"/>
    <p:sldId id="268" r:id="rId16"/>
    <p:sldId id="346" r:id="rId17"/>
    <p:sldId id="429" r:id="rId18"/>
    <p:sldId id="427" r:id="rId19"/>
    <p:sldId id="428" r:id="rId20"/>
    <p:sldId id="426" r:id="rId21"/>
    <p:sldId id="349" r:id="rId22"/>
    <p:sldId id="275" r:id="rId23"/>
    <p:sldId id="351" r:id="rId24"/>
    <p:sldId id="430" r:id="rId25"/>
    <p:sldId id="279" r:id="rId26"/>
    <p:sldId id="406" r:id="rId27"/>
    <p:sldId id="400" r:id="rId28"/>
    <p:sldId id="405" r:id="rId29"/>
    <p:sldId id="407" r:id="rId30"/>
    <p:sldId id="431" r:id="rId31"/>
    <p:sldId id="402" r:id="rId32"/>
    <p:sldId id="408" r:id="rId33"/>
    <p:sldId id="409" r:id="rId34"/>
    <p:sldId id="410" r:id="rId35"/>
    <p:sldId id="412" r:id="rId36"/>
    <p:sldId id="417" r:id="rId37"/>
    <p:sldId id="403" r:id="rId38"/>
    <p:sldId id="404" r:id="rId39"/>
    <p:sldId id="414" r:id="rId40"/>
    <p:sldId id="415" r:id="rId41"/>
    <p:sldId id="416" r:id="rId42"/>
    <p:sldId id="324" r:id="rId43"/>
    <p:sldId id="418" r:id="rId44"/>
    <p:sldId id="419" r:id="rId45"/>
    <p:sldId id="420"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666699"/>
    <a:srgbClr val="000000"/>
    <a:srgbClr val="FFFF00"/>
    <a:srgbClr val="FFE482"/>
    <a:srgbClr val="FF38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607" autoAdjust="0"/>
  </p:normalViewPr>
  <p:slideViewPr>
    <p:cSldViewPr>
      <p:cViewPr varScale="1">
        <p:scale>
          <a:sx n="66" d="100"/>
          <a:sy n="66" d="100"/>
        </p:scale>
        <p:origin x="1915" y="5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04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7109" name="Rectangle 5"/>
          <p:cNvSpPr>
            <a:spLocks noGrp="1" noChangeArrowheads="1"/>
          </p:cNvSpPr>
          <p:nvPr>
            <p:ph type="body" sz="quarter" idx="3"/>
          </p:nvPr>
        </p:nvSpPr>
        <p:spPr bwMode="auto">
          <a:xfrm>
            <a:off x="188913" y="4343400"/>
            <a:ext cx="6480175"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7DB401F-7BD3-4CB6-BE6E-67BE14193FB5}" type="slidenum">
              <a:rPr lang="en-US"/>
              <a:pPr/>
              <a:t>‹#›</a:t>
            </a:fld>
            <a:endParaRPr lang="en-US" dirty="0"/>
          </a:p>
        </p:txBody>
      </p:sp>
    </p:spTree>
    <p:extLst>
      <p:ext uri="{BB962C8B-B14F-4D97-AF65-F5344CB8AC3E}">
        <p14:creationId xmlns:p14="http://schemas.microsoft.com/office/powerpoint/2010/main" val="30105853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Relational_database#cite_note-2" TargetMode="External"/><Relationship Id="rId3" Type="http://schemas.openxmlformats.org/officeDocument/2006/relationships/hyperlink" Target="https://en.wikipedia.org/wiki/Table_(database)" TargetMode="External"/><Relationship Id="rId7" Type="http://schemas.openxmlformats.org/officeDocument/2006/relationships/hyperlink" Target="https://en.wikipedia.org/wiki/Tupl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Record_(computer_science)" TargetMode="External"/><Relationship Id="rId5" Type="http://schemas.openxmlformats.org/officeDocument/2006/relationships/hyperlink" Target="https://en.wikipedia.org/wiki/Row_(database)" TargetMode="External"/><Relationship Id="rId4" Type="http://schemas.openxmlformats.org/officeDocument/2006/relationships/hyperlink" Target="https://en.wikipedia.org/wiki/Column_(databas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2D669-BAD4-43D6-A071-A41C93FE2795}" type="slidenum">
              <a:rPr lang="en-US"/>
              <a:pPr/>
              <a:t>1</a:t>
            </a:fld>
            <a:endParaRPr lang="en-US" dirty="0"/>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797092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DB584-8CD3-43E0-B189-F09B679EAFE6}" type="slidenum">
              <a:rPr lang="en-US"/>
              <a:pPr/>
              <a:t>11</a:t>
            </a:fld>
            <a:endParaRPr lang="en-US" dirty="0"/>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pPr>
              <a:spcBef>
                <a:spcPct val="0"/>
              </a:spcBef>
            </a:pPr>
            <a:r>
              <a:rPr lang="nl-NL" dirty="0" smtClean="0">
                <a:latin typeface="Times New Roman" pitchFamily="18" charset="0"/>
              </a:rPr>
              <a:t>SQL is tot norm verklaard dor het American National </a:t>
            </a:r>
            <a:r>
              <a:rPr lang="nl-NL" dirty="0" err="1" smtClean="0">
                <a:latin typeface="Times New Roman" pitchFamily="18" charset="0"/>
              </a:rPr>
              <a:t>Standards</a:t>
            </a:r>
            <a:r>
              <a:rPr lang="nl-NL" dirty="0" smtClean="0">
                <a:latin typeface="Times New Roman" pitchFamily="18" charset="0"/>
              </a:rPr>
              <a:t> </a:t>
            </a:r>
            <a:r>
              <a:rPr lang="nl-NL" dirty="0" err="1" smtClean="0">
                <a:latin typeface="Times New Roman" pitchFamily="18" charset="0"/>
              </a:rPr>
              <a:t>Institute</a:t>
            </a:r>
            <a:r>
              <a:rPr lang="nl-NL" dirty="0" smtClean="0">
                <a:latin typeface="Times New Roman" pitchFamily="18" charset="0"/>
              </a:rPr>
              <a:t> (ANSI) en de International </a:t>
            </a:r>
            <a:r>
              <a:rPr lang="nl-NL" dirty="0" err="1" smtClean="0">
                <a:latin typeface="Times New Roman" pitchFamily="18" charset="0"/>
              </a:rPr>
              <a:t>Standards</a:t>
            </a:r>
            <a:r>
              <a:rPr lang="nl-NL" dirty="0" smtClean="0">
                <a:latin typeface="Times New Roman" pitchFamily="18" charset="0"/>
              </a:rPr>
              <a:t> </a:t>
            </a:r>
            <a:r>
              <a:rPr lang="nl-NL" dirty="0" err="1" smtClean="0">
                <a:latin typeface="Times New Roman" pitchFamily="18" charset="0"/>
              </a:rPr>
              <a:t>Organisation</a:t>
            </a:r>
            <a:r>
              <a:rPr lang="nl-NL" dirty="0" smtClean="0">
                <a:latin typeface="Times New Roman" pitchFamily="18" charset="0"/>
              </a:rPr>
              <a:t> (ISO); in de loop der jaren zijn verschillende versies van de norm verschenen. SQL is eerst ontstaan in 1986, en is met name in 1992 vergaand gestandaardiseerd. In latere jaren zijn overigens uitbreidingen gepubliceerd.</a:t>
            </a:r>
          </a:p>
          <a:p>
            <a:pPr>
              <a:spcBef>
                <a:spcPct val="0"/>
              </a:spcBef>
            </a:pPr>
            <a:endParaRPr lang="nl-NL" dirty="0" smtClean="0">
              <a:latin typeface="Times New Roman" pitchFamily="18" charset="0"/>
            </a:endParaRPr>
          </a:p>
          <a:p>
            <a:pPr>
              <a:spcBef>
                <a:spcPct val="0"/>
              </a:spcBef>
            </a:pPr>
            <a:r>
              <a:rPr lang="nl-NL" dirty="0" smtClean="0">
                <a:latin typeface="Times New Roman" pitchFamily="18" charset="0"/>
              </a:rPr>
              <a:t>SQL bestaat voor alle maten computers en verschillende besturingssystemen; sommige leveranciers leveren ook supersets (extra’s bovenop de standaard). Veel fabrikanten, denk aan Microsoft, Oracle, DB2, et cetera hebben SQL ingebakken in hun producten, zij het soms in (licht) gewijzigde vorm. Maar de basis van SQL is gelukkig vrijwel overal terug te vinden.</a:t>
            </a:r>
          </a:p>
          <a:p>
            <a:pPr>
              <a:spcBef>
                <a:spcPct val="0"/>
              </a:spcBef>
            </a:pPr>
            <a:endParaRPr lang="nl-NL" dirty="0" smtClean="0">
              <a:latin typeface="Times New Roman" pitchFamily="18" charset="0"/>
            </a:endParaRPr>
          </a:p>
          <a:p>
            <a:pPr>
              <a:spcBef>
                <a:spcPct val="0"/>
              </a:spcBef>
            </a:pPr>
            <a:r>
              <a:rPr lang="nl-NL" dirty="0" err="1" smtClean="0">
                <a:latin typeface="Times New Roman" pitchFamily="18" charset="0"/>
              </a:rPr>
              <a:t>Syntax</a:t>
            </a:r>
            <a:r>
              <a:rPr lang="nl-NL" dirty="0" smtClean="0">
                <a:latin typeface="Times New Roman" pitchFamily="18" charset="0"/>
              </a:rPr>
              <a:t> heeft betrekking op de regels van de taal. Een </a:t>
            </a:r>
            <a:r>
              <a:rPr lang="nl-NL" dirty="0" err="1" smtClean="0">
                <a:latin typeface="Times New Roman" pitchFamily="18" charset="0"/>
              </a:rPr>
              <a:t>SQL-zin</a:t>
            </a:r>
            <a:r>
              <a:rPr lang="nl-NL" dirty="0" smtClean="0">
                <a:latin typeface="Times New Roman" pitchFamily="18" charset="0"/>
              </a:rPr>
              <a:t> eindigt met een ; (net zoals een Nederlandse zin eindigt op een .). Semantiek heeft betrekking op de verwerking:</a:t>
            </a:r>
            <a:r>
              <a:rPr lang="nl-NL" baseline="0" dirty="0" smtClean="0">
                <a:latin typeface="Times New Roman" pitchFamily="18" charset="0"/>
              </a:rPr>
              <a:t> Wat gebeurt er naar aanleiding van een </a:t>
            </a:r>
            <a:r>
              <a:rPr lang="nl-NL" baseline="0" dirty="0" err="1" smtClean="0">
                <a:latin typeface="Times New Roman" pitchFamily="18" charset="0"/>
              </a:rPr>
              <a:t>SQL-zin</a:t>
            </a:r>
            <a:r>
              <a:rPr lang="nl-NL" baseline="0" dirty="0" smtClean="0">
                <a:latin typeface="Times New Roman" pitchFamily="18" charset="0"/>
              </a:rPr>
              <a:t>?</a:t>
            </a:r>
            <a:endParaRPr lang="nl-NL" dirty="0" smtClean="0">
              <a:latin typeface="Times New Roman" pitchFamily="18" charset="0"/>
            </a:endParaRPr>
          </a:p>
          <a:p>
            <a:pPr>
              <a:spcBef>
                <a:spcPct val="0"/>
              </a:spcBef>
            </a:pPr>
            <a:endParaRPr lang="nl-NL" dirty="0" smtClean="0"/>
          </a:p>
        </p:txBody>
      </p:sp>
    </p:spTree>
    <p:extLst>
      <p:ext uri="{BB962C8B-B14F-4D97-AF65-F5344CB8AC3E}">
        <p14:creationId xmlns:p14="http://schemas.microsoft.com/office/powerpoint/2010/main" val="1334814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This model organizes data into one or more </a:t>
            </a:r>
            <a:r>
              <a:rPr lang="en-US" dirty="0" smtClean="0">
                <a:hlinkClick r:id="rId3" tooltip="Table (database)"/>
              </a:rPr>
              <a:t>tables</a:t>
            </a:r>
            <a:r>
              <a:rPr lang="en-US" dirty="0" smtClean="0"/>
              <a:t> (or "relations") of </a:t>
            </a:r>
            <a:r>
              <a:rPr lang="en-US" dirty="0" smtClean="0">
                <a:hlinkClick r:id="rId4" tooltip="Column (database)"/>
              </a:rPr>
              <a:t>columns</a:t>
            </a:r>
            <a:r>
              <a:rPr lang="en-US" dirty="0" smtClean="0"/>
              <a:t> and </a:t>
            </a:r>
            <a:r>
              <a:rPr lang="en-US" dirty="0" smtClean="0">
                <a:hlinkClick r:id="rId5" tooltip="Row (database)"/>
              </a:rPr>
              <a:t>rows</a:t>
            </a:r>
            <a:r>
              <a:rPr lang="en-US" dirty="0" smtClean="0"/>
              <a:t>, with a unique key identifying each row. Rows are also called </a:t>
            </a:r>
            <a:r>
              <a:rPr lang="en-US" dirty="0" smtClean="0">
                <a:hlinkClick r:id="rId6" tooltip="Record (computer science)"/>
              </a:rPr>
              <a:t>records</a:t>
            </a:r>
            <a:r>
              <a:rPr lang="en-US" dirty="0" smtClean="0"/>
              <a:t> or </a:t>
            </a:r>
            <a:r>
              <a:rPr lang="en-US" dirty="0" smtClean="0">
                <a:hlinkClick r:id="rId7" tooltip="Tuple"/>
              </a:rPr>
              <a:t>tuples</a:t>
            </a:r>
            <a:r>
              <a:rPr lang="en-US" dirty="0" smtClean="0"/>
              <a:t>.</a:t>
            </a:r>
            <a:r>
              <a:rPr lang="en-US" baseline="30000" dirty="0" smtClean="0">
                <a:hlinkClick r:id="rId8"/>
              </a:rPr>
              <a:t>[2]</a:t>
            </a:r>
            <a:r>
              <a:rPr lang="en-US" dirty="0" smtClean="0"/>
              <a:t> Generally, each table/relation represents one "entity type" (such as customer or product). The rows represent instances of that type of entity (such as "Lee" or "chair") and the columns representing values attributed to that instance (such as address or price).</a:t>
            </a:r>
          </a:p>
          <a:p>
            <a:endParaRPr lang="en-US" dirty="0"/>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12</a:t>
            </a:fld>
            <a:endParaRPr lang="en-US" dirty="0"/>
          </a:p>
        </p:txBody>
      </p:sp>
    </p:spTree>
    <p:extLst>
      <p:ext uri="{BB962C8B-B14F-4D97-AF65-F5344CB8AC3E}">
        <p14:creationId xmlns:p14="http://schemas.microsoft.com/office/powerpoint/2010/main" val="758191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A63CB2-38D5-424C-A6EE-5054B3DF848E}" type="slidenum">
              <a:rPr lang="en-US"/>
              <a:pPr/>
              <a:t>13</a:t>
            </a:fld>
            <a:endParaRPr lang="en-US" dirty="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pPr>
              <a:spcBef>
                <a:spcPct val="0"/>
              </a:spcBef>
            </a:pPr>
            <a:r>
              <a:rPr lang="nl-NL" dirty="0" smtClean="0">
                <a:latin typeface="Times New Roman" pitchFamily="18" charset="0"/>
              </a:rPr>
              <a:t>SQL</a:t>
            </a:r>
            <a:r>
              <a:rPr lang="nl-NL" baseline="0" dirty="0" smtClean="0">
                <a:latin typeface="Times New Roman" pitchFamily="18" charset="0"/>
              </a:rPr>
              <a:t> is een special </a:t>
            </a:r>
            <a:r>
              <a:rPr lang="nl-NL" baseline="0" dirty="0" err="1" smtClean="0">
                <a:latin typeface="Times New Roman" pitchFamily="18" charset="0"/>
              </a:rPr>
              <a:t>purpose</a:t>
            </a:r>
            <a:r>
              <a:rPr lang="nl-NL" baseline="0" dirty="0" smtClean="0">
                <a:latin typeface="Times New Roman" pitchFamily="18" charset="0"/>
              </a:rPr>
              <a:t> </a:t>
            </a:r>
            <a:r>
              <a:rPr lang="nl-NL" baseline="0" dirty="0" err="1" smtClean="0">
                <a:latin typeface="Times New Roman" pitchFamily="18" charset="0"/>
              </a:rPr>
              <a:t>programming</a:t>
            </a:r>
            <a:r>
              <a:rPr lang="nl-NL" baseline="0" dirty="0" smtClean="0">
                <a:latin typeface="Times New Roman" pitchFamily="18" charset="0"/>
              </a:rPr>
              <a:t> </a:t>
            </a:r>
            <a:r>
              <a:rPr lang="nl-NL" baseline="0" dirty="0" err="1" smtClean="0">
                <a:latin typeface="Times New Roman" pitchFamily="18" charset="0"/>
              </a:rPr>
              <a:t>language</a:t>
            </a:r>
            <a:r>
              <a:rPr lang="nl-NL" baseline="0" dirty="0" smtClean="0">
                <a:latin typeface="Times New Roman" pitchFamily="18" charset="0"/>
              </a:rPr>
              <a:t> dat ontworpen is voor het managen va</a:t>
            </a:r>
          </a:p>
          <a:p>
            <a:pPr>
              <a:spcBef>
                <a:spcPct val="0"/>
              </a:spcBef>
            </a:pPr>
            <a:endParaRPr lang="nl-NL" baseline="0" dirty="0" smtClean="0">
              <a:latin typeface="Times New Roman" pitchFamily="18" charset="0"/>
            </a:endParaRPr>
          </a:p>
          <a:p>
            <a:pPr>
              <a:spcBef>
                <a:spcPct val="0"/>
              </a:spcBef>
            </a:pPr>
            <a:endParaRPr lang="nl-NL" i="1" dirty="0" smtClean="0"/>
          </a:p>
          <a:p>
            <a:pPr>
              <a:spcBef>
                <a:spcPct val="0"/>
              </a:spcBef>
            </a:pPr>
            <a:r>
              <a:rPr lang="nl-NL" i="1" dirty="0" smtClean="0"/>
              <a:t>RDBMS database, SQL en server side </a:t>
            </a:r>
            <a:r>
              <a:rPr lang="nl-NL" i="1" dirty="0" err="1" smtClean="0"/>
              <a:t>scripting</a:t>
            </a:r>
            <a:r>
              <a:rPr lang="nl-NL" i="1" dirty="0" smtClean="0"/>
              <a:t> taal .ie Java, ASP om data uit de database te halen en tonen op een website</a:t>
            </a:r>
          </a:p>
          <a:p>
            <a:pPr>
              <a:spcBef>
                <a:spcPct val="0"/>
              </a:spcBef>
            </a:pPr>
            <a:r>
              <a:rPr lang="nl-NL" baseline="0" dirty="0" smtClean="0">
                <a:latin typeface="Times New Roman" pitchFamily="18" charset="0"/>
              </a:rPr>
              <a:t>n data in RDBMS</a:t>
            </a:r>
            <a:endParaRPr lang="nl-NL" dirty="0" smtClean="0">
              <a:latin typeface="Times New Roman" pitchFamily="18" charset="0"/>
            </a:endParaRPr>
          </a:p>
        </p:txBody>
      </p:sp>
    </p:spTree>
    <p:extLst>
      <p:ext uri="{BB962C8B-B14F-4D97-AF65-F5344CB8AC3E}">
        <p14:creationId xmlns:p14="http://schemas.microsoft.com/office/powerpoint/2010/main" val="3565849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374B1D-1349-40C8-8CB5-3882FE3C6723}" type="slidenum">
              <a:rPr lang="en-US"/>
              <a:pPr/>
              <a:t>15</a:t>
            </a:fld>
            <a:endParaRPr lang="en-US" dirty="0"/>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l-NL" dirty="0" smtClean="0"/>
              <a:t>De constructie specificeert welke gegevens nodig zijn (declaratief), en niet de logische stappen om ze te vinden (procedureel); kortom </a:t>
            </a:r>
            <a:r>
              <a:rPr lang="nl-NL" dirty="0" smtClean="0">
                <a:solidFill>
                  <a:schemeClr val="accent1"/>
                </a:solidFill>
              </a:rPr>
              <a:t>wel WAT, niet HOE</a:t>
            </a:r>
          </a:p>
          <a:p>
            <a:endParaRPr lang="nl-NL" dirty="0" smtClean="0"/>
          </a:p>
        </p:txBody>
      </p:sp>
    </p:spTree>
    <p:extLst>
      <p:ext uri="{BB962C8B-B14F-4D97-AF65-F5344CB8AC3E}">
        <p14:creationId xmlns:p14="http://schemas.microsoft.com/office/powerpoint/2010/main" val="2446057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DB9DF-F0CF-4292-8E34-B348AA8ACDA3}" type="slidenum">
              <a:rPr lang="en-US"/>
              <a:pPr/>
              <a:t>16</a:t>
            </a:fld>
            <a:endParaRPr lang="en-US" dirty="0"/>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247178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DB9DF-F0CF-4292-8E34-B348AA8ACDA3}" type="slidenum">
              <a:rPr lang="en-US"/>
              <a:pPr/>
              <a:t>17</a:t>
            </a:fld>
            <a:endParaRPr lang="en-US" dirty="0"/>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Kolomnaam</a:t>
            </a:r>
            <a:r>
              <a:rPr lang="en-US" dirty="0" smtClean="0"/>
              <a:t>: </a:t>
            </a:r>
            <a:r>
              <a:rPr lang="en-US" dirty="0" err="1" smtClean="0"/>
              <a:t>Afkortingen</a:t>
            </a:r>
            <a:r>
              <a:rPr lang="en-US" dirty="0" smtClean="0"/>
              <a:t> </a:t>
            </a:r>
            <a:r>
              <a:rPr lang="en-US" dirty="0" err="1" smtClean="0"/>
              <a:t>mogen</a:t>
            </a:r>
            <a:r>
              <a:rPr lang="en-US" dirty="0" smtClean="0"/>
              <a:t> in </a:t>
            </a:r>
            <a:r>
              <a:rPr lang="en-US" dirty="0" err="1" smtClean="0"/>
              <a:t>hoofdletters</a:t>
            </a:r>
            <a:r>
              <a:rPr lang="en-US" dirty="0" smtClean="0"/>
              <a:t>.</a:t>
            </a:r>
            <a:r>
              <a:rPr lang="en-US" baseline="0" dirty="0" smtClean="0"/>
              <a:t> ID, ISBN,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SQL Server: In SQL Server mag </a:t>
            </a:r>
            <a:r>
              <a:rPr lang="en-US" baseline="0" dirty="0" err="1" smtClean="0"/>
              <a:t>tabelnaam</a:t>
            </a:r>
            <a:r>
              <a:rPr lang="en-US" baseline="0" dirty="0" smtClean="0"/>
              <a:t> </a:t>
            </a:r>
            <a:r>
              <a:rPr lang="en-US" baseline="0" dirty="0" err="1" smtClean="0"/>
              <a:t>en</a:t>
            </a:r>
            <a:r>
              <a:rPr lang="en-US" baseline="0" dirty="0" smtClean="0"/>
              <a:t> </a:t>
            </a:r>
            <a:r>
              <a:rPr lang="en-US" baseline="0" dirty="0" err="1" smtClean="0"/>
              <a:t>kolomnaam</a:t>
            </a:r>
            <a:r>
              <a:rPr lang="en-US" baseline="0" dirty="0" smtClean="0"/>
              <a:t> </a:t>
            </a:r>
            <a:r>
              <a:rPr lang="en-US" baseline="0" dirty="0" err="1" smtClean="0"/>
              <a:t>tussen</a:t>
            </a:r>
            <a:r>
              <a:rPr lang="en-US" baseline="0" dirty="0" smtClean="0"/>
              <a:t> </a:t>
            </a:r>
            <a:r>
              <a:rPr lang="en-US" baseline="0" dirty="0" err="1" smtClean="0"/>
              <a:t>vierkante</a:t>
            </a:r>
            <a:r>
              <a:rPr lang="en-US" baseline="0" dirty="0" smtClean="0"/>
              <a:t> </a:t>
            </a:r>
            <a:r>
              <a:rPr lang="en-US" baseline="0" dirty="0" err="1" smtClean="0"/>
              <a:t>haken</a:t>
            </a:r>
            <a:r>
              <a:rPr lang="en-US" baseline="0" dirty="0" smtClean="0"/>
              <a:t>. [</a:t>
            </a:r>
            <a:r>
              <a:rPr lang="en-US" baseline="0" dirty="0" err="1" smtClean="0"/>
              <a:t>Sporter</a:t>
            </a:r>
            <a:r>
              <a:rPr lang="en-US" baseline="0" dirty="0" smtClean="0"/>
              <a:t>], [</a:t>
            </a:r>
            <a:r>
              <a:rPr lang="en-US" baseline="0" dirty="0" err="1" smtClean="0"/>
              <a:t>ProductType</a:t>
            </a:r>
            <a:r>
              <a:rPr lang="en-US"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PAS OP: Het </a:t>
            </a:r>
            <a:r>
              <a:rPr lang="en-US" baseline="0" dirty="0" err="1" smtClean="0"/>
              <a:t>boek</a:t>
            </a:r>
            <a:r>
              <a:rPr lang="en-US" baseline="0" dirty="0" smtClean="0"/>
              <a:t> </a:t>
            </a:r>
            <a:r>
              <a:rPr lang="en-US" baseline="0" dirty="0" err="1" smtClean="0"/>
              <a:t>gebruikt</a:t>
            </a:r>
            <a:r>
              <a:rPr lang="en-US" baseline="0" dirty="0" smtClean="0"/>
              <a:t> </a:t>
            </a:r>
            <a:r>
              <a:rPr lang="en-US" baseline="0" dirty="0" err="1" smtClean="0"/>
              <a:t>andere</a:t>
            </a:r>
            <a:r>
              <a:rPr lang="en-US" baseline="0" dirty="0" smtClean="0"/>
              <a:t> </a:t>
            </a:r>
            <a:r>
              <a:rPr lang="en-US" baseline="0" dirty="0" err="1" smtClean="0"/>
              <a:t>notitieafspraken</a:t>
            </a:r>
            <a:r>
              <a:rPr lang="en-US" baseline="0" dirty="0" smtClean="0"/>
              <a:t>.</a:t>
            </a:r>
            <a:endParaRPr lang="nl-NL" dirty="0" smtClean="0"/>
          </a:p>
        </p:txBody>
      </p:sp>
    </p:spTree>
    <p:extLst>
      <p:ext uri="{BB962C8B-B14F-4D97-AF65-F5344CB8AC3E}">
        <p14:creationId xmlns:p14="http://schemas.microsoft.com/office/powerpoint/2010/main" val="918864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C14C4-9B8F-4671-93AE-6A8EB4BD2609}" type="slidenum">
              <a:rPr lang="en-US"/>
              <a:pPr/>
              <a:t>18</a:t>
            </a:fld>
            <a:endParaRPr lang="en-US" dirty="0"/>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nl-NL" b="0" i="0" dirty="0" smtClean="0"/>
          </a:p>
        </p:txBody>
      </p:sp>
    </p:spTree>
    <p:extLst>
      <p:ext uri="{BB962C8B-B14F-4D97-AF65-F5344CB8AC3E}">
        <p14:creationId xmlns:p14="http://schemas.microsoft.com/office/powerpoint/2010/main" val="2354477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B9FD7-5D33-4F3B-BD50-EE595C94B5F8}" type="slidenum">
              <a:rPr lang="en-US"/>
              <a:pPr/>
              <a:t>20</a:t>
            </a:fld>
            <a:endParaRPr lang="en-US" dirty="0"/>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706073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C14C4-9B8F-4671-93AE-6A8EB4BD2609}" type="slidenum">
              <a:rPr lang="en-US"/>
              <a:pPr/>
              <a:t>21</a:t>
            </a:fld>
            <a:endParaRPr lang="en-US" dirty="0"/>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pPr>
              <a:spcBef>
                <a:spcPct val="0"/>
              </a:spcBef>
            </a:pPr>
            <a:endParaRPr lang="nl-NL" b="0" i="0" dirty="0"/>
          </a:p>
        </p:txBody>
      </p:sp>
    </p:spTree>
    <p:extLst>
      <p:ext uri="{BB962C8B-B14F-4D97-AF65-F5344CB8AC3E}">
        <p14:creationId xmlns:p14="http://schemas.microsoft.com/office/powerpoint/2010/main" val="1095295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63538" indent="-363538"/>
            <a:endParaRPr lang="nl-NL" sz="1400" dirty="0" smtClean="0">
              <a:solidFill>
                <a:srgbClr val="FFE482"/>
              </a:solidFill>
              <a:latin typeface="Arial" charset="0"/>
            </a:endParaRPr>
          </a:p>
          <a:p>
            <a:pPr eaLnBrk="1" hangingPunct="1">
              <a:buClr>
                <a:srgbClr val="ECFF2B"/>
              </a:buClr>
              <a:buSzPct val="80000"/>
            </a:pPr>
            <a:r>
              <a:rPr lang="nl-NL" sz="1200" i="1" dirty="0" smtClean="0">
                <a:latin typeface="Arial" charset="0"/>
              </a:rPr>
              <a:t>Het zoekargument (leeftijd) is niet uniek in de tabel, dus voldoen meer rijen aan deze voorwaarde</a:t>
            </a:r>
          </a:p>
          <a:p>
            <a:endParaRPr lang="en-US" dirty="0"/>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22</a:t>
            </a:fld>
            <a:endParaRPr lang="en-US" dirty="0"/>
          </a:p>
        </p:txBody>
      </p:sp>
    </p:spTree>
    <p:extLst>
      <p:ext uri="{BB962C8B-B14F-4D97-AF65-F5344CB8AC3E}">
        <p14:creationId xmlns:p14="http://schemas.microsoft.com/office/powerpoint/2010/main" val="337974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29BE9-7504-4766-AB81-E40ED0020575}" type="slidenum">
              <a:rPr lang="en-US"/>
              <a:pPr/>
              <a:t>2</a:t>
            </a:fld>
            <a:endParaRPr lang="en-US" dirty="0"/>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27868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EB0C8A-7511-472E-88BD-6B4BF6AE77D7}" type="slidenum">
              <a:rPr lang="en-US"/>
              <a:pPr/>
              <a:t>23</a:t>
            </a:fld>
            <a:endParaRPr lang="en-US" dirty="0"/>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2407157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EB0C8A-7511-472E-88BD-6B4BF6AE77D7}" type="slidenum">
              <a:rPr lang="en-US"/>
              <a:pPr/>
              <a:t>24</a:t>
            </a:fld>
            <a:endParaRPr lang="en-US" dirty="0"/>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1064416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7AAC66-4F9A-43F5-8D62-365E0D42C1B1}" type="slidenum">
              <a:rPr lang="en-US"/>
              <a:pPr/>
              <a:t>28</a:t>
            </a:fld>
            <a:endParaRPr 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l-NL" sz="1200" dirty="0" smtClean="0"/>
              <a:t>Zoeken naar een patroon in een kolom</a:t>
            </a:r>
            <a:endParaRPr lang="nl-NL" sz="1200" dirty="0" smtClean="0">
              <a:solidFill>
                <a:schemeClr val="accent1"/>
              </a:solidFill>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nl-NL" sz="1200" dirty="0" smtClean="0">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nl-NL" sz="1200" dirty="0" smtClean="0">
                <a:latin typeface="Arial" charset="0"/>
              </a:rPr>
              <a:t>'</a:t>
            </a:r>
            <a:r>
              <a:rPr lang="nl-NL" sz="1200" dirty="0" smtClean="0">
                <a:solidFill>
                  <a:srgbClr val="C00000"/>
                </a:solidFill>
                <a:latin typeface="Arial" charset="0"/>
              </a:rPr>
              <a:t>%</a:t>
            </a:r>
            <a:r>
              <a:rPr lang="nl-NL" sz="1200" dirty="0" smtClean="0">
                <a:latin typeface="Arial" charset="0"/>
              </a:rPr>
              <a:t>' is een wildcard voor nul of meer willekeurige tekens, maar alleen in combinatie met </a:t>
            </a:r>
            <a:r>
              <a:rPr lang="nl-NL" sz="1200" dirty="0" smtClean="0">
                <a:solidFill>
                  <a:schemeClr val="accent1"/>
                </a:solidFill>
                <a:latin typeface="Arial" charset="0"/>
              </a:rPr>
              <a:t>LIKE</a:t>
            </a:r>
            <a:r>
              <a:rPr lang="nl-NL" sz="1200" dirty="0" smtClean="0">
                <a:latin typeface="Arial" charset="0"/>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4027134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1F303-C59C-45B8-B10C-403A476FA544}" type="slidenum">
              <a:rPr lang="en-US"/>
              <a:pPr/>
              <a:t>29</a:t>
            </a:fld>
            <a:endParaRPr lang="en-US" dirty="0"/>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862280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2A2D2-287A-48B9-8FA3-A3CA8E3D20BC}" type="slidenum">
              <a:rPr lang="en-US"/>
              <a:pPr/>
              <a:t>30</a:t>
            </a:fld>
            <a:endParaRPr lang="en-US" dirty="0"/>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4094726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26EF0-568A-42D2-BB37-E9309CAC3DC7}" type="slidenum">
              <a:rPr lang="en-US"/>
              <a:pPr/>
              <a:t>31</a:t>
            </a:fld>
            <a:endParaRPr lang="en-US" dirty="0"/>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pPr eaLnBrk="1" hangingPunct="1">
              <a:buClr>
                <a:srgbClr val="ECFF2B"/>
              </a:buClr>
              <a:buSzPct val="80000"/>
              <a:tabLst>
                <a:tab pos="363538" algn="l"/>
              </a:tabLst>
            </a:pPr>
            <a:r>
              <a:rPr lang="nl-NL" sz="1200" dirty="0" smtClean="0">
                <a:latin typeface="Arial" charset="0"/>
              </a:rPr>
              <a:t>Met de AND-operator moet</a:t>
            </a:r>
            <a:br>
              <a:rPr lang="nl-NL" sz="1200" dirty="0" smtClean="0">
                <a:latin typeface="Arial" charset="0"/>
              </a:rPr>
            </a:br>
            <a:r>
              <a:rPr lang="nl-NL" sz="1200" dirty="0" smtClean="0">
                <a:latin typeface="Arial" charset="0"/>
              </a:rPr>
              <a:t>een record aan beide voorwaarden voldoen</a:t>
            </a:r>
          </a:p>
          <a:p>
            <a:pPr eaLnBrk="1" hangingPunct="1">
              <a:buClr>
                <a:srgbClr val="ECFF2B"/>
              </a:buClr>
              <a:buSzPct val="80000"/>
              <a:tabLst>
                <a:tab pos="363538" algn="l"/>
              </a:tabLst>
            </a:pPr>
            <a:r>
              <a:rPr lang="nl-NL" sz="1200" dirty="0" smtClean="0">
                <a:latin typeface="Arial" charset="0"/>
              </a:rPr>
              <a:t>om in het resultaat te verschijnen</a:t>
            </a:r>
            <a:endParaRPr lang="nl-NL" sz="1400" dirty="0" smtClean="0">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460862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l-NL" sz="1200" dirty="0" smtClean="0">
                <a:latin typeface="Arial" charset="0"/>
              </a:rPr>
              <a:t>De OR-operator betekent dat 1 van de 2 genoeg is, maar allebei mag ook</a:t>
            </a:r>
          </a:p>
          <a:p>
            <a:endParaRPr lang="nl-NL" dirty="0"/>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32</a:t>
            </a:fld>
            <a:endParaRPr lang="en-US" dirty="0"/>
          </a:p>
        </p:txBody>
      </p:sp>
    </p:spTree>
    <p:extLst>
      <p:ext uri="{BB962C8B-B14F-4D97-AF65-F5344CB8AC3E}">
        <p14:creationId xmlns:p14="http://schemas.microsoft.com/office/powerpoint/2010/main" val="3017323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B535F-BDE2-4392-A231-302DA312C5FB}" type="slidenum">
              <a:rPr lang="en-US"/>
              <a:pPr/>
              <a:t>33</a:t>
            </a:fld>
            <a:endParaRPr lang="en-US" dirty="0"/>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pPr marL="514350" indent="-514350">
              <a:spcAft>
                <a:spcPts val="1000"/>
              </a:spcAft>
              <a:buSzPct val="80000"/>
              <a:buFont typeface="Wingdings" pitchFamily="2" charset="2"/>
              <a:buChar char="§"/>
              <a:tabLst>
                <a:tab pos="363538" algn="l"/>
              </a:tabLst>
            </a:pPr>
            <a:r>
              <a:rPr lang="nl-NL" sz="1200" dirty="0" smtClean="0">
                <a:solidFill>
                  <a:schemeClr val="accent1"/>
                </a:solidFill>
                <a:latin typeface="Arial" charset="0"/>
              </a:rPr>
              <a:t>AND</a:t>
            </a:r>
            <a:r>
              <a:rPr lang="nl-NL" sz="1200" dirty="0" smtClean="0">
                <a:latin typeface="Arial" charset="0"/>
              </a:rPr>
              <a:t> is sterker dan </a:t>
            </a:r>
            <a:r>
              <a:rPr lang="nl-NL" sz="1200" dirty="0" smtClean="0">
                <a:solidFill>
                  <a:schemeClr val="accent1"/>
                </a:solidFill>
                <a:latin typeface="Arial" charset="0"/>
              </a:rPr>
              <a:t>OR </a:t>
            </a:r>
            <a:br>
              <a:rPr lang="nl-NL" sz="1200" dirty="0" smtClean="0">
                <a:solidFill>
                  <a:schemeClr val="accent1"/>
                </a:solidFill>
                <a:latin typeface="Arial" charset="0"/>
              </a:rPr>
            </a:br>
            <a:r>
              <a:rPr lang="nl-NL" sz="1200" dirty="0" smtClean="0">
                <a:latin typeface="Arial" charset="0"/>
              </a:rPr>
              <a:t>("hoger in precedentie")</a:t>
            </a:r>
            <a:endParaRPr lang="nl-NL" sz="1200" dirty="0" smtClean="0">
              <a:solidFill>
                <a:schemeClr val="accent1"/>
              </a:solidFill>
              <a:latin typeface="Arial" charset="0"/>
            </a:endParaRPr>
          </a:p>
          <a:p>
            <a:pPr marL="514350" indent="-514350">
              <a:spcAft>
                <a:spcPts val="1000"/>
              </a:spcAft>
              <a:buSzPct val="80000"/>
              <a:buFont typeface="Wingdings" pitchFamily="2" charset="2"/>
              <a:buChar char="§"/>
              <a:tabLst>
                <a:tab pos="363538" algn="l"/>
              </a:tabLst>
            </a:pPr>
            <a:r>
              <a:rPr lang="nl-NL" sz="1200" dirty="0" smtClean="0">
                <a:latin typeface="Arial" charset="0"/>
              </a:rPr>
              <a:t>Dus worden alle </a:t>
            </a:r>
            <a:r>
              <a:rPr lang="nl-NL" sz="1200" dirty="0" err="1" smtClean="0">
                <a:solidFill>
                  <a:schemeClr val="accent1"/>
                </a:solidFill>
                <a:latin typeface="Arial" charset="0"/>
              </a:rPr>
              <a:t>AND</a:t>
            </a:r>
            <a:r>
              <a:rPr lang="nl-NL" sz="1200" dirty="0" err="1" smtClean="0">
                <a:latin typeface="Arial" charset="0"/>
              </a:rPr>
              <a:t>s</a:t>
            </a:r>
            <a:r>
              <a:rPr lang="nl-NL" sz="1200" dirty="0" smtClean="0">
                <a:latin typeface="Arial" charset="0"/>
              </a:rPr>
              <a:t> behandeld voor dat maar één enkele </a:t>
            </a:r>
            <a:r>
              <a:rPr lang="nl-NL" sz="1200" dirty="0" smtClean="0">
                <a:solidFill>
                  <a:schemeClr val="accent1"/>
                </a:solidFill>
                <a:latin typeface="Arial" charset="0"/>
              </a:rPr>
              <a:t>OR</a:t>
            </a:r>
            <a:r>
              <a:rPr lang="nl-NL" sz="1200" dirty="0" smtClean="0">
                <a:latin typeface="Arial" charset="0"/>
              </a:rPr>
              <a:t> aan de beurt is</a:t>
            </a:r>
          </a:p>
          <a:p>
            <a:pPr marL="514350" indent="-514350">
              <a:spcAft>
                <a:spcPts val="1000"/>
              </a:spcAft>
              <a:buSzPct val="80000"/>
              <a:buFont typeface="Wingdings" pitchFamily="2" charset="2"/>
              <a:buChar char="§"/>
              <a:tabLst>
                <a:tab pos="363538" algn="l"/>
              </a:tabLst>
            </a:pPr>
            <a:r>
              <a:rPr lang="nl-NL" sz="1200" dirty="0" smtClean="0">
                <a:latin typeface="Arial" charset="0"/>
              </a:rPr>
              <a:t>Tenzij er haakjes geplaatst worden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2918290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AB222-F995-41CC-89A0-3B337D810C99}" type="slidenum">
              <a:rPr lang="en-US"/>
              <a:pPr/>
              <a:t>36</a:t>
            </a:fld>
            <a:endParaRPr lang="en-US" dirty="0"/>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pPr>
              <a:spcBef>
                <a:spcPct val="0"/>
              </a:spcBef>
            </a:pPr>
            <a:r>
              <a:rPr lang="nl-NL" dirty="0" smtClean="0"/>
              <a:t>Vraag 2 is een strikvraag</a:t>
            </a:r>
            <a:endParaRPr lang="nl-NL" dirty="0"/>
          </a:p>
        </p:txBody>
      </p:sp>
    </p:spTree>
    <p:extLst>
      <p:ext uri="{BB962C8B-B14F-4D97-AF65-F5344CB8AC3E}">
        <p14:creationId xmlns:p14="http://schemas.microsoft.com/office/powerpoint/2010/main" val="3800352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BA94F-7CC4-41C8-AF19-31B09F777FBF}" type="slidenum">
              <a:rPr lang="en-US"/>
              <a:pPr/>
              <a:t>37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nl-NL" dirty="0" smtClean="0"/>
          </a:p>
        </p:txBody>
      </p:sp>
    </p:spTree>
    <p:extLst>
      <p:ext uri="{BB962C8B-B14F-4D97-AF65-F5344CB8AC3E}">
        <p14:creationId xmlns:p14="http://schemas.microsoft.com/office/powerpoint/2010/main" val="251357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A09C5E-E169-4177-82EF-9B27141461B4}" type="slidenum">
              <a:rPr lang="en-US"/>
              <a:pPr/>
              <a:t>3</a:t>
            </a:fld>
            <a:endParaRPr lang="en-US" dirty="0"/>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872795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58DCA-3E90-4820-BDE4-110ABCA5D686}" type="slidenum">
              <a:rPr lang="en-US"/>
              <a:pPr/>
              <a:t>39</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305338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757792-5555-4AFF-B437-F45012387BCA}" type="slidenum">
              <a:rPr lang="en-US"/>
              <a:pPr/>
              <a:t>40</a:t>
            </a:fld>
            <a:endParaRPr 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489043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DF9B1-70F2-43B9-90BF-4CD2A87B13B5}" type="slidenum">
              <a:rPr lang="en-US"/>
              <a:pPr/>
              <a:t>43</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nl-NL" dirty="0" smtClean="0"/>
          </a:p>
        </p:txBody>
      </p:sp>
    </p:spTree>
    <p:extLst>
      <p:ext uri="{BB962C8B-B14F-4D97-AF65-F5344CB8AC3E}">
        <p14:creationId xmlns:p14="http://schemas.microsoft.com/office/powerpoint/2010/main" val="3640732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9B8C42-B558-4A2F-AD69-FEB64546DA68}" type="slidenum">
              <a:rPr lang="en-US"/>
              <a:pPr/>
              <a:t>44</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604639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2AA69-42FC-4856-8826-854AFBB948A9}" type="slidenum">
              <a:rPr lang="en-US"/>
              <a:pPr/>
              <a:t>45</a:t>
            </a:fld>
            <a:endParaRPr lang="en-US" dirty="0"/>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b="0" i="0" dirty="0" smtClean="0"/>
          </a:p>
        </p:txBody>
      </p:sp>
    </p:spTree>
    <p:extLst>
      <p:ext uri="{BB962C8B-B14F-4D97-AF65-F5344CB8AC3E}">
        <p14:creationId xmlns:p14="http://schemas.microsoft.com/office/powerpoint/2010/main" val="379272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4</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04203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63E4A-DBD4-4FE9-968E-7F5ED074B29F}" type="slidenum">
              <a:rPr lang="en-US"/>
              <a:pPr/>
              <a:t>5</a:t>
            </a:fld>
            <a:endParaRPr lang="en-US" dirty="0"/>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pPr>
              <a:spcBef>
                <a:spcPct val="0"/>
              </a:spcBef>
            </a:pPr>
            <a:r>
              <a:rPr lang="nl-NL" dirty="0" smtClean="0"/>
              <a:t>Allengs nam de hoeveelheid gegevens toe, en waren oplossingen noodzakelijk.</a:t>
            </a:r>
          </a:p>
          <a:p>
            <a:pPr>
              <a:spcBef>
                <a:spcPct val="0"/>
              </a:spcBef>
            </a:pPr>
            <a:endParaRPr lang="nl-NL" dirty="0" smtClean="0"/>
          </a:p>
          <a:p>
            <a:pPr>
              <a:spcBef>
                <a:spcPct val="0"/>
              </a:spcBef>
            </a:pPr>
            <a:r>
              <a:rPr lang="nl-NL" b="1" dirty="0" err="1" smtClean="0"/>
              <a:t>Blaise</a:t>
            </a:r>
            <a:r>
              <a:rPr lang="nl-NL" b="1" dirty="0" smtClean="0"/>
              <a:t> Pascal</a:t>
            </a:r>
            <a:r>
              <a:rPr lang="nl-NL" dirty="0" smtClean="0"/>
              <a:t> produceerde een </a:t>
            </a:r>
            <a:r>
              <a:rPr lang="nl-NL" b="1" dirty="0" smtClean="0"/>
              <a:t>rekenmachine</a:t>
            </a:r>
            <a:r>
              <a:rPr lang="nl-NL" dirty="0" smtClean="0"/>
              <a:t> (een kastje met in elkaar grijpende tandwielen), die gezien kan worden als een voorloper van de hedendaagse (mechanische) kilometerteller in een auto.</a:t>
            </a:r>
          </a:p>
          <a:p>
            <a:pPr>
              <a:spcBef>
                <a:spcPct val="0"/>
              </a:spcBef>
            </a:pPr>
            <a:endParaRPr lang="nl-NL" dirty="0" smtClean="0"/>
          </a:p>
          <a:p>
            <a:pPr>
              <a:spcBef>
                <a:spcPct val="0"/>
              </a:spcBef>
            </a:pPr>
            <a:r>
              <a:rPr lang="nl-NL" b="1" dirty="0" smtClean="0"/>
              <a:t>Ponskaarten voor gegevensopslag </a:t>
            </a:r>
            <a:r>
              <a:rPr lang="nl-NL" dirty="0" smtClean="0"/>
              <a:t>komen uit</a:t>
            </a:r>
            <a:r>
              <a:rPr lang="nl-NL" b="1" dirty="0" smtClean="0"/>
              <a:t> </a:t>
            </a:r>
            <a:r>
              <a:rPr lang="nl-NL" dirty="0" smtClean="0"/>
              <a:t>1805 uitgevonden, door de Fransman </a:t>
            </a:r>
            <a:r>
              <a:rPr lang="nl-NL" b="1" dirty="0" smtClean="0"/>
              <a:t>Joseph Marie Jacquard</a:t>
            </a:r>
            <a:r>
              <a:rPr lang="nl-NL" dirty="0" smtClean="0"/>
              <a:t>. </a:t>
            </a:r>
            <a:r>
              <a:rPr lang="nl-NL" dirty="0" err="1" smtClean="0"/>
              <a:t>Jacquard's</a:t>
            </a:r>
            <a:r>
              <a:rPr lang="nl-NL" dirty="0" smtClean="0"/>
              <a:t> opslagmethode bestond uit kaarten met gestanste gaatjes; op basis hiervan werden draden garen geweven in een volgorde die het gewenste patroon opleverde. Dit ideewas essentieel voor verdere ontwikkelingen.</a:t>
            </a:r>
          </a:p>
          <a:p>
            <a:pPr>
              <a:spcBef>
                <a:spcPct val="0"/>
              </a:spcBef>
            </a:pPr>
            <a:endParaRPr lang="nl-NL" dirty="0" smtClean="0"/>
          </a:p>
          <a:p>
            <a:pPr>
              <a:spcBef>
                <a:spcPct val="0"/>
              </a:spcBef>
            </a:pPr>
            <a:r>
              <a:rPr lang="nl-NL" dirty="0" smtClean="0"/>
              <a:t>In 1880 kostte het ongeveer 7 jaar om de gegevens van de Amerikaanse volkstelling te verwerken. Gebaseerd op het werk van Jacquard, slaagde </a:t>
            </a:r>
            <a:r>
              <a:rPr lang="nl-NL" b="1" dirty="0" smtClean="0"/>
              <a:t>Herman </a:t>
            </a:r>
            <a:r>
              <a:rPr lang="nl-NL" b="1" dirty="0" err="1" smtClean="0"/>
              <a:t>Hollerith</a:t>
            </a:r>
            <a:r>
              <a:rPr lang="nl-NL" dirty="0" smtClean="0"/>
              <a:t> erin de gegevens op ponskaarten op te slaan en een machine te ontwikkelen om deze kaarten te kunnen lezen. In 1896 richtte </a:t>
            </a:r>
            <a:r>
              <a:rPr lang="nl-NL" dirty="0" err="1" smtClean="0"/>
              <a:t>Hollerith</a:t>
            </a:r>
            <a:r>
              <a:rPr lang="nl-NL" dirty="0" smtClean="0"/>
              <a:t> hiervoor de </a:t>
            </a:r>
            <a:r>
              <a:rPr lang="nl-NL" dirty="0" err="1" smtClean="0"/>
              <a:t>Tabulating</a:t>
            </a:r>
            <a:r>
              <a:rPr lang="nl-NL" dirty="0" smtClean="0"/>
              <a:t> Machine Company op; later beter bekend als IBM.</a:t>
            </a:r>
          </a:p>
          <a:p>
            <a:pPr>
              <a:spcBef>
                <a:spcPct val="0"/>
              </a:spcBef>
            </a:pPr>
            <a:endParaRPr lang="nl-NL" dirty="0" smtClean="0"/>
          </a:p>
        </p:txBody>
      </p:sp>
    </p:spTree>
    <p:extLst>
      <p:ext uri="{BB962C8B-B14F-4D97-AF65-F5344CB8AC3E}">
        <p14:creationId xmlns:p14="http://schemas.microsoft.com/office/powerpoint/2010/main" val="40488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7DE3F-DCD3-432A-AE67-33C5C63CAD43}" type="slidenum">
              <a:rPr lang="en-US"/>
              <a:pPr/>
              <a:t>6</a:t>
            </a:fld>
            <a:endParaRPr lang="en-US" dirty="0"/>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r>
              <a:rPr lang="nl-NL" dirty="0" smtClean="0"/>
              <a:t>Toen FedEx voor het eerst "</a:t>
            </a:r>
            <a:r>
              <a:rPr lang="nl-NL" dirty="0" err="1" smtClean="0"/>
              <a:t>tracking</a:t>
            </a:r>
            <a:r>
              <a:rPr lang="nl-NL" dirty="0" smtClean="0"/>
              <a:t> and </a:t>
            </a:r>
            <a:r>
              <a:rPr lang="nl-NL" dirty="0" err="1" smtClean="0"/>
              <a:t>tracing</a:t>
            </a:r>
            <a:r>
              <a:rPr lang="nl-NL" dirty="0" smtClean="0"/>
              <a:t>" introduceerde op z"n website werden de concurrenten daarmee afgetroefd: een strategisch concurrentievoordeel. Dat zo"n actie aanslaat blijkt nog steeds: Elke verzender biedt nu deze faciliteit!</a:t>
            </a:r>
          </a:p>
          <a:p>
            <a:endParaRPr lang="nl-NL" dirty="0" smtClean="0"/>
          </a:p>
          <a:p>
            <a:r>
              <a:rPr lang="nl-NL" dirty="0" smtClean="0"/>
              <a:t>Naast de klassieke bedrijfsmiddelen (kapitaal, machines, mensen, et cetera) komen gegevens steeds vaker op deze lijst te staan. En gegevens moeten dan, net als geld, natuurlijk ook goed beheerd worden.</a:t>
            </a:r>
          </a:p>
          <a:p>
            <a:endParaRPr lang="nl-NL" dirty="0" smtClean="0"/>
          </a:p>
        </p:txBody>
      </p:sp>
    </p:spTree>
    <p:extLst>
      <p:ext uri="{BB962C8B-B14F-4D97-AF65-F5344CB8AC3E}">
        <p14:creationId xmlns:p14="http://schemas.microsoft.com/office/powerpoint/2010/main" val="64488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7</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smtClean="0"/>
          </a:p>
        </p:txBody>
      </p:sp>
    </p:spTree>
    <p:extLst>
      <p:ext uri="{BB962C8B-B14F-4D97-AF65-F5344CB8AC3E}">
        <p14:creationId xmlns:p14="http://schemas.microsoft.com/office/powerpoint/2010/main" val="221274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C76262-F197-45A2-ACEF-3615C7293A0B}" type="slidenum">
              <a:rPr lang="en-US"/>
              <a:pPr/>
              <a:t>8</a:t>
            </a:fld>
            <a:endParaRPr lang="en-US" dirty="0"/>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pPr>
              <a:spcBef>
                <a:spcPct val="0"/>
              </a:spcBef>
            </a:pPr>
            <a:r>
              <a:rPr lang="nl-NL" dirty="0" smtClean="0"/>
              <a:t>Waarom wordt een databasepakket gebruikt?</a:t>
            </a:r>
          </a:p>
          <a:p>
            <a:pPr>
              <a:spcBef>
                <a:spcPct val="0"/>
              </a:spcBef>
              <a:buFont typeface="Arial" pitchFamily="34" charset="0"/>
              <a:buChar char="•"/>
            </a:pPr>
            <a:r>
              <a:rPr lang="nl-NL" dirty="0" smtClean="0"/>
              <a:t>Voor tekstverwerken wordt een tekstverwerkingspakket gebruikt: (vroeger) </a:t>
            </a:r>
            <a:r>
              <a:rPr lang="nl-NL" dirty="0" err="1" smtClean="0"/>
              <a:t>WordPerfect</a:t>
            </a:r>
            <a:r>
              <a:rPr lang="nl-NL" dirty="0" smtClean="0"/>
              <a:t>, Word, </a:t>
            </a:r>
            <a:r>
              <a:rPr lang="nl-NL" dirty="0" err="1" smtClean="0"/>
              <a:t>OpenOffice</a:t>
            </a:r>
            <a:r>
              <a:rPr lang="nl-NL" dirty="0" smtClean="0"/>
              <a:t> </a:t>
            </a:r>
            <a:r>
              <a:rPr lang="nl-NL" dirty="0" err="1" smtClean="0"/>
              <a:t>Writer</a:t>
            </a:r>
            <a:r>
              <a:rPr lang="nl-NL" dirty="0" smtClean="0"/>
              <a:t>, ...</a:t>
            </a:r>
          </a:p>
          <a:p>
            <a:pPr>
              <a:spcBef>
                <a:spcPct val="0"/>
              </a:spcBef>
              <a:buFont typeface="Arial" pitchFamily="34" charset="0"/>
              <a:buChar char="•"/>
            </a:pPr>
            <a:r>
              <a:rPr lang="nl-NL" dirty="0" smtClean="0"/>
              <a:t>Voor grafieken en simpele berekeningen worden spreadsheets gebruikt: Lotus123, Excel, ...</a:t>
            </a:r>
          </a:p>
          <a:p>
            <a:pPr>
              <a:spcBef>
                <a:spcPct val="0"/>
              </a:spcBef>
              <a:buFont typeface="Arial" pitchFamily="34" charset="0"/>
              <a:buChar char="•"/>
            </a:pPr>
            <a:r>
              <a:rPr lang="nl-NL" dirty="0" smtClean="0"/>
              <a:t>Voor de bewerking van foto"s en plaatjes worden ook specialistische pakketen gebruikt: </a:t>
            </a:r>
            <a:r>
              <a:rPr lang="nl-NL" dirty="0" err="1" smtClean="0"/>
              <a:t>Photoshop</a:t>
            </a:r>
            <a:r>
              <a:rPr lang="nl-NL" dirty="0" smtClean="0"/>
              <a:t>, …..</a:t>
            </a:r>
          </a:p>
          <a:p>
            <a:pPr>
              <a:spcBef>
                <a:spcPct val="0"/>
              </a:spcBef>
              <a:buFont typeface="Arial" pitchFamily="34" charset="0"/>
              <a:buChar char="•"/>
            </a:pPr>
            <a:r>
              <a:rPr lang="nl-NL" dirty="0" smtClean="0"/>
              <a:t>En voor het opslaan van veel gegevens en het opvragen daarvan worden databases gebruikt: Oracle, Access, </a:t>
            </a:r>
            <a:r>
              <a:rPr lang="nl-NL" dirty="0" err="1" smtClean="0"/>
              <a:t>mysql</a:t>
            </a:r>
            <a:r>
              <a:rPr lang="nl-NL" dirty="0" smtClean="0"/>
              <a:t>, SQL</a:t>
            </a:r>
            <a:r>
              <a:rPr lang="nl-NL" baseline="0" dirty="0" smtClean="0"/>
              <a:t> Server</a:t>
            </a:r>
            <a:r>
              <a:rPr lang="nl-NL" dirty="0" smtClean="0"/>
              <a:t>!</a:t>
            </a:r>
          </a:p>
          <a:p>
            <a:pPr>
              <a:spcBef>
                <a:spcPct val="0"/>
              </a:spcBef>
              <a:buFontTx/>
              <a:buChar char="•"/>
            </a:pPr>
            <a:endParaRPr lang="nl-NL" dirty="0" smtClean="0"/>
          </a:p>
          <a:p>
            <a:pPr>
              <a:spcBef>
                <a:spcPct val="0"/>
              </a:spcBef>
            </a:pPr>
            <a:r>
              <a:rPr lang="nl-NL" dirty="0" smtClean="0"/>
              <a:t>En waar wordt een database gebruikt? Overal! Google, studentenadministratie, bibliotheek, autodealers, Rijksdienst voor het wegverkeer, </a:t>
            </a:r>
            <a:r>
              <a:rPr lang="nl-NL" dirty="0" err="1" smtClean="0"/>
              <a:t>Internet-providers</a:t>
            </a:r>
            <a:r>
              <a:rPr lang="nl-NL" dirty="0" smtClean="0"/>
              <a:t>, et cetera.</a:t>
            </a:r>
          </a:p>
          <a:p>
            <a:pPr>
              <a:spcBef>
                <a:spcPct val="0"/>
              </a:spcBef>
              <a:buFontTx/>
              <a:buChar char="•"/>
            </a:pPr>
            <a:endParaRPr lang="nl-NL" dirty="0" smtClean="0"/>
          </a:p>
          <a:p>
            <a:pPr>
              <a:spcBef>
                <a:spcPct val="0"/>
              </a:spcBef>
            </a:pPr>
            <a:r>
              <a:rPr lang="nl-NL" dirty="0" smtClean="0"/>
              <a:t>Let op: In het dagelijks spraakgebruik worden database, databasemanagementsysteem en databaseapplicatie vrijelijk door elkaar gebruikt. Op de keper beschouwt is:</a:t>
            </a:r>
          </a:p>
          <a:p>
            <a:pPr>
              <a:spcBef>
                <a:spcPct val="0"/>
              </a:spcBef>
              <a:buFontTx/>
              <a:buChar char="•"/>
            </a:pPr>
            <a:r>
              <a:rPr lang="nl-NL" dirty="0" smtClean="0"/>
              <a:t>de database de feitelijke passieve opslag van gegevens; vergelijk dit maar met een (Word-)bestand. Voorlopig gaan we er vanuit dat gegevens in de databas in tabellen opgeslagen liggen.</a:t>
            </a:r>
          </a:p>
          <a:p>
            <a:pPr>
              <a:spcBef>
                <a:spcPct val="0"/>
              </a:spcBef>
              <a:buFontTx/>
              <a:buChar char="•"/>
            </a:pPr>
            <a:r>
              <a:rPr lang="nl-NL" dirty="0" smtClean="0"/>
              <a:t>het DBMS en samenhangende verzameling functionaliteiten om de gegevens op allerlei manier te bewerken, beheren, et cetera.</a:t>
            </a:r>
          </a:p>
          <a:p>
            <a:pPr>
              <a:spcBef>
                <a:spcPct val="0"/>
              </a:spcBef>
              <a:buFontTx/>
              <a:buChar char="•"/>
            </a:pPr>
            <a:r>
              <a:rPr lang="nl-NL" dirty="0" smtClean="0"/>
              <a:t>een databasetoepassing (of –applicatie) een verfraaiing van de manier waarop ook al via DBMS toegang tot de database gegeven wordt.</a:t>
            </a:r>
          </a:p>
          <a:p>
            <a:pPr>
              <a:spcBef>
                <a:spcPct val="0"/>
              </a:spcBef>
            </a:pPr>
            <a:r>
              <a:rPr lang="nl-NL" dirty="0" smtClean="0"/>
              <a:t>Bij dit (dagelijkse) spraakgebruik sluiten we ons aan.</a:t>
            </a:r>
          </a:p>
          <a:p>
            <a:pPr>
              <a:spcBef>
                <a:spcPct val="0"/>
              </a:spcBef>
            </a:pPr>
            <a:endParaRPr lang="nl-NL" dirty="0" smtClean="0"/>
          </a:p>
          <a:p>
            <a:pPr>
              <a:spcBef>
                <a:spcPct val="0"/>
              </a:spcBef>
            </a:pPr>
            <a:r>
              <a:rPr lang="nl-NL" dirty="0" smtClean="0"/>
              <a:t>Naast een DBMS zijn ook nodig:</a:t>
            </a:r>
          </a:p>
          <a:p>
            <a:pPr>
              <a:spcBef>
                <a:spcPct val="0"/>
              </a:spcBef>
              <a:buFontTx/>
              <a:buChar char="•"/>
            </a:pPr>
            <a:r>
              <a:rPr lang="nl-NL" dirty="0" smtClean="0"/>
              <a:t>Nieuw personeel, zoals een database administrator (DBA).</a:t>
            </a:r>
          </a:p>
          <a:p>
            <a:pPr>
              <a:spcBef>
                <a:spcPct val="0"/>
              </a:spcBef>
              <a:buFontTx/>
              <a:buChar char="•"/>
            </a:pPr>
            <a:r>
              <a:rPr lang="nl-NL" dirty="0" smtClean="0"/>
              <a:t>Snelle hardware.</a:t>
            </a:r>
          </a:p>
          <a:p>
            <a:pPr>
              <a:spcBef>
                <a:spcPct val="0"/>
              </a:spcBef>
              <a:buFontTx/>
              <a:buChar char="•"/>
            </a:pPr>
            <a:r>
              <a:rPr lang="nl-NL" dirty="0" smtClean="0"/>
              <a:t>Grote gegevensopslagfaciliteiten (schijven).</a:t>
            </a:r>
          </a:p>
        </p:txBody>
      </p:sp>
    </p:spTree>
    <p:extLst>
      <p:ext uri="{BB962C8B-B14F-4D97-AF65-F5344CB8AC3E}">
        <p14:creationId xmlns:p14="http://schemas.microsoft.com/office/powerpoint/2010/main" val="2517477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2F9CF-89E6-4CF9-BB80-AC14C060A9E1}" type="slidenum">
              <a:rPr lang="en-US"/>
              <a:pPr/>
              <a:t>10</a:t>
            </a:fld>
            <a:endParaRPr lang="en-US" dirty="0"/>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r>
              <a:rPr lang="nl-NL" b="0" i="0" dirty="0" smtClean="0"/>
              <a:t>Vraag hier al stel zoek alle sporters op die voetballen?</a:t>
            </a:r>
          </a:p>
        </p:txBody>
      </p:sp>
    </p:spTree>
    <p:extLst>
      <p:ext uri="{BB962C8B-B14F-4D97-AF65-F5344CB8AC3E}">
        <p14:creationId xmlns:p14="http://schemas.microsoft.com/office/powerpoint/2010/main" val="35443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27138" y="2306638"/>
            <a:ext cx="7254875" cy="550862"/>
          </a:xfrm>
        </p:spPr>
        <p:txBody>
          <a:bodyPr anchor="ctr"/>
          <a:lstStyle>
            <a:lvl1pPr>
              <a:defRPr b="1"/>
            </a:lvl1pPr>
          </a:lstStyle>
          <a:p>
            <a:r>
              <a:rPr lang="nl-NL" smtClean="0"/>
              <a:t>Klik om de stijl te bewerken</a:t>
            </a:r>
            <a:endParaRPr lang="en-GB" dirty="0"/>
          </a:p>
        </p:txBody>
      </p:sp>
      <p:sp>
        <p:nvSpPr>
          <p:cNvPr id="3075" name="Rectangle 3"/>
          <p:cNvSpPr>
            <a:spLocks noGrp="1" noChangeArrowheads="1"/>
          </p:cNvSpPr>
          <p:nvPr>
            <p:ph type="subTitle" idx="1"/>
          </p:nvPr>
        </p:nvSpPr>
        <p:spPr>
          <a:xfrm>
            <a:off x="1227138" y="2820988"/>
            <a:ext cx="7254875" cy="360362"/>
          </a:xfrm>
        </p:spPr>
        <p:txBody>
          <a:bodyPr/>
          <a:lstStyle>
            <a:lvl1pPr marL="0" indent="0">
              <a:buFont typeface="Verdana" pitchFamily="34" charset="0"/>
              <a:buNone/>
              <a:defRPr/>
            </a:lvl1pPr>
          </a:lstStyle>
          <a:p>
            <a:r>
              <a:rPr lang="nl-NL" smtClean="0"/>
              <a:t>Klik om het opmaakprofiel van de modelondertitel te bewerken</a:t>
            </a:r>
            <a:endParaRPr lang="en-GB" dirty="0"/>
          </a:p>
        </p:txBody>
      </p:sp>
      <p:sp>
        <p:nvSpPr>
          <p:cNvPr id="3079" name="Text Box 7"/>
          <p:cNvSpPr txBox="1">
            <a:spLocks noChangeArrowheads="1"/>
          </p:cNvSpPr>
          <p:nvPr/>
        </p:nvSpPr>
        <p:spPr bwMode="auto">
          <a:xfrm>
            <a:off x="1227138" y="3373438"/>
            <a:ext cx="7254875" cy="1979612"/>
          </a:xfrm>
          <a:prstGeom prst="rect">
            <a:avLst/>
          </a:prstGeom>
          <a:noFill/>
          <a:ln w="25400">
            <a:noFill/>
            <a:miter lim="800000"/>
            <a:headEnd/>
            <a:tailEnd/>
          </a:ln>
          <a:effectLst/>
        </p:spPr>
        <p:txBody>
          <a:bodyPr/>
          <a:lstStyle/>
          <a:p>
            <a:pPr>
              <a:spcBef>
                <a:spcPct val="50000"/>
              </a:spcBef>
            </a:pPr>
            <a:endParaRPr lang="nl-NL" sz="1400">
              <a:solidFill>
                <a:srgbClr val="000000"/>
              </a:solidFill>
            </a:endParaRPr>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C1A0A383-700A-4383-8966-A95914111608}"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lvl1pPr>
          </a:lstStyle>
          <a:p>
            <a:r>
              <a:rPr lang="nl-NL" smtClean="0"/>
              <a:t>Klik om de stijl te bewerken</a:t>
            </a:r>
            <a:endParaRPr lang="nl-NL" dirty="0"/>
          </a:p>
        </p:txBody>
      </p:sp>
      <p:sp>
        <p:nvSpPr>
          <p:cNvPr id="3" name="Tijdelijke aanduiding voor verticale tekst 2"/>
          <p:cNvSpPr>
            <a:spLocks noGrp="1"/>
          </p:cNvSpPr>
          <p:nvPr>
            <p:ph type="body" orient="vert" idx="1"/>
          </p:nvPr>
        </p:nvSpPr>
        <p:spPr>
          <a:xfrm>
            <a:off x="539552" y="1556792"/>
            <a:ext cx="8064896" cy="432048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7"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C5243C35-C289-4E56-BE9A-B626BF62A9E0}"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a:p>
        </p:txBody>
      </p:sp>
      <p:sp>
        <p:nvSpPr>
          <p:cNvPr id="9"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04248" y="1114425"/>
            <a:ext cx="1800200" cy="4759325"/>
          </a:xfrm>
        </p:spPr>
        <p:txBody>
          <a:bodyPr vert="eaVert"/>
          <a:lstStyle>
            <a:lvl1pPr>
              <a:defRPr b="1"/>
            </a:lvl1pPr>
          </a:lstStyle>
          <a:p>
            <a:r>
              <a:rPr lang="nl-NL" smtClean="0"/>
              <a:t>Klik om de stijl te bewerken</a:t>
            </a:r>
            <a:endParaRPr lang="nl-NL" dirty="0"/>
          </a:p>
        </p:txBody>
      </p:sp>
      <p:sp>
        <p:nvSpPr>
          <p:cNvPr id="3" name="Tijdelijke aanduiding voor verticale tekst 2"/>
          <p:cNvSpPr>
            <a:spLocks noGrp="1"/>
          </p:cNvSpPr>
          <p:nvPr>
            <p:ph type="body" orient="vert" idx="1"/>
          </p:nvPr>
        </p:nvSpPr>
        <p:spPr>
          <a:xfrm>
            <a:off x="539552" y="1114425"/>
            <a:ext cx="6120680" cy="47593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BF73FD35-0355-47A2-AE74-53973F620C83}"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r"/>
            <a:fld id="{0F95BF7B-D311-4A70-A4D8-7B3F6F265E16}" type="slidenum">
              <a:rPr lang="nl-NL" smtClean="0"/>
              <a:pPr algn="r"/>
              <a:t>‹#›</a:t>
            </a:fld>
            <a:endParaRPr lang="nl-NL" dirty="0"/>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
        <p:cNvGrpSpPr/>
        <p:nvPr/>
      </p:nvGrpSpPr>
      <p:grpSpPr>
        <a:xfrm>
          <a:off x="0" y="0"/>
          <a:ext cx="0" cy="0"/>
          <a:chOff x="0" y="0"/>
          <a:chExt cx="0" cy="0"/>
        </a:xfrm>
      </p:grpSpPr>
      <p:sp>
        <p:nvSpPr>
          <p:cNvPr id="2" name="Titel 1"/>
          <p:cNvSpPr>
            <a:spLocks noGrp="1"/>
          </p:cNvSpPr>
          <p:nvPr>
            <p:ph type="title"/>
          </p:nvPr>
        </p:nvSpPr>
        <p:spPr>
          <a:xfrm>
            <a:off x="540000" y="288000"/>
            <a:ext cx="7020000" cy="1080000"/>
          </a:xfrm>
        </p:spPr>
        <p:txBody>
          <a:bodyPr/>
          <a:lstStyle>
            <a:lvl1pPr>
              <a:defRPr sz="2800" b="1"/>
            </a:lvl1pPr>
          </a:lstStyle>
          <a:p>
            <a:r>
              <a:rPr lang="nl-NL" smtClean="0"/>
              <a:t>Klik om de stijl te bewerken</a:t>
            </a:r>
            <a:endParaRPr lang="nl-NL" dirty="0"/>
          </a:p>
        </p:txBody>
      </p:sp>
      <p:sp>
        <p:nvSpPr>
          <p:cNvPr id="3" name="Tijdelijke aanduiding voor tabel 2"/>
          <p:cNvSpPr>
            <a:spLocks noGrp="1"/>
          </p:cNvSpPr>
          <p:nvPr>
            <p:ph type="tbl" idx="1"/>
          </p:nvPr>
        </p:nvSpPr>
        <p:spPr>
          <a:xfrm>
            <a:off x="539552" y="1600200"/>
            <a:ext cx="8147248" cy="4530725"/>
          </a:xfrm>
        </p:spPr>
        <p:txBody>
          <a:bodyPr/>
          <a:lstStyle/>
          <a:p>
            <a:r>
              <a:rPr lang="nl-NL" smtClean="0"/>
              <a:t>Klik op het pictogram als u een tabel wilt toevoegen</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30E8D19B-88D0-4F22-888D-55A18015B2CE}"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539552" y="1556792"/>
            <a:ext cx="8136904" cy="4320480"/>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tel 3"/>
          <p:cNvSpPr>
            <a:spLocks noGrp="1"/>
          </p:cNvSpPr>
          <p:nvPr>
            <p:ph type="title"/>
          </p:nvPr>
        </p:nvSpPr>
        <p:spPr/>
        <p:txBody>
          <a:bodyPr/>
          <a:lstStyle/>
          <a:p>
            <a:r>
              <a:rPr lang="nl-NL" smtClean="0"/>
              <a:t>Klik om de stijl te bewerken</a:t>
            </a:r>
            <a:endParaRPr lang="nl-NL"/>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9D078319-185F-40D1-8EB3-3889FB81F61F}"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nl-NL" smtClean="0"/>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4F56394E-CC22-4F24-A95D-6BE77965CA88}"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solidFill>
                  <a:schemeClr val="accent1"/>
                </a:solidFill>
              </a:defRPr>
            </a:lvl1pPr>
          </a:lstStyle>
          <a:p>
            <a:r>
              <a:rPr lang="nl-NL" dirty="0" smtClean="0"/>
              <a:t>Klik om de stijl te bewerken</a:t>
            </a:r>
            <a:endParaRPr lang="nl-NL" dirty="0"/>
          </a:p>
        </p:txBody>
      </p:sp>
      <p:sp>
        <p:nvSpPr>
          <p:cNvPr id="3" name="Tijdelijke aanduiding voor inhoud 2"/>
          <p:cNvSpPr>
            <a:spLocks noGrp="1"/>
          </p:cNvSpPr>
          <p:nvPr>
            <p:ph sz="half" idx="1"/>
          </p:nvPr>
        </p:nvSpPr>
        <p:spPr>
          <a:xfrm>
            <a:off x="539552" y="1772816"/>
            <a:ext cx="3888432" cy="4244950"/>
          </a:xfrm>
        </p:spPr>
        <p:txBody>
          <a:bodyPr/>
          <a:lstStyle>
            <a:lvl1pPr>
              <a:defRPr sz="2800">
                <a:latin typeface="Tahoma" pitchFamily="34" charset="0"/>
                <a:ea typeface="Tahoma" pitchFamily="34" charset="0"/>
                <a:cs typeface="Tahoma" pitchFamily="34" charset="0"/>
              </a:defRPr>
            </a:lvl1pPr>
            <a:lvl2pP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jdelijke aanduiding voor inhoud 3"/>
          <p:cNvSpPr>
            <a:spLocks noGrp="1"/>
          </p:cNvSpPr>
          <p:nvPr>
            <p:ph sz="half" idx="2"/>
          </p:nvPr>
        </p:nvSpPr>
        <p:spPr>
          <a:xfrm>
            <a:off x="4788024" y="1700808"/>
            <a:ext cx="3888432" cy="42479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2739FE54-0C72-491A-BC1B-26186F35F8D5}" type="datetime1">
              <a:rPr lang="en-US" smtClean="0"/>
              <a:t>7/6/2017</a:t>
            </a:fld>
            <a:endParaRPr lang="nl-NL" dirty="0"/>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47248" cy="1143000"/>
          </a:xfrm>
        </p:spPr>
        <p:txBody>
          <a:bodyPr/>
          <a:lstStyle>
            <a:lvl1pPr>
              <a:defRPr sz="2800" b="1"/>
            </a:lvl1pPr>
          </a:lstStyle>
          <a:p>
            <a:r>
              <a:rPr lang="nl-NL" smtClean="0"/>
              <a:t>Klik om de stijl te bewerken</a:t>
            </a:r>
            <a:endParaRPr lang="nl-NL" dirty="0"/>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3"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29552988-6C28-490A-A467-CB92B8BC7441}" type="datetime1">
              <a:rPr lang="en-US" smtClean="0"/>
              <a:t>7/6/2017</a:t>
            </a:fld>
            <a:endParaRPr lang="nl-NL" dirty="0"/>
          </a:p>
        </p:txBody>
      </p:sp>
      <p:sp>
        <p:nvSpPr>
          <p:cNvPr id="14"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15"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00000" cy="1080000"/>
          </a:xfrm>
        </p:spPr>
        <p:txBody>
          <a:bodyPr/>
          <a:lstStyle>
            <a:lvl1pPr>
              <a:defRPr sz="2800" b="1"/>
            </a:lvl1pPr>
          </a:lstStyle>
          <a:p>
            <a:r>
              <a:rPr lang="nl-NL" smtClean="0"/>
              <a:t>Klik om de stijl te bewerken</a:t>
            </a:r>
            <a:endParaRPr lang="nl-NL" dirty="0"/>
          </a:p>
        </p:txBody>
      </p:sp>
      <p:sp>
        <p:nvSpPr>
          <p:cNvPr id="6"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801C5700-FBE3-4E71-9123-06CCF4A335B9}" type="datetime1">
              <a:rPr lang="en-US" smtClean="0"/>
              <a:t>7/6/2017</a:t>
            </a:fld>
            <a:endParaRPr lang="nl-NL" dirty="0"/>
          </a:p>
        </p:txBody>
      </p:sp>
      <p:sp>
        <p:nvSpPr>
          <p:cNvPr id="7"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8"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35AF4733-E06A-4F41-A9B5-6C493FC78965}" type="datetime1">
              <a:rPr lang="en-US" smtClean="0"/>
              <a:t>7/6/2017</a:t>
            </a:fld>
            <a:endParaRPr lang="nl-NL" dirty="0"/>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40000" y="288000"/>
            <a:ext cx="3008313" cy="1080000"/>
          </a:xfrm>
        </p:spPr>
        <p:txBody>
          <a:bodyPr anchor="t"/>
          <a:lstStyle>
            <a:lvl1pPr algn="l">
              <a:defRPr sz="2400" b="1"/>
            </a:lvl1pPr>
          </a:lstStyle>
          <a:p>
            <a:r>
              <a:rPr lang="nl-NL" smtClean="0"/>
              <a:t>Klik om de stijl te bewerken</a:t>
            </a:r>
            <a:endParaRPr lang="nl-NL" dirty="0"/>
          </a:p>
        </p:txBody>
      </p:sp>
      <p:sp>
        <p:nvSpPr>
          <p:cNvPr id="3" name="Tijdelijke aanduiding voor inhoud 2"/>
          <p:cNvSpPr>
            <a:spLocks noGrp="1"/>
          </p:cNvSpPr>
          <p:nvPr>
            <p:ph idx="1"/>
          </p:nvPr>
        </p:nvSpPr>
        <p:spPr>
          <a:xfrm>
            <a:off x="3707904" y="620688"/>
            <a:ext cx="4978896"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4" name="Tijdelijke aanduiding voor tekst 3"/>
          <p:cNvSpPr>
            <a:spLocks noGrp="1"/>
          </p:cNvSpPr>
          <p:nvPr>
            <p:ph type="body" sz="half" idx="2"/>
          </p:nvPr>
        </p:nvSpPr>
        <p:spPr>
          <a:xfrm>
            <a:off x="539552" y="1435100"/>
            <a:ext cx="3024336" cy="46910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0A3A5BB5-2036-41E3-B5C8-C026DDD8CC06}"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400" b="1"/>
            </a:lvl1pPr>
          </a:lstStyle>
          <a:p>
            <a:r>
              <a:rPr lang="nl-NL" smtClean="0"/>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61BE81DB-8A6F-411D-A859-36664EB8E795}"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40000" y="288000"/>
            <a:ext cx="7020000" cy="108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smtClean="0"/>
              <a:t>Klik om de stijl te bewerken</a:t>
            </a:r>
            <a:endParaRPr lang="en-GB" dirty="0" smtClean="0"/>
          </a:p>
        </p:txBody>
      </p:sp>
      <p:sp>
        <p:nvSpPr>
          <p:cNvPr id="1027" name="Rectangle 3"/>
          <p:cNvSpPr>
            <a:spLocks noGrp="1" noChangeArrowheads="1"/>
          </p:cNvSpPr>
          <p:nvPr>
            <p:ph type="body" idx="1"/>
          </p:nvPr>
        </p:nvSpPr>
        <p:spPr bwMode="auto">
          <a:xfrm>
            <a:off x="539552" y="1556792"/>
            <a:ext cx="7704856" cy="4320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p:txBody>
      </p:sp>
      <p:sp>
        <p:nvSpPr>
          <p:cNvPr id="7" name="Tijdelijke aanduiding voor datum 4"/>
          <p:cNvSpPr>
            <a:spLocks noGrp="1"/>
          </p:cNvSpPr>
          <p:nvPr>
            <p:ph type="dt" sz="half" idx="2"/>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C6E1EB1A-377E-48D0-8F10-8C9A46DD3351}" type="datetime1">
              <a:rPr lang="en-US" smtClean="0"/>
              <a:t>7/6/2017</a:t>
            </a:fld>
            <a:endParaRPr lang="nl-NL" dirty="0"/>
          </a:p>
        </p:txBody>
      </p:sp>
      <p:sp>
        <p:nvSpPr>
          <p:cNvPr id="8" name="Tijdelijke aanduiding voor dianummer 5"/>
          <p:cNvSpPr>
            <a:spLocks noGrp="1"/>
          </p:cNvSpPr>
          <p:nvPr>
            <p:ph type="sldNum" sz="quarter" idx="4"/>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a:t>
            </a:fld>
            <a:endParaRPr lang="nl-NL" dirty="0"/>
          </a:p>
        </p:txBody>
      </p:sp>
      <p:sp>
        <p:nvSpPr>
          <p:cNvPr id="9" name="Tijdelijke aanduiding voor voettekst 6"/>
          <p:cNvSpPr>
            <a:spLocks noGrp="1"/>
          </p:cNvSpPr>
          <p:nvPr>
            <p:ph type="ftr" sz="quarter" idx="3"/>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smtClean="0"/>
              <a:t>Avans Hogeschool - AE&amp;I - Informatica</a:t>
            </a:r>
            <a:endParaRPr lang="nl-NL" dirty="0"/>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timing>
    <p:tnLst>
      <p:par>
        <p:cTn id="1" dur="indefinite" restart="never" nodeType="tmRoot"/>
      </p:par>
    </p:tnLst>
  </p:timing>
  <p:hf hdr="0"/>
  <p:txStyles>
    <p:title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Relation_(database)" TargetMode="External"/><Relationship Id="rId3" Type="http://schemas.openxmlformats.org/officeDocument/2006/relationships/hyperlink" Target="https://en.wikipedia.org/wiki/Row_(database)" TargetMode="External"/><Relationship Id="rId7" Type="http://schemas.openxmlformats.org/officeDocument/2006/relationships/hyperlink" Target="https://en.wikipedia.org/wiki/Table_(databas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en.wikipedia.org/wiki/Column_(database)" TargetMode="External"/><Relationship Id="rId5" Type="http://schemas.openxmlformats.org/officeDocument/2006/relationships/hyperlink" Target="https://en.wikipedia.org/wiki/Record_(computer_science)" TargetMode="External"/><Relationship Id="rId4" Type="http://schemas.openxmlformats.org/officeDocument/2006/relationships/hyperlink" Target="https://en.wikipedia.org/wiki/Tupl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icrosoft.com/en-us/sql-server/sql-server-editions-expres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docs.microsoft.com/en-us/sql/ssms/download-sql-server-management-studio-ssm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540000" y="432000"/>
            <a:ext cx="8280920" cy="2016125"/>
          </a:xfrm>
        </p:spPr>
        <p:txBody>
          <a:bodyPr/>
          <a:lstStyle/>
          <a:p>
            <a:r>
              <a:rPr lang="nl-NL" sz="5400" dirty="0" smtClean="0">
                <a:solidFill>
                  <a:schemeClr val="accent1"/>
                </a:solidFill>
              </a:rPr>
              <a:t>Introductie Databases</a:t>
            </a:r>
            <a:r>
              <a:rPr lang="nl-NL" sz="6000" dirty="0" smtClean="0">
                <a:solidFill>
                  <a:schemeClr val="accent1"/>
                </a:solidFill>
              </a:rPr>
              <a:t/>
            </a:r>
            <a:br>
              <a:rPr lang="nl-NL" sz="6000" dirty="0" smtClean="0">
                <a:solidFill>
                  <a:schemeClr val="accent1"/>
                </a:solidFill>
              </a:rPr>
            </a:br>
            <a:r>
              <a:rPr lang="nl-NL" sz="6000" dirty="0" smtClean="0">
                <a:solidFill>
                  <a:schemeClr val="accent1"/>
                </a:solidFill>
              </a:rPr>
              <a:t>VP1 </a:t>
            </a:r>
            <a:r>
              <a:rPr lang="nl-NL" sz="3200" b="0" dirty="0" smtClean="0">
                <a:solidFill>
                  <a:schemeClr val="accent1"/>
                </a:solidFill>
                <a:effectLst/>
              </a:rPr>
              <a:t>Databases College 1</a:t>
            </a:r>
            <a:endParaRPr lang="nl-NL" sz="3200" b="0" dirty="0">
              <a:solidFill>
                <a:schemeClr val="accent1"/>
              </a:solidFill>
              <a:effectLst/>
            </a:endParaRPr>
          </a:p>
        </p:txBody>
      </p:sp>
      <p:sp>
        <p:nvSpPr>
          <p:cNvPr id="281603" name="Rectangle 3"/>
          <p:cNvSpPr>
            <a:spLocks noGrp="1" noChangeArrowheads="1"/>
          </p:cNvSpPr>
          <p:nvPr>
            <p:ph type="subTitle" idx="1"/>
          </p:nvPr>
        </p:nvSpPr>
        <p:spPr>
          <a:xfrm>
            <a:off x="540000" y="2880000"/>
            <a:ext cx="6400800" cy="1944688"/>
          </a:xfrm>
        </p:spPr>
        <p:txBody>
          <a:bodyPr>
            <a:normAutofit/>
          </a:bodyPr>
          <a:lstStyle/>
          <a:p>
            <a:r>
              <a:rPr lang="nl-NL" dirty="0" smtClean="0"/>
              <a:t>Opleiding Informatica</a:t>
            </a:r>
            <a:endParaRPr lang="nl-NL" dirty="0">
              <a:effectLst/>
            </a:endParaRPr>
          </a:p>
          <a:p>
            <a:r>
              <a:rPr lang="nl-NL" dirty="0" smtClean="0"/>
              <a:t>Academie voor Engineering &amp; ICT</a:t>
            </a:r>
          </a:p>
          <a:p>
            <a:r>
              <a:rPr lang="nl-NL" dirty="0" smtClean="0">
                <a:effectLst/>
              </a:rPr>
              <a:t>Avans Hogeschool Breda</a:t>
            </a:r>
            <a:endParaRPr lang="nl-NL" dirty="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540000" y="404664"/>
            <a:ext cx="7344368" cy="764736"/>
          </a:xfrm>
        </p:spPr>
        <p:txBody>
          <a:bodyPr/>
          <a:lstStyle/>
          <a:p>
            <a:r>
              <a:rPr lang="nl-NL" dirty="0"/>
              <a:t>Voorbeeldtabel: </a:t>
            </a:r>
            <a:r>
              <a:rPr lang="nl-NL" dirty="0" smtClean="0"/>
              <a:t>Sporter</a:t>
            </a:r>
            <a:endParaRPr lang="nl-NL" dirty="0"/>
          </a:p>
        </p:txBody>
      </p:sp>
      <p:graphicFrame>
        <p:nvGraphicFramePr>
          <p:cNvPr id="177018" name="Group 2938"/>
          <p:cNvGraphicFramePr>
            <a:graphicFrameLocks noGrp="1"/>
          </p:cNvGraphicFramePr>
          <p:nvPr>
            <p:ph type="tbl" idx="1"/>
            <p:extLst>
              <p:ext uri="{D42A27DB-BD31-4B8C-83A1-F6EECF244321}">
                <p14:modId xmlns:p14="http://schemas.microsoft.com/office/powerpoint/2010/main" val="118602444"/>
              </p:ext>
            </p:extLst>
          </p:nvPr>
        </p:nvGraphicFramePr>
        <p:xfrm>
          <a:off x="540000" y="1024136"/>
          <a:ext cx="7416800" cy="5486400"/>
        </p:xfrm>
        <a:graphic>
          <a:graphicData uri="http://schemas.openxmlformats.org/drawingml/2006/table">
            <a:tbl>
              <a:tblPr/>
              <a:tblGrid>
                <a:gridCol w="1103313"/>
                <a:gridCol w="1101725"/>
                <a:gridCol w="1277937"/>
                <a:gridCol w="1389063"/>
                <a:gridCol w="1233487"/>
                <a:gridCol w="1311275"/>
              </a:tblGrid>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Naam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Leeftijd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Sport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Club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Bedrag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LFC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LFC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312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619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Sahid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Merel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Tennis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094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Kim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Frank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828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Loes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Golf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Bosch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431">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Tennis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ijdelijke aanduiding voor datum 4"/>
          <p:cNvSpPr>
            <a:spLocks noGrp="1"/>
          </p:cNvSpPr>
          <p:nvPr>
            <p:ph type="dt" sz="half" idx="10"/>
          </p:nvPr>
        </p:nvSpPr>
        <p:spPr>
          <a:xfrm>
            <a:off x="457200" y="6552000"/>
            <a:ext cx="2133600" cy="216000"/>
          </a:xfrm>
        </p:spPr>
        <p:txBody>
          <a:bodyPr/>
          <a:lstStyle/>
          <a:p>
            <a:fld id="{07C1108F-6B1D-4DFA-9A87-D6A2DB0C7C3F}"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10</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smtClean="0"/>
              <a:t>Bewerkingen op gegevens</a:t>
            </a:r>
            <a:endParaRPr lang="nl-NL" dirty="0"/>
          </a:p>
        </p:txBody>
      </p:sp>
      <p:sp>
        <p:nvSpPr>
          <p:cNvPr id="230403" name="Rectangle 3"/>
          <p:cNvSpPr>
            <a:spLocks noGrp="1" noChangeArrowheads="1"/>
          </p:cNvSpPr>
          <p:nvPr>
            <p:ph idx="1"/>
          </p:nvPr>
        </p:nvSpPr>
        <p:spPr>
          <a:xfrm>
            <a:off x="540000" y="1124744"/>
            <a:ext cx="8100000" cy="5589587"/>
          </a:xfrm>
        </p:spPr>
        <p:txBody>
          <a:bodyPr/>
          <a:lstStyle/>
          <a:p>
            <a:pPr>
              <a:spcBef>
                <a:spcPct val="0"/>
              </a:spcBef>
              <a:buNone/>
            </a:pPr>
            <a:r>
              <a:rPr lang="nl-NL" dirty="0"/>
              <a:t>Er zijn 4 fundamentele operaties met betrekking tot </a:t>
            </a:r>
            <a:r>
              <a:rPr lang="nl-NL" dirty="0" smtClean="0"/>
              <a:t>gegevens (</a:t>
            </a:r>
            <a:r>
              <a:rPr lang="nl-NL" b="1" dirty="0" smtClean="0"/>
              <a:t>C-R-U-D</a:t>
            </a:r>
            <a:r>
              <a:rPr lang="nl-NL" dirty="0" smtClean="0"/>
              <a:t>)</a:t>
            </a:r>
          </a:p>
          <a:p>
            <a:pPr>
              <a:spcBef>
                <a:spcPct val="0"/>
              </a:spcBef>
              <a:buNone/>
            </a:pPr>
            <a:endParaRPr lang="nl-NL" dirty="0"/>
          </a:p>
          <a:p>
            <a:pPr marL="520700" indent="-457200">
              <a:spcBef>
                <a:spcPct val="0"/>
              </a:spcBef>
              <a:spcAft>
                <a:spcPts val="1000"/>
              </a:spcAft>
              <a:buFont typeface="Arial" pitchFamily="34" charset="0"/>
              <a:buChar char="•"/>
            </a:pPr>
            <a:r>
              <a:rPr lang="nl-NL" b="1" dirty="0" smtClean="0">
                <a:solidFill>
                  <a:schemeClr val="accent1"/>
                </a:solidFill>
              </a:rPr>
              <a:t>Invoegen</a:t>
            </a:r>
            <a:r>
              <a:rPr lang="nl-NL" dirty="0" smtClean="0"/>
              <a:t> (</a:t>
            </a:r>
            <a:r>
              <a:rPr lang="nl-NL" b="1" dirty="0" err="1" smtClean="0"/>
              <a:t>C</a:t>
            </a:r>
            <a:r>
              <a:rPr lang="nl-NL" dirty="0" err="1" smtClean="0"/>
              <a:t>reate</a:t>
            </a:r>
            <a:r>
              <a:rPr lang="nl-NL" dirty="0" smtClean="0"/>
              <a:t>) </a:t>
            </a:r>
            <a:r>
              <a:rPr lang="nl-NL" dirty="0"/>
              <a:t>– Voeg nieuwe gegevens toe, bijvoorbeeld een nieuwe werknemer</a:t>
            </a:r>
          </a:p>
          <a:p>
            <a:pPr marL="520700" indent="-457200">
              <a:spcBef>
                <a:spcPct val="0"/>
              </a:spcBef>
              <a:spcAft>
                <a:spcPts val="1000"/>
              </a:spcAft>
              <a:buFont typeface="Arial" pitchFamily="34" charset="0"/>
              <a:buChar char="•"/>
            </a:pPr>
            <a:r>
              <a:rPr lang="nl-NL" b="1" dirty="0" smtClean="0">
                <a:solidFill>
                  <a:schemeClr val="accent1"/>
                </a:solidFill>
              </a:rPr>
              <a:t>Ophalen</a:t>
            </a:r>
            <a:r>
              <a:rPr lang="nl-NL" dirty="0" smtClean="0"/>
              <a:t> (</a:t>
            </a:r>
            <a:r>
              <a:rPr lang="nl-NL" b="1" dirty="0" err="1" smtClean="0"/>
              <a:t>R</a:t>
            </a:r>
            <a:r>
              <a:rPr lang="nl-NL" dirty="0" err="1" smtClean="0"/>
              <a:t>etrieve</a:t>
            </a:r>
            <a:r>
              <a:rPr lang="nl-NL" dirty="0" smtClean="0"/>
              <a:t>), Lezen (Read) – </a:t>
            </a:r>
            <a:r>
              <a:rPr lang="nl-NL" dirty="0"/>
              <a:t>Kijk naar inhoud zonder die te wijzigen</a:t>
            </a:r>
          </a:p>
          <a:p>
            <a:pPr marL="520700" indent="-457200">
              <a:spcBef>
                <a:spcPct val="0"/>
              </a:spcBef>
              <a:spcAft>
                <a:spcPts val="1000"/>
              </a:spcAft>
              <a:buFont typeface="Arial" pitchFamily="34" charset="0"/>
              <a:buChar char="•"/>
            </a:pPr>
            <a:r>
              <a:rPr lang="nl-NL" b="1" dirty="0">
                <a:solidFill>
                  <a:schemeClr val="accent1"/>
                </a:solidFill>
              </a:rPr>
              <a:t>Bijwerken</a:t>
            </a:r>
            <a:r>
              <a:rPr lang="nl-NL" dirty="0"/>
              <a:t> (</a:t>
            </a:r>
            <a:r>
              <a:rPr lang="nl-NL" b="1" dirty="0"/>
              <a:t>U</a:t>
            </a:r>
            <a:r>
              <a:rPr lang="nl-NL" dirty="0"/>
              <a:t>pdate) – Geef al opgeslagen gegevens een nieuwe waarde</a:t>
            </a:r>
          </a:p>
          <a:p>
            <a:pPr marL="520700" indent="-457200">
              <a:spcBef>
                <a:spcPct val="0"/>
              </a:spcBef>
              <a:spcAft>
                <a:spcPts val="1000"/>
              </a:spcAft>
              <a:buFont typeface="Arial" pitchFamily="34" charset="0"/>
              <a:buChar char="•"/>
            </a:pPr>
            <a:r>
              <a:rPr lang="nl-NL" b="1" dirty="0" smtClean="0">
                <a:solidFill>
                  <a:schemeClr val="accent1"/>
                </a:solidFill>
              </a:rPr>
              <a:t>Verwijderen</a:t>
            </a:r>
            <a:r>
              <a:rPr lang="nl-NL" dirty="0" smtClean="0"/>
              <a:t> (</a:t>
            </a:r>
            <a:r>
              <a:rPr lang="nl-NL" b="1" dirty="0" smtClean="0"/>
              <a:t>D</a:t>
            </a:r>
            <a:r>
              <a:rPr lang="nl-NL" dirty="0" smtClean="0"/>
              <a:t>elete) – Gooi opgeslagen gegevens weg, bijvoorbeeld een ontslagen werknemer</a:t>
            </a:r>
          </a:p>
        </p:txBody>
      </p:sp>
      <p:sp>
        <p:nvSpPr>
          <p:cNvPr id="7" name="Tijdelijke aanduiding voor datum 4"/>
          <p:cNvSpPr>
            <a:spLocks noGrp="1"/>
          </p:cNvSpPr>
          <p:nvPr>
            <p:ph type="dt" sz="half" idx="10"/>
          </p:nvPr>
        </p:nvSpPr>
        <p:spPr>
          <a:xfrm>
            <a:off x="457200" y="6552000"/>
            <a:ext cx="2133600" cy="216000"/>
          </a:xfrm>
        </p:spPr>
        <p:txBody>
          <a:bodyPr/>
          <a:lstStyle/>
          <a:p>
            <a:fld id="{95ACC85E-CC29-4E25-BD5B-F4659B43F40D}"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11</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539552" y="908720"/>
            <a:ext cx="8136904" cy="4968552"/>
          </a:xfrm>
        </p:spPr>
        <p:txBody>
          <a:bodyPr/>
          <a:lstStyle/>
          <a:p>
            <a:r>
              <a:rPr lang="en-US" dirty="0" err="1" smtClean="0"/>
              <a:t>Gebaseerd</a:t>
            </a:r>
            <a:r>
              <a:rPr lang="en-US" dirty="0" smtClean="0"/>
              <a:t> op </a:t>
            </a:r>
            <a:r>
              <a:rPr lang="en-US" dirty="0" err="1" smtClean="0"/>
              <a:t>een</a:t>
            </a:r>
            <a:r>
              <a:rPr lang="en-US" dirty="0" smtClean="0"/>
              <a:t> </a:t>
            </a:r>
            <a:r>
              <a:rPr lang="en-US" dirty="0" err="1" smtClean="0"/>
              <a:t>relationeel</a:t>
            </a:r>
            <a:r>
              <a:rPr lang="en-US" dirty="0" smtClean="0"/>
              <a:t> model</a:t>
            </a:r>
          </a:p>
        </p:txBody>
      </p:sp>
      <p:sp>
        <p:nvSpPr>
          <p:cNvPr id="3" name="Titel 2"/>
          <p:cNvSpPr>
            <a:spLocks noGrp="1"/>
          </p:cNvSpPr>
          <p:nvPr>
            <p:ph type="title"/>
          </p:nvPr>
        </p:nvSpPr>
        <p:spPr/>
        <p:txBody>
          <a:bodyPr/>
          <a:lstStyle/>
          <a:p>
            <a:r>
              <a:rPr lang="en-US" dirty="0" err="1" smtClean="0"/>
              <a:t>Relationele</a:t>
            </a:r>
            <a:r>
              <a:rPr lang="en-US" dirty="0" smtClean="0"/>
              <a:t> Database </a:t>
            </a:r>
            <a:r>
              <a:rPr lang="en-US" dirty="0" err="1" smtClean="0"/>
              <a:t>systemen</a:t>
            </a:r>
            <a:endParaRPr lang="en-US" dirty="0"/>
          </a:p>
        </p:txBody>
      </p:sp>
      <p:sp>
        <p:nvSpPr>
          <p:cNvPr id="4" name="Tijdelijke aanduiding voor datum 3"/>
          <p:cNvSpPr>
            <a:spLocks noGrp="1"/>
          </p:cNvSpPr>
          <p:nvPr>
            <p:ph type="dt" sz="half" idx="10"/>
          </p:nvPr>
        </p:nvSpPr>
        <p:spPr/>
        <p:txBody>
          <a:bodyPr/>
          <a:lstStyle/>
          <a:p>
            <a:fld id="{3DD64F89-C553-4E6F-B820-4970FED652BA}" type="datetime1">
              <a:rPr lang="en-US" smtClean="0"/>
              <a:t>7/6/2017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12</a:t>
            </a:fld>
            <a:endParaRPr lang="nl-NL" dirty="0"/>
          </a:p>
        </p:txBody>
      </p:sp>
      <p:sp>
        <p:nvSpPr>
          <p:cNvPr id="6" name="Tijdelijke aanduiding voor voettekst 5"/>
          <p:cNvSpPr>
            <a:spLocks noGrp="1"/>
          </p:cNvSpPr>
          <p:nvPr>
            <p:ph type="ftr" sz="quarter" idx="12"/>
          </p:nvPr>
        </p:nvSpPr>
        <p:spPr/>
        <p:txBody>
          <a:bodyPr/>
          <a:lstStyle/>
          <a:p>
            <a:pPr algn="ctr"/>
            <a:r>
              <a:rPr lang="nl-NL" smtClean="0"/>
              <a:t>Avans Hogeschool - AE&amp;I - Informatica</a:t>
            </a:r>
            <a:endParaRPr lang="nl-NL" dirty="0"/>
          </a:p>
        </p:txBody>
      </p:sp>
      <p:graphicFrame>
        <p:nvGraphicFramePr>
          <p:cNvPr id="7" name="Tabel 6"/>
          <p:cNvGraphicFramePr>
            <a:graphicFrameLocks noGrp="1"/>
          </p:cNvGraphicFramePr>
          <p:nvPr>
            <p:extLst>
              <p:ext uri="{D42A27DB-BD31-4B8C-83A1-F6EECF244321}">
                <p14:modId xmlns:p14="http://schemas.microsoft.com/office/powerpoint/2010/main" val="2534730052"/>
              </p:ext>
            </p:extLst>
          </p:nvPr>
        </p:nvGraphicFramePr>
        <p:xfrm>
          <a:off x="818307" y="1700808"/>
          <a:ext cx="6741693" cy="2183064"/>
        </p:xfrm>
        <a:graphic>
          <a:graphicData uri="http://schemas.openxmlformats.org/drawingml/2006/table">
            <a:tbl>
              <a:tblPr/>
              <a:tblGrid>
                <a:gridCol w="1944216"/>
                <a:gridCol w="2550246"/>
                <a:gridCol w="2247231"/>
              </a:tblGrid>
              <a:tr h="215112">
                <a:tc>
                  <a:txBody>
                    <a:bodyPr/>
                    <a:lstStyle/>
                    <a:p>
                      <a:pPr algn="l"/>
                      <a:r>
                        <a:rPr lang="en-US" sz="1500" dirty="0" smtClean="0">
                          <a:effectLst/>
                        </a:rPr>
                        <a:t>SQL </a:t>
                      </a:r>
                      <a:r>
                        <a:rPr lang="en-US" sz="1500" dirty="0">
                          <a:effectLst/>
                        </a:rPr>
                        <a:t>term</a:t>
                      </a:r>
                    </a:p>
                  </a:txBody>
                  <a:tcPr marL="77135" marR="77135" marT="38568" marB="38568" anchor="ctr">
                    <a:lnL>
                      <a:noFill/>
                    </a:lnL>
                    <a:lnR>
                      <a:noFill/>
                    </a:lnR>
                    <a:lnT>
                      <a:noFill/>
                    </a:lnT>
                    <a:lnB>
                      <a:noFill/>
                    </a:lnB>
                  </a:tcPr>
                </a:tc>
                <a:tc>
                  <a:txBody>
                    <a:bodyPr/>
                    <a:lstStyle/>
                    <a:p>
                      <a:pPr algn="l"/>
                      <a:r>
                        <a:rPr lang="en-US" sz="1500" dirty="0">
                          <a:effectLst/>
                        </a:rPr>
                        <a:t>Relational database term</a:t>
                      </a:r>
                    </a:p>
                  </a:txBody>
                  <a:tcPr marL="77135" marR="77135" marT="38568" marB="38568" anchor="ctr">
                    <a:lnL>
                      <a:noFill/>
                    </a:lnL>
                    <a:lnR>
                      <a:noFill/>
                    </a:lnR>
                    <a:lnT>
                      <a:noFill/>
                    </a:lnT>
                    <a:lnB>
                      <a:noFill/>
                    </a:lnB>
                  </a:tcPr>
                </a:tc>
                <a:tc>
                  <a:txBody>
                    <a:bodyPr/>
                    <a:lstStyle/>
                    <a:p>
                      <a:pPr algn="l"/>
                      <a:r>
                        <a:rPr lang="en-US" sz="1500" dirty="0" err="1" smtClean="0">
                          <a:effectLst/>
                        </a:rPr>
                        <a:t>Beschrijving</a:t>
                      </a:r>
                      <a:endParaRPr lang="en-US" sz="1500" dirty="0">
                        <a:effectLst/>
                      </a:endParaRPr>
                    </a:p>
                  </a:txBody>
                  <a:tcPr marL="77135" marR="77135" marT="38568" marB="38568" anchor="ctr">
                    <a:lnL>
                      <a:noFill/>
                    </a:lnL>
                    <a:lnR>
                      <a:noFill/>
                    </a:lnR>
                    <a:lnT>
                      <a:noFill/>
                    </a:lnT>
                    <a:lnB>
                      <a:noFill/>
                    </a:lnB>
                  </a:tcPr>
                </a:tc>
              </a:tr>
              <a:tr h="307142">
                <a:tc>
                  <a:txBody>
                    <a:bodyPr/>
                    <a:lstStyle/>
                    <a:p>
                      <a:pPr algn="l"/>
                      <a:r>
                        <a:rPr lang="en-US" sz="1500" b="1" i="1" dirty="0">
                          <a:solidFill>
                            <a:schemeClr val="accent1"/>
                          </a:solidFill>
                          <a:effectLst/>
                          <a:hlinkClick r:id="rId3" tooltip="Row (database)"/>
                        </a:rPr>
                        <a:t>Row</a:t>
                      </a:r>
                      <a:endParaRPr lang="en-US" sz="1500" dirty="0">
                        <a:solidFill>
                          <a:schemeClr val="accent1"/>
                        </a:solidFill>
                        <a:effectLst/>
                      </a:endParaRPr>
                    </a:p>
                  </a:txBody>
                  <a:tcPr marL="77135" marR="77135" marT="38568" marB="38568" anchor="ctr">
                    <a:lnL>
                      <a:noFill/>
                    </a:lnL>
                    <a:lnR>
                      <a:noFill/>
                    </a:lnR>
                    <a:lnT>
                      <a:noFill/>
                    </a:lnT>
                    <a:lnB>
                      <a:noFill/>
                    </a:lnB>
                  </a:tcPr>
                </a:tc>
                <a:tc>
                  <a:txBody>
                    <a:bodyPr/>
                    <a:lstStyle/>
                    <a:p>
                      <a:pPr algn="l"/>
                      <a:r>
                        <a:rPr lang="en-US" sz="1500" b="1" i="1" dirty="0">
                          <a:effectLst/>
                          <a:hlinkClick r:id="rId4" tooltip="Tuple"/>
                        </a:rPr>
                        <a:t>Tuple</a:t>
                      </a:r>
                      <a:r>
                        <a:rPr lang="en-US" sz="1500" dirty="0">
                          <a:effectLst/>
                        </a:rPr>
                        <a:t> </a:t>
                      </a:r>
                      <a:r>
                        <a:rPr lang="en-US" sz="1500" dirty="0" smtClean="0">
                          <a:effectLst/>
                        </a:rPr>
                        <a:t>of </a:t>
                      </a:r>
                      <a:r>
                        <a:rPr lang="en-US" sz="1500" b="1" i="1" dirty="0">
                          <a:effectLst/>
                          <a:hlinkClick r:id="rId5" tooltip="Record (computer science)"/>
                        </a:rPr>
                        <a:t>record</a:t>
                      </a:r>
                      <a:endParaRPr lang="en-US" sz="1500" dirty="0">
                        <a:effectLst/>
                      </a:endParaRPr>
                    </a:p>
                  </a:txBody>
                  <a:tcPr marL="77135" marR="77135" marT="38568" marB="38568" anchor="ctr">
                    <a:lnL>
                      <a:noFill/>
                    </a:lnL>
                    <a:lnR>
                      <a:noFill/>
                    </a:lnR>
                    <a:lnT>
                      <a:noFill/>
                    </a:lnT>
                    <a:lnB>
                      <a:noFill/>
                    </a:lnB>
                  </a:tcPr>
                </a:tc>
                <a:tc>
                  <a:txBody>
                    <a:bodyPr/>
                    <a:lstStyle/>
                    <a:p>
                      <a:endParaRPr lang="nl-NL" sz="1800" b="0" kern="1200" dirty="0" smtClean="0">
                        <a:solidFill>
                          <a:schemeClr val="tx1"/>
                        </a:solidFill>
                        <a:effectLst/>
                        <a:latin typeface="+mn-lt"/>
                        <a:ea typeface="+mn-ea"/>
                        <a:cs typeface="+mn-cs"/>
                      </a:endParaRPr>
                    </a:p>
                    <a:p>
                      <a:r>
                        <a:rPr lang="nl-NL" sz="1500" b="0" kern="1200" dirty="0" smtClean="0">
                          <a:solidFill>
                            <a:schemeClr val="tx1"/>
                          </a:solidFill>
                          <a:effectLst/>
                          <a:latin typeface="+mn-lt"/>
                          <a:ea typeface="+mn-ea"/>
                          <a:cs typeface="+mn-cs"/>
                        </a:rPr>
                        <a:t>Een dataset</a:t>
                      </a:r>
                    </a:p>
                    <a:p>
                      <a:endParaRPr lang="nl-NL" sz="1500" b="0" kern="1200" dirty="0">
                        <a:solidFill>
                          <a:schemeClr val="tx1"/>
                        </a:solidFill>
                        <a:effectLst/>
                        <a:latin typeface="+mn-lt"/>
                        <a:ea typeface="+mn-ea"/>
                        <a:cs typeface="+mn-cs"/>
                      </a:endParaRPr>
                    </a:p>
                  </a:txBody>
                  <a:tcPr marL="77135" marR="77135" marT="38568" marB="38568" anchor="ctr">
                    <a:lnL>
                      <a:noFill/>
                    </a:lnL>
                    <a:lnR>
                      <a:noFill/>
                    </a:lnR>
                    <a:lnT>
                      <a:noFill/>
                    </a:lnT>
                    <a:lnB>
                      <a:noFill/>
                    </a:lnB>
                  </a:tcPr>
                </a:tc>
              </a:tr>
              <a:tr h="491200">
                <a:tc>
                  <a:txBody>
                    <a:bodyPr/>
                    <a:lstStyle/>
                    <a:p>
                      <a:pPr algn="l"/>
                      <a:r>
                        <a:rPr lang="en-US" sz="1500" b="1" i="1" dirty="0">
                          <a:effectLst/>
                          <a:hlinkClick r:id="rId6" tooltip="Column (database)"/>
                        </a:rPr>
                        <a:t>Column</a:t>
                      </a:r>
                      <a:endParaRPr lang="en-US" sz="1500" dirty="0">
                        <a:effectLst/>
                      </a:endParaRPr>
                    </a:p>
                  </a:txBody>
                  <a:tcPr marL="77135" marR="77135" marT="38568" marB="38568" anchor="ctr">
                    <a:lnL>
                      <a:noFill/>
                    </a:lnL>
                    <a:lnR>
                      <a:noFill/>
                    </a:lnR>
                    <a:lnT>
                      <a:noFill/>
                    </a:lnT>
                    <a:lnB>
                      <a:noFill/>
                    </a:lnB>
                  </a:tcPr>
                </a:tc>
                <a:tc>
                  <a:txBody>
                    <a:bodyPr/>
                    <a:lstStyle/>
                    <a:p>
                      <a:pPr algn="l"/>
                      <a:r>
                        <a:rPr lang="en-US" sz="1500" b="1" i="1" dirty="0">
                          <a:effectLst/>
                        </a:rPr>
                        <a:t>Attribute</a:t>
                      </a:r>
                      <a:r>
                        <a:rPr lang="en-US" sz="1500" dirty="0">
                          <a:effectLst/>
                        </a:rPr>
                        <a:t> </a:t>
                      </a:r>
                      <a:r>
                        <a:rPr lang="en-US" sz="1500" dirty="0" smtClean="0">
                          <a:effectLst/>
                        </a:rPr>
                        <a:t>of </a:t>
                      </a:r>
                      <a:r>
                        <a:rPr lang="en-US" sz="1500" b="1" i="1" dirty="0">
                          <a:effectLst/>
                        </a:rPr>
                        <a:t>field</a:t>
                      </a:r>
                      <a:endParaRPr lang="en-US" sz="1500" dirty="0">
                        <a:effectLst/>
                      </a:endParaRPr>
                    </a:p>
                  </a:txBody>
                  <a:tcPr marL="77135" marR="77135" marT="38568" marB="38568" anchor="ctr">
                    <a:lnL>
                      <a:noFill/>
                    </a:lnL>
                    <a:lnR>
                      <a:noFill/>
                    </a:lnR>
                    <a:lnT>
                      <a:noFill/>
                    </a:lnT>
                    <a:lnB>
                      <a:noFill/>
                    </a:lnB>
                  </a:tcPr>
                </a:tc>
                <a:tc>
                  <a:txBody>
                    <a:bodyPr/>
                    <a:lstStyle/>
                    <a:p>
                      <a:pPr algn="l"/>
                      <a:r>
                        <a:rPr lang="nl-NL" sz="1500" b="0" kern="1200" dirty="0" smtClean="0">
                          <a:solidFill>
                            <a:schemeClr val="tx1"/>
                          </a:solidFill>
                          <a:effectLst/>
                          <a:latin typeface="+mn-lt"/>
                          <a:ea typeface="+mn-ea"/>
                          <a:cs typeface="+mn-cs"/>
                        </a:rPr>
                        <a:t>Een gelabeld element van een </a:t>
                      </a:r>
                      <a:r>
                        <a:rPr lang="nl-NL" sz="1500" b="0" kern="1200" dirty="0" err="1" smtClean="0">
                          <a:solidFill>
                            <a:schemeClr val="tx1"/>
                          </a:solidFill>
                          <a:effectLst/>
                          <a:latin typeface="+mn-lt"/>
                          <a:ea typeface="+mn-ea"/>
                          <a:cs typeface="+mn-cs"/>
                        </a:rPr>
                        <a:t>tupel</a:t>
                      </a:r>
                      <a:r>
                        <a:rPr lang="nl-NL" sz="1500" b="0" kern="1200" dirty="0" smtClean="0">
                          <a:solidFill>
                            <a:schemeClr val="tx1"/>
                          </a:solidFill>
                          <a:effectLst/>
                          <a:latin typeface="+mn-lt"/>
                          <a:ea typeface="+mn-ea"/>
                          <a:cs typeface="+mn-cs"/>
                        </a:rPr>
                        <a:t> </a:t>
                      </a:r>
                      <a:endParaRPr lang="en-US" sz="1500" dirty="0">
                        <a:effectLst/>
                      </a:endParaRPr>
                    </a:p>
                  </a:txBody>
                  <a:tcPr marL="77135" marR="77135" marT="38568" marB="38568" anchor="ctr">
                    <a:lnL>
                      <a:noFill/>
                    </a:lnL>
                    <a:lnR>
                      <a:noFill/>
                    </a:lnR>
                    <a:lnT>
                      <a:noFill/>
                    </a:lnT>
                    <a:lnB>
                      <a:noFill/>
                    </a:lnB>
                  </a:tcPr>
                </a:tc>
              </a:tr>
              <a:tr h="491200">
                <a:tc>
                  <a:txBody>
                    <a:bodyPr/>
                    <a:lstStyle/>
                    <a:p>
                      <a:pPr algn="l"/>
                      <a:r>
                        <a:rPr lang="en-US" sz="1500" b="1" i="1" dirty="0">
                          <a:effectLst/>
                          <a:hlinkClick r:id="rId7" tooltip="Table (database)"/>
                        </a:rPr>
                        <a:t>Table</a:t>
                      </a:r>
                      <a:endParaRPr lang="en-US" sz="1500" dirty="0">
                        <a:effectLst/>
                      </a:endParaRPr>
                    </a:p>
                  </a:txBody>
                  <a:tcPr marL="77135" marR="77135" marT="38568" marB="38568" anchor="ctr">
                    <a:lnL>
                      <a:noFill/>
                    </a:lnL>
                    <a:lnR>
                      <a:noFill/>
                    </a:lnR>
                    <a:lnT>
                      <a:noFill/>
                    </a:lnT>
                    <a:lnB>
                      <a:noFill/>
                    </a:lnB>
                  </a:tcPr>
                </a:tc>
                <a:tc>
                  <a:txBody>
                    <a:bodyPr/>
                    <a:lstStyle/>
                    <a:p>
                      <a:pPr algn="l"/>
                      <a:r>
                        <a:rPr lang="en-US" sz="1500" b="1" i="1" dirty="0">
                          <a:effectLst/>
                          <a:hlinkClick r:id="rId8" tooltip="Relation (database)"/>
                        </a:rPr>
                        <a:t>Relation</a:t>
                      </a:r>
                      <a:r>
                        <a:rPr lang="en-US" sz="1500" dirty="0">
                          <a:effectLst/>
                        </a:rPr>
                        <a:t> </a:t>
                      </a:r>
                    </a:p>
                  </a:txBody>
                  <a:tcPr marL="77135" marR="77135" marT="38568" marB="38568" anchor="ctr">
                    <a:lnL>
                      <a:noFill/>
                    </a:lnL>
                    <a:lnR>
                      <a:noFill/>
                    </a:lnR>
                    <a:lnT>
                      <a:noFill/>
                    </a:lnT>
                    <a:lnB>
                      <a:noFill/>
                    </a:lnB>
                  </a:tcPr>
                </a:tc>
                <a:tc>
                  <a:txBody>
                    <a:bodyPr/>
                    <a:lstStyle/>
                    <a:p>
                      <a:pPr algn="l"/>
                      <a:r>
                        <a:rPr lang="nl-NL" sz="1500" b="0" kern="1200" dirty="0" smtClean="0">
                          <a:solidFill>
                            <a:schemeClr val="tx1"/>
                          </a:solidFill>
                          <a:effectLst/>
                          <a:latin typeface="+mn-lt"/>
                          <a:ea typeface="+mn-ea"/>
                          <a:cs typeface="+mn-cs"/>
                        </a:rPr>
                        <a:t>Een set van kolommen en rijen</a:t>
                      </a:r>
                      <a:endParaRPr lang="en-US" sz="1500" dirty="0">
                        <a:effectLst/>
                      </a:endParaRPr>
                    </a:p>
                  </a:txBody>
                  <a:tcPr marL="77135" marR="77135" marT="38568" marB="38568" anchor="ctr">
                    <a:lnL>
                      <a:noFill/>
                    </a:lnL>
                    <a:lnR>
                      <a:noFill/>
                    </a:lnR>
                    <a:lnT>
                      <a:noFill/>
                    </a:lnT>
                    <a:lnB>
                      <a:noFill/>
                    </a:lnB>
                  </a:tcPr>
                </a:tc>
              </a:tr>
            </a:tbl>
          </a:graphicData>
        </a:graphic>
      </p:graphicFrame>
    </p:spTree>
    <p:extLst>
      <p:ext uri="{BB962C8B-B14F-4D97-AF65-F5344CB8AC3E}">
        <p14:creationId xmlns:p14="http://schemas.microsoft.com/office/powerpoint/2010/main" val="1346113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552" y="228839"/>
            <a:ext cx="7020000" cy="548712"/>
          </a:xfrm>
        </p:spPr>
        <p:txBody>
          <a:bodyPr/>
          <a:lstStyle/>
          <a:p>
            <a:r>
              <a:rPr lang="nl-NL" dirty="0"/>
              <a:t>SQL</a:t>
            </a:r>
          </a:p>
        </p:txBody>
      </p:sp>
      <p:sp>
        <p:nvSpPr>
          <p:cNvPr id="53251" name="Rectangle 3"/>
          <p:cNvSpPr>
            <a:spLocks noGrp="1" noChangeArrowheads="1"/>
          </p:cNvSpPr>
          <p:nvPr>
            <p:ph idx="1"/>
          </p:nvPr>
        </p:nvSpPr>
        <p:spPr>
          <a:xfrm>
            <a:off x="539552" y="908720"/>
            <a:ext cx="8352480" cy="4504696"/>
          </a:xfrm>
        </p:spPr>
        <p:txBody>
          <a:bodyPr/>
          <a:lstStyle/>
          <a:p>
            <a:pPr>
              <a:spcBef>
                <a:spcPct val="0"/>
              </a:spcBef>
            </a:pPr>
            <a:r>
              <a:rPr lang="nl-NL" dirty="0" smtClean="0"/>
              <a:t>We gaan uit van tabellen met daarin gegevens. </a:t>
            </a:r>
            <a:endParaRPr lang="nl-NL" dirty="0"/>
          </a:p>
          <a:p>
            <a:pPr>
              <a:spcBef>
                <a:spcPct val="0"/>
              </a:spcBef>
            </a:pPr>
            <a:endParaRPr lang="nl-NL" dirty="0"/>
          </a:p>
          <a:p>
            <a:pPr>
              <a:spcBef>
                <a:spcPct val="0"/>
              </a:spcBef>
            </a:pPr>
            <a:r>
              <a:rPr lang="nl-NL" dirty="0" smtClean="0"/>
              <a:t>SQL</a:t>
            </a:r>
            <a:r>
              <a:rPr lang="nl-NL" dirty="0"/>
              <a:t>, Structured Query </a:t>
            </a:r>
            <a:r>
              <a:rPr lang="nl-NL" dirty="0" smtClean="0"/>
              <a:t>Language</a:t>
            </a:r>
          </a:p>
          <a:p>
            <a:pPr>
              <a:spcBef>
                <a:spcPct val="0"/>
              </a:spcBef>
            </a:pPr>
            <a:endParaRPr lang="nl-NL" dirty="0"/>
          </a:p>
          <a:p>
            <a:pPr>
              <a:spcBef>
                <a:spcPct val="0"/>
              </a:spcBef>
            </a:pPr>
            <a:r>
              <a:rPr lang="en-US" dirty="0" smtClean="0"/>
              <a:t>Manages data in </a:t>
            </a:r>
            <a:r>
              <a:rPr lang="en-US" dirty="0" err="1" smtClean="0"/>
              <a:t>relationale</a:t>
            </a:r>
            <a:r>
              <a:rPr lang="en-US" dirty="0" smtClean="0"/>
              <a:t> database management </a:t>
            </a:r>
            <a:r>
              <a:rPr lang="en-US" dirty="0" err="1" smtClean="0"/>
              <a:t>systemen</a:t>
            </a:r>
            <a:r>
              <a:rPr lang="en-US" dirty="0" smtClean="0"/>
              <a:t> (RDBMS)</a:t>
            </a:r>
            <a:endParaRPr lang="nl-NL" dirty="0" smtClean="0"/>
          </a:p>
          <a:p>
            <a:pPr marL="0" indent="0">
              <a:spcBef>
                <a:spcPct val="0"/>
              </a:spcBef>
              <a:buNone/>
            </a:pPr>
            <a:endParaRPr lang="nl-NL" dirty="0"/>
          </a:p>
          <a:p>
            <a:pPr>
              <a:spcBef>
                <a:spcPct val="0"/>
              </a:spcBef>
            </a:pPr>
            <a:r>
              <a:rPr lang="nl-NL" dirty="0"/>
              <a:t>SQL </a:t>
            </a:r>
            <a:r>
              <a:rPr lang="nl-NL" dirty="0" smtClean="0"/>
              <a:t>specificeert (beschrijft) </a:t>
            </a:r>
            <a:r>
              <a:rPr lang="nl-NL" i="1" dirty="0" smtClean="0"/>
              <a:t>syntax</a:t>
            </a:r>
            <a:r>
              <a:rPr lang="nl-NL" dirty="0" smtClean="0"/>
              <a:t> </a:t>
            </a:r>
            <a:r>
              <a:rPr lang="nl-NL" dirty="0"/>
              <a:t>en </a:t>
            </a:r>
            <a:r>
              <a:rPr lang="nl-NL" i="1" dirty="0" smtClean="0"/>
              <a:t>semantiek</a:t>
            </a:r>
          </a:p>
          <a:p>
            <a:pPr lvl="1">
              <a:spcBef>
                <a:spcPct val="0"/>
              </a:spcBef>
            </a:pPr>
            <a:r>
              <a:rPr lang="nl-NL" dirty="0" smtClean="0"/>
              <a:t>Syntax: de ‘grammatica’</a:t>
            </a:r>
          </a:p>
          <a:p>
            <a:pPr lvl="1">
              <a:spcBef>
                <a:spcPct val="0"/>
              </a:spcBef>
            </a:pPr>
            <a:r>
              <a:rPr lang="nl-NL" i="1" dirty="0" smtClean="0"/>
              <a:t>Semantiek: de ‘betekenis’</a:t>
            </a:r>
          </a:p>
          <a:p>
            <a:pPr marL="279400" lvl="1" indent="0">
              <a:spcBef>
                <a:spcPct val="0"/>
              </a:spcBef>
              <a:buNone/>
            </a:pPr>
            <a:endParaRPr lang="en-US" dirty="0"/>
          </a:p>
          <a:p>
            <a:pPr>
              <a:spcBef>
                <a:spcPct val="0"/>
              </a:spcBef>
            </a:pPr>
            <a:r>
              <a:rPr lang="nl-NL" dirty="0"/>
              <a:t>Werkt ‘in principe’ met alle </a:t>
            </a:r>
            <a:r>
              <a:rPr lang="nl-NL" dirty="0" err="1"/>
              <a:t>DBMSsen</a:t>
            </a:r>
            <a:endParaRPr lang="nl-NL" dirty="0"/>
          </a:p>
          <a:p>
            <a:pPr lvl="1">
              <a:spcBef>
                <a:spcPct val="0"/>
              </a:spcBef>
            </a:pPr>
            <a:r>
              <a:rPr lang="nl-NL" dirty="0"/>
              <a:t>Oracle, MS-Access, MS SQL Server, </a:t>
            </a:r>
            <a:r>
              <a:rPr lang="nl-NL" dirty="0" err="1"/>
              <a:t>MySQL</a:t>
            </a:r>
            <a:r>
              <a:rPr lang="nl-NL" dirty="0"/>
              <a:t>, </a:t>
            </a:r>
            <a:r>
              <a:rPr lang="nl-NL" dirty="0" err="1" smtClean="0"/>
              <a:t>MariaDB</a:t>
            </a:r>
            <a:r>
              <a:rPr lang="nl-NL" dirty="0" smtClean="0"/>
              <a:t>, </a:t>
            </a:r>
            <a:r>
              <a:rPr lang="nl-NL" dirty="0"/>
              <a:t>…</a:t>
            </a:r>
          </a:p>
          <a:p>
            <a:pPr marL="279400" lvl="1" indent="0">
              <a:spcBef>
                <a:spcPct val="0"/>
              </a:spcBef>
              <a:buNone/>
            </a:pPr>
            <a:endParaRPr lang="en-US" dirty="0"/>
          </a:p>
        </p:txBody>
      </p:sp>
      <p:sp>
        <p:nvSpPr>
          <p:cNvPr id="7" name="Tijdelijke aanduiding voor datum 4"/>
          <p:cNvSpPr>
            <a:spLocks noGrp="1"/>
          </p:cNvSpPr>
          <p:nvPr>
            <p:ph type="dt" sz="half" idx="10"/>
          </p:nvPr>
        </p:nvSpPr>
        <p:spPr>
          <a:xfrm>
            <a:off x="456752" y="6664207"/>
            <a:ext cx="2133600" cy="216000"/>
          </a:xfrm>
        </p:spPr>
        <p:txBody>
          <a:bodyPr/>
          <a:lstStyle/>
          <a:p>
            <a:fld id="{AD81BD27-7D13-4044-87BF-9B0788C6D6CA}" type="datetime1">
              <a:rPr lang="en-US" smtClean="0"/>
              <a:t>7/6/2017</a:t>
            </a:fld>
            <a:endParaRPr lang="nl-NL" dirty="0"/>
          </a:p>
        </p:txBody>
      </p:sp>
      <p:sp>
        <p:nvSpPr>
          <p:cNvPr id="8" name="Tijdelijke aanduiding voor dianummer 5"/>
          <p:cNvSpPr>
            <a:spLocks noGrp="1"/>
          </p:cNvSpPr>
          <p:nvPr>
            <p:ph type="sldNum" sz="quarter" idx="11"/>
          </p:nvPr>
        </p:nvSpPr>
        <p:spPr>
          <a:xfrm>
            <a:off x="6552752" y="6664207"/>
            <a:ext cx="2133600" cy="216000"/>
          </a:xfrm>
        </p:spPr>
        <p:txBody>
          <a:bodyPr/>
          <a:lstStyle/>
          <a:p>
            <a:fld id="{0F95BF7B-D311-4A70-A4D8-7B3F6F265E16}" type="slidenum">
              <a:rPr lang="nl-NL" smtClean="0"/>
              <a:pPr/>
              <a:t>13</a:t>
            </a:fld>
            <a:endParaRPr lang="nl-NL"/>
          </a:p>
        </p:txBody>
      </p:sp>
      <p:sp>
        <p:nvSpPr>
          <p:cNvPr id="9" name="Tijdelijke aanduiding voor voettekst 6"/>
          <p:cNvSpPr>
            <a:spLocks noGrp="1"/>
          </p:cNvSpPr>
          <p:nvPr>
            <p:ph type="ftr" sz="quarter" idx="12"/>
          </p:nvPr>
        </p:nvSpPr>
        <p:spPr>
          <a:xfrm>
            <a:off x="3123752" y="6664207"/>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SQL</a:t>
            </a:r>
            <a:endParaRPr lang="en-US" dirty="0"/>
          </a:p>
        </p:txBody>
      </p:sp>
      <p:sp>
        <p:nvSpPr>
          <p:cNvPr id="3" name="Tijdelijke aanduiding voor datum 2"/>
          <p:cNvSpPr>
            <a:spLocks noGrp="1"/>
          </p:cNvSpPr>
          <p:nvPr>
            <p:ph type="dt" sz="half" idx="10"/>
          </p:nvPr>
        </p:nvSpPr>
        <p:spPr/>
        <p:txBody>
          <a:bodyPr/>
          <a:lstStyle/>
          <a:p>
            <a:fld id="{801C5700-FBE3-4E71-9123-06CCF4A335B9}" type="datetime1">
              <a:rPr lang="en-US" smtClean="0"/>
              <a:t>7/6/2017</a:t>
            </a:fld>
            <a:endParaRPr lang="nl-NL" dirty="0"/>
          </a:p>
        </p:txBody>
      </p:sp>
      <p:sp>
        <p:nvSpPr>
          <p:cNvPr id="4" name="Tijdelijke aanduiding voor dianummer 3"/>
          <p:cNvSpPr>
            <a:spLocks noGrp="1"/>
          </p:cNvSpPr>
          <p:nvPr>
            <p:ph type="sldNum" sz="quarter" idx="11"/>
          </p:nvPr>
        </p:nvSpPr>
        <p:spPr/>
        <p:txBody>
          <a:bodyPr/>
          <a:lstStyle/>
          <a:p>
            <a:fld id="{0F95BF7B-D311-4A70-A4D8-7B3F6F265E16}" type="slidenum">
              <a:rPr lang="nl-NL" smtClean="0"/>
              <a:pPr/>
              <a:t>14</a:t>
            </a:fld>
            <a:endParaRPr lang="nl-NL" dirty="0"/>
          </a:p>
        </p:txBody>
      </p:sp>
      <p:sp>
        <p:nvSpPr>
          <p:cNvPr id="5" name="Tijdelijke aanduiding voor voettekst 4"/>
          <p:cNvSpPr>
            <a:spLocks noGrp="1"/>
          </p:cNvSpPr>
          <p:nvPr>
            <p:ph type="ftr" sz="quarter" idx="12"/>
          </p:nvPr>
        </p:nvSpPr>
        <p:spPr/>
        <p:txBody>
          <a:bodyPr/>
          <a:lstStyle/>
          <a:p>
            <a:pPr algn="ctr"/>
            <a:r>
              <a:rPr lang="nl-NL" smtClean="0"/>
              <a:t>Avans Hogeschool - AE&amp;I - Informatica</a:t>
            </a:r>
            <a:endParaRPr lang="nl-NL" dirty="0"/>
          </a:p>
        </p:txBody>
      </p:sp>
      <p:sp>
        <p:nvSpPr>
          <p:cNvPr id="6" name="Rectangle 12"/>
          <p:cNvSpPr>
            <a:spLocks noChangeArrowheads="1"/>
          </p:cNvSpPr>
          <p:nvPr/>
        </p:nvSpPr>
        <p:spPr bwMode="auto">
          <a:xfrm>
            <a:off x="755576" y="2348880"/>
            <a:ext cx="1427162" cy="864096"/>
          </a:xfrm>
          <a:prstGeom prst="rect">
            <a:avLst/>
          </a:prstGeom>
          <a:solidFill>
            <a:srgbClr val="FFFFFF"/>
          </a:solidFill>
          <a:ln w="9525">
            <a:solidFill>
              <a:srgbClr val="000000"/>
            </a:solidFill>
            <a:miter lim="800000"/>
            <a:headEnd/>
            <a:tailEnd/>
          </a:ln>
        </p:spPr>
        <p:txBody>
          <a:bodyPr/>
          <a:lstStyle/>
          <a:p>
            <a:pPr algn="ctr"/>
            <a:r>
              <a:rPr lang="nl-NL" sz="1600" b="1" dirty="0">
                <a:solidFill>
                  <a:srgbClr val="000000"/>
                </a:solidFill>
                <a:latin typeface="Arial" charset="0"/>
              </a:rPr>
              <a:t>Database-</a:t>
            </a:r>
          </a:p>
          <a:p>
            <a:pPr algn="ctr"/>
            <a:r>
              <a:rPr lang="nl-NL" sz="1600" b="1" dirty="0">
                <a:solidFill>
                  <a:srgbClr val="000000"/>
                </a:solidFill>
                <a:latin typeface="Arial" charset="0"/>
              </a:rPr>
              <a:t>applicatie</a:t>
            </a:r>
          </a:p>
        </p:txBody>
      </p:sp>
      <p:sp>
        <p:nvSpPr>
          <p:cNvPr id="7" name="Rectangle 24"/>
          <p:cNvSpPr>
            <a:spLocks noChangeArrowheads="1"/>
          </p:cNvSpPr>
          <p:nvPr/>
        </p:nvSpPr>
        <p:spPr bwMode="auto">
          <a:xfrm>
            <a:off x="8322692" y="2868365"/>
            <a:ext cx="47625" cy="228600"/>
          </a:xfrm>
          <a:prstGeom prst="rect">
            <a:avLst/>
          </a:prstGeom>
          <a:noFill/>
          <a:ln w="9525">
            <a:noFill/>
            <a:miter lim="800000"/>
            <a:headEnd/>
            <a:tailEnd/>
          </a:ln>
        </p:spPr>
        <p:txBody>
          <a:bodyPr wrap="none" lIns="0" tIns="0" rIns="0" bIns="0">
            <a:spAutoFit/>
          </a:bodyPr>
          <a:lstStyle/>
          <a:p>
            <a:r>
              <a:rPr lang="nl-NL" sz="1500" b="1" dirty="0">
                <a:solidFill>
                  <a:srgbClr val="000000"/>
                </a:solidFill>
                <a:latin typeface="Book Antiqua" pitchFamily="18" charset="0"/>
              </a:rPr>
              <a:t> </a:t>
            </a:r>
            <a:endParaRPr lang="nl-NL" dirty="0"/>
          </a:p>
        </p:txBody>
      </p:sp>
      <p:sp>
        <p:nvSpPr>
          <p:cNvPr id="8" name="Rectangle 30"/>
          <p:cNvSpPr>
            <a:spLocks noChangeArrowheads="1"/>
          </p:cNvSpPr>
          <p:nvPr/>
        </p:nvSpPr>
        <p:spPr bwMode="auto">
          <a:xfrm>
            <a:off x="3779912" y="2348880"/>
            <a:ext cx="1208087" cy="884237"/>
          </a:xfrm>
          <a:prstGeom prst="rect">
            <a:avLst/>
          </a:prstGeom>
          <a:solidFill>
            <a:srgbClr val="FFFFFF"/>
          </a:solidFill>
          <a:ln w="9525">
            <a:solidFill>
              <a:srgbClr val="000000"/>
            </a:solidFill>
            <a:miter lim="800000"/>
            <a:headEnd/>
            <a:tailEnd/>
          </a:ln>
        </p:spPr>
        <p:txBody>
          <a:bodyPr/>
          <a:lstStyle/>
          <a:p>
            <a:pPr algn="ctr"/>
            <a:endParaRPr lang="nl-NL" sz="1600" b="1" dirty="0">
              <a:solidFill>
                <a:srgbClr val="000000"/>
              </a:solidFill>
              <a:latin typeface="Arial" charset="0"/>
            </a:endParaRPr>
          </a:p>
          <a:p>
            <a:pPr algn="ctr"/>
            <a:r>
              <a:rPr lang="nl-NL" sz="1600" b="1" dirty="0">
                <a:solidFill>
                  <a:srgbClr val="000000"/>
                </a:solidFill>
                <a:latin typeface="Arial" charset="0"/>
              </a:rPr>
              <a:t>DBMS</a:t>
            </a:r>
            <a:endParaRPr lang="nl-NL" sz="1600" dirty="0">
              <a:latin typeface="Arial" charset="0"/>
            </a:endParaRPr>
          </a:p>
          <a:p>
            <a:endParaRPr lang="nl-NL" sz="1600" dirty="0">
              <a:latin typeface="Arial" charset="0"/>
            </a:endParaRPr>
          </a:p>
        </p:txBody>
      </p:sp>
      <p:sp>
        <p:nvSpPr>
          <p:cNvPr id="10" name="AutoShape 137"/>
          <p:cNvSpPr>
            <a:spLocks noChangeArrowheads="1"/>
          </p:cNvSpPr>
          <p:nvPr/>
        </p:nvSpPr>
        <p:spPr bwMode="auto">
          <a:xfrm>
            <a:off x="6660232" y="2348880"/>
            <a:ext cx="1366837" cy="936625"/>
          </a:xfrm>
          <a:prstGeom prst="can">
            <a:avLst>
              <a:gd name="adj" fmla="val 25000"/>
            </a:avLst>
          </a:prstGeom>
          <a:solidFill>
            <a:schemeClr val="tx1"/>
          </a:solidFill>
          <a:ln w="9525">
            <a:solidFill>
              <a:srgbClr val="000000"/>
            </a:solidFill>
            <a:round/>
            <a:headEnd/>
            <a:tailEnd/>
          </a:ln>
          <a:effectLst/>
        </p:spPr>
        <p:txBody>
          <a:bodyPr wrap="none" anchor="ctr"/>
          <a:lstStyle/>
          <a:p>
            <a:pPr algn="ctr"/>
            <a:r>
              <a:rPr lang="nl-NL" sz="1600" b="1" dirty="0" smtClean="0">
                <a:solidFill>
                  <a:schemeClr val="bg1"/>
                </a:solidFill>
                <a:latin typeface="Arial" charset="0"/>
              </a:rPr>
              <a:t>Database</a:t>
            </a:r>
            <a:endParaRPr lang="nl-NL" sz="1600" b="1" dirty="0">
              <a:solidFill>
                <a:schemeClr val="bg1"/>
              </a:solidFill>
              <a:latin typeface="Arial" charset="0"/>
            </a:endParaRPr>
          </a:p>
        </p:txBody>
      </p:sp>
      <p:cxnSp>
        <p:nvCxnSpPr>
          <p:cNvPr id="11" name="AutoShape 138"/>
          <p:cNvCxnSpPr>
            <a:cxnSpLocks noChangeShapeType="1"/>
            <a:stCxn id="8" idx="3"/>
            <a:endCxn id="10" idx="2"/>
          </p:cNvCxnSpPr>
          <p:nvPr/>
        </p:nvCxnSpPr>
        <p:spPr bwMode="auto">
          <a:xfrm>
            <a:off x="4987999" y="2790999"/>
            <a:ext cx="1672233" cy="26194"/>
          </a:xfrm>
          <a:prstGeom prst="straightConnector1">
            <a:avLst/>
          </a:prstGeom>
          <a:noFill/>
          <a:ln w="76200">
            <a:solidFill>
              <a:schemeClr val="tx1"/>
            </a:solidFill>
            <a:round/>
            <a:headEnd type="triangle" w="med" len="med"/>
            <a:tailEnd type="triangle" w="med" len="med"/>
          </a:ln>
          <a:effectLst/>
        </p:spPr>
      </p:cxnSp>
      <p:cxnSp>
        <p:nvCxnSpPr>
          <p:cNvPr id="12" name="AutoShape 139"/>
          <p:cNvCxnSpPr>
            <a:cxnSpLocks noChangeShapeType="1"/>
            <a:stCxn id="6" idx="2"/>
            <a:endCxn id="13" idx="0"/>
          </p:cNvCxnSpPr>
          <p:nvPr/>
        </p:nvCxnSpPr>
        <p:spPr bwMode="auto">
          <a:xfrm>
            <a:off x="1469157" y="3212976"/>
            <a:ext cx="6499" cy="1080120"/>
          </a:xfrm>
          <a:prstGeom prst="straightConnector1">
            <a:avLst/>
          </a:prstGeom>
          <a:noFill/>
          <a:ln w="76200">
            <a:solidFill>
              <a:schemeClr val="tx1"/>
            </a:solidFill>
            <a:round/>
            <a:headEnd type="triangle" w="med" len="med"/>
            <a:tailEnd type="triangle" w="med" len="med"/>
          </a:ln>
          <a:effectLst/>
        </p:spPr>
      </p:cxnSp>
      <p:pic>
        <p:nvPicPr>
          <p:cNvPr id="13" name="Picture 2" descr="C:\Users\Frans\Desktop\gebruikster.jpg"/>
          <p:cNvPicPr>
            <a:picLocks noChangeAspect="1" noChangeArrowheads="1"/>
          </p:cNvPicPr>
          <p:nvPr/>
        </p:nvPicPr>
        <p:blipFill>
          <a:blip r:embed="rId2" cstate="print"/>
          <a:srcRect/>
          <a:stretch>
            <a:fillRect/>
          </a:stretch>
        </p:blipFill>
        <p:spPr bwMode="auto">
          <a:xfrm>
            <a:off x="683568" y="4293096"/>
            <a:ext cx="1584176" cy="1584176"/>
          </a:xfrm>
          <a:prstGeom prst="rect">
            <a:avLst/>
          </a:prstGeom>
          <a:noFill/>
        </p:spPr>
      </p:pic>
      <p:cxnSp>
        <p:nvCxnSpPr>
          <p:cNvPr id="27" name="Rechte verbindingslijn 26"/>
          <p:cNvCxnSpPr/>
          <p:nvPr/>
        </p:nvCxnSpPr>
        <p:spPr>
          <a:xfrm>
            <a:off x="5292080" y="2276872"/>
            <a:ext cx="0" cy="0"/>
          </a:xfrm>
          <a:prstGeom prst="line">
            <a:avLst/>
          </a:prstGeom>
        </p:spPr>
        <p:style>
          <a:lnRef idx="1">
            <a:schemeClr val="dk1"/>
          </a:lnRef>
          <a:fillRef idx="0">
            <a:schemeClr val="dk1"/>
          </a:fillRef>
          <a:effectRef idx="0">
            <a:schemeClr val="dk1"/>
          </a:effectRef>
          <a:fontRef idx="minor">
            <a:schemeClr val="tx1"/>
          </a:fontRef>
        </p:style>
      </p:cxnSp>
      <p:pic>
        <p:nvPicPr>
          <p:cNvPr id="18" name="Afbeelding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4077072"/>
            <a:ext cx="2028571" cy="1695238"/>
          </a:xfrm>
          <a:prstGeom prst="rect">
            <a:avLst/>
          </a:prstGeom>
        </p:spPr>
      </p:pic>
      <p:cxnSp>
        <p:nvCxnSpPr>
          <p:cNvPr id="19" name="Rechte verbindingslijn 18"/>
          <p:cNvCxnSpPr/>
          <p:nvPr/>
        </p:nvCxnSpPr>
        <p:spPr>
          <a:xfrm>
            <a:off x="7452320" y="3429000"/>
            <a:ext cx="0" cy="57606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Rechthoek 19"/>
          <p:cNvSpPr/>
          <p:nvPr/>
        </p:nvSpPr>
        <p:spPr>
          <a:xfrm>
            <a:off x="3635896" y="2060848"/>
            <a:ext cx="5112568" cy="3888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2638094" y="2083217"/>
            <a:ext cx="816249" cy="461665"/>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SQL</a:t>
            </a:r>
            <a:endParaRPr lang="nl-NL" dirty="0">
              <a:latin typeface="Arial" panose="020B0604020202020204" pitchFamily="34" charset="0"/>
              <a:cs typeface="Arial" panose="020B0604020202020204" pitchFamily="34" charset="0"/>
            </a:endParaRPr>
          </a:p>
        </p:txBody>
      </p:sp>
      <p:cxnSp>
        <p:nvCxnSpPr>
          <p:cNvPr id="29" name="AutoShape 134"/>
          <p:cNvCxnSpPr>
            <a:cxnSpLocks noChangeShapeType="1"/>
          </p:cNvCxnSpPr>
          <p:nvPr/>
        </p:nvCxnSpPr>
        <p:spPr bwMode="auto">
          <a:xfrm>
            <a:off x="2195736" y="2564904"/>
            <a:ext cx="1597174" cy="10071"/>
          </a:xfrm>
          <a:prstGeom prst="straightConnector1">
            <a:avLst/>
          </a:prstGeom>
          <a:noFill/>
          <a:ln w="76200">
            <a:solidFill>
              <a:schemeClr val="tx1"/>
            </a:solidFill>
            <a:round/>
            <a:headEnd type="none" w="med" len="med"/>
            <a:tailEnd type="triangle" w="med" len="med"/>
          </a:ln>
          <a:effectLst/>
        </p:spPr>
      </p:cxnSp>
      <p:cxnSp>
        <p:nvCxnSpPr>
          <p:cNvPr id="9" name="AutoShape 134"/>
          <p:cNvCxnSpPr>
            <a:cxnSpLocks noChangeShapeType="1"/>
          </p:cNvCxnSpPr>
          <p:nvPr/>
        </p:nvCxnSpPr>
        <p:spPr bwMode="auto">
          <a:xfrm>
            <a:off x="2182738" y="2996952"/>
            <a:ext cx="1597174" cy="10071"/>
          </a:xfrm>
          <a:prstGeom prst="straightConnector1">
            <a:avLst/>
          </a:prstGeom>
          <a:noFill/>
          <a:ln w="76200">
            <a:solidFill>
              <a:schemeClr val="tx1"/>
            </a:solidFill>
            <a:round/>
            <a:headEnd type="triangle" w="med" len="med"/>
            <a:tailEnd type="none" w="med" len="med"/>
          </a:ln>
          <a:effectLst/>
        </p:spPr>
      </p:cxnSp>
      <p:sp>
        <p:nvSpPr>
          <p:cNvPr id="30" name="TextBox 29"/>
          <p:cNvSpPr txBox="1"/>
          <p:nvPr/>
        </p:nvSpPr>
        <p:spPr>
          <a:xfrm>
            <a:off x="2604243" y="2581372"/>
            <a:ext cx="835485" cy="461665"/>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Data</a:t>
            </a:r>
            <a:endParaRPr lang="nl-N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454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40000" y="288000"/>
            <a:ext cx="8676456" cy="719410"/>
          </a:xfrm>
        </p:spPr>
        <p:txBody>
          <a:bodyPr>
            <a:normAutofit/>
          </a:bodyPr>
          <a:lstStyle/>
          <a:p>
            <a:r>
              <a:rPr lang="nl-NL" dirty="0" smtClean="0"/>
              <a:t>SQL: SELECT en FROM</a:t>
            </a:r>
            <a:endParaRPr lang="nl-NL" dirty="0"/>
          </a:p>
        </p:txBody>
      </p:sp>
      <p:sp>
        <p:nvSpPr>
          <p:cNvPr id="57347" name="Rectangle 3"/>
          <p:cNvSpPr>
            <a:spLocks noGrp="1" noChangeArrowheads="1"/>
          </p:cNvSpPr>
          <p:nvPr>
            <p:ph idx="1"/>
          </p:nvPr>
        </p:nvSpPr>
        <p:spPr>
          <a:xfrm>
            <a:off x="540000" y="1080000"/>
            <a:ext cx="8642350" cy="5589587"/>
          </a:xfrm>
        </p:spPr>
        <p:txBody>
          <a:bodyPr/>
          <a:lstStyle/>
          <a:p>
            <a:pPr>
              <a:spcBef>
                <a:spcPct val="0"/>
              </a:spcBef>
              <a:buFont typeface="Symbol" pitchFamily="18" charset="2"/>
              <a:buNone/>
            </a:pPr>
            <a:r>
              <a:rPr lang="nl-NL" sz="3200" b="1" dirty="0" smtClean="0">
                <a:solidFill>
                  <a:schemeClr val="accent1"/>
                </a:solidFill>
                <a:latin typeface="Courier New" panose="02070309020205020404" pitchFamily="49" charset="0"/>
                <a:cs typeface="Courier New" panose="02070309020205020404" pitchFamily="49" charset="0"/>
              </a:rPr>
              <a:t>SELECT</a:t>
            </a:r>
            <a:r>
              <a:rPr lang="nl-NL" sz="3200" dirty="0"/>
              <a:t>	</a:t>
            </a:r>
            <a:r>
              <a:rPr lang="nl-NL" sz="3200" i="1" dirty="0">
                <a:latin typeface="Courier New" panose="02070309020205020404" pitchFamily="49" charset="0"/>
                <a:cs typeface="Courier New" panose="02070309020205020404" pitchFamily="49" charset="0"/>
              </a:rPr>
              <a:t>kolom(men)</a:t>
            </a:r>
          </a:p>
          <a:p>
            <a:pPr>
              <a:spcBef>
                <a:spcPct val="0"/>
              </a:spcBef>
              <a:buFont typeface="Symbol" pitchFamily="18" charset="2"/>
              <a:buNone/>
            </a:pPr>
            <a:r>
              <a:rPr lang="nl-NL" sz="3200" b="1" dirty="0">
                <a:solidFill>
                  <a:schemeClr val="accent1"/>
                </a:solidFill>
                <a:latin typeface="Courier New" panose="02070309020205020404" pitchFamily="49" charset="0"/>
                <a:cs typeface="Courier New" panose="02070309020205020404" pitchFamily="49" charset="0"/>
              </a:rPr>
              <a:t>FROM</a:t>
            </a:r>
            <a:r>
              <a:rPr lang="nl-NL" sz="3200" dirty="0"/>
              <a:t>	</a:t>
            </a:r>
            <a:r>
              <a:rPr lang="nl-NL" sz="3200" i="1" dirty="0">
                <a:latin typeface="Courier New" panose="02070309020205020404" pitchFamily="49" charset="0"/>
                <a:cs typeface="Courier New" panose="02070309020205020404" pitchFamily="49" charset="0"/>
              </a:rPr>
              <a:t>tabel</a:t>
            </a:r>
            <a:r>
              <a:rPr lang="nl-NL" sz="3200" dirty="0">
                <a:solidFill>
                  <a:schemeClr val="accent1"/>
                </a:solidFill>
                <a:latin typeface="Courier New" panose="02070309020205020404" pitchFamily="49" charset="0"/>
                <a:cs typeface="Courier New" panose="02070309020205020404" pitchFamily="49" charset="0"/>
              </a:rPr>
              <a:t> ;</a:t>
            </a:r>
          </a:p>
          <a:p>
            <a:pPr>
              <a:spcBef>
                <a:spcPct val="0"/>
              </a:spcBef>
              <a:buFont typeface="Symbol" pitchFamily="18" charset="2"/>
              <a:buNone/>
            </a:pPr>
            <a:endParaRPr lang="nl-NL" dirty="0"/>
          </a:p>
          <a:p>
            <a:pPr>
              <a:spcBef>
                <a:spcPct val="0"/>
              </a:spcBef>
            </a:pPr>
            <a:r>
              <a:rPr lang="en-US" dirty="0" err="1" smtClean="0"/>
              <a:t>Voor</a:t>
            </a:r>
            <a:r>
              <a:rPr lang="en-US" dirty="0" smtClean="0"/>
              <a:t> het </a:t>
            </a:r>
            <a:r>
              <a:rPr lang="en-US" dirty="0" err="1" smtClean="0"/>
              <a:t>ophalen</a:t>
            </a:r>
            <a:r>
              <a:rPr lang="en-US" dirty="0" smtClean="0"/>
              <a:t> van </a:t>
            </a:r>
            <a:r>
              <a:rPr lang="en-US" dirty="0" err="1" smtClean="0"/>
              <a:t>gegevens</a:t>
            </a:r>
            <a:endParaRPr lang="nl-NL" dirty="0" smtClean="0"/>
          </a:p>
          <a:p>
            <a:pPr>
              <a:spcBef>
                <a:spcPct val="0"/>
              </a:spcBef>
            </a:pPr>
            <a:endParaRPr lang="nl-NL" dirty="0"/>
          </a:p>
          <a:p>
            <a:pPr>
              <a:spcBef>
                <a:spcPct val="0"/>
              </a:spcBef>
            </a:pPr>
            <a:r>
              <a:rPr lang="nl-NL" dirty="0" smtClean="0"/>
              <a:t>Gewenste kolommen worden opgesomd in het SELECT statement</a:t>
            </a:r>
            <a:endParaRPr lang="nl-NL" dirty="0"/>
          </a:p>
          <a:p>
            <a:pPr>
              <a:spcBef>
                <a:spcPct val="0"/>
              </a:spcBef>
              <a:buNone/>
            </a:pPr>
            <a:endParaRPr lang="nl-NL" dirty="0"/>
          </a:p>
          <a:p>
            <a:pPr>
              <a:spcBef>
                <a:spcPct val="0"/>
              </a:spcBef>
            </a:pPr>
            <a:r>
              <a:rPr lang="nl-NL" dirty="0"/>
              <a:t>De tabel waaruit je leest staat in de FROM-clausule</a:t>
            </a:r>
          </a:p>
          <a:p>
            <a:pPr>
              <a:spcBef>
                <a:spcPct val="0"/>
              </a:spcBef>
            </a:pPr>
            <a:endParaRPr lang="nl-NL" dirty="0"/>
          </a:p>
          <a:p>
            <a:pPr>
              <a:spcBef>
                <a:spcPct val="0"/>
              </a:spcBef>
            </a:pPr>
            <a:r>
              <a:rPr lang="nl-NL" dirty="0"/>
              <a:t>Statement geeft een resultaat terug</a:t>
            </a:r>
          </a:p>
          <a:p>
            <a:pPr lvl="1">
              <a:spcBef>
                <a:spcPct val="0"/>
              </a:spcBef>
            </a:pPr>
            <a:r>
              <a:rPr lang="nl-NL" dirty="0"/>
              <a:t>Dat resultaat is een tabel</a:t>
            </a:r>
          </a:p>
          <a:p>
            <a:pPr lvl="1">
              <a:spcBef>
                <a:spcPct val="0"/>
              </a:spcBef>
            </a:pPr>
            <a:r>
              <a:rPr lang="nl-NL" dirty="0"/>
              <a:t>Bestaat uit de kolommen die je had opgesomd </a:t>
            </a:r>
          </a:p>
          <a:p>
            <a:pPr>
              <a:spcBef>
                <a:spcPct val="0"/>
              </a:spcBef>
              <a:buFont typeface="Symbol" pitchFamily="18" charset="2"/>
              <a:buNone/>
            </a:pP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p>
            <a:fld id="{79F62AFF-DD17-4797-9952-727B74FCD0C1}"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15</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39552" y="288000"/>
            <a:ext cx="7020000" cy="719410"/>
          </a:xfrm>
        </p:spPr>
        <p:txBody>
          <a:bodyPr/>
          <a:lstStyle/>
          <a:p>
            <a:r>
              <a:rPr lang="nl-NL" dirty="0" smtClean="0"/>
              <a:t>Notatieafspraken - 1</a:t>
            </a:r>
            <a:endParaRPr lang="nl-NL" dirty="0"/>
          </a:p>
        </p:txBody>
      </p:sp>
      <p:sp>
        <p:nvSpPr>
          <p:cNvPr id="155651" name="Rectangle 3"/>
          <p:cNvSpPr>
            <a:spLocks noGrp="1" noChangeArrowheads="1"/>
          </p:cNvSpPr>
          <p:nvPr>
            <p:ph idx="1"/>
          </p:nvPr>
        </p:nvSpPr>
        <p:spPr>
          <a:xfrm>
            <a:off x="540000" y="1080000"/>
            <a:ext cx="8100000" cy="4824883"/>
          </a:xfrm>
        </p:spPr>
        <p:txBody>
          <a:bodyPr/>
          <a:lstStyle/>
          <a:p>
            <a:pPr>
              <a:spcBef>
                <a:spcPct val="0"/>
              </a:spcBef>
            </a:pPr>
            <a:r>
              <a:rPr lang="nl-NL" dirty="0" smtClean="0"/>
              <a:t>Sleutelwoorden </a:t>
            </a:r>
            <a:r>
              <a:rPr lang="nl-NL" dirty="0"/>
              <a:t>uit </a:t>
            </a:r>
            <a:r>
              <a:rPr lang="nl-NL" dirty="0" smtClean="0"/>
              <a:t>SQL staan in hoofdletters, </a:t>
            </a:r>
            <a:r>
              <a:rPr lang="nl-NL" dirty="0"/>
              <a:t>bijvoorbeeld:</a:t>
            </a:r>
          </a:p>
          <a:p>
            <a:pPr marL="793750" lvl="1" indent="-514350">
              <a:spcBef>
                <a:spcPct val="0"/>
              </a:spcBef>
              <a:buFont typeface="Wingdings" pitchFamily="2" charset="2"/>
              <a:buChar char="§"/>
            </a:pPr>
            <a:r>
              <a:rPr lang="nl-NL" sz="3200" b="1" i="0" dirty="0">
                <a:solidFill>
                  <a:schemeClr val="accent1"/>
                </a:solidFill>
                <a:latin typeface="Courier New" panose="02070309020205020404" pitchFamily="49" charset="0"/>
                <a:cs typeface="Courier New" panose="02070309020205020404" pitchFamily="49" charset="0"/>
              </a:rPr>
              <a:t>SELECT</a:t>
            </a:r>
          </a:p>
          <a:p>
            <a:pPr marL="793750" lvl="1" indent="-514350">
              <a:spcBef>
                <a:spcPct val="0"/>
              </a:spcBef>
              <a:buFont typeface="Wingdings" pitchFamily="2" charset="2"/>
              <a:buChar char="§"/>
            </a:pPr>
            <a:r>
              <a:rPr lang="nl-NL" sz="3200" b="1" i="0" dirty="0">
                <a:solidFill>
                  <a:schemeClr val="accent1"/>
                </a:solidFill>
                <a:latin typeface="Courier New" panose="02070309020205020404" pitchFamily="49" charset="0"/>
                <a:cs typeface="Courier New" panose="02070309020205020404" pitchFamily="49" charset="0"/>
              </a:rPr>
              <a:t>ORDER</a:t>
            </a:r>
            <a:r>
              <a:rPr lang="nl-NL" sz="3200" i="0" dirty="0">
                <a:solidFill>
                  <a:schemeClr val="accent1"/>
                </a:solidFill>
              </a:rPr>
              <a:t> BY</a:t>
            </a:r>
          </a:p>
          <a:p>
            <a:pPr>
              <a:spcBef>
                <a:spcPct val="0"/>
              </a:spcBef>
            </a:pPr>
            <a:endParaRPr lang="nl-NL" dirty="0">
              <a:solidFill>
                <a:srgbClr val="FFE482"/>
              </a:solidFill>
            </a:endParaRPr>
          </a:p>
          <a:p>
            <a:pPr>
              <a:spcBef>
                <a:spcPct val="0"/>
              </a:spcBef>
            </a:pPr>
            <a:r>
              <a:rPr lang="nl-NL" i="1" dirty="0" smtClean="0"/>
              <a:t>Cursieve </a:t>
            </a:r>
            <a:r>
              <a:rPr lang="nl-NL" i="1" dirty="0"/>
              <a:t>tekst </a:t>
            </a:r>
            <a:r>
              <a:rPr lang="nl-NL" i="1" dirty="0" smtClean="0"/>
              <a:t>moet je invullen:</a:t>
            </a:r>
            <a:endParaRPr lang="nl-NL" i="1" dirty="0"/>
          </a:p>
          <a:p>
            <a:pPr marL="793750" lvl="1" indent="-514350">
              <a:spcBef>
                <a:spcPct val="0"/>
              </a:spcBef>
              <a:buFont typeface="Wingdings" pitchFamily="2" charset="2"/>
              <a:buChar char="§"/>
            </a:pPr>
            <a:r>
              <a:rPr lang="nl-NL" sz="3200" i="1" dirty="0">
                <a:latin typeface="Courier New" panose="02070309020205020404" pitchFamily="49" charset="0"/>
                <a:cs typeface="Courier New" panose="02070309020205020404" pitchFamily="49" charset="0"/>
              </a:rPr>
              <a:t>tabelnaam</a:t>
            </a:r>
          </a:p>
          <a:p>
            <a:pPr marL="793750" lvl="1" indent="-514350">
              <a:spcBef>
                <a:spcPct val="0"/>
              </a:spcBef>
              <a:buFont typeface="Wingdings" pitchFamily="2" charset="2"/>
              <a:buChar char="§"/>
            </a:pPr>
            <a:r>
              <a:rPr lang="nl-NL" sz="3200" i="1" dirty="0">
                <a:latin typeface="Courier New" panose="02070309020205020404" pitchFamily="49" charset="0"/>
                <a:cs typeface="Courier New" panose="02070309020205020404" pitchFamily="49" charset="0"/>
              </a:rPr>
              <a:t>kolom1</a:t>
            </a:r>
          </a:p>
          <a:p>
            <a:pPr marL="793750" lvl="1" indent="-514350">
              <a:spcBef>
                <a:spcPct val="0"/>
              </a:spcBef>
              <a:buFont typeface="Wingdings" pitchFamily="2" charset="2"/>
              <a:buChar char="§"/>
            </a:pPr>
            <a:r>
              <a:rPr lang="nl-NL" sz="3200" i="1" dirty="0">
                <a:latin typeface="Courier New" panose="02070309020205020404" pitchFamily="49" charset="0"/>
                <a:cs typeface="Courier New" panose="02070309020205020404" pitchFamily="49" charset="0"/>
              </a:rPr>
              <a:t>waarde1</a:t>
            </a:r>
            <a:endParaRPr lang="nl-NL" i="1" dirty="0">
              <a:latin typeface="Courier New" panose="02070309020205020404" pitchFamily="49" charset="0"/>
              <a:cs typeface="Courier New" panose="02070309020205020404" pitchFamily="49" charset="0"/>
            </a:endParaRPr>
          </a:p>
        </p:txBody>
      </p:sp>
      <p:sp>
        <p:nvSpPr>
          <p:cNvPr id="7" name="Tijdelijke aanduiding voor datum 4"/>
          <p:cNvSpPr>
            <a:spLocks noGrp="1"/>
          </p:cNvSpPr>
          <p:nvPr>
            <p:ph type="dt" sz="half" idx="10"/>
          </p:nvPr>
        </p:nvSpPr>
        <p:spPr>
          <a:xfrm>
            <a:off x="457200" y="6552000"/>
            <a:ext cx="2133600" cy="216000"/>
          </a:xfrm>
        </p:spPr>
        <p:txBody>
          <a:bodyPr/>
          <a:lstStyle/>
          <a:p>
            <a:fld id="{29214B0E-B7E3-4B35-9866-426CA8B65326}"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16</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39552" y="288000"/>
            <a:ext cx="8100000" cy="719410"/>
          </a:xfrm>
        </p:spPr>
        <p:txBody>
          <a:bodyPr/>
          <a:lstStyle/>
          <a:p>
            <a:r>
              <a:rPr lang="nl-NL" dirty="0" smtClean="0"/>
              <a:t>Notatieafspraken - 2</a:t>
            </a:r>
            <a:endParaRPr lang="nl-NL" dirty="0"/>
          </a:p>
        </p:txBody>
      </p:sp>
      <p:sp>
        <p:nvSpPr>
          <p:cNvPr id="155651" name="Rectangle 3"/>
          <p:cNvSpPr>
            <a:spLocks noGrp="1" noChangeArrowheads="1"/>
          </p:cNvSpPr>
          <p:nvPr>
            <p:ph idx="1"/>
          </p:nvPr>
        </p:nvSpPr>
        <p:spPr>
          <a:xfrm>
            <a:off x="540000" y="1080000"/>
            <a:ext cx="8100000" cy="4968552"/>
          </a:xfrm>
        </p:spPr>
        <p:txBody>
          <a:bodyPr>
            <a:normAutofit lnSpcReduction="10000"/>
          </a:bodyPr>
          <a:lstStyle/>
          <a:p>
            <a:pPr>
              <a:spcBef>
                <a:spcPct val="0"/>
              </a:spcBef>
            </a:pPr>
            <a:r>
              <a:rPr lang="nl-NL" b="1" dirty="0" smtClean="0">
                <a:solidFill>
                  <a:schemeClr val="tx1"/>
                </a:solidFill>
              </a:rPr>
              <a:t>Tabelnaam</a:t>
            </a:r>
            <a:r>
              <a:rPr lang="nl-NL" dirty="0" smtClean="0">
                <a:solidFill>
                  <a:schemeClr val="tx1"/>
                </a:solidFill>
              </a:rPr>
              <a:t>: enkelvoud, geen spaties, pascal case.</a:t>
            </a:r>
            <a:endParaRPr lang="nl-NL" dirty="0">
              <a:solidFill>
                <a:schemeClr val="tx1"/>
              </a:solidFill>
            </a:endParaRPr>
          </a:p>
          <a:p>
            <a:pPr marL="793750" lvl="1" indent="-514350">
              <a:spcBef>
                <a:spcPct val="0"/>
              </a:spcBef>
              <a:buFont typeface="Wingdings" pitchFamily="2" charset="2"/>
              <a:buChar char="§"/>
            </a:pPr>
            <a:r>
              <a:rPr lang="nl-NL" sz="2800" b="1" i="0" dirty="0" smtClean="0">
                <a:solidFill>
                  <a:schemeClr val="accent1"/>
                </a:solidFill>
                <a:latin typeface="Courier New" pitchFamily="49" charset="0"/>
                <a:cs typeface="Courier New" pitchFamily="49" charset="0"/>
              </a:rPr>
              <a:t>Sporter, </a:t>
            </a:r>
            <a:r>
              <a:rPr lang="nl-NL" sz="2800" b="1" i="0" dirty="0" err="1" smtClean="0">
                <a:solidFill>
                  <a:schemeClr val="accent1"/>
                </a:solidFill>
                <a:latin typeface="Courier New" pitchFamily="49" charset="0"/>
                <a:cs typeface="Courier New" pitchFamily="49" charset="0"/>
              </a:rPr>
              <a:t>ProductCategorie</a:t>
            </a:r>
            <a:endParaRPr lang="nl-NL" sz="2800" b="1" i="0" dirty="0" smtClean="0">
              <a:solidFill>
                <a:schemeClr val="accent1"/>
              </a:solidFill>
              <a:latin typeface="Courier New" pitchFamily="49" charset="0"/>
              <a:cs typeface="Courier New" pitchFamily="49" charset="0"/>
            </a:endParaRPr>
          </a:p>
          <a:p>
            <a:pPr marL="279400" lvl="1" indent="0">
              <a:spcBef>
                <a:spcPct val="0"/>
              </a:spcBef>
              <a:buNone/>
            </a:pPr>
            <a:endParaRPr lang="nl-NL" sz="2800" b="1" i="0" dirty="0" smtClean="0">
              <a:solidFill>
                <a:schemeClr val="accent1"/>
              </a:solidFill>
              <a:latin typeface="Courier New" pitchFamily="49" charset="0"/>
              <a:cs typeface="Courier New" pitchFamily="49" charset="0"/>
            </a:endParaRPr>
          </a:p>
          <a:p>
            <a:pPr>
              <a:spcBef>
                <a:spcPct val="0"/>
              </a:spcBef>
            </a:pPr>
            <a:r>
              <a:rPr lang="nl-NL" b="1" dirty="0" smtClean="0">
                <a:solidFill>
                  <a:schemeClr val="tx1"/>
                </a:solidFill>
              </a:rPr>
              <a:t>Kolomnaam</a:t>
            </a:r>
            <a:r>
              <a:rPr lang="nl-NL" dirty="0" smtClean="0">
                <a:solidFill>
                  <a:schemeClr val="tx1"/>
                </a:solidFill>
              </a:rPr>
              <a:t>: </a:t>
            </a:r>
            <a:r>
              <a:rPr lang="nl-NL" dirty="0">
                <a:solidFill>
                  <a:schemeClr val="tx1"/>
                </a:solidFill>
              </a:rPr>
              <a:t>enkelvoud, geen spaties, pascal case.</a:t>
            </a:r>
          </a:p>
          <a:p>
            <a:pPr marL="793750" lvl="1" indent="-514350">
              <a:spcBef>
                <a:spcPct val="0"/>
              </a:spcBef>
              <a:buFont typeface="Wingdings" pitchFamily="2" charset="2"/>
              <a:buChar char="§"/>
            </a:pPr>
            <a:r>
              <a:rPr lang="nl-NL" sz="2800" b="1" i="0" dirty="0" smtClean="0">
                <a:solidFill>
                  <a:schemeClr val="accent1"/>
                </a:solidFill>
                <a:latin typeface="Courier New" pitchFamily="49" charset="0"/>
                <a:cs typeface="Courier New" pitchFamily="49" charset="0"/>
              </a:rPr>
              <a:t>Club, </a:t>
            </a:r>
            <a:r>
              <a:rPr lang="nl-NL" sz="2800" b="1" i="0" dirty="0" err="1" smtClean="0">
                <a:solidFill>
                  <a:schemeClr val="accent1"/>
                </a:solidFill>
                <a:latin typeface="Courier New" pitchFamily="49" charset="0"/>
                <a:cs typeface="Courier New" pitchFamily="49" charset="0"/>
              </a:rPr>
              <a:t>ProductType</a:t>
            </a:r>
            <a:endParaRPr lang="nl-NL" sz="2800" b="1" i="0" dirty="0" smtClean="0">
              <a:solidFill>
                <a:schemeClr val="accent1"/>
              </a:solidFill>
              <a:latin typeface="Courier New" pitchFamily="49" charset="0"/>
              <a:cs typeface="Courier New" pitchFamily="49" charset="0"/>
            </a:endParaRPr>
          </a:p>
          <a:p>
            <a:pPr marL="793750" lvl="1" indent="-514350">
              <a:spcBef>
                <a:spcPct val="0"/>
              </a:spcBef>
              <a:buFont typeface="Wingdings" pitchFamily="2" charset="2"/>
              <a:buChar char="§"/>
            </a:pPr>
            <a:endParaRPr lang="nl-NL" sz="2800" b="1" i="0" dirty="0" smtClean="0">
              <a:solidFill>
                <a:schemeClr val="accent1"/>
              </a:solidFill>
              <a:latin typeface="Courier New" pitchFamily="49" charset="0"/>
              <a:cs typeface="Courier New" pitchFamily="49" charset="0"/>
            </a:endParaRPr>
          </a:p>
          <a:p>
            <a:pPr>
              <a:spcBef>
                <a:spcPct val="0"/>
              </a:spcBef>
            </a:pPr>
            <a:r>
              <a:rPr lang="nl-NL" b="1" dirty="0" smtClean="0">
                <a:solidFill>
                  <a:schemeClr val="tx1"/>
                </a:solidFill>
              </a:rPr>
              <a:t>Tekst, datum, tijd</a:t>
            </a:r>
            <a:r>
              <a:rPr lang="nl-NL" dirty="0" smtClean="0">
                <a:solidFill>
                  <a:schemeClr val="tx1"/>
                </a:solidFill>
              </a:rPr>
              <a:t>: tussen enkele aanhalingstekens</a:t>
            </a:r>
            <a:endParaRPr lang="nl-NL" sz="3200" dirty="0" smtClean="0">
              <a:solidFill>
                <a:schemeClr val="tx1"/>
              </a:solidFill>
            </a:endParaRPr>
          </a:p>
          <a:p>
            <a:pPr marL="793750" lvl="1" indent="-514350">
              <a:spcBef>
                <a:spcPct val="0"/>
              </a:spcBef>
              <a:buFont typeface="Wingdings" pitchFamily="2" charset="2"/>
              <a:buChar char="§"/>
            </a:pPr>
            <a:r>
              <a:rPr lang="nl-NL" sz="2800" b="1" i="0" dirty="0">
                <a:solidFill>
                  <a:schemeClr val="accent1"/>
                </a:solidFill>
                <a:latin typeface="Courier New" pitchFamily="49" charset="0"/>
                <a:cs typeface="Courier New" pitchFamily="49" charset="0"/>
              </a:rPr>
              <a:t>'Joop'</a:t>
            </a:r>
            <a:r>
              <a:rPr lang="nl-NL" sz="2800" b="1" i="0" dirty="0" smtClean="0">
                <a:solidFill>
                  <a:schemeClr val="accent1"/>
                </a:solidFill>
                <a:latin typeface="Courier New" pitchFamily="49" charset="0"/>
                <a:cs typeface="Courier New" pitchFamily="49" charset="0"/>
              </a:rPr>
              <a:t>, </a:t>
            </a:r>
            <a:r>
              <a:rPr lang="nl-NL" sz="2800" b="1" i="0" dirty="0">
                <a:solidFill>
                  <a:schemeClr val="accent1"/>
                </a:solidFill>
                <a:latin typeface="Courier New" pitchFamily="49" charset="0"/>
                <a:cs typeface="Courier New" pitchFamily="49" charset="0"/>
              </a:rPr>
              <a:t>'2017-03-30', </a:t>
            </a:r>
            <a:r>
              <a:rPr lang="nl-NL" sz="2800" b="1" i="0" dirty="0" smtClean="0">
                <a:solidFill>
                  <a:schemeClr val="accent1"/>
                </a:solidFill>
                <a:latin typeface="Courier New" pitchFamily="49" charset="0"/>
                <a:cs typeface="Courier New" pitchFamily="49" charset="0"/>
              </a:rPr>
              <a:t>'13:30</a:t>
            </a:r>
            <a:r>
              <a:rPr lang="nl-NL" sz="2800" b="1" i="0" dirty="0">
                <a:solidFill>
                  <a:schemeClr val="accent1"/>
                </a:solidFill>
                <a:latin typeface="Courier New" pitchFamily="49" charset="0"/>
                <a:cs typeface="Courier New" pitchFamily="49" charset="0"/>
              </a:rPr>
              <a:t>'</a:t>
            </a:r>
            <a:endParaRPr lang="nl-NL" sz="2800" b="1" i="0" dirty="0" smtClean="0">
              <a:solidFill>
                <a:schemeClr val="accent1"/>
              </a:solidFill>
              <a:latin typeface="Courier New" pitchFamily="49" charset="0"/>
              <a:cs typeface="Courier New" pitchFamily="49" charset="0"/>
            </a:endParaRPr>
          </a:p>
          <a:p>
            <a:pPr marL="793750" lvl="1" indent="-514350">
              <a:spcBef>
                <a:spcPct val="0"/>
              </a:spcBef>
              <a:buFont typeface="Wingdings" pitchFamily="2" charset="2"/>
              <a:buChar char="§"/>
            </a:pPr>
            <a:endParaRPr lang="nl-NL" sz="2800" b="1" i="0" dirty="0" smtClean="0">
              <a:solidFill>
                <a:schemeClr val="accent1"/>
              </a:solidFill>
              <a:latin typeface="Courier New" pitchFamily="49" charset="0"/>
              <a:cs typeface="Courier New" pitchFamily="49" charset="0"/>
            </a:endParaRPr>
          </a:p>
          <a:p>
            <a:pPr>
              <a:spcBef>
                <a:spcPct val="0"/>
              </a:spcBef>
            </a:pPr>
            <a:r>
              <a:rPr lang="nl-NL" b="1" dirty="0" smtClean="0">
                <a:solidFill>
                  <a:schemeClr val="tx1"/>
                </a:solidFill>
              </a:rPr>
              <a:t>Getallen</a:t>
            </a:r>
            <a:r>
              <a:rPr lang="nl-NL" dirty="0" smtClean="0">
                <a:solidFill>
                  <a:schemeClr val="tx1"/>
                </a:solidFill>
              </a:rPr>
              <a:t>: geen </a:t>
            </a:r>
            <a:r>
              <a:rPr lang="nl-NL" dirty="0" smtClean="0">
                <a:solidFill>
                  <a:schemeClr val="tx1"/>
                </a:solidFill>
              </a:rPr>
              <a:t>aanhalingstekens</a:t>
            </a:r>
            <a:endParaRPr lang="nl-NL" sz="3200" dirty="0" smtClean="0">
              <a:solidFill>
                <a:schemeClr val="tx1"/>
              </a:solidFill>
            </a:endParaRPr>
          </a:p>
          <a:p>
            <a:pPr marL="793750" lvl="1" indent="-514350">
              <a:spcBef>
                <a:spcPct val="0"/>
              </a:spcBef>
              <a:buFont typeface="Wingdings" pitchFamily="2" charset="2"/>
              <a:buChar char="§"/>
            </a:pPr>
            <a:r>
              <a:rPr lang="nl-NL" sz="2800" b="1" i="0" dirty="0" smtClean="0">
                <a:solidFill>
                  <a:schemeClr val="accent1"/>
                </a:solidFill>
                <a:latin typeface="Courier New" pitchFamily="49" charset="0"/>
                <a:cs typeface="Courier New" pitchFamily="49" charset="0"/>
              </a:rPr>
              <a:t>42, Bedrag * 10</a:t>
            </a:r>
          </a:p>
          <a:p>
            <a:pPr marL="793750" lvl="1" indent="-514350">
              <a:spcBef>
                <a:spcPct val="0"/>
              </a:spcBef>
              <a:buNone/>
            </a:pPr>
            <a:endParaRPr lang="nl-NL" sz="3200" i="0" dirty="0" smtClean="0">
              <a:solidFill>
                <a:schemeClr val="tx1"/>
              </a:solidFill>
            </a:endParaRPr>
          </a:p>
          <a:p>
            <a:pPr>
              <a:spcBef>
                <a:spcPct val="0"/>
              </a:spcBef>
              <a:buNone/>
            </a:pPr>
            <a:endParaRPr lang="nl-NL" dirty="0">
              <a:solidFill>
                <a:schemeClr val="tx1"/>
              </a:solidFill>
            </a:endParaRPr>
          </a:p>
        </p:txBody>
      </p:sp>
      <p:sp>
        <p:nvSpPr>
          <p:cNvPr id="7" name="Tijdelijke aanduiding voor datum 4"/>
          <p:cNvSpPr>
            <a:spLocks noGrp="1"/>
          </p:cNvSpPr>
          <p:nvPr>
            <p:ph type="dt" sz="half" idx="10"/>
          </p:nvPr>
        </p:nvSpPr>
        <p:spPr>
          <a:xfrm>
            <a:off x="457200" y="6552000"/>
            <a:ext cx="2133600" cy="216000"/>
          </a:xfrm>
        </p:spPr>
        <p:txBody>
          <a:bodyPr/>
          <a:lstStyle/>
          <a:p>
            <a:fld id="{0F3CD3D7-C29F-4B84-A36E-23A09D72A93E}"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17</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40000" y="288000"/>
            <a:ext cx="8676456" cy="719410"/>
          </a:xfrm>
        </p:spPr>
        <p:txBody>
          <a:bodyPr/>
          <a:lstStyle/>
          <a:p>
            <a:r>
              <a:rPr lang="nl-NL" dirty="0"/>
              <a:t>SQL Query Voorbeeld </a:t>
            </a:r>
            <a:r>
              <a:rPr lang="nl-NL" dirty="0" smtClean="0"/>
              <a:t>1</a:t>
            </a:r>
            <a:endParaRPr lang="nl-NL" dirty="0"/>
          </a:p>
        </p:txBody>
      </p:sp>
      <p:sp>
        <p:nvSpPr>
          <p:cNvPr id="160771" name="Rectangle 3"/>
          <p:cNvSpPr>
            <a:spLocks noChangeArrowheads="1"/>
          </p:cNvSpPr>
          <p:nvPr/>
        </p:nvSpPr>
        <p:spPr bwMode="auto">
          <a:xfrm>
            <a:off x="540000" y="1080000"/>
            <a:ext cx="8439150" cy="2554545"/>
          </a:xfrm>
          <a:prstGeom prst="rect">
            <a:avLst/>
          </a:prstGeom>
          <a:noFill/>
          <a:ln w="9525">
            <a:noFill/>
            <a:miter lim="800000"/>
            <a:headEnd/>
            <a:tailEnd/>
          </a:ln>
          <a:effectLst/>
        </p:spPr>
        <p:txBody>
          <a:bodyPr>
            <a:spAutoFit/>
          </a:bodyPr>
          <a:lstStyle/>
          <a:p>
            <a:r>
              <a:rPr lang="nl-NL" sz="3200" dirty="0" smtClean="0">
                <a:latin typeface="Arial" charset="0"/>
              </a:rPr>
              <a:t>Selecteer de namen en leeftijden uit de Sporter tabel. </a:t>
            </a:r>
            <a:endParaRPr lang="nl-NL" sz="3200" dirty="0">
              <a:latin typeface="Arial" charset="0"/>
            </a:endParaRPr>
          </a:p>
          <a:p>
            <a:endParaRPr lang="nl-NL" sz="3200" dirty="0">
              <a:latin typeface="Arial" charset="0"/>
            </a:endParaRPr>
          </a:p>
          <a:p>
            <a:r>
              <a:rPr lang="nl-NL" sz="3200" b="1" dirty="0" smtClean="0">
                <a:solidFill>
                  <a:schemeClr val="accent1"/>
                </a:solidFill>
                <a:latin typeface="Courier New" panose="02070309020205020404" pitchFamily="49" charset="0"/>
                <a:cs typeface="Courier New" panose="02070309020205020404" pitchFamily="49" charset="0"/>
              </a:rPr>
              <a:t>SELECT </a:t>
            </a:r>
            <a:r>
              <a:rPr lang="nl-NL" sz="3200" dirty="0" smtClean="0">
                <a:latin typeface="Courier New" panose="02070309020205020404" pitchFamily="49" charset="0"/>
                <a:cs typeface="Courier New" panose="02070309020205020404" pitchFamily="49" charset="0"/>
              </a:rPr>
              <a:t>Naam, Leeftijd</a:t>
            </a:r>
            <a:endParaRPr lang="nl-NL" sz="3200" dirty="0">
              <a:latin typeface="Courier New" panose="02070309020205020404" pitchFamily="49" charset="0"/>
              <a:cs typeface="Courier New" panose="02070309020205020404" pitchFamily="49" charset="0"/>
            </a:endParaRPr>
          </a:p>
          <a:p>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  Sporter</a:t>
            </a:r>
            <a:r>
              <a:rPr lang="nl-NL" sz="3200" dirty="0" smtClean="0">
                <a:solidFill>
                  <a:schemeClr val="accent1"/>
                </a:solidFill>
                <a:latin typeface="Courier New" panose="02070309020205020404" pitchFamily="49" charset="0"/>
                <a:cs typeface="Courier New" panose="02070309020205020404" pitchFamily="49" charset="0"/>
              </a:rPr>
              <a:t>;</a:t>
            </a:r>
            <a:r>
              <a:rPr lang="nl-NL" sz="3200" dirty="0">
                <a:solidFill>
                  <a:srgbClr val="FFE482"/>
                </a:solidFill>
                <a:latin typeface="Courier New" panose="02070309020205020404" pitchFamily="49" charset="0"/>
                <a:cs typeface="Courier New" panose="02070309020205020404" pitchFamily="49" charset="0"/>
              </a:rPr>
              <a:t>	</a:t>
            </a:r>
          </a:p>
        </p:txBody>
      </p:sp>
      <p:sp>
        <p:nvSpPr>
          <p:cNvPr id="160772" name="Text Box 4"/>
          <p:cNvSpPr txBox="1">
            <a:spLocks noChangeArrowheads="1"/>
          </p:cNvSpPr>
          <p:nvPr/>
        </p:nvSpPr>
        <p:spPr bwMode="auto">
          <a:xfrm>
            <a:off x="288925" y="3413125"/>
            <a:ext cx="2987675" cy="457200"/>
          </a:xfrm>
          <a:prstGeom prst="rect">
            <a:avLst/>
          </a:prstGeom>
          <a:noFill/>
          <a:ln w="9525">
            <a:noFill/>
            <a:miter lim="800000"/>
            <a:headEnd/>
            <a:tailEnd/>
          </a:ln>
          <a:effectLst/>
        </p:spPr>
        <p:txBody>
          <a:bodyPr>
            <a:spAutoFit/>
          </a:bodyPr>
          <a:lstStyle/>
          <a:p>
            <a:endParaRPr lang="nl-NL" dirty="0"/>
          </a:p>
        </p:txBody>
      </p:sp>
      <p:graphicFrame>
        <p:nvGraphicFramePr>
          <p:cNvPr id="9" name="Group 2938"/>
          <p:cNvGraphicFramePr>
            <a:graphicFrameLocks/>
          </p:cNvGraphicFramePr>
          <p:nvPr>
            <p:extLst>
              <p:ext uri="{D42A27DB-BD31-4B8C-83A1-F6EECF244321}">
                <p14:modId xmlns:p14="http://schemas.microsoft.com/office/powerpoint/2010/main" val="323464625"/>
              </p:ext>
            </p:extLst>
          </p:nvPr>
        </p:nvGraphicFramePr>
        <p:xfrm>
          <a:off x="6156176" y="1797120"/>
          <a:ext cx="2379662" cy="4754880"/>
        </p:xfrm>
        <a:graphic>
          <a:graphicData uri="http://schemas.openxmlformats.org/drawingml/2006/table">
            <a:tbl>
              <a:tblPr/>
              <a:tblGrid>
                <a:gridCol w="1101725"/>
                <a:gridCol w="1277937"/>
              </a:tblGrid>
              <a:tr h="39624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1" i="0" u="none" strike="noStrike" cap="none" normalizeH="0" baseline="0" dirty="0" smtClean="0">
                          <a:ln>
                            <a:noFill/>
                          </a:ln>
                          <a:solidFill>
                            <a:schemeClr val="tx1"/>
                          </a:solidFill>
                          <a:effectLst/>
                          <a:latin typeface="Arial" charset="0"/>
                        </a:rPr>
                        <a:t>Naam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1" i="0" u="none" strike="noStrike" cap="none" normalizeH="0" baseline="0" dirty="0" smtClean="0">
                          <a:ln>
                            <a:noFill/>
                          </a:ln>
                          <a:solidFill>
                            <a:schemeClr val="tx1"/>
                          </a:solidFill>
                          <a:effectLst/>
                          <a:latin typeface="Arial" charset="0"/>
                        </a:rPr>
                        <a:t>Leeftijd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Sahid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Merel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Kim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0302">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Frank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Loes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23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0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ijdelijke aanduiding voor datum 4"/>
          <p:cNvSpPr>
            <a:spLocks noGrp="1"/>
          </p:cNvSpPr>
          <p:nvPr>
            <p:ph type="dt" sz="half" idx="10"/>
          </p:nvPr>
        </p:nvSpPr>
        <p:spPr>
          <a:xfrm>
            <a:off x="457200" y="6552000"/>
            <a:ext cx="2133600" cy="216000"/>
          </a:xfrm>
        </p:spPr>
        <p:txBody>
          <a:bodyPr/>
          <a:lstStyle/>
          <a:p>
            <a:fld id="{C4BB91ED-F963-4B4E-B781-6C7B8B77403E}" type="datetime1">
              <a:rPr lang="en-US" smtClean="0"/>
              <a:t>7/6/2017</a:t>
            </a:fld>
            <a:endParaRPr lang="nl-NL" dirty="0"/>
          </a:p>
        </p:txBody>
      </p:sp>
      <p:sp>
        <p:nvSpPr>
          <p:cNvPr id="11"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18</a:t>
            </a:fld>
            <a:endParaRPr lang="nl-NL"/>
          </a:p>
        </p:txBody>
      </p:sp>
      <p:sp>
        <p:nvSpPr>
          <p:cNvPr id="12"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40000" y="288000"/>
            <a:ext cx="8748464" cy="719410"/>
          </a:xfrm>
        </p:spPr>
        <p:txBody>
          <a:bodyPr/>
          <a:lstStyle/>
          <a:p>
            <a:r>
              <a:rPr lang="nl-NL" dirty="0"/>
              <a:t>SQL Query Voorbeeld </a:t>
            </a:r>
            <a:r>
              <a:rPr lang="nl-NL" dirty="0" smtClean="0"/>
              <a:t>2</a:t>
            </a:r>
            <a:endParaRPr lang="nl-NL" dirty="0"/>
          </a:p>
        </p:txBody>
      </p:sp>
      <p:sp>
        <p:nvSpPr>
          <p:cNvPr id="154626" name="Rectangle 2"/>
          <p:cNvSpPr>
            <a:spLocks noChangeArrowheads="1"/>
          </p:cNvSpPr>
          <p:nvPr/>
        </p:nvSpPr>
        <p:spPr bwMode="auto">
          <a:xfrm>
            <a:off x="540000" y="1080000"/>
            <a:ext cx="8583613" cy="2923877"/>
          </a:xfrm>
          <a:prstGeom prst="rect">
            <a:avLst/>
          </a:prstGeom>
          <a:noFill/>
          <a:ln w="9525">
            <a:noFill/>
            <a:miter lim="800000"/>
            <a:headEnd/>
            <a:tailEnd/>
          </a:ln>
          <a:effectLst/>
        </p:spPr>
        <p:txBody>
          <a:bodyPr>
            <a:spAutoFit/>
          </a:bodyPr>
          <a:lstStyle/>
          <a:p>
            <a:pPr>
              <a:tabLst>
                <a:tab pos="363538" algn="l"/>
              </a:tabLst>
            </a:pPr>
            <a:r>
              <a:rPr lang="nl-NL" sz="3200" dirty="0">
                <a:latin typeface="Arial" charset="0"/>
              </a:rPr>
              <a:t>Toon alle gegevens </a:t>
            </a:r>
            <a:r>
              <a:rPr lang="nl-NL" sz="3200" dirty="0" smtClean="0">
                <a:latin typeface="Arial" charset="0"/>
              </a:rPr>
              <a:t>van alle leden.</a:t>
            </a:r>
            <a:endParaRPr lang="nl-NL" sz="3200" dirty="0">
              <a:latin typeface="Arial" charset="0"/>
            </a:endParaRPr>
          </a:p>
          <a:p>
            <a:pPr>
              <a:tabLst>
                <a:tab pos="363538" algn="l"/>
              </a:tabLst>
            </a:pPr>
            <a:endParaRPr lang="nl-NL" sz="3200" dirty="0">
              <a:latin typeface="Arial"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a:t>
            </a:r>
            <a:endParaRPr lang="nl-NL" sz="3200" dirty="0">
              <a:latin typeface="Courier New" panose="02070309020205020404" pitchFamily="49" charset="0"/>
              <a:cs typeface="Courier New" panose="02070309020205020404" pitchFamily="49"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r>
              <a:rPr lang="nl-NL" sz="3200" dirty="0" smtClean="0">
                <a:solidFill>
                  <a:schemeClr val="accent1"/>
                </a:solidFill>
                <a:latin typeface="Courier New" panose="02070309020205020404" pitchFamily="49" charset="0"/>
                <a:cs typeface="Courier New" panose="02070309020205020404" pitchFamily="49" charset="0"/>
              </a:rPr>
              <a:t>;</a:t>
            </a:r>
            <a:endParaRPr lang="nl-NL" sz="3200" dirty="0">
              <a:solidFill>
                <a:schemeClr val="accent1"/>
              </a:solidFill>
              <a:latin typeface="Courier New" panose="02070309020205020404" pitchFamily="49" charset="0"/>
              <a:cs typeface="Courier New" panose="02070309020205020404" pitchFamily="49" charset="0"/>
            </a:endParaRPr>
          </a:p>
          <a:p>
            <a:pPr>
              <a:tabLst>
                <a:tab pos="363538" algn="l"/>
              </a:tabLst>
            </a:pPr>
            <a:endParaRPr lang="nl-NL" sz="3200" dirty="0">
              <a:solidFill>
                <a:srgbClr val="FFE482"/>
              </a:solidFill>
              <a:latin typeface="Arial" charset="0"/>
            </a:endParaRPr>
          </a:p>
          <a:p>
            <a:pPr marL="363538" indent="-363538" eaLnBrk="1" hangingPunct="1">
              <a:buClr>
                <a:srgbClr val="ECFF2B"/>
              </a:buClr>
              <a:buSzPct val="80000"/>
              <a:tabLst>
                <a:tab pos="363538" algn="l"/>
              </a:tabLst>
            </a:pPr>
            <a:r>
              <a:rPr lang="nl-NL" dirty="0" smtClean="0">
                <a:latin typeface="Arial" charset="0"/>
              </a:rPr>
              <a:t>De * toont alle kolommen</a:t>
            </a:r>
            <a:endParaRPr lang="nl-NL" dirty="0"/>
          </a:p>
        </p:txBody>
      </p:sp>
      <p:graphicFrame>
        <p:nvGraphicFramePr>
          <p:cNvPr id="7" name="Group 2938"/>
          <p:cNvGraphicFramePr>
            <a:graphicFrameLocks/>
          </p:cNvGraphicFramePr>
          <p:nvPr>
            <p:extLst>
              <p:ext uri="{D42A27DB-BD31-4B8C-83A1-F6EECF244321}">
                <p14:modId xmlns:p14="http://schemas.microsoft.com/office/powerpoint/2010/main" val="4272169403"/>
              </p:ext>
            </p:extLst>
          </p:nvPr>
        </p:nvGraphicFramePr>
        <p:xfrm>
          <a:off x="4139952" y="2348880"/>
          <a:ext cx="4711579" cy="3897334"/>
        </p:xfrm>
        <a:graphic>
          <a:graphicData uri="http://schemas.openxmlformats.org/drawingml/2006/table">
            <a:tbl>
              <a:tblPr/>
              <a:tblGrid>
                <a:gridCol w="527368"/>
                <a:gridCol w="709958"/>
                <a:gridCol w="860743"/>
                <a:gridCol w="937622"/>
                <a:gridCol w="832608"/>
                <a:gridCol w="843280"/>
              </a:tblGrid>
              <a:tr h="2725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1" i="0" u="none" strike="noStrike" cap="none" normalizeH="0" baseline="0" dirty="0" smtClean="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1" i="0" u="none" strike="noStrike" cap="none" normalizeH="0" baseline="0" dirty="0" smtClean="0">
                          <a:ln>
                            <a:noFill/>
                          </a:ln>
                          <a:solidFill>
                            <a:schemeClr val="tx1"/>
                          </a:solidFill>
                          <a:effectLst/>
                          <a:latin typeface="Arial" charset="0"/>
                        </a:rPr>
                        <a:t>Naam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1" i="0" u="none" strike="noStrike" cap="none" normalizeH="0" baseline="0" dirty="0" smtClean="0">
                          <a:ln>
                            <a:noFill/>
                          </a:ln>
                          <a:solidFill>
                            <a:schemeClr val="tx1"/>
                          </a:solidFill>
                          <a:effectLst/>
                          <a:latin typeface="Arial" charset="0"/>
                        </a:rPr>
                        <a:t>Leeftijd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1" i="0" u="none" strike="noStrike" cap="none" normalizeH="0" baseline="0" dirty="0" smtClean="0">
                          <a:ln>
                            <a:noFill/>
                          </a:ln>
                          <a:solidFill>
                            <a:schemeClr val="tx1"/>
                          </a:solidFill>
                          <a:effectLst/>
                          <a:latin typeface="Arial" charset="0"/>
                        </a:rPr>
                        <a:t>Sport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1" i="0" u="none" strike="noStrike" cap="none" normalizeH="0" baseline="0" dirty="0" smtClean="0">
                          <a:ln>
                            <a:noFill/>
                          </a:ln>
                          <a:solidFill>
                            <a:schemeClr val="tx1"/>
                          </a:solidFill>
                          <a:effectLst/>
                          <a:latin typeface="Arial" charset="0"/>
                        </a:rPr>
                        <a:t>Club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1" i="0" u="none" strike="noStrike" cap="none" normalizeH="0" baseline="0" dirty="0" smtClean="0">
                          <a:ln>
                            <a:noFill/>
                          </a:ln>
                          <a:solidFill>
                            <a:schemeClr val="tx1"/>
                          </a:solidFill>
                          <a:effectLst/>
                          <a:latin typeface="Arial" charset="0"/>
                        </a:rPr>
                        <a:t>Bedrag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LFC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426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LFC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312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619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Sahid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VVL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419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Merel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Tennis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TCL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094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Kim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VVL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476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426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Frank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828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Loes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Golf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Bosch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594">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476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Tennis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TCL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1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Tijdelijke aanduiding voor datum 4"/>
          <p:cNvSpPr>
            <a:spLocks noGrp="1"/>
          </p:cNvSpPr>
          <p:nvPr>
            <p:ph type="dt" sz="half" idx="10"/>
          </p:nvPr>
        </p:nvSpPr>
        <p:spPr>
          <a:xfrm>
            <a:off x="457200" y="6552000"/>
            <a:ext cx="2133600" cy="216000"/>
          </a:xfrm>
        </p:spPr>
        <p:txBody>
          <a:bodyPr/>
          <a:lstStyle/>
          <a:p>
            <a:fld id="{B32DDFD1-F845-4CF3-B634-A24FF462128F}" type="datetime1">
              <a:rPr lang="en-US" smtClean="0"/>
              <a:t>7/6/2017</a:t>
            </a:fld>
            <a:endParaRPr lang="nl-NL" dirty="0"/>
          </a:p>
        </p:txBody>
      </p:sp>
      <p:sp>
        <p:nvSpPr>
          <p:cNvPr id="10"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19</a:t>
            </a:fld>
            <a:endParaRPr lang="nl-NL"/>
          </a:p>
        </p:txBody>
      </p:sp>
      <p:sp>
        <p:nvSpPr>
          <p:cNvPr id="11"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540000" y="288000"/>
            <a:ext cx="7020000" cy="719410"/>
          </a:xfrm>
        </p:spPr>
        <p:txBody>
          <a:bodyPr>
            <a:normAutofit/>
          </a:bodyPr>
          <a:lstStyle/>
          <a:p>
            <a:r>
              <a:rPr lang="nl-NL" dirty="0"/>
              <a:t>Inhoud</a:t>
            </a:r>
          </a:p>
        </p:txBody>
      </p:sp>
      <p:sp>
        <p:nvSpPr>
          <p:cNvPr id="283651" name="Rectangle 3"/>
          <p:cNvSpPr>
            <a:spLocks noGrp="1" noChangeArrowheads="1"/>
          </p:cNvSpPr>
          <p:nvPr>
            <p:ph idx="1"/>
          </p:nvPr>
        </p:nvSpPr>
        <p:spPr>
          <a:xfrm>
            <a:off x="539552" y="1080000"/>
            <a:ext cx="8100000" cy="4862512"/>
          </a:xfrm>
        </p:spPr>
        <p:txBody>
          <a:bodyPr/>
          <a:lstStyle/>
          <a:p>
            <a:pPr>
              <a:spcBef>
                <a:spcPct val="0"/>
              </a:spcBef>
            </a:pPr>
            <a:r>
              <a:rPr lang="nl-NL" sz="2800" dirty="0"/>
              <a:t>Overzicht module</a:t>
            </a:r>
          </a:p>
          <a:p>
            <a:pPr>
              <a:spcBef>
                <a:spcPct val="0"/>
              </a:spcBef>
              <a:buFont typeface="Symbol" pitchFamily="18" charset="2"/>
              <a:buNone/>
            </a:pPr>
            <a:endParaRPr lang="nl-NL" sz="2800" dirty="0"/>
          </a:p>
          <a:p>
            <a:pPr>
              <a:spcBef>
                <a:spcPct val="0"/>
              </a:spcBef>
            </a:pPr>
            <a:r>
              <a:rPr lang="nl-NL" sz="2800" dirty="0"/>
              <a:t>Belang van gegevens</a:t>
            </a:r>
          </a:p>
          <a:p>
            <a:pPr>
              <a:spcBef>
                <a:spcPct val="0"/>
              </a:spcBef>
              <a:buFont typeface="Symbol" pitchFamily="18" charset="2"/>
              <a:buNone/>
            </a:pPr>
            <a:endParaRPr lang="nl-NL" sz="2800" dirty="0"/>
          </a:p>
          <a:p>
            <a:pPr>
              <a:spcBef>
                <a:spcPct val="0"/>
              </a:spcBef>
            </a:pPr>
            <a:r>
              <a:rPr lang="nl-NL" sz="2800" dirty="0"/>
              <a:t>Ophalen van gegevens</a:t>
            </a:r>
          </a:p>
        </p:txBody>
      </p:sp>
      <p:sp>
        <p:nvSpPr>
          <p:cNvPr id="7" name="Tijdelijke aanduiding voor datum 4"/>
          <p:cNvSpPr>
            <a:spLocks noGrp="1"/>
          </p:cNvSpPr>
          <p:nvPr>
            <p:ph type="dt" sz="half" idx="10"/>
          </p:nvPr>
        </p:nvSpPr>
        <p:spPr>
          <a:xfrm>
            <a:off x="457200" y="6552000"/>
            <a:ext cx="2133600" cy="216000"/>
          </a:xfrm>
        </p:spPr>
        <p:txBody>
          <a:bodyPr/>
          <a:lstStyle/>
          <a:p>
            <a:fld id="{4BF36312-E76E-4632-9DBA-D22C4D7D5765}"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40000" y="288000"/>
            <a:ext cx="8748464" cy="792435"/>
          </a:xfrm>
        </p:spPr>
        <p:txBody>
          <a:bodyPr/>
          <a:lstStyle/>
          <a:p>
            <a:r>
              <a:rPr lang="nl-NL" dirty="0"/>
              <a:t>SQL SELECT: </a:t>
            </a:r>
            <a:r>
              <a:rPr lang="nl-NL" dirty="0" smtClean="0"/>
              <a:t>een eerste uitbreiding</a:t>
            </a:r>
            <a:endParaRPr lang="nl-NL" dirty="0"/>
          </a:p>
        </p:txBody>
      </p:sp>
      <p:sp>
        <p:nvSpPr>
          <p:cNvPr id="183299" name="Rectangle 3"/>
          <p:cNvSpPr>
            <a:spLocks noGrp="1" noChangeArrowheads="1"/>
          </p:cNvSpPr>
          <p:nvPr>
            <p:ph idx="1"/>
          </p:nvPr>
        </p:nvSpPr>
        <p:spPr>
          <a:xfrm>
            <a:off x="540000" y="1080000"/>
            <a:ext cx="8569325" cy="5589587"/>
          </a:xfrm>
        </p:spPr>
        <p:txBody>
          <a:bodyPr/>
          <a:lstStyle/>
          <a:p>
            <a:pPr>
              <a:spcBef>
                <a:spcPct val="0"/>
              </a:spcBef>
              <a:buFont typeface="Symbol" pitchFamily="18" charset="2"/>
              <a:buNone/>
            </a:pPr>
            <a:r>
              <a:rPr lang="nl-NL" sz="2800" b="1" dirty="0" smtClean="0">
                <a:solidFill>
                  <a:schemeClr val="accent1"/>
                </a:solidFill>
                <a:latin typeface="Courier New" panose="02070309020205020404" pitchFamily="49" charset="0"/>
                <a:cs typeface="Courier New" panose="02070309020205020404" pitchFamily="49" charset="0"/>
              </a:rPr>
              <a:t>SELECT </a:t>
            </a:r>
            <a:r>
              <a:rPr lang="nl-NL" sz="2800" i="1" dirty="0" smtClean="0">
                <a:latin typeface="Courier New" panose="02070309020205020404" pitchFamily="49" charset="0"/>
                <a:cs typeface="Courier New" panose="02070309020205020404" pitchFamily="49" charset="0"/>
              </a:rPr>
              <a:t>kolom(men</a:t>
            </a:r>
            <a:r>
              <a:rPr lang="nl-NL" sz="2800" i="1" dirty="0">
                <a:latin typeface="Courier New" panose="02070309020205020404" pitchFamily="49" charset="0"/>
                <a:cs typeface="Courier New" panose="02070309020205020404" pitchFamily="49" charset="0"/>
              </a:rPr>
              <a:t>)</a:t>
            </a:r>
          </a:p>
          <a:p>
            <a:pPr>
              <a:spcBef>
                <a:spcPct val="0"/>
              </a:spcBef>
              <a:buFont typeface="Symbol" pitchFamily="18" charset="2"/>
              <a:buNone/>
            </a:pPr>
            <a:r>
              <a:rPr lang="nl-NL" sz="2800" b="1" dirty="0">
                <a:solidFill>
                  <a:schemeClr val="accent1"/>
                </a:solidFill>
                <a:latin typeface="Courier New" panose="02070309020205020404" pitchFamily="49" charset="0"/>
                <a:cs typeface="Courier New" panose="02070309020205020404" pitchFamily="49" charset="0"/>
              </a:rPr>
              <a:t>FROM</a:t>
            </a:r>
            <a:r>
              <a:rPr lang="nl-NL" sz="2800" dirty="0">
                <a:latin typeface="Courier New" panose="02070309020205020404" pitchFamily="49" charset="0"/>
                <a:cs typeface="Courier New" panose="02070309020205020404" pitchFamily="49" charset="0"/>
              </a:rPr>
              <a:t>	</a:t>
            </a:r>
            <a:r>
              <a:rPr lang="nl-NL" sz="2800" dirty="0" smtClean="0">
                <a:latin typeface="Courier New" panose="02070309020205020404" pitchFamily="49" charset="0"/>
                <a:cs typeface="Courier New" panose="02070309020205020404" pitchFamily="49" charset="0"/>
              </a:rPr>
              <a:t> </a:t>
            </a:r>
            <a:r>
              <a:rPr lang="nl-NL" sz="2800" i="1" dirty="0" smtClean="0">
                <a:latin typeface="Courier New" panose="02070309020205020404" pitchFamily="49" charset="0"/>
                <a:cs typeface="Courier New" panose="02070309020205020404" pitchFamily="49" charset="0"/>
              </a:rPr>
              <a:t>tabel</a:t>
            </a:r>
            <a:endParaRPr lang="nl-NL" sz="2800" i="1" dirty="0">
              <a:latin typeface="Courier New" panose="02070309020205020404" pitchFamily="49" charset="0"/>
              <a:cs typeface="Courier New" panose="02070309020205020404" pitchFamily="49" charset="0"/>
            </a:endParaRPr>
          </a:p>
          <a:p>
            <a:pPr>
              <a:spcBef>
                <a:spcPct val="0"/>
              </a:spcBef>
              <a:buFont typeface="Symbol" pitchFamily="18" charset="2"/>
              <a:buNone/>
            </a:pPr>
            <a:r>
              <a:rPr lang="nl-NL" sz="2800" b="1" dirty="0" smtClean="0">
                <a:solidFill>
                  <a:schemeClr val="accent1"/>
                </a:solidFill>
                <a:latin typeface="Courier New" panose="02070309020205020404" pitchFamily="49" charset="0"/>
                <a:cs typeface="Courier New" panose="02070309020205020404" pitchFamily="49" charset="0"/>
              </a:rPr>
              <a:t>WHERE </a:t>
            </a:r>
            <a:r>
              <a:rPr lang="nl-NL" sz="2800" i="1" dirty="0" smtClean="0">
                <a:latin typeface="Courier New" panose="02070309020205020404" pitchFamily="49" charset="0"/>
                <a:cs typeface="Courier New" panose="02070309020205020404" pitchFamily="49" charset="0"/>
              </a:rPr>
              <a:t>voorwaarde</a:t>
            </a:r>
            <a:r>
              <a:rPr lang="nl-NL" sz="2800" dirty="0" smtClean="0">
                <a:latin typeface="Courier New" panose="02070309020205020404" pitchFamily="49" charset="0"/>
                <a:cs typeface="Courier New" panose="02070309020205020404" pitchFamily="49" charset="0"/>
              </a:rPr>
              <a:t> </a:t>
            </a:r>
            <a:r>
              <a:rPr lang="nl-NL" sz="2800" dirty="0">
                <a:solidFill>
                  <a:schemeClr val="accent1"/>
                </a:solidFill>
                <a:latin typeface="Courier New" panose="02070309020205020404" pitchFamily="49" charset="0"/>
                <a:cs typeface="Courier New" panose="02070309020205020404" pitchFamily="49" charset="0"/>
              </a:rPr>
              <a:t>;</a:t>
            </a:r>
            <a:endParaRPr lang="nl-NL" sz="2800" dirty="0">
              <a:solidFill>
                <a:schemeClr val="accent1"/>
              </a:solidFill>
              <a:effectLst/>
              <a:latin typeface="Courier New" panose="02070309020205020404" pitchFamily="49" charset="0"/>
              <a:cs typeface="Courier New" panose="02070309020205020404" pitchFamily="49" charset="0"/>
            </a:endParaRPr>
          </a:p>
          <a:p>
            <a:pPr>
              <a:spcBef>
                <a:spcPct val="0"/>
              </a:spcBef>
              <a:buFont typeface="Symbol" pitchFamily="18" charset="2"/>
              <a:buNone/>
            </a:pPr>
            <a:endParaRPr lang="nl-NL" dirty="0"/>
          </a:p>
          <a:p>
            <a:pPr>
              <a:spcBef>
                <a:spcPct val="0"/>
              </a:spcBef>
            </a:pPr>
            <a:r>
              <a:rPr lang="nl-NL" dirty="0" smtClean="0"/>
              <a:t>Tot nu toe bevatte het antwoord altijd alle rijen</a:t>
            </a:r>
          </a:p>
          <a:p>
            <a:pPr>
              <a:spcBef>
                <a:spcPct val="0"/>
              </a:spcBef>
              <a:buNone/>
            </a:pPr>
            <a:endParaRPr lang="nl-NL" dirty="0" smtClean="0"/>
          </a:p>
          <a:p>
            <a:pPr>
              <a:spcBef>
                <a:spcPct val="0"/>
              </a:spcBef>
            </a:pPr>
            <a:r>
              <a:rPr lang="nl-NL" dirty="0" smtClean="0"/>
              <a:t>Beperkingen (restricties) kunnen in een WHERE-clausule</a:t>
            </a:r>
          </a:p>
          <a:p>
            <a:pPr>
              <a:spcBef>
                <a:spcPct val="0"/>
              </a:spcBef>
            </a:pPr>
            <a:endParaRPr lang="nl-NL" dirty="0"/>
          </a:p>
          <a:p>
            <a:pPr>
              <a:spcBef>
                <a:spcPct val="0"/>
              </a:spcBef>
            </a:pPr>
            <a:r>
              <a:rPr lang="nl-NL" dirty="0" smtClean="0"/>
              <a:t>In de WHERE clausule geef je aan tot welke waarden je je antwoord (resultaattabel) wilt beperken</a:t>
            </a:r>
          </a:p>
          <a:p>
            <a:pPr>
              <a:spcBef>
                <a:spcPct val="0"/>
              </a:spcBef>
            </a:pPr>
            <a:endParaRPr lang="nl-NL" dirty="0"/>
          </a:p>
          <a:p>
            <a:pPr>
              <a:spcBef>
                <a:spcPct val="0"/>
              </a:spcBef>
            </a:pPr>
            <a:r>
              <a:rPr lang="nl-NL" dirty="0" smtClean="0"/>
              <a:t>Daarvoor gebruik je de kolommen </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p>
            <a:fld id="{0A3B0D3B-AF91-4D4B-8824-2033373DA176}"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20</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40000" y="288000"/>
            <a:ext cx="8748464" cy="719410"/>
          </a:xfrm>
        </p:spPr>
        <p:txBody>
          <a:bodyPr/>
          <a:lstStyle/>
          <a:p>
            <a:r>
              <a:rPr lang="nl-NL" dirty="0"/>
              <a:t>SQL Query Voorbeeld </a:t>
            </a:r>
            <a:r>
              <a:rPr lang="nl-NL" dirty="0" smtClean="0"/>
              <a:t>3</a:t>
            </a:r>
            <a:endParaRPr lang="nl-NL" dirty="0"/>
          </a:p>
        </p:txBody>
      </p:sp>
      <p:graphicFrame>
        <p:nvGraphicFramePr>
          <p:cNvPr id="160861" name="Group 93"/>
          <p:cNvGraphicFramePr>
            <a:graphicFrameLocks noGrp="1"/>
          </p:cNvGraphicFramePr>
          <p:nvPr>
            <p:ph type="tbl" idx="1"/>
          </p:nvPr>
        </p:nvGraphicFramePr>
        <p:xfrm>
          <a:off x="4499992" y="4509120"/>
          <a:ext cx="2303463" cy="914400"/>
        </p:xfrm>
        <a:graphic>
          <a:graphicData uri="http://schemas.openxmlformats.org/drawingml/2006/table">
            <a:tbl>
              <a:tblPr/>
              <a:tblGrid>
                <a:gridCol w="1028700"/>
                <a:gridCol w="1274763"/>
              </a:tblGrid>
              <a:tr h="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Naam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Leeftijd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0771" name="Rectangle 3"/>
          <p:cNvSpPr>
            <a:spLocks noChangeArrowheads="1"/>
          </p:cNvSpPr>
          <p:nvPr/>
        </p:nvSpPr>
        <p:spPr bwMode="auto">
          <a:xfrm>
            <a:off x="540000" y="1080000"/>
            <a:ext cx="8439150" cy="2923877"/>
          </a:xfrm>
          <a:prstGeom prst="rect">
            <a:avLst/>
          </a:prstGeom>
          <a:noFill/>
          <a:ln w="9525">
            <a:noFill/>
            <a:miter lim="800000"/>
            <a:headEnd/>
            <a:tailEnd/>
          </a:ln>
          <a:effectLst/>
        </p:spPr>
        <p:txBody>
          <a:bodyPr>
            <a:spAutoFit/>
          </a:bodyPr>
          <a:lstStyle/>
          <a:p>
            <a:r>
              <a:rPr lang="nl-NL" sz="3200" dirty="0">
                <a:latin typeface="Arial" charset="0"/>
              </a:rPr>
              <a:t>Wat </a:t>
            </a:r>
            <a:r>
              <a:rPr lang="nl-NL" sz="3200" dirty="0" smtClean="0">
                <a:latin typeface="Arial" charset="0"/>
              </a:rPr>
              <a:t>is de </a:t>
            </a:r>
            <a:r>
              <a:rPr lang="nl-NL" sz="3200" dirty="0">
                <a:latin typeface="Arial" charset="0"/>
              </a:rPr>
              <a:t>naam </a:t>
            </a:r>
            <a:r>
              <a:rPr lang="nl-NL" sz="3200" dirty="0" smtClean="0">
                <a:latin typeface="Arial" charset="0"/>
              </a:rPr>
              <a:t>(en </a:t>
            </a:r>
            <a:r>
              <a:rPr lang="nl-NL" sz="3200" dirty="0">
                <a:latin typeface="Arial" charset="0"/>
              </a:rPr>
              <a:t>de </a:t>
            </a:r>
            <a:r>
              <a:rPr lang="nl-NL" sz="3200" dirty="0" smtClean="0">
                <a:latin typeface="Arial" charset="0"/>
              </a:rPr>
              <a:t>leeftijd) van de sporter met ID </a:t>
            </a:r>
            <a:r>
              <a:rPr lang="nl-NL" sz="3200" dirty="0">
                <a:latin typeface="Arial" charset="0"/>
              </a:rPr>
              <a:t>254? </a:t>
            </a:r>
          </a:p>
          <a:p>
            <a:endParaRPr lang="nl-NL" sz="3600" dirty="0">
              <a:latin typeface="Arial" charset="0"/>
            </a:endParaRPr>
          </a:p>
          <a:p>
            <a:pPr>
              <a:tabLst>
                <a:tab pos="1619250" algn="l"/>
                <a:tab pos="3762375" algn="l"/>
                <a:tab pos="5381625" algn="l"/>
              </a:tabLst>
            </a:pPr>
            <a:r>
              <a:rPr lang="nl-NL" sz="2800" b="1" dirty="0" smtClean="0">
                <a:solidFill>
                  <a:schemeClr val="accent1"/>
                </a:solidFill>
                <a:latin typeface="Courier New" panose="02070309020205020404" pitchFamily="49" charset="0"/>
                <a:cs typeface="Courier New" panose="02070309020205020404" pitchFamily="49" charset="0"/>
              </a:rPr>
              <a:t>SELECT</a:t>
            </a:r>
            <a:r>
              <a:rPr lang="nl-NL" sz="2800" dirty="0">
                <a:latin typeface="Courier New" panose="02070309020205020404" pitchFamily="49" charset="0"/>
                <a:cs typeface="Courier New" panose="02070309020205020404" pitchFamily="49" charset="0"/>
              </a:rPr>
              <a:t> </a:t>
            </a:r>
            <a:r>
              <a:rPr lang="nl-NL" sz="2800" dirty="0" smtClean="0">
                <a:latin typeface="Courier New" panose="02070309020205020404" pitchFamily="49" charset="0"/>
                <a:cs typeface="Courier New" panose="02070309020205020404" pitchFamily="49" charset="0"/>
              </a:rPr>
              <a:t>Naam</a:t>
            </a:r>
            <a:r>
              <a:rPr lang="nl-NL" sz="2800" dirty="0">
                <a:latin typeface="Courier New" panose="02070309020205020404" pitchFamily="49" charset="0"/>
                <a:cs typeface="Courier New" panose="02070309020205020404" pitchFamily="49" charset="0"/>
              </a:rPr>
              <a:t>	</a:t>
            </a:r>
            <a:r>
              <a:rPr lang="nl-NL" sz="2800" b="1" dirty="0" smtClean="0">
                <a:solidFill>
                  <a:schemeClr val="accent1"/>
                </a:solidFill>
                <a:latin typeface="Courier New" panose="02070309020205020404" pitchFamily="49" charset="0"/>
                <a:cs typeface="Courier New" panose="02070309020205020404" pitchFamily="49" charset="0"/>
              </a:rPr>
              <a:t>SELECT</a:t>
            </a:r>
            <a:r>
              <a:rPr lang="nl-NL" sz="2800" dirty="0">
                <a:latin typeface="Courier New" panose="02070309020205020404" pitchFamily="49" charset="0"/>
                <a:cs typeface="Courier New" panose="02070309020205020404" pitchFamily="49" charset="0"/>
              </a:rPr>
              <a:t> </a:t>
            </a:r>
            <a:r>
              <a:rPr lang="nl-NL" sz="2800" dirty="0" smtClean="0">
                <a:latin typeface="Courier New" panose="02070309020205020404" pitchFamily="49" charset="0"/>
                <a:cs typeface="Courier New" panose="02070309020205020404" pitchFamily="49" charset="0"/>
              </a:rPr>
              <a:t>Naam</a:t>
            </a:r>
            <a:r>
              <a:rPr lang="nl-NL" sz="2800" b="1" dirty="0">
                <a:solidFill>
                  <a:schemeClr val="accent1"/>
                </a:solidFill>
                <a:latin typeface="Courier New" panose="02070309020205020404" pitchFamily="49" charset="0"/>
                <a:cs typeface="Courier New" panose="02070309020205020404" pitchFamily="49" charset="0"/>
              </a:rPr>
              <a:t>,</a:t>
            </a:r>
            <a:r>
              <a:rPr lang="nl-NL" sz="2800" dirty="0">
                <a:latin typeface="Courier New" panose="02070309020205020404" pitchFamily="49" charset="0"/>
                <a:cs typeface="Courier New" panose="02070309020205020404" pitchFamily="49" charset="0"/>
              </a:rPr>
              <a:t> Leeftijd</a:t>
            </a:r>
          </a:p>
          <a:p>
            <a:pPr>
              <a:tabLst>
                <a:tab pos="1619250" algn="l"/>
                <a:tab pos="3762375" algn="l"/>
                <a:tab pos="5381625" algn="l"/>
              </a:tabLst>
            </a:pPr>
            <a:r>
              <a:rPr lang="nl-NL" sz="2800" b="1" dirty="0" smtClean="0">
                <a:solidFill>
                  <a:schemeClr val="accent1"/>
                </a:solidFill>
                <a:latin typeface="Courier New" panose="02070309020205020404" pitchFamily="49" charset="0"/>
                <a:cs typeface="Courier New" panose="02070309020205020404" pitchFamily="49" charset="0"/>
              </a:rPr>
              <a:t>FROM</a:t>
            </a:r>
            <a:r>
              <a:rPr lang="nl-NL" sz="2800" dirty="0">
                <a:latin typeface="Courier New" panose="02070309020205020404" pitchFamily="49" charset="0"/>
                <a:cs typeface="Courier New" panose="02070309020205020404" pitchFamily="49" charset="0"/>
              </a:rPr>
              <a:t> </a:t>
            </a:r>
            <a:r>
              <a:rPr lang="nl-NL" sz="2800" dirty="0" smtClean="0">
                <a:latin typeface="Courier New" panose="02070309020205020404" pitchFamily="49" charset="0"/>
                <a:cs typeface="Courier New" panose="02070309020205020404" pitchFamily="49" charset="0"/>
              </a:rPr>
              <a:t>Sporter </a:t>
            </a:r>
            <a:r>
              <a:rPr lang="nl-NL" sz="2800" dirty="0">
                <a:latin typeface="Courier New" panose="02070309020205020404" pitchFamily="49" charset="0"/>
                <a:cs typeface="Courier New" panose="02070309020205020404" pitchFamily="49" charset="0"/>
              </a:rPr>
              <a:t>	</a:t>
            </a:r>
            <a:r>
              <a:rPr lang="nl-NL" sz="2800" b="1" dirty="0" smtClean="0">
                <a:solidFill>
                  <a:schemeClr val="accent1"/>
                </a:solidFill>
                <a:latin typeface="Courier New" panose="02070309020205020404" pitchFamily="49" charset="0"/>
                <a:cs typeface="Courier New" panose="02070309020205020404" pitchFamily="49" charset="0"/>
              </a:rPr>
              <a:t>FROM</a:t>
            </a:r>
            <a:r>
              <a:rPr lang="nl-NL" sz="2800" dirty="0">
                <a:latin typeface="Courier New" panose="02070309020205020404" pitchFamily="49" charset="0"/>
                <a:cs typeface="Courier New" panose="02070309020205020404" pitchFamily="49" charset="0"/>
              </a:rPr>
              <a:t> </a:t>
            </a:r>
            <a:r>
              <a:rPr lang="nl-NL" sz="2800" dirty="0" smtClean="0">
                <a:latin typeface="Courier New" panose="02070309020205020404" pitchFamily="49" charset="0"/>
                <a:cs typeface="Courier New" panose="02070309020205020404" pitchFamily="49" charset="0"/>
              </a:rPr>
              <a:t>Sporter</a:t>
            </a:r>
            <a:endParaRPr lang="nl-NL" sz="2800" dirty="0">
              <a:latin typeface="Courier New" panose="02070309020205020404" pitchFamily="49" charset="0"/>
              <a:cs typeface="Courier New" panose="02070309020205020404" pitchFamily="49" charset="0"/>
            </a:endParaRPr>
          </a:p>
          <a:p>
            <a:pPr>
              <a:tabLst>
                <a:tab pos="1619250" algn="l"/>
                <a:tab pos="3762375" algn="l"/>
                <a:tab pos="5381625" algn="l"/>
              </a:tabLst>
            </a:pPr>
            <a:r>
              <a:rPr lang="nl-NL" sz="2800" b="1" dirty="0" smtClean="0">
                <a:solidFill>
                  <a:schemeClr val="accent1"/>
                </a:solidFill>
                <a:latin typeface="Courier New" panose="02070309020205020404" pitchFamily="49" charset="0"/>
                <a:cs typeface="Courier New" panose="02070309020205020404" pitchFamily="49" charset="0"/>
              </a:rPr>
              <a:t>WHERE </a:t>
            </a:r>
            <a:r>
              <a:rPr lang="nl-NL" sz="2800" dirty="0" smtClean="0">
                <a:latin typeface="Courier New" panose="02070309020205020404" pitchFamily="49" charset="0"/>
                <a:cs typeface="Courier New" panose="02070309020205020404" pitchFamily="49" charset="0"/>
              </a:rPr>
              <a:t>ID </a:t>
            </a:r>
            <a:r>
              <a:rPr lang="nl-NL" sz="2800" b="1" dirty="0">
                <a:solidFill>
                  <a:schemeClr val="accent1"/>
                </a:solidFill>
                <a:latin typeface="Courier New" panose="02070309020205020404" pitchFamily="49" charset="0"/>
                <a:cs typeface="Courier New" panose="02070309020205020404" pitchFamily="49" charset="0"/>
              </a:rPr>
              <a:t>=</a:t>
            </a:r>
            <a:r>
              <a:rPr lang="nl-NL" sz="2800" dirty="0">
                <a:latin typeface="Courier New" panose="02070309020205020404" pitchFamily="49" charset="0"/>
                <a:cs typeface="Courier New" panose="02070309020205020404" pitchFamily="49" charset="0"/>
              </a:rPr>
              <a:t> </a:t>
            </a:r>
            <a:r>
              <a:rPr lang="nl-NL" sz="2800" dirty="0" smtClean="0">
                <a:latin typeface="Courier New" panose="02070309020205020404" pitchFamily="49" charset="0"/>
                <a:cs typeface="Courier New" panose="02070309020205020404" pitchFamily="49" charset="0"/>
              </a:rPr>
              <a:t>254</a:t>
            </a:r>
            <a:r>
              <a:rPr lang="nl-NL" sz="2800" dirty="0" smtClean="0">
                <a:solidFill>
                  <a:schemeClr val="accent1"/>
                </a:solidFill>
                <a:latin typeface="Courier New" panose="02070309020205020404" pitchFamily="49" charset="0"/>
                <a:cs typeface="Courier New" panose="02070309020205020404" pitchFamily="49" charset="0"/>
              </a:rPr>
              <a:t>;</a:t>
            </a:r>
            <a:r>
              <a:rPr lang="nl-NL" sz="2800" dirty="0">
                <a:solidFill>
                  <a:srgbClr val="FFE482"/>
                </a:solidFill>
                <a:latin typeface="Courier New" panose="02070309020205020404" pitchFamily="49" charset="0"/>
                <a:cs typeface="Courier New" panose="02070309020205020404" pitchFamily="49" charset="0"/>
              </a:rPr>
              <a:t>	</a:t>
            </a:r>
            <a:r>
              <a:rPr lang="nl-NL" sz="2800" b="1" dirty="0" smtClean="0">
                <a:solidFill>
                  <a:schemeClr val="accent1"/>
                </a:solidFill>
                <a:latin typeface="Courier New" panose="02070309020205020404" pitchFamily="49" charset="0"/>
                <a:cs typeface="Courier New" panose="02070309020205020404" pitchFamily="49" charset="0"/>
              </a:rPr>
              <a:t>WHERE</a:t>
            </a:r>
            <a:r>
              <a:rPr lang="nl-NL" sz="2800" dirty="0">
                <a:latin typeface="Courier New" panose="02070309020205020404" pitchFamily="49" charset="0"/>
                <a:cs typeface="Courier New" panose="02070309020205020404" pitchFamily="49" charset="0"/>
              </a:rPr>
              <a:t> </a:t>
            </a:r>
            <a:r>
              <a:rPr lang="nl-NL" sz="2800" dirty="0" smtClean="0">
                <a:latin typeface="Courier New" panose="02070309020205020404" pitchFamily="49" charset="0"/>
                <a:cs typeface="Courier New" panose="02070309020205020404" pitchFamily="49" charset="0"/>
              </a:rPr>
              <a:t>ID </a:t>
            </a:r>
            <a:r>
              <a:rPr lang="nl-NL" sz="2800" b="1" dirty="0">
                <a:solidFill>
                  <a:schemeClr val="accent1"/>
                </a:solidFill>
                <a:latin typeface="Courier New" panose="02070309020205020404" pitchFamily="49" charset="0"/>
                <a:cs typeface="Courier New" panose="02070309020205020404" pitchFamily="49" charset="0"/>
              </a:rPr>
              <a:t>=</a:t>
            </a:r>
            <a:r>
              <a:rPr lang="nl-NL" sz="2800" dirty="0">
                <a:latin typeface="Courier New" panose="02070309020205020404" pitchFamily="49" charset="0"/>
                <a:cs typeface="Courier New" panose="02070309020205020404" pitchFamily="49" charset="0"/>
              </a:rPr>
              <a:t> </a:t>
            </a:r>
            <a:r>
              <a:rPr lang="nl-NL" sz="2800" dirty="0" smtClean="0">
                <a:latin typeface="Courier New" panose="02070309020205020404" pitchFamily="49" charset="0"/>
                <a:cs typeface="Courier New" panose="02070309020205020404" pitchFamily="49" charset="0"/>
              </a:rPr>
              <a:t>254</a:t>
            </a:r>
            <a:r>
              <a:rPr lang="nl-NL" sz="2800" dirty="0" smtClean="0">
                <a:solidFill>
                  <a:schemeClr val="accent1"/>
                </a:solidFill>
                <a:latin typeface="Courier New" panose="02070309020205020404" pitchFamily="49" charset="0"/>
                <a:cs typeface="Courier New" panose="02070309020205020404" pitchFamily="49" charset="0"/>
              </a:rPr>
              <a:t>;</a:t>
            </a:r>
            <a:endParaRPr lang="nl-NL" sz="2800" dirty="0">
              <a:solidFill>
                <a:schemeClr val="accent1"/>
              </a:solidFill>
              <a:latin typeface="Courier New" panose="02070309020205020404" pitchFamily="49" charset="0"/>
              <a:cs typeface="Courier New" panose="02070309020205020404" pitchFamily="49" charset="0"/>
            </a:endParaRPr>
          </a:p>
        </p:txBody>
      </p:sp>
      <p:sp>
        <p:nvSpPr>
          <p:cNvPr id="160772" name="Text Box 4"/>
          <p:cNvSpPr txBox="1">
            <a:spLocks noChangeArrowheads="1"/>
          </p:cNvSpPr>
          <p:nvPr/>
        </p:nvSpPr>
        <p:spPr bwMode="auto">
          <a:xfrm>
            <a:off x="288925" y="3413125"/>
            <a:ext cx="2987675" cy="457200"/>
          </a:xfrm>
          <a:prstGeom prst="rect">
            <a:avLst/>
          </a:prstGeom>
          <a:noFill/>
          <a:ln w="9525">
            <a:noFill/>
            <a:miter lim="800000"/>
            <a:headEnd/>
            <a:tailEnd/>
          </a:ln>
          <a:effectLst/>
        </p:spPr>
        <p:txBody>
          <a:bodyPr>
            <a:spAutoFit/>
          </a:bodyPr>
          <a:lstStyle/>
          <a:p>
            <a:endParaRPr lang="nl-NL" dirty="0"/>
          </a:p>
        </p:txBody>
      </p:sp>
      <p:graphicFrame>
        <p:nvGraphicFramePr>
          <p:cNvPr id="160862" name="Group 94"/>
          <p:cNvGraphicFramePr>
            <a:graphicFrameLocks noGrp="1"/>
          </p:cNvGraphicFramePr>
          <p:nvPr/>
        </p:nvGraphicFramePr>
        <p:xfrm>
          <a:off x="755576" y="4509120"/>
          <a:ext cx="1266825" cy="914400"/>
        </p:xfrm>
        <a:graphic>
          <a:graphicData uri="http://schemas.openxmlformats.org/drawingml/2006/table">
            <a:tbl>
              <a:tblPr/>
              <a:tblGrid>
                <a:gridCol w="1266825"/>
              </a:tblGrid>
              <a:tr h="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Naam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9" name="Rechte verbindingslijn 8"/>
          <p:cNvCxnSpPr/>
          <p:nvPr/>
        </p:nvCxnSpPr>
        <p:spPr>
          <a:xfrm>
            <a:off x="4139952" y="2636912"/>
            <a:ext cx="0"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jdelijke aanduiding voor datum 4"/>
          <p:cNvSpPr>
            <a:spLocks noGrp="1"/>
          </p:cNvSpPr>
          <p:nvPr>
            <p:ph type="dt" sz="half" idx="10"/>
          </p:nvPr>
        </p:nvSpPr>
        <p:spPr>
          <a:xfrm>
            <a:off x="457200" y="6552000"/>
            <a:ext cx="2133600" cy="216000"/>
          </a:xfrm>
        </p:spPr>
        <p:txBody>
          <a:bodyPr/>
          <a:lstStyle/>
          <a:p>
            <a:fld id="{0A237C22-BEF7-4F49-9699-573E7BEE1D4D}" type="datetime1">
              <a:rPr lang="en-US" smtClean="0"/>
              <a:t>7/6/2017</a:t>
            </a:fld>
            <a:endParaRPr lang="nl-NL" dirty="0"/>
          </a:p>
        </p:txBody>
      </p:sp>
      <p:sp>
        <p:nvSpPr>
          <p:cNvPr id="13"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21</a:t>
            </a:fld>
            <a:endParaRPr lang="nl-NL"/>
          </a:p>
        </p:txBody>
      </p:sp>
      <p:sp>
        <p:nvSpPr>
          <p:cNvPr id="14"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40000" y="288000"/>
            <a:ext cx="8676456" cy="719410"/>
          </a:xfrm>
        </p:spPr>
        <p:txBody>
          <a:bodyPr/>
          <a:lstStyle/>
          <a:p>
            <a:r>
              <a:rPr lang="nl-NL" dirty="0"/>
              <a:t>SQL Query Voorbeeld </a:t>
            </a:r>
            <a:r>
              <a:rPr lang="nl-NL" dirty="0" smtClean="0"/>
              <a:t>4</a:t>
            </a:r>
            <a:endParaRPr lang="nl-NL" dirty="0"/>
          </a:p>
        </p:txBody>
      </p:sp>
      <p:sp>
        <p:nvSpPr>
          <p:cNvPr id="65540" name="Rectangle 4"/>
          <p:cNvSpPr>
            <a:spLocks noChangeArrowheads="1"/>
          </p:cNvSpPr>
          <p:nvPr/>
        </p:nvSpPr>
        <p:spPr bwMode="auto">
          <a:xfrm>
            <a:off x="540000" y="1080000"/>
            <a:ext cx="8512175" cy="2554545"/>
          </a:xfrm>
          <a:prstGeom prst="rect">
            <a:avLst/>
          </a:prstGeom>
          <a:noFill/>
          <a:ln w="9525">
            <a:noFill/>
            <a:miter lim="800000"/>
            <a:headEnd/>
            <a:tailEnd/>
          </a:ln>
          <a:effectLst/>
        </p:spPr>
        <p:txBody>
          <a:bodyPr>
            <a:spAutoFit/>
          </a:bodyPr>
          <a:lstStyle/>
          <a:p>
            <a:pPr marL="363538" indent="-363538"/>
            <a:r>
              <a:rPr lang="nl-NL" sz="3200" dirty="0">
                <a:latin typeface="Arial" charset="0"/>
              </a:rPr>
              <a:t>Toon ID's en namen van 21-jarige leden.</a:t>
            </a:r>
          </a:p>
          <a:p>
            <a:pPr marL="363538" indent="-363538"/>
            <a:endParaRPr lang="nl-NL" sz="3200" dirty="0">
              <a:latin typeface="Arial" charset="0"/>
            </a:endParaRPr>
          </a:p>
          <a:p>
            <a:pPr marL="363538" indent="-363538"/>
            <a:r>
              <a:rPr lang="nl-NL" sz="3200" b="1" dirty="0" smtClean="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ID</a:t>
            </a:r>
            <a:r>
              <a:rPr lang="nl-NL" sz="3200" dirty="0">
                <a:solidFill>
                  <a:schemeClr val="accent1"/>
                </a:solidFill>
                <a:latin typeface="Courier New" panose="02070309020205020404" pitchFamily="49" charset="0"/>
                <a:cs typeface="Courier New" panose="02070309020205020404" pitchFamily="49" charset="0"/>
              </a:rPr>
              <a:t>, </a:t>
            </a:r>
            <a:r>
              <a:rPr lang="nl-NL" sz="3200" dirty="0">
                <a:latin typeface="Courier New" panose="02070309020205020404" pitchFamily="49" charset="0"/>
                <a:cs typeface="Courier New" panose="02070309020205020404" pitchFamily="49" charset="0"/>
              </a:rPr>
              <a:t>Naam</a:t>
            </a:r>
          </a:p>
          <a:p>
            <a:pPr marL="363538" indent="-363538"/>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endParaRPr lang="nl-NL" sz="3200" dirty="0">
              <a:latin typeface="Courier New" panose="02070309020205020404" pitchFamily="49" charset="0"/>
              <a:cs typeface="Courier New" panose="02070309020205020404" pitchFamily="49" charset="0"/>
            </a:endParaRPr>
          </a:p>
          <a:p>
            <a:pPr marL="363538" indent="-363538"/>
            <a:r>
              <a:rPr lang="nl-NL" sz="3200" b="1" dirty="0" smtClean="0">
                <a:solidFill>
                  <a:schemeClr val="accent1"/>
                </a:solidFill>
                <a:latin typeface="Courier New" panose="02070309020205020404" pitchFamily="49" charset="0"/>
                <a:cs typeface="Courier New" panose="02070309020205020404" pitchFamily="49" charset="0"/>
              </a:rPr>
              <a:t>WHERE</a:t>
            </a:r>
            <a:r>
              <a:rPr lang="nl-NL" sz="3200" dirty="0" smtClean="0">
                <a:solidFill>
                  <a:schemeClr val="accent1"/>
                </a:solidFill>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Leeftijd </a:t>
            </a:r>
            <a:r>
              <a:rPr lang="nl-NL" sz="3200" b="1" dirty="0">
                <a:solidFill>
                  <a:schemeClr val="accent1"/>
                </a:solidFill>
                <a:latin typeface="Courier New" panose="02070309020205020404" pitchFamily="49" charset="0"/>
                <a:cs typeface="Courier New" panose="02070309020205020404" pitchFamily="49" charset="0"/>
              </a:rPr>
              <a:t>=</a:t>
            </a:r>
            <a:r>
              <a:rPr lang="nl-NL" sz="3200" dirty="0">
                <a:latin typeface="Courier New" panose="02070309020205020404" pitchFamily="49" charset="0"/>
                <a:cs typeface="Courier New" panose="02070309020205020404" pitchFamily="49" charset="0"/>
              </a:rPr>
              <a:t> 21 </a:t>
            </a:r>
            <a:r>
              <a:rPr lang="nl-NL" sz="3200" dirty="0" smtClean="0">
                <a:solidFill>
                  <a:schemeClr val="accent1"/>
                </a:solidFill>
                <a:latin typeface="Courier New" panose="02070309020205020404" pitchFamily="49" charset="0"/>
                <a:cs typeface="Courier New" panose="02070309020205020404" pitchFamily="49" charset="0"/>
              </a:rPr>
              <a:t>;</a:t>
            </a:r>
            <a:endParaRPr lang="nl-NL" sz="3200" dirty="0">
              <a:solidFill>
                <a:schemeClr val="accent1"/>
              </a:solidFill>
              <a:latin typeface="Courier New" panose="02070309020205020404" pitchFamily="49" charset="0"/>
              <a:cs typeface="Courier New" panose="02070309020205020404" pitchFamily="49" charset="0"/>
            </a:endParaRPr>
          </a:p>
        </p:txBody>
      </p:sp>
      <p:graphicFrame>
        <p:nvGraphicFramePr>
          <p:cNvPr id="153692" name="Group 92"/>
          <p:cNvGraphicFramePr>
            <a:graphicFrameLocks noGrp="1"/>
          </p:cNvGraphicFramePr>
          <p:nvPr>
            <p:ph type="tbl" idx="1"/>
          </p:nvPr>
        </p:nvGraphicFramePr>
        <p:xfrm>
          <a:off x="5940152" y="2204864"/>
          <a:ext cx="2160588" cy="1371600"/>
        </p:xfrm>
        <a:graphic>
          <a:graphicData uri="http://schemas.openxmlformats.org/drawingml/2006/table">
            <a:tbl>
              <a:tblPr/>
              <a:tblGrid>
                <a:gridCol w="1081088"/>
                <a:gridCol w="1079500"/>
              </a:tblGrid>
              <a:tr h="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Naam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312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ijdelijke aanduiding voor datum 4"/>
          <p:cNvSpPr>
            <a:spLocks noGrp="1"/>
          </p:cNvSpPr>
          <p:nvPr>
            <p:ph type="dt" sz="half" idx="10"/>
          </p:nvPr>
        </p:nvSpPr>
        <p:spPr>
          <a:xfrm>
            <a:off x="457200" y="6552000"/>
            <a:ext cx="2133600" cy="216000"/>
          </a:xfrm>
        </p:spPr>
        <p:txBody>
          <a:bodyPr/>
          <a:lstStyle/>
          <a:p>
            <a:fld id="{29DBD77B-0461-4204-9498-E89462C848C3}"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22</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36" name="Rectangle 44"/>
          <p:cNvSpPr>
            <a:spLocks noGrp="1" noChangeArrowheads="1"/>
          </p:cNvSpPr>
          <p:nvPr>
            <p:ph type="title"/>
          </p:nvPr>
        </p:nvSpPr>
        <p:spPr>
          <a:xfrm>
            <a:off x="540000" y="288000"/>
            <a:ext cx="8676456" cy="719410"/>
          </a:xfrm>
          <a:noFill/>
          <a:ln/>
        </p:spPr>
        <p:txBody>
          <a:bodyPr>
            <a:normAutofit/>
          </a:bodyPr>
          <a:lstStyle/>
          <a:p>
            <a:r>
              <a:rPr lang="nl-NL" dirty="0" smtClean="0"/>
              <a:t>Oefeningen: voorbereiding</a:t>
            </a:r>
            <a:endParaRPr lang="nl-NL" dirty="0"/>
          </a:p>
        </p:txBody>
      </p:sp>
      <p:sp>
        <p:nvSpPr>
          <p:cNvPr id="187439" name="Rectangle 47"/>
          <p:cNvSpPr>
            <a:spLocks noGrp="1" noChangeArrowheads="1"/>
          </p:cNvSpPr>
          <p:nvPr>
            <p:ph idx="1"/>
          </p:nvPr>
        </p:nvSpPr>
        <p:spPr>
          <a:xfrm>
            <a:off x="540000" y="1080000"/>
            <a:ext cx="8352480" cy="5085304"/>
          </a:xfrm>
          <a:noFill/>
          <a:ln/>
        </p:spPr>
        <p:txBody>
          <a:bodyPr>
            <a:noAutofit/>
          </a:bodyPr>
          <a:lstStyle/>
          <a:p>
            <a:pPr marL="514350" indent="-514350" eaLnBrk="0" hangingPunct="0">
              <a:spcBef>
                <a:spcPct val="0"/>
              </a:spcBef>
              <a:spcAft>
                <a:spcPts val="600"/>
              </a:spcAft>
              <a:buClrTx/>
              <a:buSzTx/>
              <a:buFont typeface="+mj-lt"/>
              <a:buAutoNum type="arabicPeriod"/>
              <a:tabLst>
                <a:tab pos="363538" algn="l"/>
              </a:tabLst>
            </a:pPr>
            <a:r>
              <a:rPr lang="nl-NL" sz="3200" dirty="0" smtClean="0"/>
              <a:t>Download &amp; installeer </a:t>
            </a:r>
            <a:r>
              <a:rPr lang="nl-NL" sz="2800" dirty="0" smtClean="0"/>
              <a:t>SQL Server Express:</a:t>
            </a:r>
            <a:br>
              <a:rPr lang="nl-NL" sz="2800" dirty="0" smtClean="0"/>
            </a:br>
            <a:r>
              <a:rPr lang="nl-NL" sz="3200" dirty="0" smtClean="0">
                <a:hlinkClick r:id="rId3"/>
              </a:rPr>
              <a:t>https</a:t>
            </a:r>
            <a:r>
              <a:rPr lang="nl-NL" sz="3200" dirty="0">
                <a:hlinkClick r:id="rId3"/>
              </a:rPr>
              <a:t>://</a:t>
            </a:r>
            <a:r>
              <a:rPr lang="nl-NL" sz="3200" dirty="0" smtClean="0">
                <a:hlinkClick r:id="rId3"/>
              </a:rPr>
              <a:t>www.microsoft.com/en-us/sql-server/sql-server-editions-express</a:t>
            </a:r>
            <a:endParaRPr lang="nl-NL" sz="3200" dirty="0" smtClean="0"/>
          </a:p>
          <a:p>
            <a:pPr marL="514350" indent="-514350" eaLnBrk="0" hangingPunct="0">
              <a:spcBef>
                <a:spcPct val="0"/>
              </a:spcBef>
              <a:spcAft>
                <a:spcPts val="600"/>
              </a:spcAft>
              <a:buClrTx/>
              <a:buSzTx/>
              <a:buFont typeface="+mj-lt"/>
              <a:buAutoNum type="arabicPeriod"/>
              <a:tabLst>
                <a:tab pos="363538" algn="l"/>
              </a:tabLst>
            </a:pPr>
            <a:r>
              <a:rPr lang="nl-NL" sz="3200" dirty="0" smtClean="0"/>
              <a:t>Download &amp; installeer SQL Server Managemen</a:t>
            </a:r>
            <a:r>
              <a:rPr lang="nl-NL" sz="3200" dirty="0"/>
              <a:t>t </a:t>
            </a:r>
            <a:r>
              <a:rPr lang="nl-NL" sz="3200" dirty="0" smtClean="0"/>
              <a:t>Studio: </a:t>
            </a:r>
            <a:r>
              <a:rPr lang="nl-NL" sz="3200" dirty="0" smtClean="0">
                <a:hlinkClick r:id="rId4"/>
              </a:rPr>
              <a:t>https</a:t>
            </a:r>
            <a:r>
              <a:rPr lang="nl-NL" sz="3200" dirty="0">
                <a:hlinkClick r:id="rId4"/>
              </a:rPr>
              <a:t>://</a:t>
            </a:r>
            <a:r>
              <a:rPr lang="nl-NL" sz="3200" dirty="0" smtClean="0">
                <a:hlinkClick r:id="rId4"/>
              </a:rPr>
              <a:t>docs.microsoft.com/en-us/sql/ssms/download-sql-server-management-studio-ssms</a:t>
            </a:r>
            <a:endParaRPr lang="nl-NL" sz="3200" dirty="0" smtClean="0"/>
          </a:p>
          <a:p>
            <a:pPr marL="514350" indent="-514350" eaLnBrk="0" hangingPunct="0">
              <a:spcBef>
                <a:spcPct val="0"/>
              </a:spcBef>
              <a:spcAft>
                <a:spcPts val="600"/>
              </a:spcAft>
              <a:buClrTx/>
              <a:buSzTx/>
              <a:buFont typeface="+mj-lt"/>
              <a:buAutoNum type="arabicPeriod"/>
              <a:tabLst>
                <a:tab pos="363538" algn="l"/>
              </a:tabLst>
            </a:pPr>
            <a:r>
              <a:rPr lang="nl-NL" sz="3200" dirty="0" smtClean="0"/>
              <a:t>Start SQL Server Management Studio</a:t>
            </a:r>
          </a:p>
          <a:p>
            <a:pPr marL="514350" indent="-514350" eaLnBrk="0" hangingPunct="0">
              <a:spcBef>
                <a:spcPct val="0"/>
              </a:spcBef>
              <a:spcAft>
                <a:spcPts val="600"/>
              </a:spcAft>
              <a:buClrTx/>
              <a:buSzTx/>
              <a:buFont typeface="+mj-lt"/>
              <a:buAutoNum type="arabicPeriod"/>
              <a:tabLst>
                <a:tab pos="363538" algn="l"/>
              </a:tabLst>
            </a:pPr>
            <a:r>
              <a:rPr lang="nl-NL" sz="3200" dirty="0" smtClean="0"/>
              <a:t>Voer de query uit die op BB staat: </a:t>
            </a:r>
            <a:r>
              <a:rPr lang="nl-NL" sz="3200" dirty="0" err="1" smtClean="0">
                <a:latin typeface="Courier New" panose="02070309020205020404" pitchFamily="49" charset="0"/>
                <a:cs typeface="Courier New" panose="02070309020205020404" pitchFamily="49" charset="0"/>
              </a:rPr>
              <a:t>Sport.sql</a:t>
            </a:r>
            <a:endParaRPr lang="nl-NL" sz="3200" dirty="0" smtClean="0">
              <a:latin typeface="Courier New" panose="02070309020205020404" pitchFamily="49" charset="0"/>
              <a:cs typeface="Courier New" panose="02070309020205020404" pitchFamily="49" charset="0"/>
            </a:endParaRPr>
          </a:p>
        </p:txBody>
      </p:sp>
      <p:sp>
        <p:nvSpPr>
          <p:cNvPr id="187396" name="Text Box 4"/>
          <p:cNvSpPr txBox="1">
            <a:spLocks noChangeArrowheads="1"/>
          </p:cNvSpPr>
          <p:nvPr/>
        </p:nvSpPr>
        <p:spPr bwMode="auto">
          <a:xfrm>
            <a:off x="288925" y="3413125"/>
            <a:ext cx="2987675" cy="457200"/>
          </a:xfrm>
          <a:prstGeom prst="rect">
            <a:avLst/>
          </a:prstGeom>
          <a:noFill/>
          <a:ln w="9525">
            <a:noFill/>
            <a:miter lim="800000"/>
            <a:headEnd/>
            <a:tailEnd/>
          </a:ln>
          <a:effectLst/>
        </p:spPr>
        <p:txBody>
          <a:bodyPr>
            <a:spAutoFit/>
          </a:bodyPr>
          <a:lstStyle/>
          <a:p>
            <a:endParaRPr lang="nl-NL" dirty="0"/>
          </a:p>
        </p:txBody>
      </p:sp>
      <p:sp>
        <p:nvSpPr>
          <p:cNvPr id="8" name="Tijdelijke aanduiding voor datum 4"/>
          <p:cNvSpPr>
            <a:spLocks noGrp="1"/>
          </p:cNvSpPr>
          <p:nvPr>
            <p:ph type="dt" sz="half" idx="10"/>
          </p:nvPr>
        </p:nvSpPr>
        <p:spPr>
          <a:xfrm>
            <a:off x="457200" y="6552000"/>
            <a:ext cx="2133600" cy="216000"/>
          </a:xfrm>
        </p:spPr>
        <p:txBody>
          <a:bodyPr/>
          <a:lstStyle/>
          <a:p>
            <a:fld id="{17863F5F-8EE1-4E2F-A856-C08C874E8B64}" type="datetime1">
              <a:rPr lang="en-US" smtClean="0"/>
              <a:t>7/6/2017</a:t>
            </a:fld>
            <a:endParaRPr lang="nl-NL" dirty="0"/>
          </a:p>
        </p:txBody>
      </p:sp>
      <p:sp>
        <p:nvSpPr>
          <p:cNvPr id="9" name="Tijdelijke aanduiding voor dianummer 5"/>
          <p:cNvSpPr>
            <a:spLocks noGrp="1"/>
          </p:cNvSpPr>
          <p:nvPr>
            <p:ph type="sldNum" sz="quarter" idx="11"/>
          </p:nvPr>
        </p:nvSpPr>
        <p:spPr>
          <a:xfrm>
            <a:off x="6553200" y="6597376"/>
            <a:ext cx="2133600" cy="216000"/>
          </a:xfrm>
        </p:spPr>
        <p:txBody>
          <a:bodyPr/>
          <a:lstStyle/>
          <a:p>
            <a:fld id="{0F95BF7B-D311-4A70-A4D8-7B3F6F265E16}" type="slidenum">
              <a:rPr lang="nl-NL" smtClean="0"/>
              <a:pPr/>
              <a:t>23</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36" name="Rectangle 44"/>
          <p:cNvSpPr>
            <a:spLocks noGrp="1" noChangeArrowheads="1"/>
          </p:cNvSpPr>
          <p:nvPr>
            <p:ph type="title"/>
          </p:nvPr>
        </p:nvSpPr>
        <p:spPr>
          <a:xfrm>
            <a:off x="540000" y="288000"/>
            <a:ext cx="8676456" cy="719410"/>
          </a:xfrm>
          <a:noFill/>
          <a:ln/>
        </p:spPr>
        <p:txBody>
          <a:bodyPr>
            <a:normAutofit/>
          </a:bodyPr>
          <a:lstStyle/>
          <a:p>
            <a:r>
              <a:rPr lang="nl-NL" dirty="0"/>
              <a:t>Oefeningen 1-1</a:t>
            </a:r>
          </a:p>
        </p:txBody>
      </p:sp>
      <p:sp>
        <p:nvSpPr>
          <p:cNvPr id="187439" name="Rectangle 47"/>
          <p:cNvSpPr>
            <a:spLocks noGrp="1" noChangeArrowheads="1"/>
          </p:cNvSpPr>
          <p:nvPr>
            <p:ph idx="1"/>
          </p:nvPr>
        </p:nvSpPr>
        <p:spPr>
          <a:xfrm>
            <a:off x="540000" y="1080000"/>
            <a:ext cx="7992888" cy="5085304"/>
          </a:xfrm>
          <a:noFill/>
          <a:ln/>
        </p:spPr>
        <p:txBody>
          <a:bodyPr>
            <a:noAutofit/>
          </a:bodyPr>
          <a:lstStyle/>
          <a:p>
            <a:pPr marL="0" indent="0" eaLnBrk="0" hangingPunct="0">
              <a:spcBef>
                <a:spcPct val="0"/>
              </a:spcBef>
              <a:buClrTx/>
              <a:buSzTx/>
              <a:buFontTx/>
              <a:buNone/>
              <a:tabLst>
                <a:tab pos="363538" algn="l"/>
              </a:tabLst>
            </a:pPr>
            <a:r>
              <a:rPr lang="nl-NL" sz="2800" dirty="0" smtClean="0"/>
              <a:t>Schrijf </a:t>
            </a:r>
            <a:r>
              <a:rPr lang="nl-NL" sz="2800" dirty="0" err="1" smtClean="0"/>
              <a:t>query’s</a:t>
            </a:r>
            <a:r>
              <a:rPr lang="nl-NL" sz="2800" dirty="0" smtClean="0"/>
              <a:t> voor de volgende vragen:</a:t>
            </a:r>
            <a:endParaRPr lang="nl-NL" sz="2800" dirty="0"/>
          </a:p>
          <a:p>
            <a:pPr marL="0" indent="0" eaLnBrk="0" hangingPunct="0">
              <a:spcBef>
                <a:spcPct val="0"/>
              </a:spcBef>
              <a:buClrTx/>
              <a:buSzTx/>
              <a:buFontTx/>
              <a:buNone/>
              <a:tabLst>
                <a:tab pos="363538" algn="l"/>
              </a:tabLst>
            </a:pPr>
            <a:endParaRPr lang="nl-NL" sz="2800" dirty="0"/>
          </a:p>
          <a:p>
            <a:pPr marL="457200" indent="-457200">
              <a:spcBef>
                <a:spcPct val="0"/>
              </a:spcBef>
              <a:spcAft>
                <a:spcPts val="1000"/>
              </a:spcAft>
              <a:buFont typeface="+mj-lt"/>
              <a:buAutoNum type="arabicPeriod"/>
              <a:tabLst>
                <a:tab pos="363538" algn="l"/>
              </a:tabLst>
            </a:pPr>
            <a:r>
              <a:rPr lang="nl-NL" sz="2800" dirty="0" smtClean="0"/>
              <a:t>Selecteer de namen van leden die voetballen.</a:t>
            </a:r>
          </a:p>
          <a:p>
            <a:pPr marL="457200" indent="-457200">
              <a:spcBef>
                <a:spcPct val="0"/>
              </a:spcBef>
              <a:spcAft>
                <a:spcPts val="1000"/>
              </a:spcAft>
              <a:buFont typeface="+mj-lt"/>
              <a:buAutoNum type="arabicPeriod"/>
              <a:tabLst>
                <a:tab pos="363538" algn="l"/>
              </a:tabLst>
            </a:pPr>
            <a:r>
              <a:rPr lang="nl-NL" sz="2800" dirty="0" smtClean="0"/>
              <a:t>Toon </a:t>
            </a:r>
            <a:r>
              <a:rPr lang="nl-NL" sz="2800" dirty="0"/>
              <a:t>het bedrag van Kim.</a:t>
            </a:r>
          </a:p>
          <a:p>
            <a:pPr marL="457200" indent="-457200">
              <a:spcBef>
                <a:spcPct val="0"/>
              </a:spcBef>
              <a:spcAft>
                <a:spcPts val="1000"/>
              </a:spcAft>
              <a:buFont typeface="+mj-lt"/>
              <a:buAutoNum type="arabicPeriod"/>
              <a:tabLst>
                <a:tab pos="363538" algn="l"/>
              </a:tabLst>
            </a:pPr>
            <a:r>
              <a:rPr lang="nl-NL" sz="2800" dirty="0" smtClean="0"/>
              <a:t>Geef </a:t>
            </a:r>
            <a:r>
              <a:rPr lang="nl-NL" sz="2800" dirty="0"/>
              <a:t>namen en leeftijden </a:t>
            </a:r>
            <a:r>
              <a:rPr lang="nl-NL" sz="2800" dirty="0" smtClean="0"/>
              <a:t>van alle tennissers.</a:t>
            </a:r>
            <a:endParaRPr lang="nl-NL" sz="2800" dirty="0"/>
          </a:p>
          <a:p>
            <a:pPr marL="457200" indent="-457200">
              <a:spcBef>
                <a:spcPct val="0"/>
              </a:spcBef>
              <a:spcAft>
                <a:spcPts val="1000"/>
              </a:spcAft>
              <a:buFont typeface="+mj-lt"/>
              <a:buAutoNum type="arabicPeriod"/>
              <a:tabLst>
                <a:tab pos="363538" algn="l"/>
              </a:tabLst>
            </a:pPr>
            <a:r>
              <a:rPr lang="nl-NL" sz="2800" dirty="0" smtClean="0"/>
              <a:t>Geef </a:t>
            </a:r>
            <a:r>
              <a:rPr lang="nl-NL" sz="2800" dirty="0"/>
              <a:t>een overzicht van </a:t>
            </a:r>
            <a:r>
              <a:rPr lang="nl-NL" sz="2800" dirty="0" smtClean="0"/>
              <a:t>alle namen van clubs</a:t>
            </a:r>
            <a:r>
              <a:rPr lang="nl-NL" sz="2800" dirty="0"/>
              <a:t>.</a:t>
            </a:r>
          </a:p>
          <a:p>
            <a:pPr marL="457200" indent="-457200">
              <a:spcBef>
                <a:spcPct val="0"/>
              </a:spcBef>
              <a:spcAft>
                <a:spcPts val="1000"/>
              </a:spcAft>
              <a:buFont typeface="+mj-lt"/>
              <a:buAutoNum type="arabicPeriod"/>
              <a:tabLst>
                <a:tab pos="363538" algn="l"/>
              </a:tabLst>
            </a:pPr>
            <a:r>
              <a:rPr lang="nl-NL" sz="2800" dirty="0" smtClean="0"/>
              <a:t>Wat </a:t>
            </a:r>
            <a:r>
              <a:rPr lang="nl-NL" sz="2800" dirty="0"/>
              <a:t>is het ID van Els?</a:t>
            </a:r>
          </a:p>
          <a:p>
            <a:pPr marL="457200" indent="-457200">
              <a:spcBef>
                <a:spcPct val="0"/>
              </a:spcBef>
              <a:spcAft>
                <a:spcPts val="1000"/>
              </a:spcAft>
              <a:buFont typeface="+mj-lt"/>
              <a:buAutoNum type="arabicPeriod"/>
              <a:tabLst>
                <a:tab pos="363538" algn="l"/>
              </a:tabLst>
            </a:pPr>
            <a:r>
              <a:rPr lang="nl-NL" sz="2800" dirty="0" smtClean="0"/>
              <a:t>Toon </a:t>
            </a:r>
            <a:r>
              <a:rPr lang="nl-NL" sz="2800" dirty="0"/>
              <a:t>alle gegevens van </a:t>
            </a:r>
            <a:r>
              <a:rPr lang="nl-NL" sz="2800" dirty="0" smtClean="0"/>
              <a:t>Ab.</a:t>
            </a:r>
            <a:endParaRPr lang="nl-NL" sz="2800" dirty="0"/>
          </a:p>
        </p:txBody>
      </p:sp>
      <p:sp>
        <p:nvSpPr>
          <p:cNvPr id="187396" name="Text Box 4"/>
          <p:cNvSpPr txBox="1">
            <a:spLocks noChangeArrowheads="1"/>
          </p:cNvSpPr>
          <p:nvPr/>
        </p:nvSpPr>
        <p:spPr bwMode="auto">
          <a:xfrm>
            <a:off x="288925" y="3413125"/>
            <a:ext cx="2987675" cy="457200"/>
          </a:xfrm>
          <a:prstGeom prst="rect">
            <a:avLst/>
          </a:prstGeom>
          <a:noFill/>
          <a:ln w="9525">
            <a:noFill/>
            <a:miter lim="800000"/>
            <a:headEnd/>
            <a:tailEnd/>
          </a:ln>
          <a:effectLst/>
        </p:spPr>
        <p:txBody>
          <a:bodyPr>
            <a:spAutoFit/>
          </a:bodyPr>
          <a:lstStyle/>
          <a:p>
            <a:endParaRPr lang="nl-NL" dirty="0"/>
          </a:p>
        </p:txBody>
      </p:sp>
      <p:sp>
        <p:nvSpPr>
          <p:cNvPr id="8" name="Tijdelijke aanduiding voor datum 4"/>
          <p:cNvSpPr>
            <a:spLocks noGrp="1"/>
          </p:cNvSpPr>
          <p:nvPr>
            <p:ph type="dt" sz="half" idx="10"/>
          </p:nvPr>
        </p:nvSpPr>
        <p:spPr>
          <a:xfrm>
            <a:off x="457200" y="6552000"/>
            <a:ext cx="2133600" cy="216000"/>
          </a:xfrm>
        </p:spPr>
        <p:txBody>
          <a:bodyPr/>
          <a:lstStyle/>
          <a:p>
            <a:fld id="{0684DB82-DA1E-4408-9DD9-394431CE2580}"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24</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extLst>
      <p:ext uri="{BB962C8B-B14F-4D97-AF65-F5344CB8AC3E}">
        <p14:creationId xmlns:p14="http://schemas.microsoft.com/office/powerpoint/2010/main" val="1702948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40000" y="288000"/>
            <a:ext cx="8676456" cy="719410"/>
          </a:xfrm>
        </p:spPr>
        <p:txBody>
          <a:bodyPr>
            <a:normAutofit/>
          </a:bodyPr>
          <a:lstStyle/>
          <a:p>
            <a:r>
              <a:rPr lang="nl-NL" dirty="0"/>
              <a:t>Vergelijkingen</a:t>
            </a:r>
          </a:p>
        </p:txBody>
      </p:sp>
      <p:sp>
        <p:nvSpPr>
          <p:cNvPr id="69635" name="Rectangle 3"/>
          <p:cNvSpPr>
            <a:spLocks noGrp="1" noChangeArrowheads="1"/>
          </p:cNvSpPr>
          <p:nvPr>
            <p:ph idx="1"/>
          </p:nvPr>
        </p:nvSpPr>
        <p:spPr>
          <a:xfrm>
            <a:off x="540000" y="1080000"/>
            <a:ext cx="8208464" cy="5078189"/>
          </a:xfrm>
        </p:spPr>
        <p:txBody>
          <a:bodyPr/>
          <a:lstStyle/>
          <a:p>
            <a:pPr marL="0" indent="0">
              <a:buNone/>
            </a:pPr>
            <a:r>
              <a:rPr lang="nl-NL" dirty="0"/>
              <a:t>Behalve de </a:t>
            </a:r>
            <a:r>
              <a:rPr lang="nl-NL" dirty="0" err="1" smtClean="0"/>
              <a:t>is-gelijk</a:t>
            </a:r>
            <a:r>
              <a:rPr lang="nl-NL" dirty="0" smtClean="0"/>
              <a:t> </a:t>
            </a:r>
            <a:r>
              <a:rPr lang="nl-NL" dirty="0"/>
              <a:t>kunnen ook andere </a:t>
            </a:r>
            <a:r>
              <a:rPr lang="nl-NL" dirty="0" err="1" smtClean="0"/>
              <a:t>vergelijkings-operatoren</a:t>
            </a:r>
            <a:r>
              <a:rPr lang="nl-NL" dirty="0" smtClean="0"/>
              <a:t> gebruikt </a:t>
            </a:r>
            <a:r>
              <a:rPr lang="nl-NL" dirty="0"/>
              <a:t>worden in de </a:t>
            </a:r>
            <a:r>
              <a:rPr lang="nl-NL" dirty="0" err="1" smtClean="0"/>
              <a:t>WHERE-clausule</a:t>
            </a:r>
            <a:r>
              <a:rPr lang="nl-NL" dirty="0" smtClean="0"/>
              <a:t>:</a:t>
            </a:r>
            <a:endParaRPr lang="nl-NL" dirty="0"/>
          </a:p>
          <a:p>
            <a:pPr lvl="1">
              <a:buNone/>
              <a:tabLst>
                <a:tab pos="1073150" algn="l"/>
              </a:tabLst>
            </a:pPr>
            <a:r>
              <a:rPr lang="nl-NL" sz="3200" b="1" i="0" dirty="0" smtClean="0">
                <a:solidFill>
                  <a:schemeClr val="accent1"/>
                </a:solidFill>
                <a:latin typeface="Courier New" pitchFamily="49" charset="0"/>
                <a:cs typeface="Courier New" pitchFamily="49" charset="0"/>
              </a:rPr>
              <a:t>=</a:t>
            </a:r>
            <a:r>
              <a:rPr lang="nl-NL" sz="3200" dirty="0" smtClean="0"/>
              <a:t>	</a:t>
            </a:r>
            <a:r>
              <a:rPr lang="nl-NL" sz="3200" i="0" dirty="0" smtClean="0"/>
              <a:t>gelijk aan</a:t>
            </a:r>
          </a:p>
          <a:p>
            <a:pPr lvl="1">
              <a:buNone/>
              <a:tabLst>
                <a:tab pos="1073150" algn="l"/>
              </a:tabLst>
            </a:pPr>
            <a:r>
              <a:rPr lang="nl-NL" sz="3200" b="1" i="0" dirty="0" smtClean="0">
                <a:solidFill>
                  <a:schemeClr val="accent1"/>
                </a:solidFill>
                <a:latin typeface="Courier New" pitchFamily="49" charset="0"/>
                <a:cs typeface="Courier New" pitchFamily="49" charset="0"/>
              </a:rPr>
              <a:t>&gt;</a:t>
            </a:r>
            <a:r>
              <a:rPr lang="nl-NL" sz="3200" i="0" dirty="0" smtClean="0"/>
              <a:t>	groter dan</a:t>
            </a:r>
            <a:endParaRPr lang="nl-NL" sz="3200" i="0" dirty="0"/>
          </a:p>
          <a:p>
            <a:pPr lvl="1">
              <a:buNone/>
              <a:tabLst>
                <a:tab pos="1073150" algn="l"/>
              </a:tabLst>
            </a:pPr>
            <a:r>
              <a:rPr lang="nl-NL" sz="3200" b="1" i="0" dirty="0" smtClean="0">
                <a:solidFill>
                  <a:schemeClr val="accent1"/>
                </a:solidFill>
                <a:latin typeface="Courier New" pitchFamily="49" charset="0"/>
                <a:cs typeface="Courier New" pitchFamily="49" charset="0"/>
              </a:rPr>
              <a:t>&lt;</a:t>
            </a:r>
            <a:r>
              <a:rPr lang="nl-NL" sz="3200" i="0" dirty="0" smtClean="0"/>
              <a:t>	kleiner dan</a:t>
            </a:r>
            <a:endParaRPr lang="nl-NL" sz="3200" i="0" dirty="0"/>
          </a:p>
          <a:p>
            <a:pPr lvl="1">
              <a:buNone/>
              <a:tabLst>
                <a:tab pos="1073150" algn="l"/>
              </a:tabLst>
            </a:pPr>
            <a:r>
              <a:rPr lang="nl-NL" sz="3200" b="1" i="0" dirty="0" smtClean="0">
                <a:solidFill>
                  <a:schemeClr val="accent1"/>
                </a:solidFill>
                <a:latin typeface="Courier New" pitchFamily="49" charset="0"/>
                <a:cs typeface="Courier New" pitchFamily="49" charset="0"/>
              </a:rPr>
              <a:t>&gt;=</a:t>
            </a:r>
            <a:r>
              <a:rPr lang="nl-NL" sz="3200" i="0" dirty="0" smtClean="0"/>
              <a:t>	groter </a:t>
            </a:r>
            <a:r>
              <a:rPr lang="nl-NL" sz="3200" i="0" dirty="0"/>
              <a:t>of gelijk </a:t>
            </a:r>
            <a:r>
              <a:rPr lang="nl-NL" sz="3200" i="0" dirty="0" smtClean="0"/>
              <a:t>aan</a:t>
            </a:r>
            <a:endParaRPr lang="nl-NL" sz="3200" i="0" dirty="0"/>
          </a:p>
          <a:p>
            <a:pPr lvl="1">
              <a:buNone/>
              <a:tabLst>
                <a:tab pos="1073150" algn="l"/>
              </a:tabLst>
            </a:pPr>
            <a:r>
              <a:rPr lang="nl-NL" sz="3200" b="1" i="0" dirty="0" smtClean="0">
                <a:solidFill>
                  <a:schemeClr val="accent1"/>
                </a:solidFill>
                <a:latin typeface="Courier New" pitchFamily="49" charset="0"/>
                <a:cs typeface="Courier New" pitchFamily="49" charset="0"/>
              </a:rPr>
              <a:t>&lt;=</a:t>
            </a:r>
            <a:r>
              <a:rPr lang="nl-NL" sz="3200" i="0" dirty="0" smtClean="0"/>
              <a:t>	kleiner </a:t>
            </a:r>
            <a:r>
              <a:rPr lang="nl-NL" sz="3200" i="0" dirty="0"/>
              <a:t>of gelijk </a:t>
            </a:r>
            <a:r>
              <a:rPr lang="nl-NL" sz="3200" i="0" dirty="0" smtClean="0"/>
              <a:t>aan</a:t>
            </a:r>
            <a:endParaRPr lang="nl-NL" sz="3200" i="0" dirty="0"/>
          </a:p>
          <a:p>
            <a:pPr lvl="1">
              <a:buNone/>
              <a:tabLst>
                <a:tab pos="1073150" algn="l"/>
              </a:tabLst>
            </a:pPr>
            <a:r>
              <a:rPr lang="nl-NL" sz="3200" b="1" i="0" dirty="0" smtClean="0">
                <a:solidFill>
                  <a:schemeClr val="accent1"/>
                </a:solidFill>
                <a:latin typeface="Courier New" pitchFamily="49" charset="0"/>
                <a:cs typeface="Courier New" pitchFamily="49" charset="0"/>
              </a:rPr>
              <a:t>&lt;&gt;</a:t>
            </a:r>
            <a:r>
              <a:rPr lang="nl-NL" sz="3200" i="0" dirty="0" smtClean="0"/>
              <a:t>	niet </a:t>
            </a:r>
            <a:r>
              <a:rPr lang="nl-NL" sz="3200" i="0" dirty="0"/>
              <a:t>gelijk </a:t>
            </a:r>
            <a:r>
              <a:rPr lang="nl-NL" sz="3200" i="0" dirty="0" smtClean="0"/>
              <a:t>aan</a:t>
            </a:r>
          </a:p>
          <a:p>
            <a:pPr lvl="1">
              <a:buNone/>
              <a:tabLst>
                <a:tab pos="1073150" algn="l"/>
              </a:tabLst>
            </a:pPr>
            <a:endParaRPr lang="nl-NL" sz="3200" i="0" dirty="0" smtClean="0"/>
          </a:p>
          <a:p>
            <a:pPr lvl="1">
              <a:buNone/>
              <a:tabLst>
                <a:tab pos="1073150" algn="l"/>
              </a:tabLst>
            </a:pPr>
            <a:endParaRPr lang="nl-NL" sz="3200" i="0" dirty="0"/>
          </a:p>
        </p:txBody>
      </p:sp>
      <p:sp>
        <p:nvSpPr>
          <p:cNvPr id="7" name="Tijdelijke aanduiding voor datum 4"/>
          <p:cNvSpPr>
            <a:spLocks noGrp="1"/>
          </p:cNvSpPr>
          <p:nvPr>
            <p:ph type="dt" sz="half" idx="10"/>
          </p:nvPr>
        </p:nvSpPr>
        <p:spPr>
          <a:xfrm>
            <a:off x="457200" y="6552000"/>
            <a:ext cx="2133600" cy="216000"/>
          </a:xfrm>
        </p:spPr>
        <p:txBody>
          <a:bodyPr/>
          <a:lstStyle/>
          <a:p>
            <a:fld id="{6A973839-233B-4625-9066-91DCB8663C65}"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25</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540000" y="288000"/>
            <a:ext cx="7020000" cy="719410"/>
          </a:xfrm>
        </p:spPr>
        <p:txBody>
          <a:bodyPr/>
          <a:lstStyle/>
          <a:p>
            <a:r>
              <a:rPr lang="nl-NL" dirty="0"/>
              <a:t>SQL Query Voorbeeld </a:t>
            </a:r>
            <a:r>
              <a:rPr lang="nl-NL" dirty="0" smtClean="0"/>
              <a:t>5</a:t>
            </a:r>
            <a:endParaRPr lang="nl-NL" dirty="0"/>
          </a:p>
        </p:txBody>
      </p:sp>
      <p:graphicFrame>
        <p:nvGraphicFramePr>
          <p:cNvPr id="308228" name="Group 4"/>
          <p:cNvGraphicFramePr>
            <a:graphicFrameLocks noGrp="1"/>
          </p:cNvGraphicFramePr>
          <p:nvPr>
            <p:ph type="tbl" idx="1"/>
          </p:nvPr>
        </p:nvGraphicFramePr>
        <p:xfrm>
          <a:off x="5364088" y="2564904"/>
          <a:ext cx="3322638" cy="3200400"/>
        </p:xfrm>
        <a:graphic>
          <a:graphicData uri="http://schemas.openxmlformats.org/drawingml/2006/table">
            <a:tbl>
              <a:tblPr/>
              <a:tblGrid>
                <a:gridCol w="1517650"/>
                <a:gridCol w="1804988"/>
              </a:tblGrid>
              <a:tr h="2508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Naam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Bedrag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508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Anna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Sahid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Merel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Kim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8227" name="Rectangle 3"/>
          <p:cNvSpPr>
            <a:spLocks noChangeArrowheads="1"/>
          </p:cNvSpPr>
          <p:nvPr/>
        </p:nvSpPr>
        <p:spPr bwMode="auto">
          <a:xfrm>
            <a:off x="540000" y="1080000"/>
            <a:ext cx="8353622" cy="2554545"/>
          </a:xfrm>
          <a:prstGeom prst="rect">
            <a:avLst/>
          </a:prstGeom>
          <a:noFill/>
          <a:ln w="9525">
            <a:noFill/>
            <a:miter lim="800000"/>
            <a:headEnd/>
            <a:tailEnd/>
          </a:ln>
          <a:effectLst/>
        </p:spPr>
        <p:txBody>
          <a:bodyPr wrap="square">
            <a:spAutoFit/>
          </a:bodyPr>
          <a:lstStyle/>
          <a:p>
            <a:r>
              <a:rPr lang="nl-NL" sz="3200" dirty="0">
                <a:latin typeface="Arial" charset="0"/>
              </a:rPr>
              <a:t>Wie </a:t>
            </a:r>
            <a:r>
              <a:rPr lang="nl-NL" sz="3200" dirty="0" smtClean="0">
                <a:latin typeface="Arial" charset="0"/>
              </a:rPr>
              <a:t>betaalt </a:t>
            </a:r>
            <a:r>
              <a:rPr lang="nl-NL" sz="3200" dirty="0">
                <a:latin typeface="Arial" charset="0"/>
              </a:rPr>
              <a:t>minder dan € 30, en hoeveel?</a:t>
            </a:r>
          </a:p>
          <a:p>
            <a:endParaRPr lang="nl-NL" sz="3200" dirty="0">
              <a:latin typeface="Arial" charset="0"/>
            </a:endParaRPr>
          </a:p>
          <a:p>
            <a:r>
              <a:rPr lang="nl-NL" sz="3200" b="1" dirty="0" smtClean="0">
                <a:solidFill>
                  <a:schemeClr val="accent1"/>
                </a:solidFill>
                <a:latin typeface="Courier New" panose="02070309020205020404" pitchFamily="49" charset="0"/>
                <a:cs typeface="Courier New" panose="02070309020205020404" pitchFamily="49" charset="0"/>
              </a:rPr>
              <a:t>SELECT</a:t>
            </a:r>
            <a:r>
              <a:rPr lang="nl-NL" sz="3200" dirty="0" smtClean="0">
                <a:latin typeface="Courier New" panose="02070309020205020404" pitchFamily="49" charset="0"/>
                <a:cs typeface="Courier New" panose="02070309020205020404" pitchFamily="49" charset="0"/>
              </a:rPr>
              <a:t> Naam</a:t>
            </a:r>
            <a:r>
              <a:rPr lang="nl-NL" sz="3200" b="1" dirty="0">
                <a:solidFill>
                  <a:schemeClr val="accent1"/>
                </a:solidFill>
                <a:latin typeface="Courier New" panose="02070309020205020404" pitchFamily="49" charset="0"/>
                <a:cs typeface="Courier New" panose="02070309020205020404" pitchFamily="49" charset="0"/>
              </a:rPr>
              <a: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Bedrag</a:t>
            </a:r>
            <a:endParaRPr lang="nl-NL" sz="3200" dirty="0">
              <a:latin typeface="Courier New" panose="02070309020205020404" pitchFamily="49" charset="0"/>
              <a:cs typeface="Courier New" panose="02070309020205020404" pitchFamily="49" charset="0"/>
            </a:endParaRPr>
          </a:p>
          <a:p>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smtClean="0">
                <a:latin typeface="Courier New" panose="02070309020205020404" pitchFamily="49" charset="0"/>
                <a:cs typeface="Courier New" panose="02070309020205020404" pitchFamily="49" charset="0"/>
              </a:rPr>
              <a:t> Sporter</a:t>
            </a:r>
            <a:endParaRPr lang="nl-NL" sz="3200" dirty="0">
              <a:latin typeface="Courier New" panose="02070309020205020404" pitchFamily="49" charset="0"/>
              <a:cs typeface="Courier New" panose="02070309020205020404" pitchFamily="49" charset="0"/>
            </a:endParaRPr>
          </a:p>
          <a:p>
            <a:r>
              <a:rPr lang="nl-NL" sz="3200" b="1" dirty="0" smtClean="0">
                <a:solidFill>
                  <a:schemeClr val="accent1"/>
                </a:solidFill>
                <a:latin typeface="Courier New" panose="02070309020205020404" pitchFamily="49" charset="0"/>
                <a:cs typeface="Courier New" panose="02070309020205020404" pitchFamily="49" charset="0"/>
              </a:rPr>
              <a:t>WHERE</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Bedrag </a:t>
            </a:r>
            <a:r>
              <a:rPr lang="nl-NL" sz="3200" b="1" dirty="0">
                <a:solidFill>
                  <a:schemeClr val="accent1"/>
                </a:solidFill>
                <a:latin typeface="Courier New" panose="02070309020205020404" pitchFamily="49" charset="0"/>
                <a:cs typeface="Courier New" panose="02070309020205020404" pitchFamily="49" charset="0"/>
              </a:rPr>
              <a:t>&lt;</a:t>
            </a:r>
            <a:r>
              <a:rPr lang="nl-NL" sz="3200" dirty="0">
                <a:latin typeface="Courier New" panose="02070309020205020404" pitchFamily="49" charset="0"/>
                <a:cs typeface="Courier New" panose="02070309020205020404" pitchFamily="49" charset="0"/>
              </a:rPr>
              <a:t> 30 </a:t>
            </a:r>
            <a:r>
              <a:rPr lang="nl-NL" sz="3200" dirty="0">
                <a:solidFill>
                  <a:schemeClr val="accent1"/>
                </a:solidFill>
                <a:latin typeface="Courier New" panose="02070309020205020404" pitchFamily="49" charset="0"/>
                <a:cs typeface="Courier New" panose="02070309020205020404" pitchFamily="49" charset="0"/>
              </a:rPr>
              <a:t>;</a:t>
            </a:r>
          </a:p>
        </p:txBody>
      </p:sp>
      <p:sp>
        <p:nvSpPr>
          <p:cNvPr id="5" name="Tijdelijke aanduiding voor datum 4"/>
          <p:cNvSpPr>
            <a:spLocks noGrp="1"/>
          </p:cNvSpPr>
          <p:nvPr>
            <p:ph type="dt" sz="half" idx="10"/>
          </p:nvPr>
        </p:nvSpPr>
        <p:spPr>
          <a:xfrm>
            <a:off x="457200" y="6552000"/>
            <a:ext cx="2133600" cy="216000"/>
          </a:xfrm>
        </p:spPr>
        <p:txBody>
          <a:bodyPr/>
          <a:lstStyle/>
          <a:p>
            <a:fld id="{42269D88-BBA4-401D-9B8E-CD1AF2E4591D}" type="datetime1">
              <a:rPr lang="en-US" smtClean="0"/>
              <a:t>7/6/2017</a:t>
            </a:fld>
            <a:endParaRPr lang="nl-NL" dirty="0"/>
          </a:p>
        </p:txBody>
      </p:sp>
      <p:sp>
        <p:nvSpPr>
          <p:cNvPr id="6"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26</a:t>
            </a:fld>
            <a:endParaRPr lang="nl-NL"/>
          </a:p>
        </p:txBody>
      </p:sp>
      <p:sp>
        <p:nvSpPr>
          <p:cNvPr id="7"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40000" y="288000"/>
            <a:ext cx="8820472" cy="719410"/>
          </a:xfrm>
        </p:spPr>
        <p:txBody>
          <a:bodyPr/>
          <a:lstStyle/>
          <a:p>
            <a:r>
              <a:rPr lang="nl-NL" dirty="0"/>
              <a:t>SQL Query Voorbeeld </a:t>
            </a:r>
            <a:r>
              <a:rPr lang="nl-NL" dirty="0" smtClean="0"/>
              <a:t>6</a:t>
            </a:r>
            <a:endParaRPr lang="nl-NL" dirty="0"/>
          </a:p>
        </p:txBody>
      </p:sp>
      <p:graphicFrame>
        <p:nvGraphicFramePr>
          <p:cNvPr id="302135" name="Group 55"/>
          <p:cNvGraphicFramePr>
            <a:graphicFrameLocks noGrp="1"/>
          </p:cNvGraphicFramePr>
          <p:nvPr>
            <p:ph type="tbl" idx="1"/>
          </p:nvPr>
        </p:nvGraphicFramePr>
        <p:xfrm>
          <a:off x="5652120" y="2276872"/>
          <a:ext cx="3035300" cy="4202113"/>
        </p:xfrm>
        <a:graphic>
          <a:graphicData uri="http://schemas.openxmlformats.org/drawingml/2006/table">
            <a:tbl>
              <a:tblPr/>
              <a:tblGrid>
                <a:gridCol w="1404937"/>
                <a:gridCol w="1630363"/>
              </a:tblGrid>
              <a:tr h="4667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Naam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Leeftijd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667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Anna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Merel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Anna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Loes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2083" name="Rectangle 3"/>
          <p:cNvSpPr>
            <a:spLocks noChangeArrowheads="1"/>
          </p:cNvSpPr>
          <p:nvPr/>
        </p:nvSpPr>
        <p:spPr bwMode="auto">
          <a:xfrm>
            <a:off x="540000" y="1080000"/>
            <a:ext cx="8642350" cy="3046988"/>
          </a:xfrm>
          <a:prstGeom prst="rect">
            <a:avLst/>
          </a:prstGeom>
          <a:noFill/>
          <a:ln w="9525">
            <a:noFill/>
            <a:miter lim="800000"/>
            <a:headEnd/>
            <a:tailEnd/>
          </a:ln>
          <a:effectLst/>
        </p:spPr>
        <p:txBody>
          <a:bodyPr wrap="square">
            <a:spAutoFit/>
          </a:bodyPr>
          <a:lstStyle/>
          <a:p>
            <a:r>
              <a:rPr lang="nl-NL" sz="3200" dirty="0">
                <a:latin typeface="Arial" charset="0"/>
              </a:rPr>
              <a:t>Geef een lijst met namen en leeftijden van mensen die 21 jaar of ouder zijn.</a:t>
            </a:r>
          </a:p>
          <a:p>
            <a:endParaRPr lang="nl-NL" sz="3200" dirty="0">
              <a:latin typeface="Arial" charset="0"/>
            </a:endParaRPr>
          </a:p>
          <a:p>
            <a:r>
              <a:rPr lang="nl-NL" sz="3200" dirty="0">
                <a:solidFill>
                  <a:schemeClr val="accent1"/>
                </a:solidFill>
                <a:latin typeface="Arial" charset="0"/>
              </a:rPr>
              <a:t>SELECT</a:t>
            </a:r>
            <a:r>
              <a:rPr lang="nl-NL" sz="3200" dirty="0">
                <a:latin typeface="Arial" charset="0"/>
              </a:rPr>
              <a:t>	Naam</a:t>
            </a:r>
            <a:r>
              <a:rPr lang="nl-NL" sz="3200" dirty="0">
                <a:solidFill>
                  <a:schemeClr val="accent1"/>
                </a:solidFill>
                <a:latin typeface="Arial" charset="0"/>
              </a:rPr>
              <a:t>,</a:t>
            </a:r>
            <a:r>
              <a:rPr lang="nl-NL" sz="3200" dirty="0">
                <a:latin typeface="Arial" charset="0"/>
              </a:rPr>
              <a:t> Leeftijd</a:t>
            </a:r>
          </a:p>
          <a:p>
            <a:r>
              <a:rPr lang="nl-NL" sz="3200" dirty="0">
                <a:solidFill>
                  <a:schemeClr val="accent1"/>
                </a:solidFill>
                <a:latin typeface="Arial" charset="0"/>
              </a:rPr>
              <a:t>FROM</a:t>
            </a:r>
            <a:r>
              <a:rPr lang="nl-NL" sz="3200" dirty="0">
                <a:latin typeface="Arial" charset="0"/>
              </a:rPr>
              <a:t>	</a:t>
            </a:r>
            <a:r>
              <a:rPr lang="nl-NL" sz="3200" dirty="0" smtClean="0">
                <a:latin typeface="Arial" charset="0"/>
              </a:rPr>
              <a:t>Sporter</a:t>
            </a:r>
            <a:endParaRPr lang="nl-NL" sz="3200" dirty="0">
              <a:latin typeface="Arial" charset="0"/>
            </a:endParaRPr>
          </a:p>
          <a:p>
            <a:r>
              <a:rPr lang="nl-NL" sz="3200" dirty="0">
                <a:solidFill>
                  <a:schemeClr val="accent1"/>
                </a:solidFill>
                <a:latin typeface="Arial" charset="0"/>
              </a:rPr>
              <a:t>WHERE</a:t>
            </a:r>
            <a:r>
              <a:rPr lang="nl-NL" sz="3200" dirty="0">
                <a:latin typeface="Arial" charset="0"/>
              </a:rPr>
              <a:t>	Leeftijd </a:t>
            </a:r>
            <a:r>
              <a:rPr lang="nl-NL" sz="3200" dirty="0">
                <a:solidFill>
                  <a:schemeClr val="accent1"/>
                </a:solidFill>
                <a:latin typeface="Arial" charset="0"/>
              </a:rPr>
              <a:t>&gt;=</a:t>
            </a:r>
            <a:r>
              <a:rPr lang="nl-NL" sz="3200" dirty="0">
                <a:latin typeface="Arial" charset="0"/>
              </a:rPr>
              <a:t> 21 </a:t>
            </a:r>
            <a:r>
              <a:rPr lang="nl-NL" sz="3200" dirty="0">
                <a:solidFill>
                  <a:schemeClr val="accent1"/>
                </a:solidFill>
                <a:latin typeface="Arial" charset="0"/>
              </a:rPr>
              <a:t>;</a:t>
            </a:r>
          </a:p>
        </p:txBody>
      </p:sp>
      <p:sp>
        <p:nvSpPr>
          <p:cNvPr id="5" name="Tijdelijke aanduiding voor datum 4"/>
          <p:cNvSpPr>
            <a:spLocks noGrp="1"/>
          </p:cNvSpPr>
          <p:nvPr>
            <p:ph type="dt" sz="half" idx="10"/>
          </p:nvPr>
        </p:nvSpPr>
        <p:spPr>
          <a:xfrm>
            <a:off x="457200" y="6552000"/>
            <a:ext cx="2133600" cy="216000"/>
          </a:xfrm>
        </p:spPr>
        <p:txBody>
          <a:bodyPr/>
          <a:lstStyle/>
          <a:p>
            <a:fld id="{F874433D-6B56-47AB-BB37-F57DA0F4D902}" type="datetime1">
              <a:rPr lang="en-US" smtClean="0"/>
              <a:t>7/6/2017</a:t>
            </a:fld>
            <a:endParaRPr lang="nl-NL" dirty="0"/>
          </a:p>
        </p:txBody>
      </p:sp>
      <p:sp>
        <p:nvSpPr>
          <p:cNvPr id="6"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27</a:t>
            </a:fld>
            <a:endParaRPr lang="nl-NL"/>
          </a:p>
        </p:txBody>
      </p:sp>
      <p:sp>
        <p:nvSpPr>
          <p:cNvPr id="7"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540000" y="288000"/>
            <a:ext cx="8748464" cy="719410"/>
          </a:xfrm>
        </p:spPr>
        <p:txBody>
          <a:bodyPr/>
          <a:lstStyle/>
          <a:p>
            <a:r>
              <a:rPr lang="nl-NL" dirty="0" smtClean="0"/>
              <a:t>Vergelijkingen - </a:t>
            </a:r>
            <a:r>
              <a:rPr lang="nl-NL" dirty="0">
                <a:solidFill>
                  <a:schemeClr val="accent1"/>
                </a:solidFill>
                <a:latin typeface="Courier New" panose="02070309020205020404" pitchFamily="49" charset="0"/>
                <a:cs typeface="Courier New" panose="02070309020205020404" pitchFamily="49" charset="0"/>
              </a:rPr>
              <a:t>LIKE </a:t>
            </a:r>
            <a:endParaRPr lang="nl-NL" dirty="0"/>
          </a:p>
        </p:txBody>
      </p:sp>
      <p:graphicFrame>
        <p:nvGraphicFramePr>
          <p:cNvPr id="307219" name="Group 19"/>
          <p:cNvGraphicFramePr>
            <a:graphicFrameLocks noGrp="1"/>
          </p:cNvGraphicFramePr>
          <p:nvPr>
            <p:ph type="tbl" idx="1"/>
          </p:nvPr>
        </p:nvGraphicFramePr>
        <p:xfrm>
          <a:off x="7081838" y="1341438"/>
          <a:ext cx="1019175" cy="4530729"/>
        </p:xfrm>
        <a:graphic>
          <a:graphicData uri="http://schemas.openxmlformats.org/drawingml/2006/table">
            <a:tbl>
              <a:tblPr/>
              <a:tblGrid>
                <a:gridCol w="1019175"/>
              </a:tblGrid>
              <a:tr h="5032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Club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5032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SHCL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VVL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TCL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VVL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SHCL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SHCL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SHCL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203" name="Rectangle 3"/>
          <p:cNvSpPr>
            <a:spLocks noChangeArrowheads="1"/>
          </p:cNvSpPr>
          <p:nvPr/>
        </p:nvSpPr>
        <p:spPr bwMode="auto">
          <a:xfrm>
            <a:off x="323528" y="1080000"/>
            <a:ext cx="6698235" cy="4031873"/>
          </a:xfrm>
          <a:prstGeom prst="rect">
            <a:avLst/>
          </a:prstGeom>
          <a:noFill/>
          <a:ln w="9525">
            <a:noFill/>
            <a:miter lim="800000"/>
            <a:headEnd/>
            <a:tailEnd/>
          </a:ln>
          <a:effectLst/>
        </p:spPr>
        <p:txBody>
          <a:bodyPr wrap="square">
            <a:spAutoFit/>
          </a:bodyPr>
          <a:lstStyle/>
          <a:p>
            <a:pPr>
              <a:tabLst>
                <a:tab pos="363538" algn="l"/>
              </a:tabLst>
            </a:pPr>
            <a:endParaRPr lang="nl-NL" sz="3200" dirty="0">
              <a:latin typeface="Arial" charset="0"/>
            </a:endParaRPr>
          </a:p>
          <a:p>
            <a:pPr>
              <a:tabLst>
                <a:tab pos="363538" algn="l"/>
              </a:tabLst>
            </a:pPr>
            <a:r>
              <a:rPr lang="nl-NL" sz="3200" dirty="0" smtClean="0">
                <a:latin typeface="Arial" charset="0"/>
              </a:rPr>
              <a:t>Van </a:t>
            </a:r>
            <a:r>
              <a:rPr lang="nl-NL" sz="3200" dirty="0">
                <a:latin typeface="Arial" charset="0"/>
              </a:rPr>
              <a:t>welke clubs eindigt de naam op een L?</a:t>
            </a:r>
          </a:p>
          <a:p>
            <a:pPr>
              <a:tabLst>
                <a:tab pos="363538" algn="l"/>
              </a:tabLst>
            </a:pPr>
            <a:endParaRPr lang="nl-NL" sz="3200" dirty="0">
              <a:latin typeface="Arial" charset="0"/>
            </a:endParaRPr>
          </a:p>
          <a:p>
            <a:pPr>
              <a:tabLst>
                <a:tab pos="363538" algn="l"/>
              </a:tabLst>
            </a:pPr>
            <a:r>
              <a:rPr lang="nl-NL" sz="3200" b="1" dirty="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Club</a:t>
            </a: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endParaRPr lang="nl-NL" sz="3200" dirty="0">
              <a:latin typeface="Courier New" panose="02070309020205020404" pitchFamily="49" charset="0"/>
              <a:cs typeface="Courier New" panose="02070309020205020404" pitchFamily="49"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WHERE </a:t>
            </a:r>
            <a:r>
              <a:rPr lang="nl-NL" sz="3200" dirty="0" smtClean="0">
                <a:latin typeface="Courier New" panose="02070309020205020404" pitchFamily="49" charset="0"/>
                <a:cs typeface="Courier New" panose="02070309020205020404" pitchFamily="49" charset="0"/>
              </a:rPr>
              <a:t>Club </a:t>
            </a:r>
            <a:r>
              <a:rPr lang="nl-NL" sz="3200" b="1" dirty="0">
                <a:solidFill>
                  <a:schemeClr val="accent1"/>
                </a:solidFill>
                <a:latin typeface="Courier New" panose="02070309020205020404" pitchFamily="49" charset="0"/>
                <a:cs typeface="Courier New" panose="02070309020205020404" pitchFamily="49" charset="0"/>
              </a:rPr>
              <a:t>LIKE</a:t>
            </a:r>
            <a:r>
              <a:rPr lang="nl-NL" sz="3200" dirty="0">
                <a:solidFill>
                  <a:schemeClr val="accent1"/>
                </a:solidFill>
                <a:latin typeface="Courier New" panose="02070309020205020404" pitchFamily="49" charset="0"/>
                <a:cs typeface="Courier New" panose="02070309020205020404" pitchFamily="49" charset="0"/>
              </a:rPr>
              <a:t> </a:t>
            </a:r>
            <a:r>
              <a:rPr lang="nl-NL" sz="3200" dirty="0" smtClean="0">
                <a:solidFill>
                  <a:schemeClr val="accent1"/>
                </a:solidFill>
                <a:latin typeface="Courier New" panose="02070309020205020404" pitchFamily="49" charset="0"/>
                <a:cs typeface="Courier New" panose="02070309020205020404" pitchFamily="49" charset="0"/>
              </a:rPr>
              <a:t>'%</a:t>
            </a:r>
            <a:r>
              <a:rPr lang="nl-NL" sz="3200" dirty="0" smtClean="0">
                <a:latin typeface="Courier New" panose="02070309020205020404" pitchFamily="49" charset="0"/>
                <a:cs typeface="Courier New" panose="02070309020205020404" pitchFamily="49" charset="0"/>
              </a:rPr>
              <a:t>L</a:t>
            </a:r>
            <a:r>
              <a:rPr lang="nl-NL" sz="3200" dirty="0" smtClean="0">
                <a:solidFill>
                  <a:schemeClr val="accent1"/>
                </a:solidFill>
                <a:latin typeface="Courier New" panose="02070309020205020404" pitchFamily="49" charset="0"/>
                <a:cs typeface="Courier New" panose="02070309020205020404" pitchFamily="49" charset="0"/>
              </a:rPr>
              <a:t>' </a:t>
            </a:r>
            <a:r>
              <a:rPr lang="nl-NL" sz="3200" dirty="0">
                <a:solidFill>
                  <a:schemeClr val="accent1"/>
                </a:solidFill>
                <a:latin typeface="Courier New" panose="02070309020205020404" pitchFamily="49" charset="0"/>
                <a:cs typeface="Courier New" panose="02070309020205020404" pitchFamily="49" charset="0"/>
              </a:rPr>
              <a:t>;</a:t>
            </a:r>
          </a:p>
          <a:p>
            <a:pPr>
              <a:tabLst>
                <a:tab pos="363538" algn="l"/>
              </a:tabLst>
            </a:pPr>
            <a:endParaRPr lang="nl-NL" sz="3200" dirty="0">
              <a:solidFill>
                <a:srgbClr val="FFE482"/>
              </a:solidFill>
              <a:latin typeface="Arial" charset="0"/>
            </a:endParaRPr>
          </a:p>
        </p:txBody>
      </p:sp>
      <p:sp>
        <p:nvSpPr>
          <p:cNvPr id="8" name="Tijdelijke aanduiding voor datum 4"/>
          <p:cNvSpPr>
            <a:spLocks noGrp="1"/>
          </p:cNvSpPr>
          <p:nvPr>
            <p:ph type="dt" sz="half" idx="10"/>
          </p:nvPr>
        </p:nvSpPr>
        <p:spPr>
          <a:xfrm>
            <a:off x="457200" y="6552000"/>
            <a:ext cx="2133600" cy="216000"/>
          </a:xfrm>
        </p:spPr>
        <p:txBody>
          <a:bodyPr/>
          <a:lstStyle/>
          <a:p>
            <a:fld id="{8CA63F4B-61D1-4160-9EB7-36C33A6093BC}"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28</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39552" y="288000"/>
            <a:ext cx="8604448" cy="719410"/>
          </a:xfrm>
        </p:spPr>
        <p:txBody>
          <a:bodyPr>
            <a:normAutofit/>
          </a:bodyPr>
          <a:lstStyle/>
          <a:p>
            <a:r>
              <a:rPr lang="nl-NL" dirty="0"/>
              <a:t>Voorwaarden combineren</a:t>
            </a:r>
          </a:p>
        </p:txBody>
      </p:sp>
      <p:sp>
        <p:nvSpPr>
          <p:cNvPr id="309251" name="Rectangle 3"/>
          <p:cNvSpPr>
            <a:spLocks noGrp="1" noChangeArrowheads="1"/>
          </p:cNvSpPr>
          <p:nvPr>
            <p:ph idx="1"/>
          </p:nvPr>
        </p:nvSpPr>
        <p:spPr>
          <a:xfrm>
            <a:off x="540000" y="1080000"/>
            <a:ext cx="8136456" cy="5112568"/>
          </a:xfrm>
        </p:spPr>
        <p:txBody>
          <a:bodyPr>
            <a:normAutofit/>
          </a:bodyPr>
          <a:lstStyle/>
          <a:p>
            <a:pPr marL="0" indent="0">
              <a:spcBef>
                <a:spcPct val="0"/>
              </a:spcBef>
              <a:buNone/>
              <a:tabLst>
                <a:tab pos="1524000" algn="l"/>
              </a:tabLst>
            </a:pPr>
            <a:r>
              <a:rPr lang="nl-NL" sz="2800" dirty="0" smtClean="0"/>
              <a:t>Voorwaarden kunnen ook gecombineerd worden met de operatoren </a:t>
            </a:r>
            <a:r>
              <a:rPr lang="nl-NL" sz="2800" b="1" dirty="0" smtClean="0">
                <a:solidFill>
                  <a:schemeClr val="accent1"/>
                </a:solidFill>
                <a:latin typeface="Courier New" panose="02070309020205020404" pitchFamily="49" charset="0"/>
                <a:cs typeface="Courier New" panose="02070309020205020404" pitchFamily="49" charset="0"/>
              </a:rPr>
              <a:t>AND</a:t>
            </a:r>
            <a:r>
              <a:rPr lang="nl-NL" sz="2800" dirty="0" smtClean="0"/>
              <a:t> en </a:t>
            </a:r>
            <a:r>
              <a:rPr lang="nl-NL" sz="2800" b="1" dirty="0">
                <a:solidFill>
                  <a:schemeClr val="accent1"/>
                </a:solidFill>
                <a:latin typeface="Courier New" panose="02070309020205020404" pitchFamily="49" charset="0"/>
                <a:cs typeface="Courier New" panose="02070309020205020404" pitchFamily="49" charset="0"/>
              </a:rPr>
              <a:t>OR</a:t>
            </a:r>
          </a:p>
          <a:p>
            <a:pPr>
              <a:spcBef>
                <a:spcPct val="0"/>
              </a:spcBef>
              <a:buFont typeface="Symbol" pitchFamily="18" charset="2"/>
              <a:buNone/>
              <a:tabLst>
                <a:tab pos="1524000" algn="l"/>
              </a:tabLst>
            </a:pPr>
            <a:endParaRPr lang="nl-NL" sz="2800" dirty="0" smtClean="0">
              <a:solidFill>
                <a:schemeClr val="accent1"/>
              </a:solidFill>
            </a:endParaRPr>
          </a:p>
          <a:p>
            <a:pPr>
              <a:spcBef>
                <a:spcPct val="0"/>
              </a:spcBef>
              <a:buFont typeface="Symbol" pitchFamily="18" charset="2"/>
              <a:buNone/>
              <a:tabLst>
                <a:tab pos="1524000" algn="l"/>
              </a:tabLst>
            </a:pPr>
            <a:r>
              <a:rPr lang="nl-NL" sz="2800" b="1" dirty="0">
                <a:solidFill>
                  <a:schemeClr val="accent1"/>
                </a:solidFill>
                <a:latin typeface="Courier New" panose="02070309020205020404" pitchFamily="49" charset="0"/>
                <a:cs typeface="Courier New" panose="02070309020205020404" pitchFamily="49" charset="0"/>
              </a:rPr>
              <a:t>SELECT</a:t>
            </a:r>
            <a:r>
              <a:rPr lang="nl-NL" sz="2800" dirty="0">
                <a:latin typeface="Courier New" panose="02070309020205020404" pitchFamily="49" charset="0"/>
                <a:cs typeface="Courier New" panose="02070309020205020404" pitchFamily="49" charset="0"/>
              </a:rPr>
              <a:t>	</a:t>
            </a:r>
            <a:r>
              <a:rPr lang="nl-NL" sz="2800" i="1" dirty="0">
                <a:latin typeface="Courier New" panose="02070309020205020404" pitchFamily="49" charset="0"/>
                <a:cs typeface="Courier New" panose="02070309020205020404" pitchFamily="49" charset="0"/>
              </a:rPr>
              <a:t>kolom(men)</a:t>
            </a:r>
          </a:p>
          <a:p>
            <a:pPr>
              <a:spcBef>
                <a:spcPct val="0"/>
              </a:spcBef>
              <a:buFont typeface="Symbol" pitchFamily="18" charset="2"/>
              <a:buNone/>
              <a:tabLst>
                <a:tab pos="1524000" algn="l"/>
              </a:tabLst>
            </a:pPr>
            <a:r>
              <a:rPr lang="nl-NL" sz="2800" b="1" dirty="0">
                <a:solidFill>
                  <a:schemeClr val="accent1"/>
                </a:solidFill>
                <a:latin typeface="Courier New" panose="02070309020205020404" pitchFamily="49" charset="0"/>
                <a:cs typeface="Courier New" panose="02070309020205020404" pitchFamily="49" charset="0"/>
              </a:rPr>
              <a:t>FROM</a:t>
            </a:r>
            <a:r>
              <a:rPr lang="nl-NL" sz="2800" dirty="0" smtClean="0">
                <a:solidFill>
                  <a:srgbClr val="FFE482"/>
                </a:solidFill>
                <a:latin typeface="Courier New" panose="02070309020205020404" pitchFamily="49" charset="0"/>
                <a:cs typeface="Courier New" panose="02070309020205020404" pitchFamily="49" charset="0"/>
              </a:rPr>
              <a:t>	</a:t>
            </a:r>
            <a:r>
              <a:rPr lang="nl-NL" sz="2800" i="1" dirty="0" smtClean="0">
                <a:latin typeface="Courier New" panose="02070309020205020404" pitchFamily="49" charset="0"/>
                <a:cs typeface="Courier New" panose="02070309020205020404" pitchFamily="49" charset="0"/>
              </a:rPr>
              <a:t>tabel</a:t>
            </a:r>
            <a:endParaRPr lang="nl-NL" sz="2800" i="1" dirty="0">
              <a:latin typeface="Courier New" panose="02070309020205020404" pitchFamily="49" charset="0"/>
              <a:cs typeface="Courier New" panose="02070309020205020404" pitchFamily="49" charset="0"/>
            </a:endParaRPr>
          </a:p>
          <a:p>
            <a:pPr>
              <a:spcBef>
                <a:spcPct val="0"/>
              </a:spcBef>
              <a:buFont typeface="Symbol" pitchFamily="18" charset="2"/>
              <a:buNone/>
              <a:tabLst>
                <a:tab pos="1524000" algn="l"/>
              </a:tabLst>
            </a:pPr>
            <a:r>
              <a:rPr lang="nl-NL" sz="2800" b="1" dirty="0">
                <a:solidFill>
                  <a:schemeClr val="accent1"/>
                </a:solidFill>
                <a:latin typeface="Courier New" panose="02070309020205020404" pitchFamily="49" charset="0"/>
                <a:cs typeface="Courier New" panose="02070309020205020404" pitchFamily="49" charset="0"/>
              </a:rPr>
              <a:t>WHERE</a:t>
            </a:r>
            <a:r>
              <a:rPr lang="nl-NL" sz="2800" dirty="0">
                <a:latin typeface="Courier New" panose="02070309020205020404" pitchFamily="49" charset="0"/>
                <a:cs typeface="Courier New" panose="02070309020205020404" pitchFamily="49" charset="0"/>
              </a:rPr>
              <a:t>	</a:t>
            </a:r>
            <a:r>
              <a:rPr lang="nl-NL" sz="2800" i="1" dirty="0">
                <a:latin typeface="Courier New" panose="02070309020205020404" pitchFamily="49" charset="0"/>
                <a:cs typeface="Courier New" panose="02070309020205020404" pitchFamily="49" charset="0"/>
              </a:rPr>
              <a:t>voorwaarde1</a:t>
            </a:r>
          </a:p>
          <a:p>
            <a:pPr>
              <a:spcBef>
                <a:spcPct val="0"/>
              </a:spcBef>
              <a:buFont typeface="Symbol" pitchFamily="18" charset="2"/>
              <a:buNone/>
              <a:tabLst>
                <a:tab pos="1524000" algn="l"/>
              </a:tabLst>
            </a:pPr>
            <a:r>
              <a:rPr lang="nl-NL" sz="2800" i="1" dirty="0">
                <a:latin typeface="Courier New" panose="02070309020205020404" pitchFamily="49" charset="0"/>
                <a:cs typeface="Courier New" panose="02070309020205020404" pitchFamily="49" charset="0"/>
              </a:rPr>
              <a:t>		</a:t>
            </a:r>
            <a:r>
              <a:rPr lang="nl-NL" sz="2800" b="1" dirty="0">
                <a:solidFill>
                  <a:schemeClr val="accent1"/>
                </a:solidFill>
                <a:latin typeface="Courier New" panose="02070309020205020404" pitchFamily="49" charset="0"/>
                <a:cs typeface="Courier New" panose="02070309020205020404" pitchFamily="49" charset="0"/>
              </a:rPr>
              <a:t>AND</a:t>
            </a:r>
            <a:r>
              <a:rPr lang="nl-NL" sz="2800" i="1" dirty="0" smtClean="0">
                <a:solidFill>
                  <a:schemeClr val="accent1"/>
                </a:solidFill>
                <a:latin typeface="Courier New" panose="02070309020205020404" pitchFamily="49" charset="0"/>
                <a:cs typeface="Courier New" panose="02070309020205020404" pitchFamily="49" charset="0"/>
              </a:rPr>
              <a:t> </a:t>
            </a:r>
            <a:r>
              <a:rPr lang="nl-NL" sz="2800" i="1" dirty="0" smtClean="0">
                <a:solidFill>
                  <a:schemeClr val="tx1"/>
                </a:solidFill>
                <a:latin typeface="Courier New" panose="02070309020205020404" pitchFamily="49" charset="0"/>
                <a:cs typeface="Courier New" panose="02070309020205020404" pitchFamily="49" charset="0"/>
              </a:rPr>
              <a:t>/ </a:t>
            </a:r>
            <a:r>
              <a:rPr lang="nl-NL" sz="2800" b="1" dirty="0">
                <a:solidFill>
                  <a:schemeClr val="accent1"/>
                </a:solidFill>
                <a:latin typeface="Courier New" panose="02070309020205020404" pitchFamily="49" charset="0"/>
                <a:cs typeface="Courier New" panose="02070309020205020404" pitchFamily="49" charset="0"/>
              </a:rPr>
              <a:t>OR</a:t>
            </a:r>
          </a:p>
          <a:p>
            <a:pPr>
              <a:spcBef>
                <a:spcPct val="0"/>
              </a:spcBef>
              <a:buFont typeface="Symbol" pitchFamily="18" charset="2"/>
              <a:buNone/>
              <a:tabLst>
                <a:tab pos="1524000" algn="l"/>
              </a:tabLst>
            </a:pPr>
            <a:r>
              <a:rPr lang="nl-NL" sz="2800" i="1" dirty="0">
                <a:latin typeface="Courier New" panose="02070309020205020404" pitchFamily="49" charset="0"/>
                <a:cs typeface="Courier New" panose="02070309020205020404" pitchFamily="49" charset="0"/>
              </a:rPr>
              <a:t>		</a:t>
            </a:r>
            <a:r>
              <a:rPr lang="nl-NL" sz="2800" i="1" dirty="0" smtClean="0">
                <a:latin typeface="Courier New" panose="02070309020205020404" pitchFamily="49" charset="0"/>
                <a:cs typeface="Courier New" panose="02070309020205020404" pitchFamily="49" charset="0"/>
              </a:rPr>
              <a:t>voorwaarde2</a:t>
            </a:r>
            <a:endParaRPr lang="nl-NL" sz="2800" i="1" dirty="0">
              <a:latin typeface="Courier New" panose="02070309020205020404" pitchFamily="49" charset="0"/>
              <a:cs typeface="Courier New" panose="02070309020205020404" pitchFamily="49" charset="0"/>
            </a:endParaRPr>
          </a:p>
          <a:p>
            <a:pPr>
              <a:spcBef>
                <a:spcPct val="0"/>
              </a:spcBef>
              <a:buFont typeface="Symbol" pitchFamily="18" charset="2"/>
              <a:buNone/>
              <a:tabLst>
                <a:tab pos="1524000" algn="l"/>
              </a:tabLst>
            </a:pPr>
            <a:r>
              <a:rPr lang="nl-NL" sz="2800" i="1" dirty="0">
                <a:latin typeface="Courier New" panose="02070309020205020404" pitchFamily="49" charset="0"/>
                <a:cs typeface="Courier New" panose="02070309020205020404" pitchFamily="49" charset="0"/>
              </a:rPr>
              <a:t>		</a:t>
            </a:r>
            <a:r>
              <a:rPr lang="nl-NL" sz="2800" b="1" dirty="0">
                <a:solidFill>
                  <a:schemeClr val="accent1"/>
                </a:solidFill>
                <a:latin typeface="Courier New" panose="02070309020205020404" pitchFamily="49" charset="0"/>
                <a:cs typeface="Courier New" panose="02070309020205020404" pitchFamily="49" charset="0"/>
              </a:rPr>
              <a:t>AND</a:t>
            </a:r>
            <a:r>
              <a:rPr lang="nl-NL" sz="2800" i="1" dirty="0" smtClean="0">
                <a:solidFill>
                  <a:schemeClr val="accent1"/>
                </a:solidFill>
                <a:latin typeface="Courier New" panose="02070309020205020404" pitchFamily="49" charset="0"/>
                <a:cs typeface="Courier New" panose="02070309020205020404" pitchFamily="49" charset="0"/>
              </a:rPr>
              <a:t> </a:t>
            </a:r>
            <a:r>
              <a:rPr lang="nl-NL" sz="2800" i="1" dirty="0" smtClean="0">
                <a:solidFill>
                  <a:schemeClr val="tx1"/>
                </a:solidFill>
                <a:latin typeface="Courier New" panose="02070309020205020404" pitchFamily="49" charset="0"/>
                <a:cs typeface="Courier New" panose="02070309020205020404" pitchFamily="49" charset="0"/>
              </a:rPr>
              <a:t>/ </a:t>
            </a:r>
            <a:r>
              <a:rPr lang="nl-NL" sz="2800" b="1" dirty="0">
                <a:solidFill>
                  <a:schemeClr val="accent1"/>
                </a:solidFill>
                <a:latin typeface="Courier New" panose="02070309020205020404" pitchFamily="49" charset="0"/>
                <a:cs typeface="Courier New" panose="02070309020205020404" pitchFamily="49" charset="0"/>
              </a:rPr>
              <a:t>OR</a:t>
            </a:r>
          </a:p>
          <a:p>
            <a:pPr>
              <a:spcBef>
                <a:spcPct val="0"/>
              </a:spcBef>
              <a:buFont typeface="Symbol" pitchFamily="18" charset="2"/>
              <a:buNone/>
              <a:tabLst>
                <a:tab pos="1524000" algn="l"/>
              </a:tabLst>
            </a:pPr>
            <a:r>
              <a:rPr lang="nl-NL" sz="2800" i="1" dirty="0">
                <a:latin typeface="Courier New" panose="02070309020205020404" pitchFamily="49" charset="0"/>
                <a:cs typeface="Courier New" panose="02070309020205020404" pitchFamily="49" charset="0"/>
              </a:rPr>
              <a:t>		</a:t>
            </a:r>
            <a:r>
              <a:rPr lang="nl-NL" sz="2800" i="1" dirty="0" smtClean="0">
                <a:latin typeface="Courier New" panose="02070309020205020404" pitchFamily="49" charset="0"/>
                <a:cs typeface="Courier New" panose="02070309020205020404" pitchFamily="49" charset="0"/>
              </a:rPr>
              <a:t>voorwaarde3</a:t>
            </a:r>
            <a:r>
              <a:rPr lang="nl-NL" sz="2800" dirty="0" smtClean="0">
                <a:latin typeface="Courier New" panose="02070309020205020404" pitchFamily="49" charset="0"/>
                <a:cs typeface="Courier New" panose="02070309020205020404" pitchFamily="49" charset="0"/>
              </a:rPr>
              <a:t> </a:t>
            </a:r>
            <a:r>
              <a:rPr lang="nl-NL" sz="2800" dirty="0">
                <a:solidFill>
                  <a:schemeClr val="accent1"/>
                </a:solidFill>
                <a:latin typeface="Courier New" panose="02070309020205020404" pitchFamily="49" charset="0"/>
                <a:cs typeface="Courier New" panose="02070309020205020404" pitchFamily="49" charset="0"/>
              </a:rPr>
              <a:t>;</a:t>
            </a:r>
            <a:endParaRPr lang="nl-NL" sz="2800" dirty="0">
              <a:solidFill>
                <a:schemeClr val="accent1"/>
              </a:solidFill>
              <a:effectLst/>
              <a:latin typeface="Courier New" panose="02070309020205020404" pitchFamily="49" charset="0"/>
              <a:cs typeface="Courier New" panose="02070309020205020404" pitchFamily="49" charset="0"/>
            </a:endParaRPr>
          </a:p>
          <a:p>
            <a:pPr>
              <a:spcBef>
                <a:spcPct val="0"/>
              </a:spcBef>
              <a:tabLst>
                <a:tab pos="1524000" algn="l"/>
              </a:tabLst>
            </a:pP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p>
            <a:fld id="{1A933196-B6E2-4D99-8132-E50094C1DAD7}"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29</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540000" y="288000"/>
            <a:ext cx="7020000" cy="720000"/>
          </a:xfrm>
        </p:spPr>
        <p:txBody>
          <a:bodyPr/>
          <a:lstStyle/>
          <a:p>
            <a:r>
              <a:rPr lang="nl-NL" dirty="0"/>
              <a:t>Lesplan</a:t>
            </a:r>
          </a:p>
        </p:txBody>
      </p:sp>
      <p:sp>
        <p:nvSpPr>
          <p:cNvPr id="284830" name="Rectangle 158"/>
          <p:cNvSpPr>
            <a:spLocks noChangeArrowheads="1"/>
          </p:cNvSpPr>
          <p:nvPr/>
        </p:nvSpPr>
        <p:spPr bwMode="auto">
          <a:xfrm>
            <a:off x="0" y="6119813"/>
            <a:ext cx="184150" cy="457200"/>
          </a:xfrm>
          <a:prstGeom prst="rect">
            <a:avLst/>
          </a:prstGeom>
          <a:noFill/>
          <a:ln w="9525">
            <a:noFill/>
            <a:miter lim="800000"/>
            <a:headEnd/>
            <a:tailEnd/>
          </a:ln>
          <a:effectLst/>
        </p:spPr>
        <p:txBody>
          <a:bodyPr wrap="none" anchor="ctr">
            <a:spAutoFit/>
          </a:bodyPr>
          <a:lstStyle/>
          <a:p>
            <a:endParaRPr lang="nl-NL" dirty="0"/>
          </a:p>
        </p:txBody>
      </p:sp>
      <p:sp>
        <p:nvSpPr>
          <p:cNvPr id="7372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smtClean="0">
                <a:ln>
                  <a:noFill/>
                </a:ln>
                <a:solidFill>
                  <a:schemeClr val="tx1"/>
                </a:solidFill>
                <a:effectLst/>
                <a:latin typeface="Arial" pitchFamily="34" charset="0"/>
              </a:rPr>
              <a:t/>
            </a:r>
            <a:br>
              <a:rPr kumimoji="0" lang="nl-NL" sz="1800" b="0" i="0" u="none" strike="noStrike" cap="none" normalizeH="0" baseline="0" smtClean="0">
                <a:ln>
                  <a:noFill/>
                </a:ln>
                <a:solidFill>
                  <a:schemeClr val="tx1"/>
                </a:solidFill>
                <a:effectLst/>
                <a:latin typeface="Arial" pitchFamily="34" charset="0"/>
              </a:rPr>
            </a:br>
            <a:endParaRPr kumimoji="0" lang="nl-NL" sz="1800" b="0" i="0" u="none" strike="noStrike" cap="none" normalizeH="0" baseline="0" smtClean="0">
              <a:ln>
                <a:noFill/>
              </a:ln>
              <a:solidFill>
                <a:schemeClr val="tx1"/>
              </a:solidFill>
              <a:effectLst/>
              <a:latin typeface="Arial" pitchFamily="34" charset="0"/>
            </a:endParaRPr>
          </a:p>
        </p:txBody>
      </p:sp>
      <p:sp>
        <p:nvSpPr>
          <p:cNvPr id="8" name="Rectangle 3"/>
          <p:cNvSpPr txBox="1">
            <a:spLocks noChangeArrowheads="1"/>
          </p:cNvSpPr>
          <p:nvPr/>
        </p:nvSpPr>
        <p:spPr bwMode="black">
          <a:xfrm>
            <a:off x="540000" y="1080000"/>
            <a:ext cx="8100000" cy="4862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ECFF2B"/>
              </a:buClr>
              <a:buSzPct val="80000"/>
              <a:buFont typeface="Symbol" pitchFamily="18" charset="2"/>
              <a:buChar char="¨"/>
              <a:defRPr sz="3200">
                <a:solidFill>
                  <a:schemeClr val="tx1"/>
                </a:solidFill>
                <a:effectLst>
                  <a:outerShdw blurRad="38100" dist="38100" dir="2700000" algn="tl">
                    <a:srgbClr val="000000"/>
                  </a:outerShdw>
                </a:effectLst>
                <a:latin typeface="+mn-lt"/>
                <a:ea typeface="+mn-ea"/>
                <a:cs typeface="+mn-cs"/>
              </a:defRPr>
            </a:lvl1pPr>
            <a:lvl2pPr marL="758825" indent="-220663" algn="l" rtl="0" fontAlgn="base">
              <a:spcBef>
                <a:spcPct val="20000"/>
              </a:spcBef>
              <a:spcAft>
                <a:spcPct val="0"/>
              </a:spcAft>
              <a:buClr>
                <a:srgbClr val="FF381A"/>
              </a:buClr>
              <a:buSzPct val="80000"/>
              <a:buFont typeface="Symbol" pitchFamily="18" charset="2"/>
              <a:buChar char="ª"/>
              <a:defRPr sz="2800">
                <a:solidFill>
                  <a:schemeClr val="tx1"/>
                </a:solidFill>
                <a:effectLst>
                  <a:outerShdw blurRad="38100" dist="38100" dir="2700000" algn="tl">
                    <a:srgbClr val="000000"/>
                  </a:outerShdw>
                </a:effectLst>
                <a:latin typeface="+mn-lt"/>
              </a:defRPr>
            </a:lvl2pPr>
            <a:lvl3pPr marL="1166813"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a:lstStyle>
          <a:p>
            <a:pPr marL="0" indent="0">
              <a:spcBef>
                <a:spcPct val="0"/>
              </a:spcBef>
              <a:buNone/>
            </a:pPr>
            <a:r>
              <a:rPr lang="nl-NL" dirty="0" smtClean="0">
                <a:effectLst/>
              </a:rPr>
              <a:t>Zie periodewijzer</a:t>
            </a:r>
            <a:endParaRPr lang="nl-NL" dirty="0">
              <a:effectLst/>
            </a:endParaRPr>
          </a:p>
        </p:txBody>
      </p:sp>
      <p:sp>
        <p:nvSpPr>
          <p:cNvPr id="10" name="Tijdelijke aanduiding voor datum 4"/>
          <p:cNvSpPr>
            <a:spLocks noGrp="1"/>
          </p:cNvSpPr>
          <p:nvPr>
            <p:ph type="dt" sz="half" idx="10"/>
          </p:nvPr>
        </p:nvSpPr>
        <p:spPr>
          <a:xfrm>
            <a:off x="457200" y="6552000"/>
            <a:ext cx="2133600" cy="216000"/>
          </a:xfrm>
        </p:spPr>
        <p:txBody>
          <a:bodyPr/>
          <a:lstStyle/>
          <a:p>
            <a:fld id="{F2FA2D94-761B-4A24-A0E8-343AC3026A3B}" type="datetime1">
              <a:rPr lang="en-US" smtClean="0"/>
              <a:t>7/6/2017</a:t>
            </a:fld>
            <a:endParaRPr lang="nl-NL" dirty="0"/>
          </a:p>
        </p:txBody>
      </p:sp>
      <p:sp>
        <p:nvSpPr>
          <p:cNvPr id="11"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a:t>
            </a:fld>
            <a:endParaRPr lang="nl-NL"/>
          </a:p>
        </p:txBody>
      </p:sp>
      <p:sp>
        <p:nvSpPr>
          <p:cNvPr id="12"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540000" y="288000"/>
            <a:ext cx="8820472" cy="719410"/>
          </a:xfrm>
        </p:spPr>
        <p:txBody>
          <a:bodyPr>
            <a:normAutofit/>
          </a:bodyPr>
          <a:lstStyle/>
          <a:p>
            <a:r>
              <a:rPr lang="nl-NL" dirty="0" smtClean="0"/>
              <a:t>Voorwaarden - logica</a:t>
            </a:r>
            <a:endParaRPr lang="nl-NL" dirty="0"/>
          </a:p>
        </p:txBody>
      </p:sp>
      <p:sp>
        <p:nvSpPr>
          <p:cNvPr id="349187" name="Rectangle 3"/>
          <p:cNvSpPr>
            <a:spLocks noGrp="1" noChangeArrowheads="1"/>
          </p:cNvSpPr>
          <p:nvPr>
            <p:ph idx="1"/>
          </p:nvPr>
        </p:nvSpPr>
        <p:spPr>
          <a:xfrm>
            <a:off x="480834" y="980728"/>
            <a:ext cx="8642350" cy="3096790"/>
          </a:xfrm>
        </p:spPr>
        <p:txBody>
          <a:bodyPr/>
          <a:lstStyle/>
          <a:p>
            <a:pPr marL="0" indent="0">
              <a:spcBef>
                <a:spcPct val="0"/>
              </a:spcBef>
              <a:buFont typeface="Symbol" pitchFamily="18" charset="2"/>
              <a:buNone/>
              <a:tabLst>
                <a:tab pos="363538" algn="l"/>
              </a:tabLst>
            </a:pPr>
            <a:r>
              <a:rPr lang="nl-NL" dirty="0" smtClean="0"/>
              <a:t>Een voorwaarde </a:t>
            </a:r>
            <a:r>
              <a:rPr lang="nl-NL" dirty="0"/>
              <a:t>is </a:t>
            </a:r>
            <a:r>
              <a:rPr lang="nl-NL" dirty="0" smtClean="0"/>
              <a:t>altijd óf waar, óf onwaar (en niets anders).</a:t>
            </a:r>
          </a:p>
          <a:p>
            <a:pPr marL="0" indent="0">
              <a:spcBef>
                <a:spcPct val="0"/>
              </a:spcBef>
              <a:buFont typeface="Symbol" pitchFamily="18" charset="2"/>
              <a:buNone/>
              <a:tabLst>
                <a:tab pos="363538" algn="l"/>
              </a:tabLst>
            </a:pPr>
            <a:r>
              <a:rPr lang="nl-NL" dirty="0" smtClean="0"/>
              <a:t/>
            </a:r>
            <a:br>
              <a:rPr lang="nl-NL" dirty="0" smtClean="0"/>
            </a:br>
            <a:r>
              <a:rPr lang="nl-NL" dirty="0" smtClean="0"/>
              <a:t>Goede </a:t>
            </a:r>
            <a:r>
              <a:rPr lang="nl-NL" dirty="0"/>
              <a:t>voorwaarden </a:t>
            </a:r>
            <a:r>
              <a:rPr lang="nl-NL" dirty="0" smtClean="0"/>
              <a:t>zijn:</a:t>
            </a:r>
            <a:endParaRPr lang="nl-NL" dirty="0"/>
          </a:p>
          <a:p>
            <a:pPr marL="0" indent="0">
              <a:spcBef>
                <a:spcPct val="0"/>
              </a:spcBef>
              <a:tabLst>
                <a:tab pos="363538" algn="l"/>
              </a:tabLst>
            </a:pPr>
            <a:r>
              <a:rPr lang="nl-NL" dirty="0"/>
              <a:t>	Naam </a:t>
            </a:r>
            <a:r>
              <a:rPr lang="nl-NL" dirty="0">
                <a:solidFill>
                  <a:schemeClr val="accent1"/>
                </a:solidFill>
              </a:rPr>
              <a:t>= </a:t>
            </a:r>
            <a:r>
              <a:rPr lang="nl-NL" dirty="0" smtClean="0">
                <a:solidFill>
                  <a:schemeClr val="accent1"/>
                </a:solidFill>
              </a:rPr>
              <a:t>'</a:t>
            </a:r>
            <a:r>
              <a:rPr lang="nl-NL" dirty="0" smtClean="0"/>
              <a:t>Ab</a:t>
            </a:r>
            <a:r>
              <a:rPr lang="nl-NL" dirty="0" smtClean="0">
                <a:solidFill>
                  <a:schemeClr val="accent1"/>
                </a:solidFill>
              </a:rPr>
              <a:t>‘</a:t>
            </a:r>
            <a:endParaRPr lang="nl-NL" dirty="0">
              <a:solidFill>
                <a:schemeClr val="accent1"/>
              </a:solidFill>
            </a:endParaRPr>
          </a:p>
          <a:p>
            <a:pPr marL="0" indent="0">
              <a:spcBef>
                <a:spcPct val="0"/>
              </a:spcBef>
              <a:tabLst>
                <a:tab pos="363538" algn="l"/>
              </a:tabLst>
            </a:pPr>
            <a:r>
              <a:rPr lang="nl-NL" dirty="0"/>
              <a:t>	Club </a:t>
            </a:r>
            <a:r>
              <a:rPr lang="nl-NL" dirty="0">
                <a:solidFill>
                  <a:schemeClr val="accent1"/>
                </a:solidFill>
              </a:rPr>
              <a:t>= </a:t>
            </a:r>
            <a:r>
              <a:rPr lang="nl-NL" dirty="0" smtClean="0">
                <a:solidFill>
                  <a:schemeClr val="accent1"/>
                </a:solidFill>
              </a:rPr>
              <a:t>'</a:t>
            </a:r>
            <a:r>
              <a:rPr lang="nl-NL" dirty="0" smtClean="0"/>
              <a:t>LFC</a:t>
            </a:r>
            <a:r>
              <a:rPr lang="nl-NL" dirty="0" smtClean="0">
                <a:solidFill>
                  <a:schemeClr val="accent1"/>
                </a:solidFill>
              </a:rPr>
              <a:t>'</a:t>
            </a:r>
            <a:r>
              <a:rPr lang="nl-NL" dirty="0" smtClean="0"/>
              <a:t> </a:t>
            </a:r>
            <a:r>
              <a:rPr lang="nl-NL" b="1" dirty="0">
                <a:solidFill>
                  <a:schemeClr val="accent1"/>
                </a:solidFill>
              </a:rPr>
              <a:t>OR</a:t>
            </a:r>
            <a:r>
              <a:rPr lang="nl-NL" dirty="0"/>
              <a:t> Club </a:t>
            </a:r>
            <a:r>
              <a:rPr lang="nl-NL" dirty="0">
                <a:solidFill>
                  <a:schemeClr val="accent1"/>
                </a:solidFill>
              </a:rPr>
              <a:t>= </a:t>
            </a:r>
            <a:r>
              <a:rPr lang="nl-NL" dirty="0" smtClean="0">
                <a:solidFill>
                  <a:schemeClr val="accent1"/>
                </a:solidFill>
              </a:rPr>
              <a:t>'</a:t>
            </a:r>
            <a:r>
              <a:rPr lang="nl-NL" dirty="0" smtClean="0"/>
              <a:t>TCL</a:t>
            </a:r>
            <a:r>
              <a:rPr lang="nl-NL" dirty="0" smtClean="0">
                <a:solidFill>
                  <a:schemeClr val="accent1"/>
                </a:solidFill>
              </a:rPr>
              <a:t>'</a:t>
            </a:r>
            <a:endParaRPr lang="nl-NL" dirty="0">
              <a:solidFill>
                <a:schemeClr val="accent1"/>
              </a:solidFill>
            </a:endParaRPr>
          </a:p>
          <a:p>
            <a:pPr marL="0" indent="0">
              <a:spcBef>
                <a:spcPct val="0"/>
              </a:spcBef>
              <a:buFont typeface="Symbol" pitchFamily="18" charset="2"/>
              <a:buNone/>
              <a:tabLst>
                <a:tab pos="363538" algn="l"/>
              </a:tabLst>
            </a:pPr>
            <a:endParaRPr lang="nl-NL" dirty="0"/>
          </a:p>
          <a:p>
            <a:pPr marL="0" indent="0">
              <a:spcBef>
                <a:spcPct val="0"/>
              </a:spcBef>
              <a:buFont typeface="Symbol" pitchFamily="18" charset="2"/>
              <a:buNone/>
              <a:tabLst>
                <a:tab pos="363538" algn="l"/>
              </a:tabLst>
            </a:pPr>
            <a:r>
              <a:rPr lang="nl-NL" dirty="0"/>
              <a:t>Een slechte (foute) voorwaarde is:</a:t>
            </a:r>
          </a:p>
          <a:p>
            <a:pPr marL="0" indent="0">
              <a:spcBef>
                <a:spcPct val="0"/>
              </a:spcBef>
              <a:tabLst>
                <a:tab pos="363538" algn="l"/>
              </a:tabLst>
            </a:pPr>
            <a:r>
              <a:rPr lang="nl-NL" dirty="0"/>
              <a:t>	Leeftijd </a:t>
            </a:r>
            <a:r>
              <a:rPr lang="nl-NL" dirty="0">
                <a:solidFill>
                  <a:schemeClr val="accent1"/>
                </a:solidFill>
              </a:rPr>
              <a:t>= </a:t>
            </a:r>
            <a:r>
              <a:rPr lang="nl-NL" dirty="0"/>
              <a:t>30 </a:t>
            </a:r>
            <a:r>
              <a:rPr lang="nl-NL" b="1" dirty="0">
                <a:solidFill>
                  <a:schemeClr val="accent1"/>
                </a:solidFill>
              </a:rPr>
              <a:t>OR</a:t>
            </a:r>
            <a:r>
              <a:rPr lang="nl-NL" dirty="0"/>
              <a:t> </a:t>
            </a:r>
            <a:r>
              <a:rPr lang="nl-NL" dirty="0" smtClean="0"/>
              <a:t>35		(Hoe moet het wel?)</a:t>
            </a:r>
            <a:endParaRPr lang="nl-NL" dirty="0"/>
          </a:p>
        </p:txBody>
      </p:sp>
      <p:sp>
        <p:nvSpPr>
          <p:cNvPr id="8" name="Tijdelijke aanduiding voor datum 4"/>
          <p:cNvSpPr>
            <a:spLocks noGrp="1"/>
          </p:cNvSpPr>
          <p:nvPr>
            <p:ph type="dt" sz="half" idx="10"/>
          </p:nvPr>
        </p:nvSpPr>
        <p:spPr>
          <a:xfrm>
            <a:off x="457200" y="6552000"/>
            <a:ext cx="2133600" cy="216000"/>
          </a:xfrm>
        </p:spPr>
        <p:txBody>
          <a:bodyPr/>
          <a:lstStyle/>
          <a:p>
            <a:fld id="{FCAEF257-D3BD-41BB-896C-BB4B9D2D4C6F}"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30</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graphicFrame>
        <p:nvGraphicFramePr>
          <p:cNvPr id="2" name="Tabel 1"/>
          <p:cNvGraphicFramePr>
            <a:graphicFrameLocks noGrp="1"/>
          </p:cNvGraphicFramePr>
          <p:nvPr>
            <p:extLst>
              <p:ext uri="{D42A27DB-BD31-4B8C-83A1-F6EECF244321}">
                <p14:modId xmlns:p14="http://schemas.microsoft.com/office/powerpoint/2010/main" val="3378529701"/>
              </p:ext>
            </p:extLst>
          </p:nvPr>
        </p:nvGraphicFramePr>
        <p:xfrm>
          <a:off x="611560" y="4077072"/>
          <a:ext cx="7674416" cy="2185656"/>
        </p:xfrm>
        <a:graphic>
          <a:graphicData uri="http://schemas.openxmlformats.org/drawingml/2006/table">
            <a:tbl>
              <a:tblPr firstRow="1" bandRow="1">
                <a:tableStyleId>{5C22544A-7EE6-4342-B048-85BDC9FD1C3A}</a:tableStyleId>
              </a:tblPr>
              <a:tblGrid>
                <a:gridCol w="1762931"/>
                <a:gridCol w="1552900"/>
                <a:gridCol w="521377"/>
                <a:gridCol w="1918604"/>
                <a:gridCol w="1918604"/>
              </a:tblGrid>
              <a:tr h="460760">
                <a:tc>
                  <a:txBody>
                    <a:bodyPr/>
                    <a:lstStyle/>
                    <a:p>
                      <a:pPr algn="ctr"/>
                      <a:r>
                        <a:rPr lang="nl-NL" sz="2000" b="0" dirty="0" smtClean="0"/>
                        <a:t>A</a:t>
                      </a:r>
                      <a:endParaRPr lang="nl-NL" sz="2000" b="0" dirty="0"/>
                    </a:p>
                  </a:txBody>
                  <a:tcPr/>
                </a:tc>
                <a:tc>
                  <a:txBody>
                    <a:bodyPr/>
                    <a:lstStyle/>
                    <a:p>
                      <a:pPr algn="ctr"/>
                      <a:r>
                        <a:rPr lang="nl-NL" sz="2000" b="0" dirty="0" smtClean="0"/>
                        <a:t>B</a:t>
                      </a:r>
                      <a:endParaRPr lang="nl-NL" sz="2000" b="0" dirty="0"/>
                    </a:p>
                  </a:txBody>
                  <a:tcPr/>
                </a:tc>
                <a:tc>
                  <a:txBody>
                    <a:bodyPr/>
                    <a:lstStyle/>
                    <a:p>
                      <a:pPr algn="ctr"/>
                      <a:r>
                        <a:rPr lang="nl-NL" sz="2000" b="0" i="0" kern="1200" dirty="0" smtClean="0">
                          <a:solidFill>
                            <a:schemeClr val="lt1"/>
                          </a:solidFill>
                          <a:effectLst/>
                          <a:latin typeface="+mn-lt"/>
                          <a:ea typeface="+mn-ea"/>
                          <a:cs typeface="+mn-cs"/>
                        </a:rPr>
                        <a:t>→</a:t>
                      </a:r>
                      <a:endParaRPr lang="nl-NL" sz="2000" b="0" dirty="0"/>
                    </a:p>
                  </a:txBody>
                  <a:tcPr/>
                </a:tc>
                <a:tc>
                  <a:txBody>
                    <a:bodyPr/>
                    <a:lstStyle/>
                    <a:p>
                      <a:pPr algn="ctr"/>
                      <a:r>
                        <a:rPr lang="nl-NL" sz="2000" b="0" dirty="0" smtClean="0"/>
                        <a:t>A</a:t>
                      </a:r>
                      <a:r>
                        <a:rPr lang="nl-NL" sz="2000" dirty="0" smtClean="0"/>
                        <a:t> </a:t>
                      </a:r>
                      <a:r>
                        <a:rPr lang="nl-NL" sz="2400" dirty="0" smtClean="0">
                          <a:latin typeface="Courier New" panose="02070309020205020404" pitchFamily="49" charset="0"/>
                          <a:cs typeface="Courier New" panose="02070309020205020404" pitchFamily="49" charset="0"/>
                        </a:rPr>
                        <a:t>AND</a:t>
                      </a:r>
                      <a:r>
                        <a:rPr lang="nl-NL" sz="2400" baseline="0" dirty="0" smtClean="0"/>
                        <a:t> </a:t>
                      </a:r>
                      <a:r>
                        <a:rPr lang="nl-NL" sz="2000" b="0" baseline="0" dirty="0" smtClean="0"/>
                        <a:t>B</a:t>
                      </a:r>
                      <a:endParaRPr lang="nl-NL" sz="2000" b="0" dirty="0"/>
                    </a:p>
                  </a:txBody>
                  <a:tcPr/>
                </a:tc>
                <a:tc>
                  <a:txBody>
                    <a:bodyPr/>
                    <a:lstStyle/>
                    <a:p>
                      <a:pPr algn="ctr"/>
                      <a:r>
                        <a:rPr lang="nl-NL" sz="2000" b="0" dirty="0" smtClean="0"/>
                        <a:t>A</a:t>
                      </a:r>
                      <a:r>
                        <a:rPr lang="nl-NL" sz="2000" dirty="0" smtClean="0"/>
                        <a:t> </a:t>
                      </a:r>
                      <a:r>
                        <a:rPr lang="nl-NL" sz="2400" dirty="0" smtClean="0">
                          <a:latin typeface="Courier New" panose="02070309020205020404" pitchFamily="49" charset="0"/>
                          <a:cs typeface="Courier New" panose="02070309020205020404" pitchFamily="49" charset="0"/>
                        </a:rPr>
                        <a:t>OR</a:t>
                      </a:r>
                      <a:r>
                        <a:rPr lang="nl-NL" sz="2400" dirty="0" smtClean="0"/>
                        <a:t> </a:t>
                      </a:r>
                      <a:r>
                        <a:rPr lang="nl-NL" sz="2000" b="0" dirty="0" smtClean="0"/>
                        <a:t>B</a:t>
                      </a:r>
                      <a:endParaRPr lang="nl-NL" sz="2000" b="0" dirty="0"/>
                    </a:p>
                  </a:txBody>
                  <a:tcPr/>
                </a:tc>
              </a:tr>
              <a:tr h="431224">
                <a:tc>
                  <a:txBody>
                    <a:bodyPr/>
                    <a:lstStyle/>
                    <a:p>
                      <a:pPr algn="ctr"/>
                      <a:r>
                        <a:rPr lang="nl-NL" sz="2000" dirty="0" smtClean="0"/>
                        <a:t>onwaar</a:t>
                      </a:r>
                      <a:endParaRPr lang="nl-NL" sz="2000" dirty="0"/>
                    </a:p>
                  </a:txBody>
                  <a:tcPr/>
                </a:tc>
                <a:tc>
                  <a:txBody>
                    <a:bodyPr/>
                    <a:lstStyle/>
                    <a:p>
                      <a:pPr algn="ctr"/>
                      <a:r>
                        <a:rPr lang="nl-NL" sz="2000" dirty="0" smtClean="0"/>
                        <a:t>onwaar</a:t>
                      </a:r>
                    </a:p>
                  </a:txBody>
                  <a:tcPr/>
                </a:tc>
                <a:tc>
                  <a:txBody>
                    <a:bodyPr/>
                    <a:lstStyle/>
                    <a:p>
                      <a:pPr algn="ctr"/>
                      <a:r>
                        <a:rPr lang="nl-NL" sz="2000" b="0" i="0" kern="1200" dirty="0" smtClean="0">
                          <a:solidFill>
                            <a:schemeClr val="dk1"/>
                          </a:solidFill>
                          <a:effectLst/>
                          <a:latin typeface="+mn-lt"/>
                          <a:ea typeface="+mn-ea"/>
                          <a:cs typeface="+mn-cs"/>
                        </a:rPr>
                        <a:t>→</a:t>
                      </a:r>
                      <a:endParaRPr lang="nl-NL" sz="2000" dirty="0" smtClean="0"/>
                    </a:p>
                  </a:txBody>
                  <a:tcPr/>
                </a:tc>
                <a:tc>
                  <a:txBody>
                    <a:bodyPr/>
                    <a:lstStyle/>
                    <a:p>
                      <a:pPr algn="ctr"/>
                      <a:r>
                        <a:rPr lang="nl-NL" sz="2000" dirty="0" smtClean="0"/>
                        <a:t>onwaar</a:t>
                      </a:r>
                      <a:endParaRPr lang="nl-NL" sz="2000" dirty="0"/>
                    </a:p>
                  </a:txBody>
                  <a:tcPr/>
                </a:tc>
                <a:tc>
                  <a:txBody>
                    <a:bodyPr/>
                    <a:lstStyle/>
                    <a:p>
                      <a:pPr algn="ctr"/>
                      <a:r>
                        <a:rPr lang="nl-NL" sz="2000" dirty="0" smtClean="0"/>
                        <a:t>onwaar</a:t>
                      </a:r>
                      <a:endParaRPr lang="nl-NL" sz="2000" dirty="0"/>
                    </a:p>
                  </a:txBody>
                  <a:tcPr/>
                </a:tc>
              </a:tr>
              <a:tr h="431224">
                <a:tc>
                  <a:txBody>
                    <a:bodyPr/>
                    <a:lstStyle/>
                    <a:p>
                      <a:pPr algn="ctr"/>
                      <a:r>
                        <a:rPr lang="nl-NL" sz="2000" dirty="0" smtClean="0"/>
                        <a:t>onwaar</a:t>
                      </a:r>
                      <a:endParaRPr lang="nl-NL" sz="2000" dirty="0"/>
                    </a:p>
                  </a:txBody>
                  <a:tcPr/>
                </a:tc>
                <a:tc>
                  <a:txBody>
                    <a:bodyPr/>
                    <a:lstStyle/>
                    <a:p>
                      <a:pPr algn="ctr"/>
                      <a:r>
                        <a:rPr lang="nl-NL" sz="2000" dirty="0" smtClean="0"/>
                        <a:t>waar</a:t>
                      </a:r>
                      <a:endParaRPr lang="nl-NL" sz="2000" dirty="0"/>
                    </a:p>
                  </a:txBody>
                  <a:tcPr/>
                </a:tc>
                <a:tc>
                  <a:txBody>
                    <a:bodyPr/>
                    <a:lstStyle/>
                    <a:p>
                      <a:pPr algn="ctr"/>
                      <a:r>
                        <a:rPr lang="nl-NL" sz="2000" b="0" i="0" kern="1200" dirty="0" smtClean="0">
                          <a:solidFill>
                            <a:schemeClr val="dk1"/>
                          </a:solidFill>
                          <a:effectLst/>
                          <a:latin typeface="+mn-lt"/>
                          <a:ea typeface="+mn-ea"/>
                          <a:cs typeface="+mn-cs"/>
                        </a:rPr>
                        <a:t>→</a:t>
                      </a:r>
                      <a:endParaRPr lang="nl-NL" sz="2000" dirty="0"/>
                    </a:p>
                  </a:txBody>
                  <a:tcPr/>
                </a:tc>
                <a:tc>
                  <a:txBody>
                    <a:bodyPr/>
                    <a:lstStyle/>
                    <a:p>
                      <a:pPr algn="ctr"/>
                      <a:r>
                        <a:rPr lang="nl-NL" sz="2000" dirty="0" smtClean="0"/>
                        <a:t>onwaar</a:t>
                      </a:r>
                      <a:endParaRPr lang="nl-NL" sz="2000" dirty="0"/>
                    </a:p>
                  </a:txBody>
                  <a:tcPr/>
                </a:tc>
                <a:tc>
                  <a:txBody>
                    <a:bodyPr/>
                    <a:lstStyle/>
                    <a:p>
                      <a:pPr algn="ctr"/>
                      <a:r>
                        <a:rPr lang="nl-NL" sz="2000" dirty="0" smtClean="0"/>
                        <a:t>waar</a:t>
                      </a:r>
                      <a:endParaRPr lang="nl-NL" sz="2000" dirty="0"/>
                    </a:p>
                  </a:txBody>
                  <a:tcPr/>
                </a:tc>
              </a:tr>
              <a:tr h="4312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sz="2000" dirty="0" smtClean="0"/>
                        <a:t>waar</a:t>
                      </a:r>
                    </a:p>
                  </a:txBody>
                  <a:tcPr/>
                </a:tc>
                <a:tc>
                  <a:txBody>
                    <a:bodyPr/>
                    <a:lstStyle/>
                    <a:p>
                      <a:pPr algn="ctr"/>
                      <a:r>
                        <a:rPr lang="nl-NL" sz="2000" dirty="0" smtClean="0"/>
                        <a:t>onwaar</a:t>
                      </a:r>
                    </a:p>
                  </a:txBody>
                  <a:tcPr/>
                </a:tc>
                <a:tc>
                  <a:txBody>
                    <a:bodyPr/>
                    <a:lstStyle/>
                    <a:p>
                      <a:pPr algn="ctr"/>
                      <a:r>
                        <a:rPr lang="nl-NL" sz="2000" b="0" i="0" kern="1200" dirty="0" smtClean="0">
                          <a:solidFill>
                            <a:schemeClr val="dk1"/>
                          </a:solidFill>
                          <a:effectLst/>
                          <a:latin typeface="+mn-lt"/>
                          <a:ea typeface="+mn-ea"/>
                          <a:cs typeface="+mn-cs"/>
                        </a:rPr>
                        <a:t>→</a:t>
                      </a:r>
                      <a:endParaRPr lang="nl-NL" sz="2000" dirty="0" smtClean="0"/>
                    </a:p>
                  </a:txBody>
                  <a:tcPr/>
                </a:tc>
                <a:tc>
                  <a:txBody>
                    <a:bodyPr/>
                    <a:lstStyle/>
                    <a:p>
                      <a:pPr algn="ctr"/>
                      <a:r>
                        <a:rPr lang="nl-NL" sz="2000" dirty="0" smtClean="0"/>
                        <a:t>onwaar</a:t>
                      </a:r>
                      <a:endParaRPr lang="nl-NL" sz="2000" dirty="0"/>
                    </a:p>
                  </a:txBody>
                  <a:tcPr/>
                </a:tc>
                <a:tc>
                  <a:txBody>
                    <a:bodyPr/>
                    <a:lstStyle/>
                    <a:p>
                      <a:pPr algn="ctr"/>
                      <a:r>
                        <a:rPr lang="nl-NL" sz="2000" dirty="0" smtClean="0"/>
                        <a:t>waar</a:t>
                      </a:r>
                      <a:endParaRPr lang="nl-NL" sz="2000" dirty="0"/>
                    </a:p>
                  </a:txBody>
                  <a:tcPr/>
                </a:tc>
              </a:tr>
              <a:tr h="4312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sz="2000" dirty="0" smtClean="0"/>
                        <a:t>waar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sz="2000" dirty="0" smtClean="0"/>
                        <a:t>waar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l-NL" sz="2000" b="0" i="0" kern="1200" dirty="0" smtClean="0">
                          <a:solidFill>
                            <a:schemeClr val="dk1"/>
                          </a:solidFill>
                          <a:effectLst/>
                          <a:latin typeface="+mn-lt"/>
                          <a:ea typeface="+mn-ea"/>
                          <a:cs typeface="+mn-cs"/>
                        </a:rPr>
                        <a:t>→</a:t>
                      </a:r>
                      <a:endParaRPr lang="nl-NL" sz="2000" dirty="0" smtClean="0"/>
                    </a:p>
                  </a:txBody>
                  <a:tcPr/>
                </a:tc>
                <a:tc>
                  <a:txBody>
                    <a:bodyPr/>
                    <a:lstStyle/>
                    <a:p>
                      <a:pPr algn="ctr"/>
                      <a:r>
                        <a:rPr lang="nl-NL" sz="2000" dirty="0" smtClean="0"/>
                        <a:t>waar</a:t>
                      </a:r>
                      <a:endParaRPr lang="nl-NL" sz="2000" dirty="0"/>
                    </a:p>
                  </a:txBody>
                  <a:tcPr/>
                </a:tc>
                <a:tc>
                  <a:txBody>
                    <a:bodyPr/>
                    <a:lstStyle/>
                    <a:p>
                      <a:pPr algn="ctr"/>
                      <a:r>
                        <a:rPr lang="nl-NL" sz="2000" dirty="0" smtClean="0"/>
                        <a:t>waar</a:t>
                      </a:r>
                      <a:endParaRPr lang="nl-NL" sz="2000" dirty="0"/>
                    </a:p>
                  </a:txBody>
                  <a:tcPr/>
                </a:tc>
              </a:tr>
            </a:tbl>
          </a:graphicData>
        </a:graphic>
      </p:graphicFrame>
    </p:spTree>
    <p:extLst>
      <p:ext uri="{BB962C8B-B14F-4D97-AF65-F5344CB8AC3E}">
        <p14:creationId xmlns:p14="http://schemas.microsoft.com/office/powerpoint/2010/main" val="41191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540000" y="288000"/>
            <a:ext cx="8748464" cy="719410"/>
          </a:xfrm>
        </p:spPr>
        <p:txBody>
          <a:bodyPr/>
          <a:lstStyle/>
          <a:p>
            <a:r>
              <a:rPr lang="nl-NL" dirty="0"/>
              <a:t>SQL Query Voorbeeld </a:t>
            </a:r>
            <a:r>
              <a:rPr lang="nl-NL" dirty="0" smtClean="0"/>
              <a:t>7</a:t>
            </a:r>
            <a:endParaRPr lang="nl-NL" dirty="0"/>
          </a:p>
        </p:txBody>
      </p:sp>
      <p:sp>
        <p:nvSpPr>
          <p:cNvPr id="304131" name="Rectangle 3"/>
          <p:cNvSpPr>
            <a:spLocks noChangeArrowheads="1"/>
          </p:cNvSpPr>
          <p:nvPr/>
        </p:nvSpPr>
        <p:spPr bwMode="auto">
          <a:xfrm>
            <a:off x="540000" y="1080000"/>
            <a:ext cx="8064448" cy="3816429"/>
          </a:xfrm>
          <a:prstGeom prst="rect">
            <a:avLst/>
          </a:prstGeom>
          <a:noFill/>
          <a:ln w="9525">
            <a:noFill/>
            <a:miter lim="800000"/>
            <a:headEnd/>
            <a:tailEnd/>
          </a:ln>
          <a:effectLst/>
        </p:spPr>
        <p:txBody>
          <a:bodyPr wrap="square">
            <a:spAutoFit/>
          </a:bodyPr>
          <a:lstStyle/>
          <a:p>
            <a:pPr>
              <a:tabLst>
                <a:tab pos="363538" algn="l"/>
              </a:tabLst>
            </a:pPr>
            <a:r>
              <a:rPr lang="nl-NL" sz="3200" dirty="0">
                <a:latin typeface="Arial" charset="0"/>
              </a:rPr>
              <a:t>Toon ID's, namen en bedragen </a:t>
            </a:r>
            <a:r>
              <a:rPr lang="nl-NL" sz="3200" dirty="0" smtClean="0">
                <a:latin typeface="Arial" charset="0"/>
              </a:rPr>
              <a:t>van</a:t>
            </a:r>
            <a:br>
              <a:rPr lang="nl-NL" sz="3200" dirty="0" smtClean="0">
                <a:latin typeface="Arial" charset="0"/>
              </a:rPr>
            </a:br>
            <a:r>
              <a:rPr lang="nl-NL" sz="3200" dirty="0" smtClean="0">
                <a:latin typeface="Arial" charset="0"/>
              </a:rPr>
              <a:t> </a:t>
            </a:r>
            <a:r>
              <a:rPr lang="nl-NL" sz="3200" dirty="0">
                <a:latin typeface="Arial" charset="0"/>
              </a:rPr>
              <a:t>21-jarige </a:t>
            </a:r>
            <a:r>
              <a:rPr lang="nl-NL" sz="3200" dirty="0" smtClean="0">
                <a:latin typeface="Arial" charset="0"/>
              </a:rPr>
              <a:t>sporters </a:t>
            </a:r>
            <a:r>
              <a:rPr lang="nl-NL" sz="3200" dirty="0">
                <a:latin typeface="Arial" charset="0"/>
              </a:rPr>
              <a:t>die lid zijn bij LFC.</a:t>
            </a:r>
          </a:p>
          <a:p>
            <a:pPr>
              <a:tabLst>
                <a:tab pos="363538" algn="l"/>
              </a:tabLst>
            </a:pPr>
            <a:endParaRPr lang="nl-NL" sz="1800" dirty="0" smtClean="0">
              <a:solidFill>
                <a:schemeClr val="accent1"/>
              </a:solidFill>
              <a:latin typeface="Arial" charset="0"/>
            </a:endParaRPr>
          </a:p>
          <a:p>
            <a:pPr>
              <a:tabLst>
                <a:tab pos="363538" algn="l"/>
                <a:tab pos="1704975" algn="l"/>
              </a:tabLst>
            </a:pPr>
            <a:r>
              <a:rPr lang="nl-NL" sz="3200" b="1" dirty="0" smtClean="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ID</a:t>
            </a:r>
            <a:r>
              <a:rPr lang="nl-NL" sz="3200" b="1" dirty="0">
                <a:solidFill>
                  <a:schemeClr val="accent1"/>
                </a:solidFill>
                <a:latin typeface="Courier New" panose="02070309020205020404" pitchFamily="49" charset="0"/>
                <a:cs typeface="Courier New" panose="02070309020205020404" pitchFamily="49" charset="0"/>
              </a:rPr>
              <a:t>,</a:t>
            </a:r>
            <a:r>
              <a:rPr lang="nl-NL" sz="3200" dirty="0" smtClean="0">
                <a:latin typeface="Courier New" panose="02070309020205020404" pitchFamily="49" charset="0"/>
                <a:cs typeface="Courier New" panose="02070309020205020404" pitchFamily="49" charset="0"/>
              </a:rPr>
              <a:t> </a:t>
            </a:r>
            <a:r>
              <a:rPr lang="nl-NL" sz="3200" dirty="0">
                <a:latin typeface="Courier New" panose="02070309020205020404" pitchFamily="49" charset="0"/>
                <a:cs typeface="Courier New" panose="02070309020205020404" pitchFamily="49" charset="0"/>
              </a:rPr>
              <a:t>Naam</a:t>
            </a:r>
            <a:r>
              <a:rPr lang="nl-NL" sz="3200" b="1" dirty="0">
                <a:solidFill>
                  <a:schemeClr val="accent1"/>
                </a:solidFill>
                <a:latin typeface="Courier New" panose="02070309020205020404" pitchFamily="49" charset="0"/>
                <a:cs typeface="Courier New" panose="02070309020205020404" pitchFamily="49" charset="0"/>
              </a:rPr>
              <a:t>,</a:t>
            </a:r>
            <a:r>
              <a:rPr lang="nl-NL" sz="3200" dirty="0">
                <a:latin typeface="Courier New" panose="02070309020205020404" pitchFamily="49" charset="0"/>
                <a:cs typeface="Courier New" panose="02070309020205020404" pitchFamily="49" charset="0"/>
              </a:rPr>
              <a:t> Bedrag</a:t>
            </a:r>
          </a:p>
          <a:p>
            <a:pPr>
              <a:tabLst>
                <a:tab pos="363538" algn="l"/>
                <a:tab pos="1704975" algn="l"/>
              </a:tabLst>
            </a:pPr>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endParaRPr lang="nl-NL" sz="3200" dirty="0">
              <a:latin typeface="Courier New" panose="02070309020205020404" pitchFamily="49" charset="0"/>
              <a:cs typeface="Courier New" panose="02070309020205020404" pitchFamily="49" charset="0"/>
            </a:endParaRPr>
          </a:p>
          <a:p>
            <a:pPr>
              <a:tabLst>
                <a:tab pos="363538" algn="l"/>
                <a:tab pos="1704975" algn="l"/>
              </a:tabLst>
            </a:pPr>
            <a:r>
              <a:rPr lang="nl-NL" sz="3200" b="1" dirty="0" smtClean="0">
                <a:solidFill>
                  <a:schemeClr val="accent1"/>
                </a:solidFill>
                <a:latin typeface="Courier New" panose="02070309020205020404" pitchFamily="49" charset="0"/>
                <a:cs typeface="Courier New" panose="02070309020205020404" pitchFamily="49" charset="0"/>
              </a:rPr>
              <a:t>WHERE</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Leeftijd </a:t>
            </a:r>
            <a:r>
              <a:rPr lang="nl-NL" sz="3200" b="1" dirty="0">
                <a:solidFill>
                  <a:schemeClr val="accent1"/>
                </a:solidFill>
                <a:latin typeface="Courier New" panose="02070309020205020404" pitchFamily="49" charset="0"/>
                <a:cs typeface="Courier New" panose="02070309020205020404" pitchFamily="49" charset="0"/>
              </a:rPr>
              <a:t>=</a:t>
            </a:r>
            <a:r>
              <a:rPr lang="nl-NL" sz="3200" dirty="0">
                <a:latin typeface="Courier New" panose="02070309020205020404" pitchFamily="49" charset="0"/>
                <a:cs typeface="Courier New" panose="02070309020205020404" pitchFamily="49" charset="0"/>
              </a:rPr>
              <a:t> 21 </a:t>
            </a:r>
            <a:endParaRPr lang="nl-NL" sz="3200" dirty="0" smtClean="0">
              <a:latin typeface="Courier New" panose="02070309020205020404" pitchFamily="49" charset="0"/>
              <a:cs typeface="Courier New" panose="02070309020205020404" pitchFamily="49" charset="0"/>
            </a:endParaRPr>
          </a:p>
          <a:p>
            <a:pPr>
              <a:tabLst>
                <a:tab pos="363538" algn="l"/>
                <a:tab pos="1704975" algn="l"/>
              </a:tabLst>
            </a:pPr>
            <a:r>
              <a:rPr lang="nl-NL" sz="3200" b="1" dirty="0">
                <a:solidFill>
                  <a:schemeClr val="accent1"/>
                </a:solidFill>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 AND</a:t>
            </a:r>
            <a:r>
              <a:rPr lang="nl-NL" sz="3200" dirty="0" smtClean="0">
                <a:latin typeface="Courier New" panose="02070309020205020404" pitchFamily="49" charset="0"/>
                <a:cs typeface="Courier New" panose="02070309020205020404" pitchFamily="49" charset="0"/>
              </a:rPr>
              <a:t> </a:t>
            </a:r>
            <a:r>
              <a:rPr lang="nl-NL" sz="3200" dirty="0">
                <a:latin typeface="Courier New" panose="02070309020205020404" pitchFamily="49" charset="0"/>
                <a:cs typeface="Courier New" panose="02070309020205020404" pitchFamily="49" charset="0"/>
              </a:rPr>
              <a:t>Club </a:t>
            </a:r>
            <a:r>
              <a:rPr lang="nl-NL" sz="3200" b="1" dirty="0">
                <a:solidFill>
                  <a:schemeClr val="accent1"/>
                </a:solidFill>
                <a:latin typeface="Courier New" panose="02070309020205020404" pitchFamily="49" charset="0"/>
                <a:cs typeface="Courier New" panose="02070309020205020404" pitchFamily="49" charset="0"/>
              </a:rPr>
              <a:t>=</a:t>
            </a:r>
            <a:r>
              <a:rPr lang="nl-NL" sz="3200" dirty="0">
                <a:solidFill>
                  <a:schemeClr val="accent1"/>
                </a:solidFill>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a:t>
            </a:r>
            <a:r>
              <a:rPr lang="nl-NL" sz="3200" dirty="0" smtClean="0">
                <a:latin typeface="Courier New" panose="02070309020205020404" pitchFamily="49" charset="0"/>
                <a:cs typeface="Courier New" panose="02070309020205020404" pitchFamily="49" charset="0"/>
              </a:rPr>
              <a:t>LFC</a:t>
            </a:r>
            <a:r>
              <a:rPr lang="nl-NL" sz="3200" b="1" dirty="0" smtClean="0">
                <a:solidFill>
                  <a:schemeClr val="accent1"/>
                </a:solidFill>
                <a:latin typeface="Courier New" panose="02070309020205020404" pitchFamily="49" charset="0"/>
                <a:cs typeface="Courier New" panose="02070309020205020404" pitchFamily="49" charset="0"/>
              </a:rPr>
              <a:t>';</a:t>
            </a:r>
            <a:endParaRPr lang="nl-NL" sz="3200" b="1" dirty="0">
              <a:solidFill>
                <a:schemeClr val="accent1"/>
              </a:solidFill>
              <a:latin typeface="Courier New" panose="02070309020205020404" pitchFamily="49" charset="0"/>
              <a:cs typeface="Courier New" panose="02070309020205020404" pitchFamily="49" charset="0"/>
            </a:endParaRPr>
          </a:p>
          <a:p>
            <a:pPr>
              <a:tabLst>
                <a:tab pos="363538" algn="l"/>
              </a:tabLst>
            </a:pPr>
            <a:endParaRPr lang="nl-NL" sz="3200" dirty="0">
              <a:solidFill>
                <a:srgbClr val="FFE482"/>
              </a:solidFill>
              <a:latin typeface="Courier New" panose="02070309020205020404" pitchFamily="49" charset="0"/>
              <a:cs typeface="Courier New" panose="02070309020205020404" pitchFamily="49" charset="0"/>
            </a:endParaRPr>
          </a:p>
        </p:txBody>
      </p:sp>
      <p:graphicFrame>
        <p:nvGraphicFramePr>
          <p:cNvPr id="304167" name="Group 39"/>
          <p:cNvGraphicFramePr>
            <a:graphicFrameLocks noGrp="1"/>
          </p:cNvGraphicFramePr>
          <p:nvPr>
            <p:ph type="tbl" idx="1"/>
            <p:extLst>
              <p:ext uri="{D42A27DB-BD31-4B8C-83A1-F6EECF244321}">
                <p14:modId xmlns:p14="http://schemas.microsoft.com/office/powerpoint/2010/main" val="1325522848"/>
              </p:ext>
            </p:extLst>
          </p:nvPr>
        </p:nvGraphicFramePr>
        <p:xfrm>
          <a:off x="5436096" y="4077072"/>
          <a:ext cx="3311971" cy="914400"/>
        </p:xfrm>
        <a:graphic>
          <a:graphicData uri="http://schemas.openxmlformats.org/drawingml/2006/table">
            <a:tbl>
              <a:tblPr/>
              <a:tblGrid>
                <a:gridCol w="1038225"/>
                <a:gridCol w="1039813"/>
                <a:gridCol w="1233933"/>
              </a:tblGrid>
              <a:tr h="30321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Naam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Bedrag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16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ijdelijke aanduiding voor datum 4"/>
          <p:cNvSpPr>
            <a:spLocks noGrp="1"/>
          </p:cNvSpPr>
          <p:nvPr>
            <p:ph type="dt" sz="half" idx="10"/>
          </p:nvPr>
        </p:nvSpPr>
        <p:spPr>
          <a:xfrm>
            <a:off x="457200" y="6552000"/>
            <a:ext cx="2133600" cy="216000"/>
          </a:xfrm>
        </p:spPr>
        <p:txBody>
          <a:bodyPr/>
          <a:lstStyle/>
          <a:p>
            <a:fld id="{EC82E65D-D014-448B-8EB5-62B90528C186}"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31</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540000" y="288000"/>
            <a:ext cx="8820472" cy="719410"/>
          </a:xfrm>
        </p:spPr>
        <p:txBody>
          <a:bodyPr/>
          <a:lstStyle/>
          <a:p>
            <a:r>
              <a:rPr lang="nl-NL" dirty="0"/>
              <a:t>SQL Query Voorbeeld </a:t>
            </a:r>
            <a:r>
              <a:rPr lang="nl-NL" dirty="0" smtClean="0"/>
              <a:t>8</a:t>
            </a:r>
            <a:endParaRPr lang="nl-NL" dirty="0"/>
          </a:p>
        </p:txBody>
      </p:sp>
      <p:graphicFrame>
        <p:nvGraphicFramePr>
          <p:cNvPr id="312391" name="Group 71"/>
          <p:cNvGraphicFramePr>
            <a:graphicFrameLocks noGrp="1"/>
          </p:cNvGraphicFramePr>
          <p:nvPr>
            <p:ph type="tbl" idx="1"/>
          </p:nvPr>
        </p:nvGraphicFramePr>
        <p:xfrm>
          <a:off x="5867400" y="2640013"/>
          <a:ext cx="2746375" cy="2743200"/>
        </p:xfrm>
        <a:graphic>
          <a:graphicData uri="http://schemas.openxmlformats.org/drawingml/2006/table">
            <a:tbl>
              <a:tblPr/>
              <a:tblGrid>
                <a:gridCol w="1412875"/>
                <a:gridCol w="1333500"/>
              </a:tblGrid>
              <a:tr h="1730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Sport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Bedrag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Voetbal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Tennis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Voetbal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Golf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Tennis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2323" name="Rectangle 3"/>
          <p:cNvSpPr>
            <a:spLocks noChangeArrowheads="1"/>
          </p:cNvSpPr>
          <p:nvPr/>
        </p:nvSpPr>
        <p:spPr bwMode="auto">
          <a:xfrm>
            <a:off x="540000" y="1080000"/>
            <a:ext cx="8641655" cy="4524315"/>
          </a:xfrm>
          <a:prstGeom prst="rect">
            <a:avLst/>
          </a:prstGeom>
          <a:noFill/>
          <a:ln w="9525">
            <a:noFill/>
            <a:miter lim="800000"/>
            <a:headEnd/>
            <a:tailEnd/>
          </a:ln>
          <a:effectLst/>
        </p:spPr>
        <p:txBody>
          <a:bodyPr wrap="square">
            <a:spAutoFit/>
          </a:bodyPr>
          <a:lstStyle/>
          <a:p>
            <a:pPr>
              <a:tabLst>
                <a:tab pos="363538" algn="l"/>
              </a:tabLst>
            </a:pPr>
            <a:r>
              <a:rPr lang="nl-NL" sz="3200" dirty="0">
                <a:latin typeface="Arial" charset="0"/>
              </a:rPr>
              <a:t>Toon sporten (en bedragen) met een bedrag onder € 25 of boven € 35.</a:t>
            </a:r>
          </a:p>
          <a:p>
            <a:pPr>
              <a:tabLst>
                <a:tab pos="363538" algn="l"/>
              </a:tabLst>
            </a:pPr>
            <a:endParaRPr lang="nl-NL" sz="3200" dirty="0">
              <a:latin typeface="Arial" charset="0"/>
            </a:endParaRPr>
          </a:p>
          <a:p>
            <a:pPr>
              <a:tabLst>
                <a:tab pos="363538" algn="l"/>
              </a:tabLst>
            </a:pPr>
            <a:r>
              <a:rPr lang="nl-NL" sz="3200" b="1" dirty="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Sport</a:t>
            </a:r>
            <a:r>
              <a:rPr lang="nl-NL" sz="3200" b="1" dirty="0">
                <a:solidFill>
                  <a:schemeClr val="accent1"/>
                </a:solidFill>
                <a:latin typeface="Courier New" panose="02070309020205020404" pitchFamily="49" charset="0"/>
                <a:cs typeface="Courier New" panose="02070309020205020404" pitchFamily="49" charset="0"/>
              </a:rPr>
              <a:t>,</a:t>
            </a:r>
            <a:r>
              <a:rPr lang="nl-NL" sz="3200" dirty="0">
                <a:latin typeface="Courier New" panose="02070309020205020404" pitchFamily="49" charset="0"/>
                <a:cs typeface="Courier New" panose="02070309020205020404" pitchFamily="49" charset="0"/>
              </a:rPr>
              <a:t> Bedrag</a:t>
            </a: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endParaRPr lang="nl-NL" sz="3200" dirty="0">
              <a:latin typeface="Courier New" panose="02070309020205020404" pitchFamily="49" charset="0"/>
              <a:cs typeface="Courier New" panose="02070309020205020404" pitchFamily="49"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WHERE </a:t>
            </a:r>
            <a:r>
              <a:rPr lang="nl-NL" sz="3200" dirty="0" smtClean="0">
                <a:latin typeface="Courier New" panose="02070309020205020404" pitchFamily="49" charset="0"/>
                <a:cs typeface="Courier New" panose="02070309020205020404" pitchFamily="49" charset="0"/>
              </a:rPr>
              <a:t>Bedrag </a:t>
            </a:r>
            <a:r>
              <a:rPr lang="nl-NL" sz="3200" b="1" dirty="0">
                <a:solidFill>
                  <a:schemeClr val="accent1"/>
                </a:solidFill>
                <a:latin typeface="Courier New" panose="02070309020205020404" pitchFamily="49" charset="0"/>
                <a:cs typeface="Courier New" panose="02070309020205020404" pitchFamily="49" charset="0"/>
              </a:rPr>
              <a:t>&lt;</a:t>
            </a:r>
            <a:r>
              <a:rPr lang="nl-NL" sz="3200" dirty="0">
                <a:latin typeface="Courier New" panose="02070309020205020404" pitchFamily="49" charset="0"/>
                <a:cs typeface="Courier New" panose="02070309020205020404" pitchFamily="49" charset="0"/>
              </a:rPr>
              <a:t> 25</a:t>
            </a:r>
          </a:p>
          <a:p>
            <a:pPr>
              <a:tabLst>
                <a:tab pos="363538" algn="l"/>
              </a:tabLst>
            </a:pPr>
            <a:r>
              <a:rPr lang="nl-NL" sz="3200" dirty="0">
                <a:solidFill>
                  <a:srgbClr val="FFE482"/>
                </a:solidFill>
                <a:latin typeface="Courier New" panose="02070309020205020404" pitchFamily="49" charset="0"/>
                <a:cs typeface="Courier New" panose="02070309020205020404" pitchFamily="49" charset="0"/>
              </a:rPr>
              <a:t>		 </a:t>
            </a:r>
            <a:r>
              <a:rPr lang="nl-NL" sz="3200" dirty="0" smtClean="0">
                <a:solidFill>
                  <a:srgbClr val="FFE482"/>
                </a:solidFill>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OR</a:t>
            </a:r>
            <a:endParaRPr lang="nl-NL" sz="3200" b="1" dirty="0">
              <a:solidFill>
                <a:schemeClr val="accent1"/>
              </a:solidFill>
              <a:latin typeface="Courier New" panose="02070309020205020404" pitchFamily="49" charset="0"/>
              <a:cs typeface="Courier New" panose="02070309020205020404" pitchFamily="49" charset="0"/>
            </a:endParaRPr>
          </a:p>
          <a:p>
            <a:pPr>
              <a:tabLst>
                <a:tab pos="363538" algn="l"/>
              </a:tabLst>
            </a:pP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  Bedrag</a:t>
            </a:r>
            <a:r>
              <a:rPr lang="nl-NL" dirty="0" smtClean="0">
                <a:latin typeface="Courier New" panose="02070309020205020404" pitchFamily="49" charset="0"/>
                <a:cs typeface="Courier New" panose="02070309020205020404" pitchFamily="49" charset="0"/>
              </a:rPr>
              <a:t> </a:t>
            </a:r>
            <a:r>
              <a:rPr lang="nl-NL" sz="3200" b="1" dirty="0">
                <a:solidFill>
                  <a:schemeClr val="accent1"/>
                </a:solidFill>
                <a:latin typeface="Courier New" panose="02070309020205020404" pitchFamily="49" charset="0"/>
                <a:cs typeface="Courier New" panose="02070309020205020404" pitchFamily="49" charset="0"/>
              </a:rPr>
              <a:t>&gt;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35</a:t>
            </a:r>
            <a:r>
              <a:rPr lang="nl-NL" sz="3200" dirty="0" smtClean="0">
                <a:solidFill>
                  <a:schemeClr val="accent1"/>
                </a:solidFill>
                <a:latin typeface="Courier New" panose="02070309020205020404" pitchFamily="49" charset="0"/>
                <a:cs typeface="Courier New" panose="02070309020205020404" pitchFamily="49" charset="0"/>
              </a:rPr>
              <a:t>;</a:t>
            </a:r>
            <a:endParaRPr lang="nl-NL" sz="3200" dirty="0">
              <a:solidFill>
                <a:schemeClr val="accent1"/>
              </a:solidFill>
              <a:latin typeface="Courier New" panose="02070309020205020404" pitchFamily="49" charset="0"/>
              <a:cs typeface="Courier New" panose="02070309020205020404" pitchFamily="49" charset="0"/>
            </a:endParaRPr>
          </a:p>
          <a:p>
            <a:pPr>
              <a:tabLst>
                <a:tab pos="363538" algn="l"/>
              </a:tabLst>
            </a:pPr>
            <a:endParaRPr lang="nl-NL" sz="3200" dirty="0">
              <a:solidFill>
                <a:srgbClr val="FFE482"/>
              </a:solidFill>
              <a:latin typeface="Arial" charset="0"/>
            </a:endParaRPr>
          </a:p>
        </p:txBody>
      </p:sp>
      <p:sp>
        <p:nvSpPr>
          <p:cNvPr id="8" name="Tijdelijke aanduiding voor datum 4"/>
          <p:cNvSpPr>
            <a:spLocks noGrp="1"/>
          </p:cNvSpPr>
          <p:nvPr>
            <p:ph type="dt" sz="half" idx="10"/>
          </p:nvPr>
        </p:nvSpPr>
        <p:spPr>
          <a:xfrm>
            <a:off x="457200" y="6552000"/>
            <a:ext cx="2133600" cy="216000"/>
          </a:xfrm>
        </p:spPr>
        <p:txBody>
          <a:bodyPr/>
          <a:lstStyle/>
          <a:p>
            <a:fld id="{F86F4C7A-481B-4048-B388-4FD68D9F3283}"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32</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540000" y="288000"/>
            <a:ext cx="8748464" cy="719410"/>
          </a:xfrm>
        </p:spPr>
        <p:txBody>
          <a:bodyPr/>
          <a:lstStyle/>
          <a:p>
            <a:r>
              <a:rPr lang="nl-NL" dirty="0"/>
              <a:t>Precedentie AND en OR</a:t>
            </a:r>
          </a:p>
        </p:txBody>
      </p:sp>
      <p:sp>
        <p:nvSpPr>
          <p:cNvPr id="315396" name="Rectangle 4"/>
          <p:cNvSpPr>
            <a:spLocks noChangeArrowheads="1"/>
          </p:cNvSpPr>
          <p:nvPr/>
        </p:nvSpPr>
        <p:spPr bwMode="auto">
          <a:xfrm>
            <a:off x="540000" y="1080000"/>
            <a:ext cx="8424488" cy="2369880"/>
          </a:xfrm>
          <a:prstGeom prst="rect">
            <a:avLst/>
          </a:prstGeom>
          <a:solidFill>
            <a:schemeClr val="bg1"/>
          </a:solidFill>
          <a:ln w="9525">
            <a:noFill/>
            <a:miter lim="800000"/>
            <a:headEnd/>
            <a:tailEnd/>
          </a:ln>
          <a:effectLst/>
        </p:spPr>
        <p:txBody>
          <a:bodyPr wrap="square">
            <a:spAutoFit/>
          </a:bodyPr>
          <a:lstStyle/>
          <a:p>
            <a:pPr>
              <a:tabLst>
                <a:tab pos="363538" algn="l"/>
              </a:tabLst>
            </a:pPr>
            <a:r>
              <a:rPr lang="nl-NL" sz="2800" dirty="0">
                <a:latin typeface="Arial" charset="0"/>
              </a:rPr>
              <a:t>Toon de clubs met een bedrag kleiner of gelijk aan € 30 of een bedrag van € 45 en 20-jarige leden</a:t>
            </a:r>
            <a:r>
              <a:rPr lang="nl-NL" sz="2800" dirty="0" smtClean="0">
                <a:latin typeface="Arial" charset="0"/>
              </a:rPr>
              <a:t>.</a:t>
            </a:r>
          </a:p>
          <a:p>
            <a:pPr>
              <a:tabLst>
                <a:tab pos="363538" algn="l"/>
              </a:tabLst>
            </a:pPr>
            <a:endParaRPr lang="nl-NL" sz="2800" dirty="0">
              <a:latin typeface="Arial" charset="0"/>
            </a:endParaRPr>
          </a:p>
          <a:p>
            <a:pPr marL="514350" indent="-514350">
              <a:spcAft>
                <a:spcPts val="1000"/>
              </a:spcAft>
              <a:buSzPct val="80000"/>
              <a:buFont typeface="Wingdings" pitchFamily="2" charset="2"/>
              <a:buChar char="§"/>
              <a:tabLst>
                <a:tab pos="363538" algn="l"/>
              </a:tabLst>
            </a:pPr>
            <a:r>
              <a:rPr lang="nl-NL" sz="3200" dirty="0" smtClean="0">
                <a:solidFill>
                  <a:schemeClr val="accent1"/>
                </a:solidFill>
                <a:latin typeface="Arial" charset="0"/>
              </a:rPr>
              <a:t>AND</a:t>
            </a:r>
            <a:r>
              <a:rPr lang="nl-NL" sz="3200" dirty="0" smtClean="0">
                <a:latin typeface="Arial" charset="0"/>
              </a:rPr>
              <a:t> </a:t>
            </a:r>
            <a:r>
              <a:rPr lang="nl-NL" sz="3200" dirty="0">
                <a:latin typeface="Arial" charset="0"/>
              </a:rPr>
              <a:t>is sterker </a:t>
            </a:r>
            <a:r>
              <a:rPr lang="nl-NL" sz="3200" dirty="0" smtClean="0">
                <a:latin typeface="Arial" charset="0"/>
              </a:rPr>
              <a:t>dan </a:t>
            </a:r>
            <a:r>
              <a:rPr lang="nl-NL" sz="3200" dirty="0" smtClean="0">
                <a:solidFill>
                  <a:schemeClr val="accent1"/>
                </a:solidFill>
                <a:latin typeface="Arial" charset="0"/>
              </a:rPr>
              <a:t>OR </a:t>
            </a:r>
            <a:br>
              <a:rPr lang="nl-NL" sz="3200" dirty="0" smtClean="0">
                <a:solidFill>
                  <a:schemeClr val="accent1"/>
                </a:solidFill>
                <a:latin typeface="Arial" charset="0"/>
              </a:rPr>
            </a:br>
            <a:r>
              <a:rPr lang="nl-NL" sz="3200" dirty="0" smtClean="0">
                <a:latin typeface="Arial" charset="0"/>
              </a:rPr>
              <a:t>("</a:t>
            </a:r>
            <a:r>
              <a:rPr lang="nl-NL" sz="3200" dirty="0">
                <a:latin typeface="Arial" charset="0"/>
              </a:rPr>
              <a:t>hoger in precedentie</a:t>
            </a:r>
            <a:r>
              <a:rPr lang="nl-NL" sz="3200" dirty="0" smtClean="0">
                <a:latin typeface="Arial" charset="0"/>
              </a:rPr>
              <a:t>")</a:t>
            </a:r>
            <a:endParaRPr lang="nl-NL" sz="3200" dirty="0">
              <a:solidFill>
                <a:schemeClr val="accent1"/>
              </a:solidFill>
              <a:latin typeface="Arial" charset="0"/>
            </a:endParaRPr>
          </a:p>
        </p:txBody>
      </p:sp>
      <p:sp>
        <p:nvSpPr>
          <p:cNvPr id="7" name="Tijdelijke aanduiding voor datum 4"/>
          <p:cNvSpPr>
            <a:spLocks noGrp="1"/>
          </p:cNvSpPr>
          <p:nvPr>
            <p:ph type="dt" sz="half" idx="10"/>
          </p:nvPr>
        </p:nvSpPr>
        <p:spPr>
          <a:xfrm>
            <a:off x="457200" y="6552000"/>
            <a:ext cx="2133600" cy="216000"/>
          </a:xfrm>
        </p:spPr>
        <p:txBody>
          <a:bodyPr/>
          <a:lstStyle/>
          <a:p>
            <a:fld id="{9C732A71-C6A8-4D5F-87F5-17B5F22A4082}"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33</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540000" y="288000"/>
            <a:ext cx="8748464" cy="719410"/>
          </a:xfrm>
        </p:spPr>
        <p:txBody>
          <a:bodyPr/>
          <a:lstStyle/>
          <a:p>
            <a:r>
              <a:rPr lang="nl-NL" dirty="0"/>
              <a:t>SQL Query Voorbeeld </a:t>
            </a:r>
            <a:r>
              <a:rPr lang="nl-NL" dirty="0" smtClean="0"/>
              <a:t>9</a:t>
            </a:r>
            <a:endParaRPr lang="nl-NL" dirty="0"/>
          </a:p>
        </p:txBody>
      </p:sp>
      <p:graphicFrame>
        <p:nvGraphicFramePr>
          <p:cNvPr id="316489" name="Group 73"/>
          <p:cNvGraphicFramePr>
            <a:graphicFrameLocks noGrp="1"/>
          </p:cNvGraphicFramePr>
          <p:nvPr>
            <p:ph type="tbl" idx="1"/>
            <p:extLst>
              <p:ext uri="{D42A27DB-BD31-4B8C-83A1-F6EECF244321}">
                <p14:modId xmlns:p14="http://schemas.microsoft.com/office/powerpoint/2010/main" val="3320071043"/>
              </p:ext>
            </p:extLst>
          </p:nvPr>
        </p:nvGraphicFramePr>
        <p:xfrm>
          <a:off x="7380312" y="980726"/>
          <a:ext cx="1655738" cy="5245449"/>
        </p:xfrm>
        <a:graphic>
          <a:graphicData uri="http://schemas.openxmlformats.org/drawingml/2006/table">
            <a:tbl>
              <a:tblPr/>
              <a:tblGrid>
                <a:gridCol w="1655738"/>
              </a:tblGrid>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Club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LFC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LFC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SHCL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VVL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VVL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SHCL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SHCL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SHCL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859">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6419" name="Rectangle 3"/>
          <p:cNvSpPr>
            <a:spLocks noChangeArrowheads="1"/>
          </p:cNvSpPr>
          <p:nvPr/>
        </p:nvSpPr>
        <p:spPr bwMode="auto">
          <a:xfrm>
            <a:off x="540000" y="1080000"/>
            <a:ext cx="6480272" cy="5386090"/>
          </a:xfrm>
          <a:prstGeom prst="rect">
            <a:avLst/>
          </a:prstGeom>
          <a:noFill/>
          <a:ln w="9525">
            <a:noFill/>
            <a:miter lim="800000"/>
            <a:headEnd/>
            <a:tailEnd/>
          </a:ln>
          <a:effectLst/>
        </p:spPr>
        <p:txBody>
          <a:bodyPr wrap="square">
            <a:spAutoFit/>
          </a:bodyPr>
          <a:lstStyle/>
          <a:p>
            <a:pPr>
              <a:tabLst>
                <a:tab pos="363538" algn="l"/>
              </a:tabLst>
            </a:pPr>
            <a:r>
              <a:rPr lang="nl-NL" sz="3200" dirty="0">
                <a:latin typeface="Arial" charset="0"/>
              </a:rPr>
              <a:t>Toon de clubs met een bedrag </a:t>
            </a:r>
            <a:r>
              <a:rPr lang="nl-NL" sz="3200" dirty="0" smtClean="0">
                <a:latin typeface="Arial" charset="0"/>
              </a:rPr>
              <a:t>kleiner of gelijk aan </a:t>
            </a:r>
            <a:r>
              <a:rPr lang="nl-NL" sz="3200" dirty="0">
                <a:latin typeface="Arial" charset="0"/>
              </a:rPr>
              <a:t>€ 30 of een bedrag van € 45 en 20-jarige </a:t>
            </a:r>
            <a:r>
              <a:rPr lang="nl-NL" sz="3200" dirty="0" smtClean="0">
                <a:latin typeface="Arial" charset="0"/>
              </a:rPr>
              <a:t>leden</a:t>
            </a:r>
            <a:endParaRPr lang="nl-NL" sz="3200" dirty="0">
              <a:latin typeface="Arial" charset="0"/>
            </a:endParaRPr>
          </a:p>
          <a:p>
            <a:pPr>
              <a:tabLst>
                <a:tab pos="363538" algn="l"/>
              </a:tabLst>
            </a:pPr>
            <a:endParaRPr lang="nl-NL" dirty="0">
              <a:latin typeface="Arial" charset="0"/>
            </a:endParaRPr>
          </a:p>
          <a:p>
            <a:pPr>
              <a:tabLst>
                <a:tab pos="363538" algn="l"/>
              </a:tabLst>
            </a:pPr>
            <a:r>
              <a:rPr lang="nl-NL" sz="3200" b="1" dirty="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Club</a:t>
            </a: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FROM </a:t>
            </a:r>
            <a:r>
              <a:rPr lang="nl-NL" sz="3200" dirty="0" smtClean="0">
                <a:latin typeface="Courier New" panose="02070309020205020404" pitchFamily="49" charset="0"/>
                <a:cs typeface="Courier New" panose="02070309020205020404" pitchFamily="49" charset="0"/>
              </a:rPr>
              <a:t>Sporter</a:t>
            </a:r>
            <a:endParaRPr lang="nl-NL" sz="3200" dirty="0">
              <a:latin typeface="Courier New" panose="02070309020205020404" pitchFamily="49" charset="0"/>
              <a:cs typeface="Courier New" panose="02070309020205020404" pitchFamily="49"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WHERE </a:t>
            </a:r>
            <a:r>
              <a:rPr lang="nl-NL" sz="3200" dirty="0" smtClean="0">
                <a:latin typeface="Courier New" panose="02070309020205020404" pitchFamily="49" charset="0"/>
                <a:cs typeface="Courier New" panose="02070309020205020404" pitchFamily="49" charset="0"/>
              </a:rPr>
              <a:t>Bedrag </a:t>
            </a:r>
            <a:r>
              <a:rPr lang="nl-NL" sz="3200" b="1" dirty="0">
                <a:solidFill>
                  <a:schemeClr val="accent1"/>
                </a:solidFill>
                <a:latin typeface="Courier New" panose="02070309020205020404" pitchFamily="49" charset="0"/>
                <a:cs typeface="Courier New" panose="02070309020205020404" pitchFamily="49" charset="0"/>
              </a:rPr>
              <a:t>&lt;=</a:t>
            </a:r>
            <a:r>
              <a:rPr lang="nl-NL" sz="3200" dirty="0">
                <a:latin typeface="Courier New" panose="02070309020205020404" pitchFamily="49" charset="0"/>
                <a:cs typeface="Courier New" panose="02070309020205020404" pitchFamily="49" charset="0"/>
              </a:rPr>
              <a:t> 30</a:t>
            </a:r>
          </a:p>
          <a:p>
            <a:pPr>
              <a:tabLst>
                <a:tab pos="363538" algn="l"/>
              </a:tabLst>
            </a:pPr>
            <a:r>
              <a:rPr lang="nl-NL" sz="3200" dirty="0" smtClean="0">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OR</a:t>
            </a:r>
          </a:p>
          <a:p>
            <a:pPr>
              <a:tabLst>
                <a:tab pos="363538" algn="l"/>
              </a:tabLst>
            </a:pPr>
            <a:r>
              <a:rPr lang="nl-NL" sz="3200" dirty="0" smtClean="0">
                <a:latin typeface="Courier New" panose="02070309020205020404" pitchFamily="49" charset="0"/>
                <a:cs typeface="Courier New" panose="02070309020205020404" pitchFamily="49" charset="0"/>
              </a:rPr>
              <a:t>      Bedrag </a:t>
            </a:r>
            <a:r>
              <a:rPr lang="nl-NL" sz="3200" b="1" dirty="0" smtClean="0">
                <a:solidFill>
                  <a:schemeClr val="accent1"/>
                </a:solidFill>
                <a:latin typeface="Courier New" panose="02070309020205020404" pitchFamily="49" charset="0"/>
                <a:cs typeface="Courier New" panose="02070309020205020404" pitchFamily="49" charset="0"/>
              </a:rPr>
              <a:t>=</a:t>
            </a:r>
            <a:r>
              <a:rPr lang="nl-NL" sz="3200" dirty="0" smtClean="0">
                <a:latin typeface="Courier New" panose="02070309020205020404" pitchFamily="49" charset="0"/>
                <a:cs typeface="Courier New" panose="02070309020205020404" pitchFamily="49" charset="0"/>
              </a:rPr>
              <a:t> 45</a:t>
            </a:r>
          </a:p>
          <a:p>
            <a:pPr>
              <a:tabLst>
                <a:tab pos="363538" algn="l"/>
              </a:tabLst>
            </a:pPr>
            <a:r>
              <a:rPr lang="nl-NL" sz="3200" dirty="0">
                <a:solidFill>
                  <a:srgbClr val="FFE482"/>
                </a:solidFill>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AND</a:t>
            </a:r>
            <a:endParaRPr lang="nl-NL" sz="3200" b="1" dirty="0">
              <a:solidFill>
                <a:schemeClr val="accent1"/>
              </a:solidFill>
              <a:latin typeface="Courier New" panose="02070309020205020404" pitchFamily="49" charset="0"/>
              <a:cs typeface="Courier New" panose="02070309020205020404" pitchFamily="49" charset="0"/>
            </a:endParaRPr>
          </a:p>
          <a:p>
            <a:pPr>
              <a:tabLst>
                <a:tab pos="363538" algn="l"/>
              </a:tabLst>
            </a:pPr>
            <a:r>
              <a:rPr lang="nl-NL" sz="3200" dirty="0" smtClean="0">
                <a:solidFill>
                  <a:srgbClr val="FFE482"/>
                </a:solidFill>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Leeftijd </a:t>
            </a:r>
            <a:r>
              <a:rPr lang="nl-NL" sz="3200" b="1" dirty="0">
                <a:solidFill>
                  <a:schemeClr val="accent1"/>
                </a:solidFill>
                <a:latin typeface="Courier New" panose="02070309020205020404" pitchFamily="49" charset="0"/>
                <a:cs typeface="Courier New" panose="02070309020205020404" pitchFamily="49" charset="0"/>
              </a:rPr>
              <a: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20</a:t>
            </a:r>
            <a:r>
              <a:rPr lang="nl-NL" sz="3200" dirty="0" smtClean="0">
                <a:solidFill>
                  <a:schemeClr val="accent1"/>
                </a:solidFill>
                <a:latin typeface="Courier New" panose="02070309020205020404" pitchFamily="49" charset="0"/>
                <a:cs typeface="Courier New" panose="02070309020205020404" pitchFamily="49" charset="0"/>
              </a:rPr>
              <a:t>;</a:t>
            </a:r>
            <a:endParaRPr lang="nl-NL" sz="3200" dirty="0">
              <a:solidFill>
                <a:schemeClr val="accent1"/>
              </a:solidFill>
              <a:latin typeface="Courier New" panose="02070309020205020404" pitchFamily="49" charset="0"/>
              <a:cs typeface="Courier New" panose="02070309020205020404" pitchFamily="49" charset="0"/>
            </a:endParaRPr>
          </a:p>
        </p:txBody>
      </p:sp>
      <p:sp>
        <p:nvSpPr>
          <p:cNvPr id="8" name="Tijdelijke aanduiding voor datum 4"/>
          <p:cNvSpPr>
            <a:spLocks noGrp="1"/>
          </p:cNvSpPr>
          <p:nvPr>
            <p:ph type="dt" sz="half" idx="10"/>
          </p:nvPr>
        </p:nvSpPr>
        <p:spPr>
          <a:xfrm>
            <a:off x="457200" y="6552000"/>
            <a:ext cx="2133600" cy="216000"/>
          </a:xfrm>
        </p:spPr>
        <p:txBody>
          <a:bodyPr/>
          <a:lstStyle/>
          <a:p>
            <a:fld id="{32424F1F-EAA7-434C-9E92-DD44696BD5CF}"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34</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540000" y="288000"/>
            <a:ext cx="8748464" cy="719410"/>
          </a:xfrm>
        </p:spPr>
        <p:txBody>
          <a:bodyPr/>
          <a:lstStyle/>
          <a:p>
            <a:r>
              <a:rPr lang="nl-NL" dirty="0"/>
              <a:t>SQL Query Voorbeeld </a:t>
            </a:r>
            <a:r>
              <a:rPr lang="nl-NL" dirty="0" smtClean="0"/>
              <a:t>10</a:t>
            </a:r>
            <a:endParaRPr lang="nl-NL" dirty="0"/>
          </a:p>
        </p:txBody>
      </p:sp>
      <p:sp>
        <p:nvSpPr>
          <p:cNvPr id="319491" name="Rectangle 3"/>
          <p:cNvSpPr>
            <a:spLocks noChangeArrowheads="1"/>
          </p:cNvSpPr>
          <p:nvPr/>
        </p:nvSpPr>
        <p:spPr bwMode="auto">
          <a:xfrm>
            <a:off x="540000" y="1080000"/>
            <a:ext cx="8642350" cy="4524315"/>
          </a:xfrm>
          <a:prstGeom prst="rect">
            <a:avLst/>
          </a:prstGeom>
          <a:noFill/>
          <a:ln w="9525">
            <a:noFill/>
            <a:miter lim="800000"/>
            <a:headEnd/>
            <a:tailEnd/>
          </a:ln>
          <a:effectLst/>
        </p:spPr>
        <p:txBody>
          <a:bodyPr>
            <a:spAutoFit/>
          </a:bodyPr>
          <a:lstStyle/>
          <a:p>
            <a:pPr>
              <a:tabLst>
                <a:tab pos="363538" algn="l"/>
              </a:tabLst>
            </a:pPr>
            <a:r>
              <a:rPr lang="nl-NL" sz="3200" dirty="0">
                <a:latin typeface="Arial" charset="0"/>
              </a:rPr>
              <a:t>Toon de clubs met een bedrag kleiner of gelijk aan € 30 of een bedrag van € 45 en 20-jarige leden.</a:t>
            </a:r>
          </a:p>
          <a:p>
            <a:pPr>
              <a:tabLst>
                <a:tab pos="363538" algn="l"/>
              </a:tabLst>
            </a:pPr>
            <a:endParaRPr lang="nl-NL" sz="3200" dirty="0">
              <a:latin typeface="Arial" charset="0"/>
            </a:endParaRPr>
          </a:p>
          <a:p>
            <a:pPr>
              <a:tabLst>
                <a:tab pos="363538" algn="l"/>
              </a:tabLst>
            </a:pPr>
            <a:r>
              <a:rPr lang="nl-NL" sz="3200" b="1" dirty="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Club</a:t>
            </a: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endParaRPr lang="nl-NL" sz="3200" dirty="0">
              <a:latin typeface="Courier New" panose="02070309020205020404" pitchFamily="49" charset="0"/>
              <a:cs typeface="Courier New" panose="02070309020205020404" pitchFamily="49"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WHERE </a:t>
            </a:r>
          </a:p>
          <a:p>
            <a:pPr>
              <a:tabLst>
                <a:tab pos="363538" algn="l"/>
              </a:tabLst>
            </a:pPr>
            <a:r>
              <a:rPr lang="nl-NL" sz="3200" b="1" dirty="0">
                <a:solidFill>
                  <a:schemeClr val="accent1"/>
                </a:solidFill>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Bedrag </a:t>
            </a:r>
            <a:r>
              <a:rPr lang="nl-NL" sz="3200" b="1" dirty="0">
                <a:solidFill>
                  <a:schemeClr val="accent1"/>
                </a:solidFill>
                <a:latin typeface="Courier New" panose="02070309020205020404" pitchFamily="49" charset="0"/>
                <a:cs typeface="Courier New" panose="02070309020205020404" pitchFamily="49" charset="0"/>
              </a:rPr>
              <a:t>&lt;=</a:t>
            </a:r>
            <a:r>
              <a:rPr lang="nl-NL" sz="3200" dirty="0">
                <a:latin typeface="Courier New" panose="02070309020205020404" pitchFamily="49" charset="0"/>
                <a:cs typeface="Courier New" panose="02070309020205020404" pitchFamily="49" charset="0"/>
              </a:rPr>
              <a:t> 30 </a:t>
            </a:r>
            <a:r>
              <a:rPr lang="nl-NL" sz="3200" b="1" dirty="0">
                <a:solidFill>
                  <a:schemeClr val="accent1"/>
                </a:solidFill>
                <a:latin typeface="Courier New" panose="02070309020205020404" pitchFamily="49" charset="0"/>
                <a:cs typeface="Courier New" panose="02070309020205020404" pitchFamily="49" charset="0"/>
              </a:rPr>
              <a:t>OR</a:t>
            </a:r>
            <a:r>
              <a:rPr lang="nl-NL" sz="3200" dirty="0">
                <a:solidFill>
                  <a:schemeClr val="accent1"/>
                </a:solidFill>
                <a:latin typeface="Courier New" panose="02070309020205020404" pitchFamily="49" charset="0"/>
                <a:cs typeface="Courier New" panose="02070309020205020404" pitchFamily="49" charset="0"/>
              </a:rPr>
              <a:t> </a:t>
            </a:r>
            <a:r>
              <a:rPr lang="nl-NL" sz="3200" dirty="0">
                <a:latin typeface="Courier New" panose="02070309020205020404" pitchFamily="49" charset="0"/>
                <a:cs typeface="Courier New" panose="02070309020205020404" pitchFamily="49" charset="0"/>
              </a:rPr>
              <a:t>Bedrag </a:t>
            </a:r>
            <a:r>
              <a:rPr lang="nl-NL" sz="3200" b="1" dirty="0">
                <a:solidFill>
                  <a:schemeClr val="accent1"/>
                </a:solidFill>
                <a:latin typeface="Courier New" panose="02070309020205020404" pitchFamily="49" charset="0"/>
                <a:cs typeface="Courier New" panose="02070309020205020404" pitchFamily="49" charset="0"/>
              </a:rPr>
              <a: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45 </a:t>
            </a:r>
            <a:r>
              <a:rPr lang="nl-NL" sz="3200" b="1" dirty="0" smtClean="0">
                <a:solidFill>
                  <a:schemeClr val="accent1"/>
                </a:solidFill>
                <a:latin typeface="Courier New" panose="02070309020205020404" pitchFamily="49" charset="0"/>
                <a:cs typeface="Courier New" panose="02070309020205020404" pitchFamily="49" charset="0"/>
              </a:rPr>
              <a:t>)</a:t>
            </a:r>
            <a:endParaRPr lang="nl-NL" sz="3200" b="1" dirty="0">
              <a:solidFill>
                <a:schemeClr val="accent1"/>
              </a:solidFill>
              <a:latin typeface="Courier New" panose="02070309020205020404" pitchFamily="49" charset="0"/>
              <a:cs typeface="Courier New" panose="02070309020205020404" pitchFamily="49" charset="0"/>
            </a:endParaRPr>
          </a:p>
          <a:p>
            <a:pPr>
              <a:tabLst>
                <a:tab pos="363538" algn="l"/>
              </a:tabLst>
            </a:pPr>
            <a:r>
              <a:rPr lang="nl-NL" sz="3200" dirty="0">
                <a:solidFill>
                  <a:srgbClr val="FFE482"/>
                </a:solidFill>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AND</a:t>
            </a:r>
            <a:r>
              <a:rPr lang="nl-NL" sz="3200" dirty="0" smtClean="0">
                <a:solidFill>
                  <a:schemeClr val="accent1"/>
                </a:solidFill>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Leeftijd </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20</a:t>
            </a:r>
            <a:r>
              <a:rPr lang="nl-NL" sz="3200" dirty="0" smtClean="0">
                <a:solidFill>
                  <a:schemeClr val="accent1"/>
                </a:solidFill>
                <a:latin typeface="Courier New" panose="02070309020205020404" pitchFamily="49" charset="0"/>
                <a:cs typeface="Courier New" panose="02070309020205020404" pitchFamily="49" charset="0"/>
              </a:rPr>
              <a:t>;</a:t>
            </a:r>
            <a:endParaRPr lang="nl-NL" sz="3200" dirty="0">
              <a:solidFill>
                <a:schemeClr val="accent1"/>
              </a:solidFill>
              <a:latin typeface="Courier New" panose="02070309020205020404" pitchFamily="49" charset="0"/>
              <a:cs typeface="Courier New" panose="02070309020205020404" pitchFamily="49" charset="0"/>
            </a:endParaRPr>
          </a:p>
        </p:txBody>
      </p:sp>
      <p:graphicFrame>
        <p:nvGraphicFramePr>
          <p:cNvPr id="319526" name="Group 38"/>
          <p:cNvGraphicFramePr>
            <a:graphicFrameLocks noGrp="1"/>
          </p:cNvGraphicFramePr>
          <p:nvPr>
            <p:ph type="tbl" idx="1"/>
          </p:nvPr>
        </p:nvGraphicFramePr>
        <p:xfrm>
          <a:off x="6372200" y="2492896"/>
          <a:ext cx="1008063" cy="1371624"/>
        </p:xfrm>
        <a:graphic>
          <a:graphicData uri="http://schemas.openxmlformats.org/drawingml/2006/table">
            <a:tbl>
              <a:tblPr/>
              <a:tblGrid>
                <a:gridCol w="1008063"/>
              </a:tblGrid>
              <a:tr h="45720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Club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5720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VVL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SHCL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ijdelijke aanduiding voor datum 4"/>
          <p:cNvSpPr>
            <a:spLocks noGrp="1"/>
          </p:cNvSpPr>
          <p:nvPr>
            <p:ph type="dt" sz="half" idx="10"/>
          </p:nvPr>
        </p:nvSpPr>
        <p:spPr>
          <a:xfrm>
            <a:off x="457200" y="6552000"/>
            <a:ext cx="2133600" cy="216000"/>
          </a:xfrm>
        </p:spPr>
        <p:txBody>
          <a:bodyPr/>
          <a:lstStyle/>
          <a:p>
            <a:fld id="{C4A9C2D5-CF5B-433B-B5E9-8FA086280553}"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35</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type="title"/>
          </p:nvPr>
        </p:nvSpPr>
        <p:spPr>
          <a:xfrm>
            <a:off x="540000" y="288000"/>
            <a:ext cx="8748464" cy="719410"/>
          </a:xfrm>
          <a:noFill/>
          <a:ln/>
        </p:spPr>
        <p:txBody>
          <a:bodyPr/>
          <a:lstStyle/>
          <a:p>
            <a:r>
              <a:rPr lang="nl-NL" dirty="0"/>
              <a:t>Oefeningen 1-2</a:t>
            </a:r>
          </a:p>
        </p:txBody>
      </p:sp>
      <p:sp>
        <p:nvSpPr>
          <p:cNvPr id="328708" name="Rectangle 4"/>
          <p:cNvSpPr>
            <a:spLocks noGrp="1" noChangeArrowheads="1"/>
          </p:cNvSpPr>
          <p:nvPr>
            <p:ph idx="1"/>
          </p:nvPr>
        </p:nvSpPr>
        <p:spPr>
          <a:xfrm>
            <a:off x="540000" y="1080001"/>
            <a:ext cx="8208464" cy="5157312"/>
          </a:xfrm>
          <a:noFill/>
          <a:ln/>
        </p:spPr>
        <p:txBody>
          <a:bodyPr/>
          <a:lstStyle/>
          <a:p>
            <a:pPr marL="0" indent="0" eaLnBrk="0" hangingPunct="0">
              <a:spcBef>
                <a:spcPct val="0"/>
              </a:spcBef>
              <a:buClrTx/>
              <a:buSzTx/>
              <a:buFontTx/>
              <a:buNone/>
              <a:tabLst>
                <a:tab pos="363538" algn="l"/>
              </a:tabLst>
            </a:pPr>
            <a:r>
              <a:rPr lang="nl-NL" sz="2800" dirty="0"/>
              <a:t>Geef </a:t>
            </a:r>
            <a:r>
              <a:rPr lang="nl-NL" sz="2800" dirty="0" smtClean="0"/>
              <a:t>en </a:t>
            </a:r>
            <a:r>
              <a:rPr lang="nl-NL" sz="2800" dirty="0"/>
              <a:t>SQL-query voor </a:t>
            </a:r>
            <a:r>
              <a:rPr lang="nl-NL" sz="2800" dirty="0" smtClean="0"/>
              <a:t>elk van de </a:t>
            </a:r>
            <a:r>
              <a:rPr lang="nl-NL" sz="2800" dirty="0"/>
              <a:t>volgende </a:t>
            </a:r>
            <a:r>
              <a:rPr lang="nl-NL" sz="2800" dirty="0" smtClean="0"/>
              <a:t>vragen:</a:t>
            </a:r>
            <a:endParaRPr lang="nl-NL" sz="2800" dirty="0"/>
          </a:p>
          <a:p>
            <a:pPr marL="0" indent="0" eaLnBrk="0" hangingPunct="0">
              <a:spcBef>
                <a:spcPct val="0"/>
              </a:spcBef>
              <a:buClrTx/>
              <a:buSzTx/>
              <a:buFontTx/>
              <a:buNone/>
              <a:tabLst>
                <a:tab pos="363538" algn="l"/>
              </a:tabLst>
            </a:pPr>
            <a:endParaRPr lang="nl-NL" sz="2800" dirty="0"/>
          </a:p>
          <a:p>
            <a:pPr marL="457200" indent="-457200">
              <a:spcBef>
                <a:spcPct val="0"/>
              </a:spcBef>
              <a:spcAft>
                <a:spcPts val="1000"/>
              </a:spcAft>
              <a:buFont typeface="+mj-lt"/>
              <a:buAutoNum type="arabicPeriod"/>
              <a:tabLst>
                <a:tab pos="363538" algn="l"/>
              </a:tabLst>
            </a:pPr>
            <a:r>
              <a:rPr lang="nl-NL" sz="2800" dirty="0" smtClean="0"/>
              <a:t>Van welke </a:t>
            </a:r>
            <a:r>
              <a:rPr lang="nl-NL" sz="2800" dirty="0"/>
              <a:t>clubs </a:t>
            </a:r>
            <a:r>
              <a:rPr lang="nl-NL" sz="2800" dirty="0" smtClean="0"/>
              <a:t>is het bedrag € </a:t>
            </a:r>
            <a:r>
              <a:rPr lang="nl-NL" sz="2800" dirty="0"/>
              <a:t>25 of </a:t>
            </a:r>
            <a:r>
              <a:rPr lang="nl-NL" sz="2800" dirty="0" smtClean="0"/>
              <a:t>minder</a:t>
            </a:r>
            <a:r>
              <a:rPr lang="nl-NL" sz="2800" dirty="0"/>
              <a:t>?</a:t>
            </a:r>
          </a:p>
          <a:p>
            <a:pPr marL="457200" indent="-457200">
              <a:spcBef>
                <a:spcPct val="0"/>
              </a:spcBef>
              <a:spcAft>
                <a:spcPts val="1000"/>
              </a:spcAft>
              <a:buFont typeface="+mj-lt"/>
              <a:buAutoNum type="arabicPeriod"/>
              <a:tabLst>
                <a:tab pos="363538" algn="l"/>
              </a:tabLst>
            </a:pPr>
            <a:r>
              <a:rPr lang="nl-NL" sz="2800" dirty="0" smtClean="0"/>
              <a:t>Wie beoefenen hockey én tennis?</a:t>
            </a:r>
            <a:endParaRPr lang="nl-NL" sz="2800" dirty="0"/>
          </a:p>
          <a:p>
            <a:pPr marL="457200" indent="-457200">
              <a:spcBef>
                <a:spcPct val="0"/>
              </a:spcBef>
              <a:spcAft>
                <a:spcPts val="1000"/>
              </a:spcAft>
              <a:buFont typeface="+mj-lt"/>
              <a:buAutoNum type="arabicPeriod"/>
              <a:tabLst>
                <a:tab pos="363538" algn="l"/>
              </a:tabLst>
            </a:pPr>
            <a:r>
              <a:rPr lang="nl-NL" sz="2800" dirty="0" smtClean="0"/>
              <a:t>Wat </a:t>
            </a:r>
            <a:r>
              <a:rPr lang="nl-NL" sz="2800" dirty="0"/>
              <a:t>zijn de sporten van mensen onder 21 </a:t>
            </a:r>
            <a:r>
              <a:rPr lang="nl-NL" sz="2800" dirty="0" smtClean="0"/>
              <a:t>of </a:t>
            </a:r>
            <a:r>
              <a:rPr lang="nl-NL" sz="2800" dirty="0"/>
              <a:t>boven 25?</a:t>
            </a:r>
          </a:p>
          <a:p>
            <a:pPr marL="457200" indent="-457200">
              <a:spcBef>
                <a:spcPct val="0"/>
              </a:spcBef>
              <a:spcAft>
                <a:spcPts val="1000"/>
              </a:spcAft>
              <a:buFont typeface="+mj-lt"/>
              <a:buAutoNum type="arabicPeriod"/>
              <a:tabLst>
                <a:tab pos="363538" algn="l"/>
              </a:tabLst>
            </a:pPr>
            <a:r>
              <a:rPr lang="nl-NL" sz="2800" dirty="0" smtClean="0"/>
              <a:t>Toon de namen van </a:t>
            </a:r>
            <a:r>
              <a:rPr lang="nl-NL" sz="2800" dirty="0"/>
              <a:t>alle golfers of hockeyers </a:t>
            </a:r>
            <a:r>
              <a:rPr lang="nl-NL" sz="2800" dirty="0" smtClean="0"/>
              <a:t>met</a:t>
            </a:r>
            <a:r>
              <a:rPr lang="nl-NL" sz="2800" dirty="0"/>
              <a:t> </a:t>
            </a:r>
            <a:r>
              <a:rPr lang="nl-NL" sz="2800" dirty="0" smtClean="0"/>
              <a:t>een </a:t>
            </a:r>
            <a:r>
              <a:rPr lang="nl-NL" sz="2800" dirty="0"/>
              <a:t>bedrag onder € 35.</a:t>
            </a:r>
          </a:p>
        </p:txBody>
      </p:sp>
      <p:sp>
        <p:nvSpPr>
          <p:cNvPr id="328706" name="Text Box 2"/>
          <p:cNvSpPr txBox="1">
            <a:spLocks noChangeArrowheads="1"/>
          </p:cNvSpPr>
          <p:nvPr/>
        </p:nvSpPr>
        <p:spPr bwMode="auto">
          <a:xfrm>
            <a:off x="288925" y="3413125"/>
            <a:ext cx="2987675" cy="457200"/>
          </a:xfrm>
          <a:prstGeom prst="rect">
            <a:avLst/>
          </a:prstGeom>
          <a:noFill/>
          <a:ln w="9525">
            <a:noFill/>
            <a:miter lim="800000"/>
            <a:headEnd/>
            <a:tailEnd/>
          </a:ln>
          <a:effectLst/>
        </p:spPr>
        <p:txBody>
          <a:bodyPr>
            <a:spAutoFit/>
          </a:bodyPr>
          <a:lstStyle/>
          <a:p>
            <a:endParaRPr lang="nl-NL" dirty="0"/>
          </a:p>
        </p:txBody>
      </p:sp>
      <p:sp>
        <p:nvSpPr>
          <p:cNvPr id="8" name="Tijdelijke aanduiding voor datum 4"/>
          <p:cNvSpPr>
            <a:spLocks noGrp="1"/>
          </p:cNvSpPr>
          <p:nvPr>
            <p:ph type="dt" sz="half" idx="10"/>
          </p:nvPr>
        </p:nvSpPr>
        <p:spPr>
          <a:xfrm>
            <a:off x="457200" y="6552000"/>
            <a:ext cx="2133600" cy="216000"/>
          </a:xfrm>
        </p:spPr>
        <p:txBody>
          <a:bodyPr/>
          <a:lstStyle/>
          <a:p>
            <a:fld id="{A3B88357-2F9F-49C3-8762-4AE3B6ACED72}"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36</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540000" y="288000"/>
            <a:ext cx="8676456" cy="719410"/>
          </a:xfrm>
        </p:spPr>
        <p:txBody>
          <a:bodyPr/>
          <a:lstStyle/>
          <a:p>
            <a:r>
              <a:rPr lang="nl-NL" dirty="0"/>
              <a:t>SQL Query Voorbeeld </a:t>
            </a:r>
            <a:r>
              <a:rPr lang="nl-NL" dirty="0" smtClean="0"/>
              <a:t>11</a:t>
            </a:r>
            <a:endParaRPr lang="nl-NL" dirty="0"/>
          </a:p>
        </p:txBody>
      </p:sp>
      <p:graphicFrame>
        <p:nvGraphicFramePr>
          <p:cNvPr id="305192" name="Group 40"/>
          <p:cNvGraphicFramePr>
            <a:graphicFrameLocks noGrp="1"/>
          </p:cNvGraphicFramePr>
          <p:nvPr>
            <p:ph type="tbl" idx="1"/>
          </p:nvPr>
        </p:nvGraphicFramePr>
        <p:xfrm>
          <a:off x="7874000" y="2184400"/>
          <a:ext cx="801688" cy="3200400"/>
        </p:xfrm>
        <a:graphic>
          <a:graphicData uri="http://schemas.openxmlformats.org/drawingml/2006/table">
            <a:tbl>
              <a:tblPr/>
              <a:tblGrid>
                <a:gridCol w="801688"/>
              </a:tblGrid>
              <a:tr h="2921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921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419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476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476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5155" name="Rectangle 3"/>
          <p:cNvSpPr>
            <a:spLocks noChangeArrowheads="1"/>
          </p:cNvSpPr>
          <p:nvPr/>
        </p:nvSpPr>
        <p:spPr bwMode="auto">
          <a:xfrm>
            <a:off x="540000" y="1080000"/>
            <a:ext cx="8512175" cy="5472267"/>
          </a:xfrm>
          <a:prstGeom prst="rect">
            <a:avLst/>
          </a:prstGeom>
          <a:noFill/>
          <a:ln w="9525">
            <a:noFill/>
            <a:miter lim="800000"/>
            <a:headEnd/>
            <a:tailEnd/>
          </a:ln>
          <a:effectLst/>
        </p:spPr>
        <p:txBody>
          <a:bodyPr wrap="square">
            <a:spAutoFit/>
          </a:bodyPr>
          <a:lstStyle/>
          <a:p>
            <a:pPr marL="363538" indent="-363538"/>
            <a:r>
              <a:rPr lang="nl-NL" sz="3200" dirty="0">
                <a:latin typeface="Arial" charset="0"/>
              </a:rPr>
              <a:t>Toon alle ID's tussen 300 en 500.</a:t>
            </a:r>
          </a:p>
          <a:p>
            <a:pPr marL="363538" indent="-363538"/>
            <a:endParaRPr lang="nl-NL" sz="3200" dirty="0">
              <a:latin typeface="Arial" charset="0"/>
            </a:endParaRPr>
          </a:p>
          <a:p>
            <a:pPr marL="363538" indent="-363538"/>
            <a:r>
              <a:rPr lang="nl-NL" sz="3200" b="1" dirty="0" smtClean="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ID</a:t>
            </a:r>
            <a:endParaRPr lang="nl-NL" sz="3200" dirty="0">
              <a:latin typeface="Courier New" panose="02070309020205020404" pitchFamily="49" charset="0"/>
              <a:cs typeface="Courier New" panose="02070309020205020404" pitchFamily="49" charset="0"/>
            </a:endParaRPr>
          </a:p>
          <a:p>
            <a:pPr marL="363538" indent="-363538"/>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endParaRPr lang="nl-NL" sz="3200" dirty="0">
              <a:latin typeface="Courier New" panose="02070309020205020404" pitchFamily="49" charset="0"/>
              <a:cs typeface="Courier New" panose="02070309020205020404" pitchFamily="49" charset="0"/>
            </a:endParaRPr>
          </a:p>
          <a:p>
            <a:pPr marL="363538" indent="-363538"/>
            <a:r>
              <a:rPr lang="nl-NL" sz="3200" b="1" dirty="0" smtClean="0">
                <a:solidFill>
                  <a:schemeClr val="accent1"/>
                </a:solidFill>
                <a:latin typeface="Courier New" panose="02070309020205020404" pitchFamily="49" charset="0"/>
                <a:cs typeface="Courier New" panose="02070309020205020404" pitchFamily="49" charset="0"/>
              </a:rPr>
              <a:t>WHERE </a:t>
            </a:r>
          </a:p>
          <a:p>
            <a:pPr marL="363538" indent="-363538"/>
            <a:r>
              <a:rPr lang="nl-NL" sz="3200" dirty="0">
                <a:solidFill>
                  <a:schemeClr val="accent1"/>
                </a:solidFill>
                <a:latin typeface="Courier New" panose="02070309020205020404" pitchFamily="49" charset="0"/>
                <a:cs typeface="Courier New" panose="02070309020205020404" pitchFamily="49" charset="0"/>
              </a:rPr>
              <a:t> </a:t>
            </a:r>
            <a:r>
              <a:rPr lang="nl-NL" sz="3200" dirty="0" smtClean="0">
                <a:solidFill>
                  <a:schemeClr val="accent1"/>
                </a:solidFill>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ID </a:t>
            </a:r>
            <a:r>
              <a:rPr lang="nl-NL" sz="3200" b="1" dirty="0">
                <a:solidFill>
                  <a:schemeClr val="accent1"/>
                </a:solidFill>
                <a:latin typeface="Courier New" panose="02070309020205020404" pitchFamily="49" charset="0"/>
                <a:cs typeface="Courier New" panose="02070309020205020404" pitchFamily="49" charset="0"/>
              </a:rPr>
              <a:t>BETWEEN</a:t>
            </a:r>
            <a:r>
              <a:rPr lang="nl-NL" sz="3200" dirty="0">
                <a:solidFill>
                  <a:schemeClr val="accent1"/>
                </a:solidFill>
                <a:latin typeface="Courier New" panose="02070309020205020404" pitchFamily="49" charset="0"/>
                <a:cs typeface="Courier New" panose="02070309020205020404" pitchFamily="49" charset="0"/>
              </a:rPr>
              <a:t> </a:t>
            </a:r>
            <a:r>
              <a:rPr lang="nl-NL" sz="3200" dirty="0">
                <a:latin typeface="Courier New" panose="02070309020205020404" pitchFamily="49" charset="0"/>
                <a:cs typeface="Courier New" panose="02070309020205020404" pitchFamily="49" charset="0"/>
              </a:rPr>
              <a:t>300 </a:t>
            </a:r>
            <a:r>
              <a:rPr lang="nl-NL" sz="3200" b="1" dirty="0">
                <a:solidFill>
                  <a:schemeClr val="accent1"/>
                </a:solidFill>
                <a:latin typeface="Courier New" panose="02070309020205020404" pitchFamily="49" charset="0"/>
                <a:cs typeface="Courier New" panose="02070309020205020404" pitchFamily="49" charset="0"/>
              </a:rPr>
              <a:t>AND</a:t>
            </a:r>
            <a:r>
              <a:rPr lang="nl-NL" sz="3200" dirty="0">
                <a:solidFill>
                  <a:schemeClr val="accent1"/>
                </a:solidFill>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500</a:t>
            </a:r>
            <a:r>
              <a:rPr lang="nl-NL" sz="3200" dirty="0" smtClean="0">
                <a:solidFill>
                  <a:schemeClr val="accent1"/>
                </a:solidFill>
                <a:latin typeface="Courier New" panose="02070309020205020404" pitchFamily="49" charset="0"/>
                <a:cs typeface="Courier New" panose="02070309020205020404" pitchFamily="49" charset="0"/>
              </a:rPr>
              <a:t>;</a:t>
            </a:r>
            <a:endParaRPr lang="nl-NL" sz="3200" dirty="0">
              <a:solidFill>
                <a:srgbClr val="FFE482"/>
              </a:solidFill>
              <a:latin typeface="Courier New" panose="02070309020205020404" pitchFamily="49" charset="0"/>
              <a:cs typeface="Courier New" panose="02070309020205020404" pitchFamily="49" charset="0"/>
            </a:endParaRPr>
          </a:p>
          <a:p>
            <a:pPr marL="363538" indent="-363538"/>
            <a:r>
              <a:rPr lang="nl-NL" sz="3200" dirty="0" smtClean="0">
                <a:solidFill>
                  <a:schemeClr val="accent1"/>
                </a:solidFill>
                <a:latin typeface="Courier New" panose="02070309020205020404" pitchFamily="49" charset="0"/>
                <a:cs typeface="Courier New" panose="02070309020205020404" pitchFamily="49" charset="0"/>
              </a:rPr>
              <a:t>… </a:t>
            </a:r>
            <a:r>
              <a:rPr lang="nl-NL" sz="2800" dirty="0" smtClean="0">
                <a:solidFill>
                  <a:schemeClr val="accent1"/>
                </a:solidFill>
                <a:latin typeface="Courier New" panose="02070309020205020404" pitchFamily="49" charset="0"/>
                <a:cs typeface="Courier New" panose="02070309020205020404" pitchFamily="49" charset="0"/>
              </a:rPr>
              <a:t>of </a:t>
            </a:r>
            <a:r>
              <a:rPr lang="nl-NL" sz="3200" dirty="0" smtClean="0">
                <a:solidFill>
                  <a:schemeClr val="accent1"/>
                </a:solidFill>
                <a:latin typeface="Courier New" panose="02070309020205020404" pitchFamily="49" charset="0"/>
                <a:cs typeface="Courier New" panose="02070309020205020404" pitchFamily="49" charset="0"/>
              </a:rPr>
              <a:t>…</a:t>
            </a:r>
          </a:p>
          <a:p>
            <a:pPr marL="363538" indent="-363538"/>
            <a:r>
              <a:rPr lang="nl-NL" sz="3200" b="1" dirty="0" smtClean="0">
                <a:solidFill>
                  <a:schemeClr val="accent1"/>
                </a:solidFill>
                <a:latin typeface="Courier New" panose="02070309020205020404" pitchFamily="49" charset="0"/>
                <a:cs typeface="Courier New" panose="02070309020205020404" pitchFamily="49" charset="0"/>
              </a:rPr>
              <a:t>WHERE</a:t>
            </a:r>
            <a:r>
              <a:rPr lang="nl-NL" sz="3200" b="1" dirty="0">
                <a:latin typeface="Courier New" panose="02070309020205020404" pitchFamily="49" charset="0"/>
                <a:cs typeface="Courier New" panose="02070309020205020404" pitchFamily="49" charset="0"/>
              </a:rPr>
              <a:t> </a:t>
            </a:r>
            <a:endParaRPr lang="nl-NL" sz="3200" b="1" dirty="0" smtClean="0">
              <a:latin typeface="Courier New" panose="02070309020205020404" pitchFamily="49" charset="0"/>
              <a:cs typeface="Courier New" panose="02070309020205020404" pitchFamily="49" charset="0"/>
            </a:endParaRPr>
          </a:p>
          <a:p>
            <a:pPr marL="363538" indent="-363538"/>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 ID </a:t>
            </a:r>
            <a:r>
              <a:rPr lang="nl-NL" sz="3200" b="1" dirty="0">
                <a:solidFill>
                  <a:schemeClr val="accent1"/>
                </a:solidFill>
                <a:latin typeface="Courier New" panose="02070309020205020404" pitchFamily="49" charset="0"/>
                <a:cs typeface="Courier New" panose="02070309020205020404" pitchFamily="49" charset="0"/>
              </a:rPr>
              <a:t>&gt;=</a:t>
            </a:r>
            <a:r>
              <a:rPr lang="nl-NL" sz="3200" dirty="0">
                <a:solidFill>
                  <a:schemeClr val="accent1"/>
                </a:solidFill>
                <a:latin typeface="Courier New" panose="02070309020205020404" pitchFamily="49" charset="0"/>
                <a:cs typeface="Courier New" panose="02070309020205020404" pitchFamily="49" charset="0"/>
              </a:rPr>
              <a:t> </a:t>
            </a:r>
            <a:r>
              <a:rPr lang="nl-NL" sz="3200" dirty="0">
                <a:latin typeface="Courier New" panose="02070309020205020404" pitchFamily="49" charset="0"/>
                <a:cs typeface="Courier New" panose="02070309020205020404" pitchFamily="49" charset="0"/>
              </a:rPr>
              <a:t>300 </a:t>
            </a:r>
            <a:r>
              <a:rPr lang="nl-NL" sz="3200" b="1" dirty="0">
                <a:solidFill>
                  <a:schemeClr val="accent1"/>
                </a:solidFill>
                <a:latin typeface="Courier New" panose="02070309020205020404" pitchFamily="49" charset="0"/>
                <a:cs typeface="Courier New" panose="02070309020205020404" pitchFamily="49" charset="0"/>
              </a:rPr>
              <a:t>AND</a:t>
            </a:r>
            <a:r>
              <a:rPr lang="nl-NL" sz="3200" dirty="0">
                <a:latin typeface="Courier New" panose="02070309020205020404" pitchFamily="49" charset="0"/>
                <a:cs typeface="Courier New" panose="02070309020205020404" pitchFamily="49" charset="0"/>
              </a:rPr>
              <a:t> ID </a:t>
            </a:r>
            <a:r>
              <a:rPr lang="nl-NL" sz="3200" b="1" dirty="0">
                <a:solidFill>
                  <a:schemeClr val="accent1"/>
                </a:solidFill>
                <a:latin typeface="Courier New" panose="02070309020205020404" pitchFamily="49" charset="0"/>
                <a:cs typeface="Courier New" panose="02070309020205020404" pitchFamily="49" charset="0"/>
              </a:rPr>
              <a:t>&lt;=</a:t>
            </a:r>
            <a:r>
              <a:rPr lang="nl-NL" sz="3200" dirty="0">
                <a:solidFill>
                  <a:schemeClr val="accent1"/>
                </a:solidFill>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500</a:t>
            </a:r>
            <a:r>
              <a:rPr lang="nl-NL" sz="3200" dirty="0" smtClean="0">
                <a:solidFill>
                  <a:schemeClr val="accent1"/>
                </a:solidFill>
                <a:latin typeface="Courier New" panose="02070309020205020404" pitchFamily="49" charset="0"/>
                <a:cs typeface="Courier New" panose="02070309020205020404" pitchFamily="49" charset="0"/>
              </a:rPr>
              <a:t>;</a:t>
            </a:r>
            <a:endParaRPr lang="nl-NL" sz="3200" dirty="0">
              <a:solidFill>
                <a:schemeClr val="accent1"/>
              </a:solidFill>
              <a:latin typeface="Courier New" panose="02070309020205020404" pitchFamily="49" charset="0"/>
              <a:cs typeface="Courier New" panose="02070309020205020404" pitchFamily="49" charset="0"/>
            </a:endParaRPr>
          </a:p>
          <a:p>
            <a:pPr eaLnBrk="1" hangingPunct="1">
              <a:lnSpc>
                <a:spcPct val="90000"/>
              </a:lnSpc>
              <a:spcBef>
                <a:spcPct val="20000"/>
              </a:spcBef>
              <a:buClr>
                <a:srgbClr val="ECFF2B"/>
              </a:buClr>
              <a:buSzPct val="80000"/>
            </a:pPr>
            <a:endParaRPr lang="nl-NL" sz="2800" dirty="0" smtClean="0">
              <a:latin typeface="Arial" charset="0"/>
            </a:endParaRPr>
          </a:p>
          <a:p>
            <a:pPr eaLnBrk="1" hangingPunct="1">
              <a:lnSpc>
                <a:spcPct val="90000"/>
              </a:lnSpc>
              <a:spcBef>
                <a:spcPct val="20000"/>
              </a:spcBef>
              <a:buClr>
                <a:srgbClr val="ECFF2B"/>
              </a:buClr>
              <a:buSzPct val="80000"/>
            </a:pPr>
            <a:r>
              <a:rPr lang="nl-NL" sz="2800" dirty="0" smtClean="0">
                <a:latin typeface="Arial" charset="0"/>
              </a:rPr>
              <a:t>BETWEEN-AND: bereik </a:t>
            </a:r>
            <a:r>
              <a:rPr lang="nl-NL" sz="2800" u="sng" dirty="0" smtClean="0">
                <a:latin typeface="Arial" charset="0"/>
              </a:rPr>
              <a:t>inclusief</a:t>
            </a:r>
            <a:r>
              <a:rPr lang="nl-NL" sz="2800" dirty="0" smtClean="0">
                <a:latin typeface="Arial" charset="0"/>
              </a:rPr>
              <a:t> grenswaarden</a:t>
            </a:r>
            <a:endParaRPr lang="nl-NL" sz="2800" dirty="0">
              <a:latin typeface="Arial" charset="0"/>
            </a:endParaRPr>
          </a:p>
        </p:txBody>
      </p:sp>
      <p:sp>
        <p:nvSpPr>
          <p:cNvPr id="8" name="Tijdelijke aanduiding voor datum 4"/>
          <p:cNvSpPr>
            <a:spLocks noGrp="1"/>
          </p:cNvSpPr>
          <p:nvPr>
            <p:ph type="dt" sz="half" idx="10"/>
          </p:nvPr>
        </p:nvSpPr>
        <p:spPr>
          <a:xfrm>
            <a:off x="457200" y="6552000"/>
            <a:ext cx="2133600" cy="216000"/>
          </a:xfrm>
        </p:spPr>
        <p:txBody>
          <a:bodyPr/>
          <a:lstStyle/>
          <a:p>
            <a:fld id="{D1177FA0-32F1-4522-A987-F9B224606552}"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37</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540000" y="288000"/>
            <a:ext cx="8748464" cy="719410"/>
          </a:xfrm>
        </p:spPr>
        <p:txBody>
          <a:bodyPr/>
          <a:lstStyle/>
          <a:p>
            <a:r>
              <a:rPr lang="nl-NL" dirty="0"/>
              <a:t>SQL Query Voorbeeld </a:t>
            </a:r>
            <a:r>
              <a:rPr lang="nl-NL" dirty="0" smtClean="0"/>
              <a:t>12</a:t>
            </a:r>
            <a:endParaRPr lang="nl-NL" dirty="0"/>
          </a:p>
        </p:txBody>
      </p:sp>
      <p:graphicFrame>
        <p:nvGraphicFramePr>
          <p:cNvPr id="306250" name="Group 74"/>
          <p:cNvGraphicFramePr>
            <a:graphicFrameLocks noGrp="1"/>
          </p:cNvGraphicFramePr>
          <p:nvPr>
            <p:ph type="tbl" idx="1"/>
          </p:nvPr>
        </p:nvGraphicFramePr>
        <p:xfrm>
          <a:off x="2627784" y="4437112"/>
          <a:ext cx="2663825" cy="1828800"/>
        </p:xfrm>
        <a:graphic>
          <a:graphicData uri="http://schemas.openxmlformats.org/drawingml/2006/table">
            <a:tbl>
              <a:tblPr/>
              <a:tblGrid>
                <a:gridCol w="1371600"/>
                <a:gridCol w="1292225"/>
              </a:tblGrid>
              <a:tr h="45402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Sport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Bedrag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952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Tennis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Golf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Tennis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6179" name="Rectangle 3"/>
          <p:cNvSpPr>
            <a:spLocks noChangeArrowheads="1"/>
          </p:cNvSpPr>
          <p:nvPr/>
        </p:nvSpPr>
        <p:spPr bwMode="auto">
          <a:xfrm>
            <a:off x="540000" y="1080000"/>
            <a:ext cx="8604000" cy="3046988"/>
          </a:xfrm>
          <a:prstGeom prst="rect">
            <a:avLst/>
          </a:prstGeom>
          <a:noFill/>
          <a:ln w="9525">
            <a:noFill/>
            <a:miter lim="800000"/>
            <a:headEnd/>
            <a:tailEnd/>
          </a:ln>
          <a:effectLst/>
        </p:spPr>
        <p:txBody>
          <a:bodyPr wrap="square">
            <a:spAutoFit/>
          </a:bodyPr>
          <a:lstStyle/>
          <a:p>
            <a:pPr marL="87313" indent="-87313"/>
            <a:r>
              <a:rPr lang="nl-NL" sz="3200" dirty="0">
                <a:latin typeface="Arial" charset="0"/>
              </a:rPr>
              <a:t>Toon de sporten en bedragen van golf- of tennisclubs.</a:t>
            </a:r>
          </a:p>
          <a:p>
            <a:pPr marL="87313" indent="-87313"/>
            <a:endParaRPr lang="nl-NL" sz="3200" dirty="0">
              <a:latin typeface="Arial" charset="0"/>
            </a:endParaRPr>
          </a:p>
          <a:p>
            <a:pPr marL="87313" indent="-87313"/>
            <a:r>
              <a:rPr lang="nl-NL" sz="3200" b="1" dirty="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a:t>
            </a:r>
            <a:r>
              <a:rPr lang="nl-NL" sz="3200" dirty="0">
                <a:solidFill>
                  <a:srgbClr val="FFE482"/>
                </a:solidFill>
                <a:latin typeface="Courier New" panose="02070309020205020404" pitchFamily="49" charset="0"/>
                <a:cs typeface="Courier New" panose="02070309020205020404" pitchFamily="49" charset="0"/>
              </a:rPr>
              <a:t>,</a:t>
            </a:r>
            <a:r>
              <a:rPr lang="nl-NL" sz="3200" dirty="0">
                <a:latin typeface="Courier New" panose="02070309020205020404" pitchFamily="49" charset="0"/>
                <a:cs typeface="Courier New" panose="02070309020205020404" pitchFamily="49" charset="0"/>
              </a:rPr>
              <a:t> Bedrag</a:t>
            </a:r>
          </a:p>
          <a:p>
            <a:pPr marL="87313" indent="-87313"/>
            <a:r>
              <a:rPr lang="nl-NL" sz="3200" b="1" dirty="0" smtClean="0">
                <a:solidFill>
                  <a:schemeClr val="accent1"/>
                </a:solidFill>
                <a:latin typeface="Courier New" panose="02070309020205020404" pitchFamily="49" charset="0"/>
                <a:cs typeface="Courier New" panose="02070309020205020404" pitchFamily="49" charset="0"/>
              </a:rPr>
              <a:t>FROM </a:t>
            </a:r>
            <a:r>
              <a:rPr lang="nl-NL" sz="3200" dirty="0" smtClean="0">
                <a:latin typeface="Courier New" panose="02070309020205020404" pitchFamily="49" charset="0"/>
                <a:cs typeface="Courier New" panose="02070309020205020404" pitchFamily="49" charset="0"/>
              </a:rPr>
              <a:t>Sporter</a:t>
            </a:r>
            <a:endParaRPr lang="nl-NL" sz="3200" dirty="0">
              <a:latin typeface="Courier New" panose="02070309020205020404" pitchFamily="49" charset="0"/>
              <a:cs typeface="Courier New" panose="02070309020205020404" pitchFamily="49" charset="0"/>
            </a:endParaRPr>
          </a:p>
          <a:p>
            <a:pPr marL="87313" indent="-87313"/>
            <a:r>
              <a:rPr lang="nl-NL" sz="3200" b="1" dirty="0" smtClean="0">
                <a:solidFill>
                  <a:schemeClr val="accent1"/>
                </a:solidFill>
                <a:latin typeface="Courier New" panose="02070309020205020404" pitchFamily="49" charset="0"/>
                <a:cs typeface="Courier New" panose="02070309020205020404" pitchFamily="49" charset="0"/>
              </a:rPr>
              <a:t>WHERE </a:t>
            </a:r>
            <a:r>
              <a:rPr lang="nl-NL" sz="3200" dirty="0" smtClean="0">
                <a:latin typeface="Courier New" panose="02070309020205020404" pitchFamily="49" charset="0"/>
                <a:cs typeface="Courier New" panose="02070309020205020404" pitchFamily="49" charset="0"/>
              </a:rPr>
              <a:t>Sport </a:t>
            </a:r>
            <a:r>
              <a:rPr lang="nl-NL" sz="3200" b="1" dirty="0">
                <a:solidFill>
                  <a:schemeClr val="accent1"/>
                </a:solidFill>
                <a:latin typeface="Courier New" panose="02070309020205020404" pitchFamily="49" charset="0"/>
                <a:cs typeface="Courier New" panose="02070309020205020404" pitchFamily="49" charset="0"/>
              </a:rPr>
              <a:t>IN</a:t>
            </a:r>
            <a:r>
              <a:rPr lang="nl-NL" sz="3200" dirty="0">
                <a:solidFill>
                  <a:schemeClr val="accent1"/>
                </a:solidFill>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a:t>
            </a:r>
            <a:r>
              <a:rPr lang="nl-NL" sz="3200" dirty="0" smtClean="0">
                <a:latin typeface="Courier New" panose="02070309020205020404" pitchFamily="49" charset="0"/>
                <a:cs typeface="Courier New" panose="02070309020205020404" pitchFamily="49" charset="0"/>
              </a:rPr>
              <a:t>Tennis</a:t>
            </a:r>
            <a:r>
              <a:rPr lang="nl-NL" sz="3200" dirty="0" smtClean="0">
                <a:solidFill>
                  <a:schemeClr val="accent1"/>
                </a:solidFill>
                <a:latin typeface="Courier New" panose="02070309020205020404" pitchFamily="49" charset="0"/>
                <a:cs typeface="Courier New" panose="02070309020205020404" pitchFamily="49" charset="0"/>
              </a:rPr>
              <a:t>',</a:t>
            </a:r>
            <a:r>
              <a:rPr lang="nl-NL" sz="3200" dirty="0" smtClean="0">
                <a:latin typeface="Courier New" panose="02070309020205020404" pitchFamily="49" charset="0"/>
                <a:cs typeface="Courier New" panose="02070309020205020404" pitchFamily="49" charset="0"/>
              </a:rPr>
              <a:t> </a:t>
            </a:r>
            <a:r>
              <a:rPr lang="nl-NL" sz="3200" dirty="0" smtClean="0">
                <a:solidFill>
                  <a:schemeClr val="accent1"/>
                </a:solidFill>
                <a:latin typeface="Courier New" panose="02070309020205020404" pitchFamily="49" charset="0"/>
                <a:cs typeface="Courier New" panose="02070309020205020404" pitchFamily="49" charset="0"/>
              </a:rPr>
              <a:t>'</a:t>
            </a:r>
            <a:r>
              <a:rPr lang="nl-NL" sz="3200" dirty="0" smtClean="0">
                <a:latin typeface="Courier New" panose="02070309020205020404" pitchFamily="49" charset="0"/>
                <a:cs typeface="Courier New" panose="02070309020205020404" pitchFamily="49" charset="0"/>
              </a:rPr>
              <a:t>Golf</a:t>
            </a:r>
            <a:r>
              <a:rPr lang="nl-NL" sz="3200" b="1" dirty="0" smtClean="0">
                <a:solidFill>
                  <a:schemeClr val="accent1"/>
                </a:solidFill>
                <a:latin typeface="Courier New" panose="02070309020205020404" pitchFamily="49" charset="0"/>
                <a:cs typeface="Courier New" panose="02070309020205020404" pitchFamily="49" charset="0"/>
              </a:rPr>
              <a:t>')</a:t>
            </a:r>
            <a:r>
              <a:rPr lang="nl-NL" sz="3200" dirty="0" smtClean="0">
                <a:solidFill>
                  <a:schemeClr val="accent1"/>
                </a:solidFill>
                <a:latin typeface="Courier New" panose="02070309020205020404" pitchFamily="49" charset="0"/>
                <a:cs typeface="Courier New" panose="02070309020205020404" pitchFamily="49" charset="0"/>
              </a:rPr>
              <a:t>;</a:t>
            </a:r>
            <a:endParaRPr lang="nl-NL" sz="3200" dirty="0">
              <a:solidFill>
                <a:schemeClr val="accent1"/>
              </a:solidFill>
              <a:latin typeface="Courier New" panose="02070309020205020404" pitchFamily="49" charset="0"/>
              <a:cs typeface="Courier New" panose="02070309020205020404" pitchFamily="49" charset="0"/>
            </a:endParaRPr>
          </a:p>
        </p:txBody>
      </p:sp>
      <p:sp>
        <p:nvSpPr>
          <p:cNvPr id="8" name="Tijdelijke aanduiding voor datum 4"/>
          <p:cNvSpPr>
            <a:spLocks noGrp="1"/>
          </p:cNvSpPr>
          <p:nvPr>
            <p:ph type="dt" sz="half" idx="10"/>
          </p:nvPr>
        </p:nvSpPr>
        <p:spPr>
          <a:xfrm>
            <a:off x="457200" y="6552000"/>
            <a:ext cx="2133600" cy="216000"/>
          </a:xfrm>
        </p:spPr>
        <p:txBody>
          <a:bodyPr/>
          <a:lstStyle/>
          <a:p>
            <a:fld id="{93E7FC30-4601-4447-94D5-029DB33073D9}"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38</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39552" y="288000"/>
            <a:ext cx="8604448" cy="719410"/>
          </a:xfrm>
        </p:spPr>
        <p:txBody>
          <a:bodyPr/>
          <a:lstStyle/>
          <a:p>
            <a:r>
              <a:rPr lang="nl-NL" dirty="0"/>
              <a:t>SQL Query Voorbeeld </a:t>
            </a:r>
            <a:r>
              <a:rPr lang="nl-NL" dirty="0" smtClean="0"/>
              <a:t>13</a:t>
            </a:r>
            <a:endParaRPr lang="nl-NL" dirty="0"/>
          </a:p>
        </p:txBody>
      </p:sp>
      <p:sp>
        <p:nvSpPr>
          <p:cNvPr id="321539" name="Rectangle 3"/>
          <p:cNvSpPr>
            <a:spLocks noChangeArrowheads="1"/>
          </p:cNvSpPr>
          <p:nvPr/>
        </p:nvSpPr>
        <p:spPr bwMode="auto">
          <a:xfrm>
            <a:off x="540000" y="1080000"/>
            <a:ext cx="7431088" cy="4475071"/>
          </a:xfrm>
          <a:prstGeom prst="rect">
            <a:avLst/>
          </a:prstGeom>
          <a:noFill/>
          <a:ln w="9525">
            <a:noFill/>
            <a:miter lim="800000"/>
            <a:headEnd/>
            <a:tailEnd/>
          </a:ln>
          <a:effectLst/>
        </p:spPr>
        <p:txBody>
          <a:bodyPr>
            <a:spAutoFit/>
          </a:bodyPr>
          <a:lstStyle/>
          <a:p>
            <a:pPr>
              <a:tabLst>
                <a:tab pos="363538" algn="l"/>
              </a:tabLst>
            </a:pPr>
            <a:r>
              <a:rPr lang="nl-NL" sz="3200" dirty="0">
                <a:latin typeface="Arial" charset="0"/>
              </a:rPr>
              <a:t>Van welke clubs is de 2</a:t>
            </a:r>
            <a:r>
              <a:rPr lang="nl-NL" sz="3200" baseline="30000" dirty="0">
                <a:latin typeface="Arial" charset="0"/>
              </a:rPr>
              <a:t>de</a:t>
            </a:r>
            <a:r>
              <a:rPr lang="nl-NL" sz="3200" dirty="0">
                <a:latin typeface="Arial" charset="0"/>
              </a:rPr>
              <a:t> letter een C?</a:t>
            </a:r>
          </a:p>
          <a:p>
            <a:pPr>
              <a:tabLst>
                <a:tab pos="363538" algn="l"/>
              </a:tabLst>
            </a:pPr>
            <a:endParaRPr lang="nl-NL" sz="3200" dirty="0">
              <a:latin typeface="Arial"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Club</a:t>
            </a:r>
            <a:endParaRPr lang="nl-NL" sz="3200" dirty="0">
              <a:latin typeface="Courier New" panose="02070309020205020404" pitchFamily="49" charset="0"/>
              <a:cs typeface="Courier New" panose="02070309020205020404" pitchFamily="49"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endParaRPr lang="nl-NL" sz="3200" dirty="0">
              <a:latin typeface="Courier New" panose="02070309020205020404" pitchFamily="49" charset="0"/>
              <a:cs typeface="Courier New" panose="02070309020205020404" pitchFamily="49"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WHERE</a:t>
            </a:r>
            <a:r>
              <a:rPr lang="nl-NL" sz="3200" dirty="0" smtClean="0">
                <a:solidFill>
                  <a:schemeClr val="accent1"/>
                </a:solidFill>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Club </a:t>
            </a:r>
            <a:r>
              <a:rPr lang="nl-NL" sz="3200" b="1" dirty="0">
                <a:solidFill>
                  <a:schemeClr val="accent1"/>
                </a:solidFill>
                <a:latin typeface="Courier New" panose="02070309020205020404" pitchFamily="49" charset="0"/>
                <a:cs typeface="Courier New" panose="02070309020205020404" pitchFamily="49" charset="0"/>
              </a:rPr>
              <a:t>LIKE</a:t>
            </a:r>
            <a:r>
              <a:rPr lang="nl-NL" sz="3200" dirty="0">
                <a:solidFill>
                  <a:schemeClr val="accent1"/>
                </a:solidFill>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'_</a:t>
            </a:r>
            <a:r>
              <a:rPr lang="nl-NL" sz="3200" dirty="0">
                <a:latin typeface="Courier New" panose="02070309020205020404" pitchFamily="49" charset="0"/>
                <a:cs typeface="Courier New" panose="02070309020205020404" pitchFamily="49" charset="0"/>
              </a:rPr>
              <a:t>C</a:t>
            </a:r>
            <a:r>
              <a:rPr lang="nl-NL" sz="3200" b="1" dirty="0" smtClean="0">
                <a:solidFill>
                  <a:schemeClr val="accent1"/>
                </a:solidFill>
                <a:latin typeface="Courier New" panose="02070309020205020404" pitchFamily="49" charset="0"/>
                <a:cs typeface="Courier New" panose="02070309020205020404" pitchFamily="49" charset="0"/>
              </a:rPr>
              <a:t>%';</a:t>
            </a:r>
            <a:endParaRPr lang="nl-NL" sz="3200" b="1" dirty="0">
              <a:solidFill>
                <a:schemeClr val="accent1"/>
              </a:solidFill>
              <a:latin typeface="Courier New" panose="02070309020205020404" pitchFamily="49" charset="0"/>
              <a:cs typeface="Courier New" panose="02070309020205020404" pitchFamily="49" charset="0"/>
            </a:endParaRPr>
          </a:p>
          <a:p>
            <a:pPr>
              <a:tabLst>
                <a:tab pos="363538" algn="l"/>
              </a:tabLst>
            </a:pPr>
            <a:endParaRPr lang="nl-NL" sz="3200" dirty="0">
              <a:solidFill>
                <a:srgbClr val="FFE482"/>
              </a:solidFill>
              <a:latin typeface="Arial" charset="0"/>
            </a:endParaRPr>
          </a:p>
          <a:p>
            <a:pPr eaLnBrk="1" hangingPunct="1">
              <a:lnSpc>
                <a:spcPct val="90000"/>
              </a:lnSpc>
              <a:spcBef>
                <a:spcPct val="20000"/>
              </a:spcBef>
              <a:buSzPct val="80000"/>
              <a:tabLst>
                <a:tab pos="363538" algn="l"/>
              </a:tabLst>
            </a:pPr>
            <a:r>
              <a:rPr lang="nl-NL" sz="3200" dirty="0" smtClean="0">
                <a:latin typeface="Arial" charset="0"/>
              </a:rPr>
              <a:t>'</a:t>
            </a:r>
            <a:r>
              <a:rPr lang="nl-NL" sz="3200" dirty="0" smtClean="0">
                <a:solidFill>
                  <a:srgbClr val="C00000"/>
                </a:solidFill>
                <a:latin typeface="Arial" charset="0"/>
              </a:rPr>
              <a:t>_</a:t>
            </a:r>
            <a:r>
              <a:rPr lang="nl-NL" sz="3200" dirty="0" smtClean="0">
                <a:latin typeface="Arial" charset="0"/>
              </a:rPr>
              <a:t>' is een wildcard </a:t>
            </a:r>
            <a:r>
              <a:rPr lang="nl-NL" sz="3200" dirty="0">
                <a:latin typeface="Arial" charset="0"/>
              </a:rPr>
              <a:t>voor één willekeurig </a:t>
            </a:r>
            <a:r>
              <a:rPr lang="nl-NL" sz="3200" dirty="0" smtClean="0">
                <a:latin typeface="Arial" charset="0"/>
              </a:rPr>
              <a:t>teken, </a:t>
            </a:r>
            <a:r>
              <a:rPr lang="nl-NL" sz="3200" dirty="0">
                <a:latin typeface="Arial" charset="0"/>
              </a:rPr>
              <a:t>maar </a:t>
            </a:r>
            <a:r>
              <a:rPr lang="nl-NL" sz="3200" dirty="0" smtClean="0">
                <a:latin typeface="Arial" charset="0"/>
              </a:rPr>
              <a:t>alleen </a:t>
            </a:r>
            <a:r>
              <a:rPr lang="nl-NL" sz="3200" dirty="0">
                <a:latin typeface="Arial" charset="0"/>
              </a:rPr>
              <a:t>in combinatie </a:t>
            </a:r>
            <a:r>
              <a:rPr lang="nl-NL" sz="3200" dirty="0" smtClean="0">
                <a:latin typeface="Arial" charset="0"/>
              </a:rPr>
              <a:t>met </a:t>
            </a:r>
            <a:r>
              <a:rPr lang="nl-NL" sz="3200" dirty="0">
                <a:solidFill>
                  <a:schemeClr val="accent1"/>
                </a:solidFill>
                <a:latin typeface="Arial" charset="0"/>
              </a:rPr>
              <a:t>LIKE</a:t>
            </a:r>
            <a:r>
              <a:rPr lang="nl-NL" sz="3200" dirty="0">
                <a:latin typeface="Arial" charset="0"/>
              </a:rPr>
              <a:t>.</a:t>
            </a:r>
          </a:p>
        </p:txBody>
      </p:sp>
      <p:graphicFrame>
        <p:nvGraphicFramePr>
          <p:cNvPr id="321574" name="Group 38"/>
          <p:cNvGraphicFramePr>
            <a:graphicFrameLocks noGrp="1"/>
          </p:cNvGraphicFramePr>
          <p:nvPr>
            <p:ph type="tbl" idx="1"/>
          </p:nvPr>
        </p:nvGraphicFramePr>
        <p:xfrm>
          <a:off x="6588224" y="2420888"/>
          <a:ext cx="1090613" cy="1371600"/>
        </p:xfrm>
        <a:graphic>
          <a:graphicData uri="http://schemas.openxmlformats.org/drawingml/2006/table">
            <a:tbl>
              <a:tblPr/>
              <a:tblGrid>
                <a:gridCol w="1090613"/>
              </a:tblGrid>
              <a:tr h="3222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Club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2067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TCL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TCL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Tijdelijke aanduiding voor datum 4"/>
          <p:cNvSpPr>
            <a:spLocks noGrp="1"/>
          </p:cNvSpPr>
          <p:nvPr>
            <p:ph type="dt" sz="half" idx="10"/>
          </p:nvPr>
        </p:nvSpPr>
        <p:spPr>
          <a:xfrm>
            <a:off x="457200" y="6552000"/>
            <a:ext cx="2133600" cy="216000"/>
          </a:xfrm>
        </p:spPr>
        <p:txBody>
          <a:bodyPr/>
          <a:lstStyle/>
          <a:p>
            <a:fld id="{6AA4AEB6-B257-4763-8911-851C85A169F0}" type="datetime1">
              <a:rPr lang="en-US" smtClean="0"/>
              <a:t>7/6/2017</a:t>
            </a:fld>
            <a:endParaRPr lang="nl-NL" dirty="0"/>
          </a:p>
        </p:txBody>
      </p:sp>
      <p:sp>
        <p:nvSpPr>
          <p:cNvPr id="16"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39</a:t>
            </a:fld>
            <a:endParaRPr lang="nl-NL"/>
          </a:p>
        </p:txBody>
      </p:sp>
      <p:sp>
        <p:nvSpPr>
          <p:cNvPr id="17"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smtClean="0"/>
              <a:t>Literatuur</a:t>
            </a:r>
            <a:endParaRPr lang="nl-NL" dirty="0"/>
          </a:p>
        </p:txBody>
      </p:sp>
      <p:sp>
        <p:nvSpPr>
          <p:cNvPr id="286723" name="Rectangle 3"/>
          <p:cNvSpPr>
            <a:spLocks noGrp="1" noChangeArrowheads="1"/>
          </p:cNvSpPr>
          <p:nvPr>
            <p:ph idx="1"/>
          </p:nvPr>
        </p:nvSpPr>
        <p:spPr>
          <a:xfrm>
            <a:off x="540000" y="1080000"/>
            <a:ext cx="8100000" cy="4862512"/>
          </a:xfrm>
        </p:spPr>
        <p:txBody>
          <a:bodyPr/>
          <a:lstStyle/>
          <a:p>
            <a:pPr>
              <a:spcBef>
                <a:spcPct val="0"/>
              </a:spcBef>
            </a:pPr>
            <a:r>
              <a:rPr lang="nl-NL" dirty="0"/>
              <a:t>Sheets, opdrachten en alle andere materialen zijn te vinden op </a:t>
            </a:r>
            <a:r>
              <a:rPr lang="nl-NL" dirty="0" err="1"/>
              <a:t>BlackBoard</a:t>
            </a:r>
            <a:endParaRPr lang="nl-NL" dirty="0"/>
          </a:p>
          <a:p>
            <a:pPr>
              <a:spcBef>
                <a:spcPct val="0"/>
              </a:spcBef>
              <a:buFont typeface="Symbol" pitchFamily="18" charset="2"/>
              <a:buNone/>
            </a:pPr>
            <a:endParaRPr lang="nl-NL" i="1" dirty="0"/>
          </a:p>
          <a:p>
            <a:pPr>
              <a:spcBef>
                <a:spcPct val="0"/>
              </a:spcBef>
            </a:pPr>
            <a:r>
              <a:rPr lang="nl-NL" dirty="0"/>
              <a:t>Lees steeds de stof voor volgende </a:t>
            </a:r>
            <a:r>
              <a:rPr lang="nl-NL" dirty="0" smtClean="0"/>
              <a:t>week</a:t>
            </a:r>
          </a:p>
          <a:p>
            <a:pPr>
              <a:spcBef>
                <a:spcPct val="0"/>
              </a:spcBef>
            </a:pPr>
            <a:endParaRPr lang="en-US" dirty="0"/>
          </a:p>
          <a:p>
            <a:pPr>
              <a:spcBef>
                <a:spcPct val="0"/>
              </a:spcBef>
            </a:pPr>
            <a:r>
              <a:rPr lang="nl-NL" i="1" dirty="0"/>
              <a:t>Databases</a:t>
            </a:r>
          </a:p>
          <a:p>
            <a:pPr>
              <a:spcBef>
                <a:spcPct val="0"/>
              </a:spcBef>
              <a:buFont typeface="Symbol" pitchFamily="18" charset="2"/>
              <a:buNone/>
            </a:pPr>
            <a:r>
              <a:rPr lang="nl-NL" i="1" dirty="0"/>
              <a:t>	David M. </a:t>
            </a:r>
            <a:r>
              <a:rPr lang="nl-NL" i="1" dirty="0" err="1"/>
              <a:t>Kroenke</a:t>
            </a:r>
            <a:endParaRPr lang="nl-NL" i="1" dirty="0"/>
          </a:p>
          <a:p>
            <a:pPr>
              <a:spcBef>
                <a:spcPct val="0"/>
              </a:spcBef>
              <a:buFont typeface="Symbol" pitchFamily="18" charset="2"/>
              <a:buNone/>
            </a:pPr>
            <a:r>
              <a:rPr lang="nl-NL" i="1" dirty="0"/>
              <a:t>	ISBN </a:t>
            </a:r>
            <a:r>
              <a:rPr lang="nl-NL" dirty="0" smtClean="0"/>
              <a:t>9789043019873</a:t>
            </a:r>
          </a:p>
        </p:txBody>
      </p:sp>
      <p:sp>
        <p:nvSpPr>
          <p:cNvPr id="7" name="Tijdelijke aanduiding voor datum 4"/>
          <p:cNvSpPr>
            <a:spLocks noGrp="1"/>
          </p:cNvSpPr>
          <p:nvPr>
            <p:ph type="dt" sz="half" idx="10"/>
          </p:nvPr>
        </p:nvSpPr>
        <p:spPr>
          <a:xfrm>
            <a:off x="457200" y="6552000"/>
            <a:ext cx="2133600" cy="216000"/>
          </a:xfrm>
        </p:spPr>
        <p:txBody>
          <a:bodyPr/>
          <a:lstStyle/>
          <a:p>
            <a:fld id="{20931136-6CA0-469D-BF91-5DB59ED844E3}"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540000" y="288000"/>
            <a:ext cx="8229600" cy="1007765"/>
          </a:xfrm>
        </p:spPr>
        <p:txBody>
          <a:bodyPr/>
          <a:lstStyle/>
          <a:p>
            <a:r>
              <a:rPr lang="nl-NL" dirty="0" smtClean="0"/>
              <a:t>SQL Query </a:t>
            </a:r>
            <a:r>
              <a:rPr lang="nl-NL" dirty="0"/>
              <a:t>Voorbeeld </a:t>
            </a:r>
            <a:r>
              <a:rPr lang="nl-NL" dirty="0" smtClean="0"/>
              <a:t>14</a:t>
            </a:r>
            <a:endParaRPr lang="nl-NL" dirty="0"/>
          </a:p>
        </p:txBody>
      </p:sp>
      <p:graphicFrame>
        <p:nvGraphicFramePr>
          <p:cNvPr id="322624" name="Group 64"/>
          <p:cNvGraphicFramePr>
            <a:graphicFrameLocks noGrp="1"/>
          </p:cNvGraphicFramePr>
          <p:nvPr>
            <p:ph sz="half" idx="1"/>
            <p:extLst>
              <p:ext uri="{D42A27DB-BD31-4B8C-83A1-F6EECF244321}">
                <p14:modId xmlns:p14="http://schemas.microsoft.com/office/powerpoint/2010/main" val="4087388839"/>
              </p:ext>
            </p:extLst>
          </p:nvPr>
        </p:nvGraphicFramePr>
        <p:xfrm>
          <a:off x="6948264" y="908720"/>
          <a:ext cx="1377950" cy="5494338"/>
        </p:xfrm>
        <a:graphic>
          <a:graphicData uri="http://schemas.openxmlformats.org/drawingml/2006/table">
            <a:tbl>
              <a:tblPr/>
              <a:tblGrid>
                <a:gridCol w="1377950"/>
              </a:tblGrid>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Bedrag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2625" name="Group 65"/>
          <p:cNvGraphicFramePr>
            <a:graphicFrameLocks noGrp="1"/>
          </p:cNvGraphicFramePr>
          <p:nvPr>
            <p:ph sz="half" idx="2"/>
            <p:extLst>
              <p:ext uri="{D42A27DB-BD31-4B8C-83A1-F6EECF244321}">
                <p14:modId xmlns:p14="http://schemas.microsoft.com/office/powerpoint/2010/main" val="3976543851"/>
              </p:ext>
            </p:extLst>
          </p:nvPr>
        </p:nvGraphicFramePr>
        <p:xfrm>
          <a:off x="5061913" y="4089073"/>
          <a:ext cx="1292225" cy="2286000"/>
        </p:xfrm>
        <a:graphic>
          <a:graphicData uri="http://schemas.openxmlformats.org/drawingml/2006/table">
            <a:tbl>
              <a:tblPr/>
              <a:tblGrid>
                <a:gridCol w="1292225"/>
              </a:tblGrid>
              <a:tr h="13017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Bedrag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28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2563" name="Rectangle 3"/>
          <p:cNvSpPr>
            <a:spLocks noChangeArrowheads="1"/>
          </p:cNvSpPr>
          <p:nvPr/>
        </p:nvSpPr>
        <p:spPr bwMode="auto">
          <a:xfrm>
            <a:off x="540000" y="1080000"/>
            <a:ext cx="5616176" cy="4031873"/>
          </a:xfrm>
          <a:prstGeom prst="rect">
            <a:avLst/>
          </a:prstGeom>
          <a:noFill/>
          <a:ln w="9525">
            <a:noFill/>
            <a:miter lim="800000"/>
            <a:headEnd/>
            <a:tailEnd/>
          </a:ln>
          <a:effectLst/>
        </p:spPr>
        <p:txBody>
          <a:bodyPr wrap="square">
            <a:spAutoFit/>
          </a:bodyPr>
          <a:lstStyle/>
          <a:p>
            <a:pPr>
              <a:tabLst>
                <a:tab pos="363538" algn="l"/>
              </a:tabLst>
            </a:pPr>
            <a:r>
              <a:rPr lang="nl-NL" sz="3200" dirty="0">
                <a:latin typeface="Arial" charset="0"/>
              </a:rPr>
              <a:t>Welke verschillende bedragen zijn er?</a:t>
            </a:r>
          </a:p>
          <a:p>
            <a:pPr>
              <a:tabLst>
                <a:tab pos="363538" algn="l"/>
              </a:tabLst>
            </a:pPr>
            <a:endParaRPr lang="nl-NL" sz="3200" dirty="0">
              <a:latin typeface="Arial" charset="0"/>
            </a:endParaRP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DISTINCT</a:t>
            </a:r>
            <a:r>
              <a:rPr lang="nl-NL" sz="3200" dirty="0" smtClean="0">
                <a:latin typeface="Courier New" panose="02070309020205020404" pitchFamily="49" charset="0"/>
                <a:cs typeface="Courier New" panose="02070309020205020404" pitchFamily="49" charset="0"/>
              </a:rPr>
              <a:t> </a:t>
            </a:r>
            <a:r>
              <a:rPr lang="nl-NL" sz="3200" dirty="0">
                <a:latin typeface="Courier New" panose="02070309020205020404" pitchFamily="49" charset="0"/>
                <a:cs typeface="Courier New" panose="02070309020205020404" pitchFamily="49" charset="0"/>
              </a:rPr>
              <a:t>Bedrag</a:t>
            </a:r>
          </a:p>
          <a:p>
            <a:pPr>
              <a:tabLst>
                <a:tab pos="363538" algn="l"/>
              </a:tabLst>
            </a:pPr>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r>
              <a:rPr lang="nl-NL" sz="3200" b="1" dirty="0" smtClean="0">
                <a:solidFill>
                  <a:schemeClr val="accent1"/>
                </a:solidFill>
                <a:latin typeface="Courier New" panose="02070309020205020404" pitchFamily="49" charset="0"/>
                <a:cs typeface="Courier New" panose="02070309020205020404" pitchFamily="49" charset="0"/>
              </a:rPr>
              <a:t>;</a:t>
            </a:r>
            <a:endParaRPr lang="nl-NL" sz="3200" dirty="0">
              <a:solidFill>
                <a:srgbClr val="FFE482"/>
              </a:solidFill>
              <a:latin typeface="Courier New" panose="02070309020205020404" pitchFamily="49" charset="0"/>
              <a:cs typeface="Courier New" panose="02070309020205020404" pitchFamily="49" charset="0"/>
            </a:endParaRPr>
          </a:p>
          <a:p>
            <a:pPr>
              <a:tabLst>
                <a:tab pos="363538" algn="l"/>
              </a:tabLst>
            </a:pPr>
            <a:endParaRPr lang="nl-NL" sz="3200" dirty="0">
              <a:solidFill>
                <a:srgbClr val="FFE482"/>
              </a:solidFill>
              <a:latin typeface="Arial" charset="0"/>
            </a:endParaRPr>
          </a:p>
          <a:p>
            <a:pPr eaLnBrk="1" hangingPunct="1">
              <a:lnSpc>
                <a:spcPct val="90000"/>
              </a:lnSpc>
              <a:spcBef>
                <a:spcPct val="20000"/>
              </a:spcBef>
              <a:buClr>
                <a:srgbClr val="ECFF2B"/>
              </a:buClr>
              <a:buSzPct val="80000"/>
              <a:tabLst>
                <a:tab pos="363538" algn="l"/>
              </a:tabLst>
            </a:pPr>
            <a:r>
              <a:rPr lang="nl-NL" sz="3200" dirty="0" smtClean="0">
                <a:solidFill>
                  <a:schemeClr val="accent1"/>
                </a:solidFill>
                <a:latin typeface="Arial" charset="0"/>
              </a:rPr>
              <a:t>DISTINCT</a:t>
            </a:r>
            <a:r>
              <a:rPr lang="nl-NL" sz="3200" dirty="0" smtClean="0">
                <a:latin typeface="Arial" charset="0"/>
              </a:rPr>
              <a:t> elimineert</a:t>
            </a:r>
            <a:br>
              <a:rPr lang="nl-NL" sz="3200" dirty="0" smtClean="0">
                <a:latin typeface="Arial" charset="0"/>
              </a:rPr>
            </a:br>
            <a:r>
              <a:rPr lang="nl-NL" sz="3200" dirty="0" smtClean="0">
                <a:latin typeface="Arial" charset="0"/>
              </a:rPr>
              <a:t>dubbele </a:t>
            </a:r>
            <a:r>
              <a:rPr lang="nl-NL" sz="3200" dirty="0">
                <a:latin typeface="Arial" charset="0"/>
              </a:rPr>
              <a:t>rijen</a:t>
            </a:r>
          </a:p>
        </p:txBody>
      </p:sp>
      <p:cxnSp>
        <p:nvCxnSpPr>
          <p:cNvPr id="322626" name="AutoShape 66"/>
          <p:cNvCxnSpPr>
            <a:cxnSpLocks noChangeShapeType="1"/>
          </p:cNvCxnSpPr>
          <p:nvPr/>
        </p:nvCxnSpPr>
        <p:spPr bwMode="auto">
          <a:xfrm flipH="1">
            <a:off x="6995726" y="869623"/>
            <a:ext cx="1377950" cy="5505450"/>
          </a:xfrm>
          <a:prstGeom prst="straightConnector1">
            <a:avLst/>
          </a:prstGeom>
          <a:noFill/>
          <a:ln w="38100">
            <a:solidFill>
              <a:srgbClr val="FF381A"/>
            </a:solidFill>
            <a:round/>
            <a:headEnd/>
            <a:tailEnd/>
          </a:ln>
          <a:effectLst/>
        </p:spPr>
      </p:cxnSp>
      <p:cxnSp>
        <p:nvCxnSpPr>
          <p:cNvPr id="322627" name="AutoShape 67"/>
          <p:cNvCxnSpPr>
            <a:cxnSpLocks noChangeShapeType="1"/>
          </p:cNvCxnSpPr>
          <p:nvPr/>
        </p:nvCxnSpPr>
        <p:spPr bwMode="auto">
          <a:xfrm>
            <a:off x="6935924" y="974473"/>
            <a:ext cx="1368152" cy="5400600"/>
          </a:xfrm>
          <a:prstGeom prst="straightConnector1">
            <a:avLst/>
          </a:prstGeom>
          <a:noFill/>
          <a:ln w="38100">
            <a:solidFill>
              <a:srgbClr val="FF381A"/>
            </a:solidFill>
            <a:round/>
            <a:headEnd/>
            <a:tailEnd/>
          </a:ln>
          <a:effectLst/>
        </p:spPr>
      </p:cxnSp>
      <p:sp>
        <p:nvSpPr>
          <p:cNvPr id="11" name="Tijdelijke aanduiding voor datum 4"/>
          <p:cNvSpPr>
            <a:spLocks noGrp="1"/>
          </p:cNvSpPr>
          <p:nvPr>
            <p:ph type="dt" sz="half" idx="10"/>
          </p:nvPr>
        </p:nvSpPr>
        <p:spPr>
          <a:xfrm>
            <a:off x="457200" y="6552000"/>
            <a:ext cx="2133600" cy="216000"/>
          </a:xfrm>
        </p:spPr>
        <p:txBody>
          <a:bodyPr/>
          <a:lstStyle/>
          <a:p>
            <a:fld id="{DDB384F2-D826-400C-B552-EB4F2FD1BFCF}" type="datetime1">
              <a:rPr lang="en-US" smtClean="0"/>
              <a:t>7/6/2017</a:t>
            </a:fld>
            <a:endParaRPr lang="nl-NL" dirty="0"/>
          </a:p>
        </p:txBody>
      </p:sp>
      <p:sp>
        <p:nvSpPr>
          <p:cNvPr id="12"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40</a:t>
            </a:fld>
            <a:endParaRPr lang="nl-NL"/>
          </a:p>
        </p:txBody>
      </p:sp>
      <p:sp>
        <p:nvSpPr>
          <p:cNvPr id="13"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540000" y="288000"/>
            <a:ext cx="8676456" cy="719410"/>
          </a:xfrm>
        </p:spPr>
        <p:txBody>
          <a:bodyPr/>
          <a:lstStyle/>
          <a:p>
            <a:r>
              <a:rPr lang="nl-NL" dirty="0"/>
              <a:t>SQL Query Voorbeeld </a:t>
            </a:r>
            <a:r>
              <a:rPr lang="nl-NL" dirty="0" smtClean="0"/>
              <a:t>15</a:t>
            </a:r>
            <a:endParaRPr lang="nl-NL" dirty="0"/>
          </a:p>
        </p:txBody>
      </p:sp>
      <p:graphicFrame>
        <p:nvGraphicFramePr>
          <p:cNvPr id="324723" name="Group 115"/>
          <p:cNvGraphicFramePr>
            <a:graphicFrameLocks noGrp="1"/>
          </p:cNvGraphicFramePr>
          <p:nvPr>
            <p:ph sz="half" idx="1"/>
          </p:nvPr>
        </p:nvGraphicFramePr>
        <p:xfrm>
          <a:off x="5652120" y="1052736"/>
          <a:ext cx="1090613" cy="5486400"/>
        </p:xfrm>
        <a:graphic>
          <a:graphicData uri="http://schemas.openxmlformats.org/drawingml/2006/table">
            <a:tbl>
              <a:tblPr/>
              <a:tblGrid>
                <a:gridCol w="1090613"/>
              </a:tblGrid>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Naam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Anna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John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Sahid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Merel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Kim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Anna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Frank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Loes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Ab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4721" name="Group 113"/>
          <p:cNvGraphicFramePr>
            <a:graphicFrameLocks noGrp="1"/>
          </p:cNvGraphicFramePr>
          <p:nvPr>
            <p:ph sz="half" idx="2"/>
          </p:nvPr>
        </p:nvGraphicFramePr>
        <p:xfrm>
          <a:off x="7020272" y="1052736"/>
          <a:ext cx="1152525" cy="5486400"/>
        </p:xfrm>
        <a:graphic>
          <a:graphicData uri="http://schemas.openxmlformats.org/drawingml/2006/table">
            <a:tbl>
              <a:tblPr/>
              <a:tblGrid>
                <a:gridCol w="1152525"/>
              </a:tblGrid>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Naam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Anna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Anna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Frank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John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Kim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Loes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Merel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Sahid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4639" name="Rectangle 31"/>
          <p:cNvSpPr>
            <a:spLocks noChangeArrowheads="1"/>
          </p:cNvSpPr>
          <p:nvPr/>
        </p:nvSpPr>
        <p:spPr bwMode="auto">
          <a:xfrm>
            <a:off x="540000" y="1080000"/>
            <a:ext cx="5270500" cy="4487382"/>
          </a:xfrm>
          <a:prstGeom prst="rect">
            <a:avLst/>
          </a:prstGeom>
          <a:noFill/>
          <a:ln w="9525">
            <a:noFill/>
            <a:miter lim="800000"/>
            <a:headEnd/>
            <a:tailEnd/>
          </a:ln>
          <a:effectLst/>
        </p:spPr>
        <p:txBody>
          <a:bodyPr wrap="square">
            <a:spAutoFit/>
          </a:bodyPr>
          <a:lstStyle/>
          <a:p>
            <a:pPr>
              <a:tabLst>
                <a:tab pos="363538" algn="l"/>
              </a:tabLst>
            </a:pPr>
            <a:r>
              <a:rPr lang="nl-NL" sz="3200" dirty="0">
                <a:latin typeface="Arial" charset="0"/>
              </a:rPr>
              <a:t>Geef een alfabetische lijst met namen.</a:t>
            </a:r>
          </a:p>
          <a:p>
            <a:pPr>
              <a:tabLst>
                <a:tab pos="363538" algn="l"/>
              </a:tabLst>
            </a:pPr>
            <a:endParaRPr lang="nl-NL" sz="3200" dirty="0" smtClean="0">
              <a:latin typeface="Arial" charset="0"/>
            </a:endParaRPr>
          </a:p>
          <a:p>
            <a:pPr>
              <a:tabLst>
                <a:tab pos="363538" algn="l"/>
                <a:tab pos="2238375" algn="l"/>
              </a:tabLst>
            </a:pPr>
            <a:r>
              <a:rPr lang="nl-NL" sz="3200" b="1" dirty="0" smtClean="0">
                <a:solidFill>
                  <a:schemeClr val="accent1"/>
                </a:solidFill>
                <a:latin typeface="Courier New" panose="02070309020205020404" pitchFamily="49" charset="0"/>
                <a:cs typeface="Courier New" panose="02070309020205020404" pitchFamily="49" charset="0"/>
              </a:rPr>
              <a:t>SELECT</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Naam</a:t>
            </a:r>
          </a:p>
          <a:p>
            <a:pPr>
              <a:tabLst>
                <a:tab pos="363538" algn="l"/>
                <a:tab pos="2238375" algn="l"/>
              </a:tabLst>
            </a:pPr>
            <a:r>
              <a:rPr lang="nl-NL" sz="3200" b="1" dirty="0" smtClean="0">
                <a:solidFill>
                  <a:schemeClr val="accent1"/>
                </a:solidFill>
                <a:latin typeface="Courier New" panose="02070309020205020404" pitchFamily="49" charset="0"/>
                <a:cs typeface="Courier New" panose="02070309020205020404" pitchFamily="49" charset="0"/>
              </a:rPr>
              <a:t>FROM</a:t>
            </a:r>
            <a:r>
              <a:rPr lang="nl-NL" sz="3200" dirty="0">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Sporter</a:t>
            </a:r>
          </a:p>
          <a:p>
            <a:pPr>
              <a:tabLst>
                <a:tab pos="363538" algn="l"/>
                <a:tab pos="2238375" algn="l"/>
              </a:tabLst>
            </a:pPr>
            <a:r>
              <a:rPr lang="nl-NL" sz="3200" b="1" dirty="0" smtClean="0">
                <a:solidFill>
                  <a:schemeClr val="accent1"/>
                </a:solidFill>
                <a:latin typeface="Courier New" panose="02070309020205020404" pitchFamily="49" charset="0"/>
                <a:cs typeface="Courier New" panose="02070309020205020404" pitchFamily="49" charset="0"/>
              </a:rPr>
              <a:t>ORDER</a:t>
            </a:r>
            <a:r>
              <a:rPr lang="nl-NL" sz="3200" dirty="0" smtClean="0">
                <a:solidFill>
                  <a:srgbClr val="FFE482"/>
                </a:solidFill>
                <a:latin typeface="Courier New" panose="02070309020205020404" pitchFamily="49" charset="0"/>
                <a:cs typeface="Courier New" panose="02070309020205020404" pitchFamily="49" charset="0"/>
              </a:rPr>
              <a:t> </a:t>
            </a:r>
            <a:r>
              <a:rPr lang="nl-NL" sz="3200" b="1" dirty="0" smtClean="0">
                <a:solidFill>
                  <a:schemeClr val="accent1"/>
                </a:solidFill>
                <a:latin typeface="Courier New" panose="02070309020205020404" pitchFamily="49" charset="0"/>
                <a:cs typeface="Courier New" panose="02070309020205020404" pitchFamily="49" charset="0"/>
              </a:rPr>
              <a:t>BY</a:t>
            </a:r>
            <a:r>
              <a:rPr lang="nl-NL" sz="3200" dirty="0" smtClean="0">
                <a:solidFill>
                  <a:schemeClr val="accent1"/>
                </a:solidFill>
                <a:latin typeface="Courier New" panose="02070309020205020404" pitchFamily="49" charset="0"/>
                <a:cs typeface="Courier New" panose="02070309020205020404" pitchFamily="49" charset="0"/>
              </a:rPr>
              <a:t> </a:t>
            </a:r>
            <a:r>
              <a:rPr lang="nl-NL" sz="3200" dirty="0" smtClean="0">
                <a:latin typeface="Courier New" panose="02070309020205020404" pitchFamily="49" charset="0"/>
                <a:cs typeface="Courier New" panose="02070309020205020404" pitchFamily="49" charset="0"/>
              </a:rPr>
              <a:t>Naam</a:t>
            </a:r>
            <a:r>
              <a:rPr lang="nl-NL" sz="3200" b="1" dirty="0" smtClean="0">
                <a:solidFill>
                  <a:schemeClr val="accent1"/>
                </a:solidFill>
                <a:latin typeface="Courier New" panose="02070309020205020404" pitchFamily="49" charset="0"/>
                <a:cs typeface="Courier New" panose="02070309020205020404" pitchFamily="49" charset="0"/>
              </a:rPr>
              <a:t>;</a:t>
            </a:r>
            <a:endParaRPr lang="nl-NL" sz="3200" b="1" dirty="0">
              <a:solidFill>
                <a:schemeClr val="accent1"/>
              </a:solidFill>
              <a:latin typeface="Courier New" panose="02070309020205020404" pitchFamily="49" charset="0"/>
              <a:cs typeface="Courier New" panose="02070309020205020404" pitchFamily="49" charset="0"/>
            </a:endParaRPr>
          </a:p>
          <a:p>
            <a:pPr>
              <a:tabLst>
                <a:tab pos="363538" algn="l"/>
              </a:tabLst>
            </a:pPr>
            <a:endParaRPr lang="nl-NL" sz="3200" dirty="0">
              <a:solidFill>
                <a:srgbClr val="FFE482"/>
              </a:solidFill>
              <a:latin typeface="Arial" charset="0"/>
            </a:endParaRPr>
          </a:p>
          <a:p>
            <a:pPr eaLnBrk="1" hangingPunct="1">
              <a:lnSpc>
                <a:spcPct val="90000"/>
              </a:lnSpc>
              <a:spcBef>
                <a:spcPct val="20000"/>
              </a:spcBef>
              <a:buSzPct val="80000"/>
              <a:buFont typeface="Wingdings" pitchFamily="2" charset="2"/>
              <a:buChar char="Ø"/>
              <a:tabLst>
                <a:tab pos="363538" algn="l"/>
              </a:tabLst>
            </a:pPr>
            <a:r>
              <a:rPr lang="nl-NL" sz="3200" dirty="0">
                <a:latin typeface="Arial" charset="0"/>
              </a:rPr>
              <a:t>	</a:t>
            </a:r>
            <a:r>
              <a:rPr lang="nl-NL" dirty="0">
                <a:solidFill>
                  <a:schemeClr val="accent1"/>
                </a:solidFill>
                <a:latin typeface="Arial" charset="0"/>
              </a:rPr>
              <a:t>ORDER</a:t>
            </a:r>
            <a:r>
              <a:rPr lang="nl-NL" dirty="0">
                <a:solidFill>
                  <a:srgbClr val="FFE482"/>
                </a:solidFill>
                <a:latin typeface="Arial" charset="0"/>
              </a:rPr>
              <a:t> </a:t>
            </a:r>
            <a:r>
              <a:rPr lang="nl-NL" dirty="0">
                <a:solidFill>
                  <a:schemeClr val="accent1"/>
                </a:solidFill>
                <a:latin typeface="Arial" charset="0"/>
              </a:rPr>
              <a:t>BY</a:t>
            </a:r>
            <a:r>
              <a:rPr lang="nl-NL" dirty="0">
                <a:latin typeface="Arial" charset="0"/>
              </a:rPr>
              <a:t> </a:t>
            </a:r>
            <a:r>
              <a:rPr lang="nl-NL" dirty="0" smtClean="0">
                <a:latin typeface="Arial" charset="0"/>
              </a:rPr>
              <a:t>sorteert</a:t>
            </a:r>
            <a:endParaRPr lang="nl-NL" dirty="0">
              <a:latin typeface="Arial" charset="0"/>
            </a:endParaRPr>
          </a:p>
          <a:p>
            <a:pPr eaLnBrk="1" hangingPunct="1">
              <a:lnSpc>
                <a:spcPct val="90000"/>
              </a:lnSpc>
              <a:spcBef>
                <a:spcPct val="20000"/>
              </a:spcBef>
              <a:buSzPct val="80000"/>
              <a:buFont typeface="Wingdings" pitchFamily="2" charset="2"/>
              <a:buChar char="Ø"/>
              <a:tabLst>
                <a:tab pos="363538" algn="l"/>
              </a:tabLst>
            </a:pPr>
            <a:r>
              <a:rPr lang="nl-NL" dirty="0">
                <a:latin typeface="Arial" charset="0"/>
              </a:rPr>
              <a:t>	</a:t>
            </a:r>
            <a:r>
              <a:rPr lang="nl-NL" dirty="0">
                <a:solidFill>
                  <a:schemeClr val="accent1"/>
                </a:solidFill>
                <a:latin typeface="Arial" charset="0"/>
              </a:rPr>
              <a:t>ORDER</a:t>
            </a:r>
            <a:r>
              <a:rPr lang="nl-NL" dirty="0">
                <a:solidFill>
                  <a:srgbClr val="FFE482"/>
                </a:solidFill>
                <a:latin typeface="Arial" charset="0"/>
              </a:rPr>
              <a:t> </a:t>
            </a:r>
            <a:r>
              <a:rPr lang="nl-NL" dirty="0">
                <a:solidFill>
                  <a:schemeClr val="accent1"/>
                </a:solidFill>
                <a:latin typeface="Arial" charset="0"/>
              </a:rPr>
              <a:t>BY</a:t>
            </a:r>
            <a:r>
              <a:rPr lang="nl-NL" dirty="0">
                <a:latin typeface="Arial" charset="0"/>
              </a:rPr>
              <a:t> komt na </a:t>
            </a:r>
            <a:r>
              <a:rPr lang="nl-NL" dirty="0" smtClean="0">
                <a:solidFill>
                  <a:schemeClr val="accent1"/>
                </a:solidFill>
                <a:latin typeface="Arial" charset="0"/>
              </a:rPr>
              <a:t>WHERE</a:t>
            </a:r>
            <a:endParaRPr lang="nl-NL" dirty="0">
              <a:solidFill>
                <a:schemeClr val="accent1"/>
              </a:solidFill>
              <a:latin typeface="Arial" charset="0"/>
            </a:endParaRPr>
          </a:p>
        </p:txBody>
      </p:sp>
      <p:cxnSp>
        <p:nvCxnSpPr>
          <p:cNvPr id="324724" name="AutoShape 116"/>
          <p:cNvCxnSpPr>
            <a:cxnSpLocks noChangeShapeType="1"/>
          </p:cNvCxnSpPr>
          <p:nvPr/>
        </p:nvCxnSpPr>
        <p:spPr bwMode="auto">
          <a:xfrm flipH="1">
            <a:off x="5652120" y="980728"/>
            <a:ext cx="1090613" cy="5495925"/>
          </a:xfrm>
          <a:prstGeom prst="straightConnector1">
            <a:avLst/>
          </a:prstGeom>
          <a:noFill/>
          <a:ln w="38100">
            <a:solidFill>
              <a:srgbClr val="FF381A"/>
            </a:solidFill>
            <a:round/>
            <a:headEnd/>
            <a:tailEnd/>
          </a:ln>
          <a:effectLst/>
        </p:spPr>
      </p:cxnSp>
      <p:cxnSp>
        <p:nvCxnSpPr>
          <p:cNvPr id="324725" name="AutoShape 117"/>
          <p:cNvCxnSpPr>
            <a:cxnSpLocks noChangeShapeType="1"/>
          </p:cNvCxnSpPr>
          <p:nvPr/>
        </p:nvCxnSpPr>
        <p:spPr bwMode="auto">
          <a:xfrm>
            <a:off x="5652120" y="980728"/>
            <a:ext cx="1090613" cy="5495925"/>
          </a:xfrm>
          <a:prstGeom prst="straightConnector1">
            <a:avLst/>
          </a:prstGeom>
          <a:noFill/>
          <a:ln w="38100">
            <a:solidFill>
              <a:srgbClr val="FF381A"/>
            </a:solidFill>
            <a:round/>
            <a:headEnd/>
            <a:tailEnd/>
          </a:ln>
          <a:effectLst/>
        </p:spPr>
      </p:cxnSp>
      <p:sp>
        <p:nvSpPr>
          <p:cNvPr id="11" name="Tijdelijke aanduiding voor datum 4"/>
          <p:cNvSpPr>
            <a:spLocks noGrp="1"/>
          </p:cNvSpPr>
          <p:nvPr>
            <p:ph type="dt" sz="half" idx="10"/>
          </p:nvPr>
        </p:nvSpPr>
        <p:spPr>
          <a:xfrm>
            <a:off x="457200" y="6552000"/>
            <a:ext cx="2133600" cy="216000"/>
          </a:xfrm>
        </p:spPr>
        <p:txBody>
          <a:bodyPr/>
          <a:lstStyle/>
          <a:p>
            <a:fld id="{E3B7F965-1BD8-42BE-A6DB-947A85F74998}" type="datetime1">
              <a:rPr lang="en-US" smtClean="0"/>
              <a:t>7/6/2017</a:t>
            </a:fld>
            <a:endParaRPr lang="nl-NL" dirty="0"/>
          </a:p>
        </p:txBody>
      </p:sp>
      <p:sp>
        <p:nvSpPr>
          <p:cNvPr id="12"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41</a:t>
            </a:fld>
            <a:endParaRPr lang="nl-NL"/>
          </a:p>
        </p:txBody>
      </p:sp>
      <p:sp>
        <p:nvSpPr>
          <p:cNvPr id="13"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a:xfrm>
            <a:off x="540000" y="288000"/>
            <a:ext cx="8748464" cy="719410"/>
          </a:xfrm>
        </p:spPr>
        <p:txBody>
          <a:bodyPr/>
          <a:lstStyle/>
          <a:p>
            <a:r>
              <a:rPr lang="nl-NL" dirty="0"/>
              <a:t>ORDER BY</a:t>
            </a:r>
          </a:p>
        </p:txBody>
      </p:sp>
      <p:sp>
        <p:nvSpPr>
          <p:cNvPr id="116739" name="Rectangle 1027"/>
          <p:cNvSpPr>
            <a:spLocks noGrp="1" noChangeArrowheads="1"/>
          </p:cNvSpPr>
          <p:nvPr>
            <p:ph idx="1"/>
          </p:nvPr>
        </p:nvSpPr>
        <p:spPr>
          <a:xfrm>
            <a:off x="540000" y="1080000"/>
            <a:ext cx="8208464" cy="5589587"/>
          </a:xfrm>
        </p:spPr>
        <p:txBody>
          <a:bodyPr/>
          <a:lstStyle/>
          <a:p>
            <a:pPr>
              <a:spcBef>
                <a:spcPct val="0"/>
              </a:spcBef>
            </a:pPr>
            <a:r>
              <a:rPr lang="nl-NL" sz="2800" dirty="0"/>
              <a:t>De </a:t>
            </a:r>
            <a:r>
              <a:rPr lang="nl-NL" sz="2800" dirty="0" smtClean="0"/>
              <a:t>standaardvolgorde </a:t>
            </a:r>
            <a:r>
              <a:rPr lang="nl-NL" sz="2800" dirty="0"/>
              <a:t>voor </a:t>
            </a:r>
            <a:r>
              <a:rPr lang="nl-NL" sz="2800" dirty="0">
                <a:solidFill>
                  <a:schemeClr val="accent1"/>
                </a:solidFill>
              </a:rPr>
              <a:t>ORDER</a:t>
            </a:r>
            <a:r>
              <a:rPr lang="nl-NL" sz="2800" dirty="0">
                <a:solidFill>
                  <a:srgbClr val="FFE482"/>
                </a:solidFill>
              </a:rPr>
              <a:t> </a:t>
            </a:r>
            <a:r>
              <a:rPr lang="nl-NL" sz="2800" dirty="0">
                <a:solidFill>
                  <a:schemeClr val="accent1"/>
                </a:solidFill>
              </a:rPr>
              <a:t>BY</a:t>
            </a:r>
            <a:r>
              <a:rPr lang="nl-NL" sz="2800" dirty="0"/>
              <a:t> is oplopend (</a:t>
            </a:r>
            <a:r>
              <a:rPr lang="nl-NL" sz="2800" dirty="0" err="1"/>
              <a:t>ascending</a:t>
            </a:r>
            <a:r>
              <a:rPr lang="nl-NL" sz="2800" dirty="0"/>
              <a:t>).</a:t>
            </a:r>
          </a:p>
          <a:p>
            <a:pPr>
              <a:spcBef>
                <a:spcPct val="0"/>
              </a:spcBef>
            </a:pPr>
            <a:endParaRPr lang="nl-NL" sz="2800" dirty="0"/>
          </a:p>
          <a:p>
            <a:pPr>
              <a:spcBef>
                <a:spcPct val="0"/>
              </a:spcBef>
            </a:pPr>
            <a:r>
              <a:rPr lang="nl-NL" sz="2800" dirty="0"/>
              <a:t>De clausule kan de term </a:t>
            </a:r>
            <a:r>
              <a:rPr lang="nl-NL" sz="2800" dirty="0">
                <a:solidFill>
                  <a:schemeClr val="accent1"/>
                </a:solidFill>
              </a:rPr>
              <a:t>ASC</a:t>
            </a:r>
            <a:r>
              <a:rPr lang="nl-NL" sz="2800" dirty="0"/>
              <a:t> aan het eind bevatten om het oplopen expliciet te maken: </a:t>
            </a:r>
            <a:r>
              <a:rPr lang="nl-NL" sz="2800" dirty="0" smtClean="0"/>
              <a:t/>
            </a:r>
            <a:br>
              <a:rPr lang="nl-NL" sz="2800" dirty="0" smtClean="0"/>
            </a:br>
            <a:r>
              <a:rPr lang="nl-NL" sz="2800" dirty="0" smtClean="0">
                <a:solidFill>
                  <a:schemeClr val="accent1"/>
                </a:solidFill>
              </a:rPr>
              <a:t>ORDER</a:t>
            </a:r>
            <a:r>
              <a:rPr lang="nl-NL" sz="2800" dirty="0" smtClean="0">
                <a:solidFill>
                  <a:srgbClr val="FFE482"/>
                </a:solidFill>
              </a:rPr>
              <a:t> </a:t>
            </a:r>
            <a:r>
              <a:rPr lang="nl-NL" sz="2800" dirty="0">
                <a:solidFill>
                  <a:schemeClr val="accent1"/>
                </a:solidFill>
              </a:rPr>
              <a:t>BY</a:t>
            </a:r>
            <a:r>
              <a:rPr lang="nl-NL" sz="2800" dirty="0"/>
              <a:t> Naam </a:t>
            </a:r>
            <a:r>
              <a:rPr lang="nl-NL" sz="2800" dirty="0">
                <a:solidFill>
                  <a:schemeClr val="accent1"/>
                </a:solidFill>
              </a:rPr>
              <a:t>ASC</a:t>
            </a:r>
            <a:r>
              <a:rPr lang="nl-NL" sz="2800" dirty="0"/>
              <a:t>.</a:t>
            </a:r>
          </a:p>
          <a:p>
            <a:pPr>
              <a:spcBef>
                <a:spcPct val="0"/>
              </a:spcBef>
              <a:buFont typeface="Symbol" pitchFamily="18" charset="2"/>
              <a:buNone/>
            </a:pPr>
            <a:endParaRPr lang="nl-NL" sz="2800" dirty="0"/>
          </a:p>
          <a:p>
            <a:pPr>
              <a:spcBef>
                <a:spcPct val="0"/>
              </a:spcBef>
            </a:pPr>
            <a:r>
              <a:rPr lang="nl-NL" sz="2800" dirty="0" smtClean="0"/>
              <a:t>Gebruik de </a:t>
            </a:r>
            <a:r>
              <a:rPr lang="nl-NL" sz="2800" dirty="0"/>
              <a:t>term </a:t>
            </a:r>
            <a:r>
              <a:rPr lang="nl-NL" sz="2800" dirty="0">
                <a:solidFill>
                  <a:schemeClr val="accent1"/>
                </a:solidFill>
              </a:rPr>
              <a:t>DESC</a:t>
            </a:r>
            <a:r>
              <a:rPr lang="nl-NL" sz="2800" dirty="0"/>
              <a:t> </a:t>
            </a:r>
            <a:r>
              <a:rPr lang="nl-NL" sz="2800" dirty="0" smtClean="0"/>
              <a:t>voor aflopende volgorde</a:t>
            </a:r>
            <a:r>
              <a:rPr lang="nl-NL" sz="2800" dirty="0"/>
              <a:t>:</a:t>
            </a:r>
          </a:p>
          <a:p>
            <a:pPr>
              <a:spcBef>
                <a:spcPct val="0"/>
              </a:spcBef>
              <a:buFont typeface="Symbol" pitchFamily="18" charset="2"/>
              <a:buNone/>
            </a:pPr>
            <a:r>
              <a:rPr lang="nl-NL" sz="2800" dirty="0">
                <a:solidFill>
                  <a:srgbClr val="FFE482"/>
                </a:solidFill>
              </a:rPr>
              <a:t>	</a:t>
            </a:r>
            <a:r>
              <a:rPr lang="nl-NL" sz="2800" dirty="0">
                <a:solidFill>
                  <a:schemeClr val="accent1"/>
                </a:solidFill>
              </a:rPr>
              <a:t>ORDER</a:t>
            </a:r>
            <a:r>
              <a:rPr lang="nl-NL" sz="2800" dirty="0">
                <a:solidFill>
                  <a:srgbClr val="FFE482"/>
                </a:solidFill>
              </a:rPr>
              <a:t> </a:t>
            </a:r>
            <a:r>
              <a:rPr lang="nl-NL" sz="2800" dirty="0">
                <a:solidFill>
                  <a:schemeClr val="accent1"/>
                </a:solidFill>
              </a:rPr>
              <a:t>BY</a:t>
            </a:r>
            <a:r>
              <a:rPr lang="nl-NL" sz="2800" dirty="0"/>
              <a:t> Naam </a:t>
            </a:r>
            <a:r>
              <a:rPr lang="nl-NL" sz="2800" dirty="0">
                <a:solidFill>
                  <a:schemeClr val="accent1"/>
                </a:solidFill>
              </a:rPr>
              <a:t>DESC</a:t>
            </a:r>
            <a:r>
              <a:rPr lang="nl-NL" sz="2800" dirty="0"/>
              <a:t>.</a:t>
            </a:r>
          </a:p>
        </p:txBody>
      </p:sp>
      <p:sp>
        <p:nvSpPr>
          <p:cNvPr id="7" name="Tijdelijke aanduiding voor datum 4"/>
          <p:cNvSpPr>
            <a:spLocks noGrp="1"/>
          </p:cNvSpPr>
          <p:nvPr>
            <p:ph type="dt" sz="half" idx="10"/>
          </p:nvPr>
        </p:nvSpPr>
        <p:spPr>
          <a:xfrm>
            <a:off x="457200" y="6552000"/>
            <a:ext cx="2133600" cy="216000"/>
          </a:xfrm>
        </p:spPr>
        <p:txBody>
          <a:bodyPr/>
          <a:lstStyle/>
          <a:p>
            <a:fld id="{A9181DC3-0813-433E-ADBB-829035737218}"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42</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title"/>
          </p:nvPr>
        </p:nvSpPr>
        <p:spPr>
          <a:xfrm>
            <a:off x="540000" y="288000"/>
            <a:ext cx="8748464" cy="719410"/>
          </a:xfrm>
          <a:noFill/>
          <a:ln/>
        </p:spPr>
        <p:txBody>
          <a:bodyPr/>
          <a:lstStyle/>
          <a:p>
            <a:r>
              <a:rPr lang="nl-NL" dirty="0"/>
              <a:t>Oefeningen 1-3</a:t>
            </a:r>
          </a:p>
        </p:txBody>
      </p:sp>
      <p:sp>
        <p:nvSpPr>
          <p:cNvPr id="329732" name="Rectangle 4"/>
          <p:cNvSpPr>
            <a:spLocks noGrp="1" noChangeArrowheads="1"/>
          </p:cNvSpPr>
          <p:nvPr>
            <p:ph idx="1"/>
          </p:nvPr>
        </p:nvSpPr>
        <p:spPr>
          <a:xfrm>
            <a:off x="540000" y="1080000"/>
            <a:ext cx="8382000" cy="5157312"/>
          </a:xfrm>
          <a:noFill/>
          <a:ln/>
        </p:spPr>
        <p:txBody>
          <a:bodyPr/>
          <a:lstStyle/>
          <a:p>
            <a:pPr marL="0" indent="0" eaLnBrk="0" hangingPunct="0">
              <a:spcBef>
                <a:spcPct val="0"/>
              </a:spcBef>
              <a:buClrTx/>
              <a:buSzTx/>
              <a:buFontTx/>
              <a:buNone/>
              <a:tabLst>
                <a:tab pos="363538" algn="l"/>
              </a:tabLst>
            </a:pPr>
            <a:r>
              <a:rPr lang="nl-NL" sz="2800" dirty="0"/>
              <a:t>Geef </a:t>
            </a:r>
            <a:r>
              <a:rPr lang="nl-NL" sz="2800" dirty="0" err="1" smtClean="0"/>
              <a:t>SQL-query’s</a:t>
            </a:r>
            <a:r>
              <a:rPr lang="nl-NL" sz="2800" dirty="0" smtClean="0"/>
              <a:t> </a:t>
            </a:r>
            <a:r>
              <a:rPr lang="nl-NL" sz="2800" dirty="0"/>
              <a:t>voor de volgende </a:t>
            </a:r>
            <a:r>
              <a:rPr lang="nl-NL" sz="2800" dirty="0" smtClean="0"/>
              <a:t>vragen:</a:t>
            </a:r>
            <a:endParaRPr lang="nl-NL" sz="2800" dirty="0"/>
          </a:p>
          <a:p>
            <a:pPr marL="0" indent="0" eaLnBrk="0" hangingPunct="0">
              <a:spcBef>
                <a:spcPct val="0"/>
              </a:spcBef>
              <a:buClrTx/>
              <a:buSzTx/>
              <a:buFontTx/>
              <a:buNone/>
              <a:tabLst>
                <a:tab pos="363538" algn="l"/>
              </a:tabLst>
            </a:pPr>
            <a:endParaRPr lang="nl-NL" sz="2800" dirty="0"/>
          </a:p>
          <a:p>
            <a:pPr marL="457200" indent="-457200">
              <a:spcBef>
                <a:spcPct val="0"/>
              </a:spcBef>
              <a:spcAft>
                <a:spcPts val="1000"/>
              </a:spcAft>
              <a:buFont typeface="+mj-lt"/>
              <a:buAutoNum type="arabicPeriod"/>
              <a:tabLst>
                <a:tab pos="363538" algn="l"/>
              </a:tabLst>
            </a:pPr>
            <a:r>
              <a:rPr lang="nl-NL" sz="2800" dirty="0" smtClean="0"/>
              <a:t>Geef de </a:t>
            </a:r>
            <a:r>
              <a:rPr lang="nl-NL" sz="2800" dirty="0" err="1" smtClean="0"/>
              <a:t>id’s</a:t>
            </a:r>
            <a:r>
              <a:rPr lang="nl-NL" sz="2800" dirty="0" smtClean="0"/>
              <a:t> van de mensen die golf</a:t>
            </a:r>
            <a:r>
              <a:rPr lang="nl-NL" sz="2800" dirty="0"/>
              <a:t>, tennis of </a:t>
            </a:r>
            <a:r>
              <a:rPr lang="nl-NL" sz="2800" dirty="0" smtClean="0"/>
              <a:t>voetbal spelen.</a:t>
            </a:r>
            <a:endParaRPr lang="nl-NL" sz="2800" dirty="0"/>
          </a:p>
          <a:p>
            <a:pPr marL="457200" indent="-457200">
              <a:spcBef>
                <a:spcPct val="0"/>
              </a:spcBef>
              <a:spcAft>
                <a:spcPts val="1000"/>
              </a:spcAft>
              <a:buFont typeface="+mj-lt"/>
              <a:buAutoNum type="arabicPeriod"/>
              <a:tabLst>
                <a:tab pos="363538" algn="l"/>
              </a:tabLst>
            </a:pPr>
            <a:r>
              <a:rPr lang="nl-NL" sz="2800" dirty="0" smtClean="0"/>
              <a:t>Toon </a:t>
            </a:r>
            <a:r>
              <a:rPr lang="nl-NL" sz="2800" dirty="0"/>
              <a:t>een </a:t>
            </a:r>
            <a:r>
              <a:rPr lang="nl-NL" sz="2800" dirty="0" smtClean="0"/>
              <a:t>alfabetisch </a:t>
            </a:r>
            <a:r>
              <a:rPr lang="nl-NL" sz="2800" dirty="0"/>
              <a:t>overzicht van alle </a:t>
            </a:r>
            <a:r>
              <a:rPr lang="nl-NL" sz="2800" dirty="0" smtClean="0"/>
              <a:t>verschillende persoonsnamen </a:t>
            </a:r>
            <a:r>
              <a:rPr lang="nl-NL" sz="2800" dirty="0"/>
              <a:t>die </a:t>
            </a:r>
            <a:r>
              <a:rPr lang="nl-NL" sz="2800" dirty="0" smtClean="0"/>
              <a:t>de letter ‘e’ bevatten</a:t>
            </a:r>
            <a:r>
              <a:rPr lang="nl-NL" sz="2800" dirty="0"/>
              <a:t>.</a:t>
            </a:r>
          </a:p>
          <a:p>
            <a:pPr marL="457200" indent="-457200">
              <a:spcBef>
                <a:spcPct val="0"/>
              </a:spcBef>
              <a:spcAft>
                <a:spcPts val="1000"/>
              </a:spcAft>
              <a:buFont typeface="+mj-lt"/>
              <a:buAutoNum type="arabicPeriod"/>
              <a:tabLst>
                <a:tab pos="363538" algn="l"/>
              </a:tabLst>
            </a:pPr>
            <a:r>
              <a:rPr lang="nl-NL" sz="2800" dirty="0" smtClean="0"/>
              <a:t>Geef </a:t>
            </a:r>
            <a:r>
              <a:rPr lang="nl-NL" sz="2800" dirty="0"/>
              <a:t>de clubnamen van </a:t>
            </a:r>
            <a:r>
              <a:rPr lang="nl-NL" sz="2800" dirty="0" smtClean="0"/>
              <a:t>de </a:t>
            </a:r>
            <a:r>
              <a:rPr lang="nl-NL" sz="2800" dirty="0"/>
              <a:t>clubs </a:t>
            </a:r>
            <a:r>
              <a:rPr lang="nl-NL" sz="2800" dirty="0" smtClean="0"/>
              <a:t>waarvan leden </a:t>
            </a:r>
            <a:r>
              <a:rPr lang="nl-NL" sz="2800" dirty="0"/>
              <a:t>met een id onder 250 lid zijn of een </a:t>
            </a:r>
            <a:r>
              <a:rPr lang="nl-NL" sz="2800" dirty="0" smtClean="0"/>
              <a:t>leeftijd </a:t>
            </a:r>
            <a:r>
              <a:rPr lang="nl-NL" sz="2800" dirty="0"/>
              <a:t>boven 21 hebben.</a:t>
            </a:r>
          </a:p>
        </p:txBody>
      </p:sp>
      <p:sp>
        <p:nvSpPr>
          <p:cNvPr id="7" name="Tijdelijke aanduiding voor datum 4"/>
          <p:cNvSpPr>
            <a:spLocks noGrp="1"/>
          </p:cNvSpPr>
          <p:nvPr>
            <p:ph type="dt" sz="half" idx="10"/>
          </p:nvPr>
        </p:nvSpPr>
        <p:spPr>
          <a:xfrm>
            <a:off x="457200" y="6552000"/>
            <a:ext cx="2133600" cy="216000"/>
          </a:xfrm>
        </p:spPr>
        <p:txBody>
          <a:bodyPr/>
          <a:lstStyle/>
          <a:p>
            <a:fld id="{A5457B38-2688-4979-A618-2421FCBA8FCF}"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43</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540000" y="288000"/>
            <a:ext cx="8460432" cy="719410"/>
          </a:xfrm>
        </p:spPr>
        <p:txBody>
          <a:bodyPr/>
          <a:lstStyle/>
          <a:p>
            <a:r>
              <a:rPr lang="nl-NL" dirty="0"/>
              <a:t>Opnieuw de </a:t>
            </a:r>
            <a:r>
              <a:rPr lang="nl-NL" dirty="0" smtClean="0"/>
              <a:t>voorbeeldtabel : Sporter</a:t>
            </a:r>
            <a:endParaRPr lang="nl-NL" dirty="0"/>
          </a:p>
        </p:txBody>
      </p:sp>
      <p:graphicFrame>
        <p:nvGraphicFramePr>
          <p:cNvPr id="330852" name="Group 100"/>
          <p:cNvGraphicFramePr>
            <a:graphicFrameLocks noGrp="1"/>
          </p:cNvGraphicFramePr>
          <p:nvPr>
            <p:ph type="tbl" idx="1"/>
          </p:nvPr>
        </p:nvGraphicFramePr>
        <p:xfrm>
          <a:off x="540000" y="1080000"/>
          <a:ext cx="7354887" cy="5486400"/>
        </p:xfrm>
        <a:graphic>
          <a:graphicData uri="http://schemas.openxmlformats.org/drawingml/2006/table">
            <a:tbl>
              <a:tblPr/>
              <a:tblGrid>
                <a:gridCol w="1093787"/>
                <a:gridCol w="1092200"/>
                <a:gridCol w="1268413"/>
                <a:gridCol w="1376362"/>
                <a:gridCol w="1223963"/>
                <a:gridCol w="1300162"/>
              </a:tblGrid>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smtClean="0">
                          <a:ln>
                            <a:noFill/>
                          </a:ln>
                          <a:solidFill>
                            <a:schemeClr val="tx1"/>
                          </a:solidFill>
                          <a:effectLst/>
                          <a:latin typeface="Arial" charset="0"/>
                        </a:rPr>
                        <a:t>Naam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smtClean="0">
                          <a:ln>
                            <a:noFill/>
                          </a:ln>
                          <a:solidFill>
                            <a:schemeClr val="tx1"/>
                          </a:solidFill>
                          <a:effectLst/>
                          <a:latin typeface="Arial" charset="0"/>
                        </a:rPr>
                        <a:t>Leeftijd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smtClean="0">
                          <a:ln>
                            <a:noFill/>
                          </a:ln>
                          <a:solidFill>
                            <a:schemeClr val="tx1"/>
                          </a:solidFill>
                          <a:effectLst/>
                          <a:latin typeface="Arial" charset="0"/>
                        </a:rPr>
                        <a:t>Sport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smtClean="0">
                          <a:ln>
                            <a:noFill/>
                          </a:ln>
                          <a:solidFill>
                            <a:schemeClr val="tx1"/>
                          </a:solidFill>
                          <a:effectLst/>
                          <a:latin typeface="Arial" charset="0"/>
                        </a:rPr>
                        <a:t>Club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1" i="0" u="none" strike="noStrike" cap="none" normalizeH="0" baseline="0" dirty="0" smtClean="0">
                          <a:ln>
                            <a:noFill/>
                          </a:ln>
                          <a:solidFill>
                            <a:schemeClr val="tx1"/>
                          </a:solidFill>
                          <a:effectLst/>
                          <a:latin typeface="Arial" charset="0"/>
                        </a:rPr>
                        <a:t>Bedrag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LFC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426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LFC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619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Sahid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VVL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Merel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Tennis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TCL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094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Kim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VVL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Frank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828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Loes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Golf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Bosch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476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Tennis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smtClean="0">
                          <a:ln>
                            <a:noFill/>
                          </a:ln>
                          <a:solidFill>
                            <a:schemeClr val="tx1"/>
                          </a:solidFill>
                          <a:effectLst/>
                          <a:latin typeface="Arial" charset="0"/>
                        </a:rPr>
                        <a:t>TCL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2400" b="0" i="0" u="none" strike="noStrike" cap="none" normalizeH="0" baseline="0" dirty="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ijdelijke aanduiding voor datum 4"/>
          <p:cNvSpPr>
            <a:spLocks noGrp="1"/>
          </p:cNvSpPr>
          <p:nvPr>
            <p:ph type="dt" sz="half" idx="10"/>
          </p:nvPr>
        </p:nvSpPr>
        <p:spPr>
          <a:xfrm>
            <a:off x="457200" y="6552000"/>
            <a:ext cx="2133600" cy="216000"/>
          </a:xfrm>
        </p:spPr>
        <p:txBody>
          <a:bodyPr/>
          <a:lstStyle/>
          <a:p>
            <a:fld id="{4E11296B-A0FC-4D31-8A44-ADE70EA0DCA6}"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44</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title"/>
          </p:nvPr>
        </p:nvSpPr>
        <p:spPr>
          <a:xfrm>
            <a:off x="540000" y="288000"/>
            <a:ext cx="8748464" cy="719410"/>
          </a:xfrm>
          <a:noFill/>
          <a:ln/>
        </p:spPr>
        <p:txBody>
          <a:bodyPr/>
          <a:lstStyle/>
          <a:p>
            <a:r>
              <a:rPr lang="nl-NL" dirty="0"/>
              <a:t>Problemen?</a:t>
            </a:r>
          </a:p>
        </p:txBody>
      </p:sp>
      <p:sp>
        <p:nvSpPr>
          <p:cNvPr id="332804" name="Rectangle 4"/>
          <p:cNvSpPr>
            <a:spLocks noGrp="1" noChangeArrowheads="1"/>
          </p:cNvSpPr>
          <p:nvPr>
            <p:ph idx="1"/>
          </p:nvPr>
        </p:nvSpPr>
        <p:spPr>
          <a:xfrm>
            <a:off x="540000" y="1080001"/>
            <a:ext cx="8382000" cy="5013296"/>
          </a:xfrm>
          <a:noFill/>
          <a:ln/>
        </p:spPr>
        <p:txBody>
          <a:bodyPr/>
          <a:lstStyle/>
          <a:p>
            <a:pPr marL="363538" indent="-363538">
              <a:spcBef>
                <a:spcPct val="0"/>
              </a:spcBef>
              <a:spcAft>
                <a:spcPts val="1200"/>
              </a:spcAft>
              <a:tabLst>
                <a:tab pos="363538" algn="l"/>
              </a:tabLst>
            </a:pPr>
            <a:r>
              <a:rPr lang="nl-NL" dirty="0"/>
              <a:t>Hoe noteren we in onze tabel de nieuwe sport korfbal bij LMKC </a:t>
            </a:r>
            <a:r>
              <a:rPr lang="nl-NL" dirty="0">
                <a:cs typeface="Arial" charset="0"/>
              </a:rPr>
              <a:t>à € 37,50?</a:t>
            </a:r>
          </a:p>
          <a:p>
            <a:pPr marL="363538" indent="-363538">
              <a:spcBef>
                <a:spcPct val="0"/>
              </a:spcBef>
              <a:spcAft>
                <a:spcPts val="1200"/>
              </a:spcAft>
              <a:tabLst>
                <a:tab pos="363538" algn="l"/>
              </a:tabLst>
            </a:pPr>
            <a:r>
              <a:rPr lang="nl-NL" dirty="0"/>
              <a:t>Als Loes </a:t>
            </a:r>
            <a:r>
              <a:rPr lang="nl-NL" dirty="0" smtClean="0"/>
              <a:t>zou vertrekken </a:t>
            </a:r>
            <a:r>
              <a:rPr lang="nl-NL" dirty="0"/>
              <a:t>bij </a:t>
            </a:r>
            <a:r>
              <a:rPr lang="nl-NL" dirty="0" smtClean="0"/>
              <a:t>club Bosch</a:t>
            </a:r>
            <a:r>
              <a:rPr lang="nl-NL" dirty="0"/>
              <a:t>, weten we dan nog dat het bedrag daar € 45 </a:t>
            </a:r>
            <a:r>
              <a:rPr lang="nl-NL" dirty="0" smtClean="0"/>
              <a:t>is?</a:t>
            </a:r>
            <a:endParaRPr lang="nl-NL" dirty="0"/>
          </a:p>
          <a:p>
            <a:pPr marL="363538" indent="-363538">
              <a:spcBef>
                <a:spcPct val="0"/>
              </a:spcBef>
              <a:spcAft>
                <a:spcPts val="1200"/>
              </a:spcAft>
              <a:tabLst>
                <a:tab pos="363538" algn="l"/>
              </a:tabLst>
            </a:pPr>
            <a:r>
              <a:rPr lang="nl-NL" dirty="0"/>
              <a:t>Hoe voorkomen we dat per ongeluk het bedrag bij LFC de ene keer € 25 is, en de andere keer € </a:t>
            </a:r>
            <a:r>
              <a:rPr lang="nl-NL" dirty="0" smtClean="0"/>
              <a:t>27?</a:t>
            </a:r>
            <a:endParaRPr lang="nl-NL" dirty="0"/>
          </a:p>
          <a:p>
            <a:pPr marL="363538" indent="-363538">
              <a:spcBef>
                <a:spcPct val="0"/>
              </a:spcBef>
              <a:spcAft>
                <a:spcPts val="1200"/>
              </a:spcAft>
              <a:buNone/>
              <a:tabLst>
                <a:tab pos="363538" algn="l"/>
              </a:tabLst>
            </a:pPr>
            <a:endParaRPr lang="nl-NL" dirty="0" smtClean="0"/>
          </a:p>
          <a:p>
            <a:pPr marL="363538" indent="-363538">
              <a:spcBef>
                <a:spcPct val="0"/>
              </a:spcBef>
              <a:spcAft>
                <a:spcPts val="1200"/>
              </a:spcAft>
              <a:buNone/>
              <a:tabLst>
                <a:tab pos="363538" algn="l"/>
              </a:tabLst>
            </a:pPr>
            <a:r>
              <a:rPr lang="nl-NL" dirty="0" smtClean="0"/>
              <a:t>Is </a:t>
            </a:r>
            <a:r>
              <a:rPr lang="nl-NL" dirty="0"/>
              <a:t>deze tabel wel handig</a:t>
            </a:r>
            <a:r>
              <a:rPr lang="nl-NL" dirty="0" smtClean="0"/>
              <a:t>? Daarover later meer…</a:t>
            </a:r>
            <a:endParaRPr lang="nl-NL" dirty="0"/>
          </a:p>
        </p:txBody>
      </p:sp>
      <p:sp>
        <p:nvSpPr>
          <p:cNvPr id="332802" name="Text Box 2"/>
          <p:cNvSpPr txBox="1">
            <a:spLocks noChangeArrowheads="1"/>
          </p:cNvSpPr>
          <p:nvPr/>
        </p:nvSpPr>
        <p:spPr bwMode="auto">
          <a:xfrm>
            <a:off x="288925" y="3413125"/>
            <a:ext cx="2987675" cy="457200"/>
          </a:xfrm>
          <a:prstGeom prst="rect">
            <a:avLst/>
          </a:prstGeom>
          <a:noFill/>
          <a:ln w="9525">
            <a:noFill/>
            <a:miter lim="800000"/>
            <a:headEnd/>
            <a:tailEnd/>
          </a:ln>
          <a:effectLst/>
        </p:spPr>
        <p:txBody>
          <a:bodyPr>
            <a:spAutoFit/>
          </a:bodyPr>
          <a:lstStyle/>
          <a:p>
            <a:endParaRPr lang="nl-NL" dirty="0"/>
          </a:p>
        </p:txBody>
      </p:sp>
      <p:sp>
        <p:nvSpPr>
          <p:cNvPr id="8" name="Tijdelijke aanduiding voor datum 4"/>
          <p:cNvSpPr>
            <a:spLocks noGrp="1"/>
          </p:cNvSpPr>
          <p:nvPr>
            <p:ph type="dt" sz="half" idx="10"/>
          </p:nvPr>
        </p:nvSpPr>
        <p:spPr>
          <a:xfrm>
            <a:off x="457200" y="6552000"/>
            <a:ext cx="2133600" cy="216000"/>
          </a:xfrm>
        </p:spPr>
        <p:txBody>
          <a:bodyPr/>
          <a:lstStyle/>
          <a:p>
            <a:fld id="{925E6975-0CDD-4A39-A437-F18BB21FB29C}" type="datetime1">
              <a:rPr lang="en-US" smtClean="0"/>
              <a:t>7/6/2017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45</a:t>
            </a:fld>
            <a:endParaRPr lang="nl-NL"/>
          </a:p>
        </p:txBody>
      </p:sp>
      <p:sp>
        <p:nvSpPr>
          <p:cNvPr id="10"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539552" y="288000"/>
            <a:ext cx="7020000" cy="719410"/>
          </a:xfrm>
        </p:spPr>
        <p:txBody>
          <a:bodyPr/>
          <a:lstStyle/>
          <a:p>
            <a:r>
              <a:rPr lang="nl-NL" dirty="0"/>
              <a:t>Automatisering</a:t>
            </a:r>
          </a:p>
        </p:txBody>
      </p:sp>
      <p:sp>
        <p:nvSpPr>
          <p:cNvPr id="197635" name="Rectangle 3"/>
          <p:cNvSpPr>
            <a:spLocks noGrp="1" noChangeArrowheads="1"/>
          </p:cNvSpPr>
          <p:nvPr>
            <p:ph idx="1"/>
          </p:nvPr>
        </p:nvSpPr>
        <p:spPr>
          <a:xfrm>
            <a:off x="540000" y="1080000"/>
            <a:ext cx="8100000" cy="5589587"/>
          </a:xfrm>
        </p:spPr>
        <p:txBody>
          <a:bodyPr/>
          <a:lstStyle/>
          <a:p>
            <a:pPr>
              <a:spcBef>
                <a:spcPct val="0"/>
              </a:spcBef>
            </a:pPr>
            <a:r>
              <a:rPr lang="nl-NL" dirty="0" smtClean="0"/>
              <a:t>Al vroeg begonnen mensen zich dus ook te interesseren in </a:t>
            </a:r>
            <a:r>
              <a:rPr lang="nl-NL" dirty="0"/>
              <a:t>apparaten die hun gegevens automatisch konden verwerken (circa 1600 – 1700).</a:t>
            </a:r>
          </a:p>
          <a:p>
            <a:pPr>
              <a:spcBef>
                <a:spcPct val="0"/>
              </a:spcBef>
              <a:buFont typeface="Symbol" pitchFamily="18" charset="2"/>
              <a:buNone/>
            </a:pPr>
            <a:endParaRPr lang="nl-NL" dirty="0"/>
          </a:p>
          <a:p>
            <a:pPr>
              <a:spcBef>
                <a:spcPct val="0"/>
              </a:spcBef>
            </a:pPr>
            <a:r>
              <a:rPr lang="nl-NL" dirty="0"/>
              <a:t>Het midden van jaren </a:t>
            </a:r>
            <a:r>
              <a:rPr lang="nl-NL" dirty="0" smtClean="0"/>
              <a:t>‘50 </a:t>
            </a:r>
            <a:r>
              <a:rPr lang="nl-NL" dirty="0"/>
              <a:t>van de vorige eeuw kenmerkte zich door de introductie van elektronische computers, mede gestimuleerd door een </a:t>
            </a:r>
            <a:r>
              <a:rPr lang="nl-NL" dirty="0" smtClean="0"/>
              <a:t>sterk groeiende (Amerikaanse</a:t>
            </a:r>
            <a:r>
              <a:rPr lang="nl-NL" dirty="0"/>
              <a:t>) economie.</a:t>
            </a:r>
          </a:p>
        </p:txBody>
      </p:sp>
      <p:sp>
        <p:nvSpPr>
          <p:cNvPr id="7" name="Tijdelijke aanduiding voor datum 4"/>
          <p:cNvSpPr>
            <a:spLocks noGrp="1"/>
          </p:cNvSpPr>
          <p:nvPr>
            <p:ph type="dt" sz="half" idx="10"/>
          </p:nvPr>
        </p:nvSpPr>
        <p:spPr>
          <a:xfrm>
            <a:off x="457200" y="6552000"/>
            <a:ext cx="2133600" cy="216000"/>
          </a:xfrm>
        </p:spPr>
        <p:txBody>
          <a:bodyPr/>
          <a:lstStyle/>
          <a:p>
            <a:fld id="{9E467DA1-DBF0-414C-BBF9-823C87B3139F}"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5</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540000" y="288000"/>
            <a:ext cx="7020000" cy="720000"/>
          </a:xfrm>
        </p:spPr>
        <p:txBody>
          <a:bodyPr/>
          <a:lstStyle/>
          <a:p>
            <a:r>
              <a:rPr lang="nl-NL" dirty="0"/>
              <a:t>Concurrentievoordeel</a:t>
            </a:r>
          </a:p>
        </p:txBody>
      </p:sp>
      <p:sp>
        <p:nvSpPr>
          <p:cNvPr id="205827" name="Rectangle 3"/>
          <p:cNvSpPr>
            <a:spLocks noGrp="1" noChangeArrowheads="1"/>
          </p:cNvSpPr>
          <p:nvPr>
            <p:ph idx="1"/>
          </p:nvPr>
        </p:nvSpPr>
        <p:spPr>
          <a:xfrm>
            <a:off x="540000" y="1080000"/>
            <a:ext cx="8100000" cy="5589587"/>
          </a:xfrm>
        </p:spPr>
        <p:txBody>
          <a:bodyPr/>
          <a:lstStyle/>
          <a:p>
            <a:pPr>
              <a:spcBef>
                <a:spcPct val="0"/>
              </a:spcBef>
            </a:pPr>
            <a:r>
              <a:rPr lang="nl-NL" dirty="0"/>
              <a:t>Gegevens zijn onmisbaar geworden voor elke moderne organisatie</a:t>
            </a:r>
          </a:p>
          <a:p>
            <a:pPr>
              <a:spcBef>
                <a:spcPct val="0"/>
              </a:spcBef>
              <a:buFont typeface="Symbol" pitchFamily="18" charset="2"/>
              <a:buNone/>
            </a:pPr>
            <a:endParaRPr lang="nl-NL" dirty="0"/>
          </a:p>
          <a:p>
            <a:pPr>
              <a:spcBef>
                <a:spcPct val="0"/>
              </a:spcBef>
            </a:pPr>
            <a:r>
              <a:rPr lang="nl-NL" dirty="0"/>
              <a:t>Gegevens zijn een bedrijfsmiddel, misschien wel het belangrijkste bedrijfsmiddel. Ze kunnen concurrentievoordeel brengen</a:t>
            </a:r>
          </a:p>
        </p:txBody>
      </p:sp>
      <p:sp>
        <p:nvSpPr>
          <p:cNvPr id="7" name="Tijdelijke aanduiding voor datum 4"/>
          <p:cNvSpPr>
            <a:spLocks noGrp="1"/>
          </p:cNvSpPr>
          <p:nvPr>
            <p:ph type="dt" sz="half" idx="10"/>
          </p:nvPr>
        </p:nvSpPr>
        <p:spPr>
          <a:xfrm>
            <a:off x="457200" y="6552000"/>
            <a:ext cx="2133600" cy="216000"/>
          </a:xfrm>
        </p:spPr>
        <p:txBody>
          <a:bodyPr/>
          <a:lstStyle/>
          <a:p>
            <a:fld id="{945BE6B3-88AB-4013-8B40-6CF1F8A245A8}"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6</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Problemen</a:t>
            </a:r>
          </a:p>
        </p:txBody>
      </p:sp>
      <p:sp>
        <p:nvSpPr>
          <p:cNvPr id="207875" name="Rectangle 3"/>
          <p:cNvSpPr>
            <a:spLocks noGrp="1" noChangeArrowheads="1"/>
          </p:cNvSpPr>
          <p:nvPr>
            <p:ph idx="1"/>
          </p:nvPr>
        </p:nvSpPr>
        <p:spPr>
          <a:xfrm>
            <a:off x="540000" y="1080000"/>
            <a:ext cx="8100000" cy="4862512"/>
          </a:xfrm>
        </p:spPr>
        <p:txBody>
          <a:bodyPr/>
          <a:lstStyle/>
          <a:p>
            <a:pPr>
              <a:spcBef>
                <a:spcPct val="0"/>
              </a:spcBef>
            </a:pPr>
            <a:r>
              <a:rPr lang="nl-NL" dirty="0"/>
              <a:t>Gegevens zijn echter niet 1-2-3 opgeslagen en efficiënt teruggehaald; het volume is </a:t>
            </a:r>
            <a:r>
              <a:rPr lang="nl-NL" dirty="0" smtClean="0"/>
              <a:t>immens</a:t>
            </a:r>
          </a:p>
          <a:p>
            <a:pPr lvl="1">
              <a:spcBef>
                <a:spcPct val="0"/>
              </a:spcBef>
            </a:pPr>
            <a:r>
              <a:rPr lang="nl-NL" dirty="0" smtClean="0"/>
              <a:t>Gigabyte = 1 miljard bytes = 1000 Megabyte = 10</a:t>
            </a:r>
            <a:r>
              <a:rPr lang="nl-NL" baseline="30000" dirty="0" smtClean="0"/>
              <a:t>9</a:t>
            </a:r>
          </a:p>
          <a:p>
            <a:pPr lvl="1">
              <a:spcBef>
                <a:spcPct val="0"/>
              </a:spcBef>
            </a:pPr>
            <a:r>
              <a:rPr lang="nl-NL" dirty="0" smtClean="0"/>
              <a:t>Terabyte = </a:t>
            </a:r>
            <a:r>
              <a:rPr lang="nl-NL" dirty="0"/>
              <a:t>1 </a:t>
            </a:r>
            <a:r>
              <a:rPr lang="nl-NL" dirty="0" smtClean="0"/>
              <a:t>biljoen bytes = </a:t>
            </a:r>
            <a:r>
              <a:rPr lang="nl-NL" dirty="0"/>
              <a:t>1000 </a:t>
            </a:r>
            <a:r>
              <a:rPr lang="nl-NL" dirty="0" smtClean="0"/>
              <a:t>Gigabyte </a:t>
            </a:r>
            <a:r>
              <a:rPr lang="nl-NL" dirty="0"/>
              <a:t>= </a:t>
            </a:r>
            <a:r>
              <a:rPr lang="nl-NL" dirty="0" smtClean="0"/>
              <a:t>10</a:t>
            </a:r>
            <a:r>
              <a:rPr lang="nl-NL" baseline="30000" dirty="0" smtClean="0"/>
              <a:t>12</a:t>
            </a:r>
          </a:p>
          <a:p>
            <a:pPr lvl="1">
              <a:spcBef>
                <a:spcPct val="0"/>
              </a:spcBef>
            </a:pPr>
            <a:r>
              <a:rPr lang="nl-NL" dirty="0" smtClean="0"/>
              <a:t>Petabyte = </a:t>
            </a:r>
            <a:r>
              <a:rPr lang="nl-NL" dirty="0"/>
              <a:t>1 </a:t>
            </a:r>
            <a:r>
              <a:rPr lang="nl-NL" dirty="0" smtClean="0"/>
              <a:t>biljard bytes = </a:t>
            </a:r>
            <a:r>
              <a:rPr lang="nl-NL" dirty="0"/>
              <a:t>1000 </a:t>
            </a:r>
            <a:r>
              <a:rPr lang="nl-NL" dirty="0" smtClean="0"/>
              <a:t>Terabyte </a:t>
            </a:r>
            <a:r>
              <a:rPr lang="nl-NL" dirty="0"/>
              <a:t>= </a:t>
            </a:r>
            <a:r>
              <a:rPr lang="nl-NL" dirty="0" smtClean="0"/>
              <a:t>10</a:t>
            </a:r>
            <a:r>
              <a:rPr lang="nl-NL" baseline="30000" dirty="0" smtClean="0"/>
              <a:t>15</a:t>
            </a:r>
            <a:endParaRPr lang="nl-NL" dirty="0"/>
          </a:p>
          <a:p>
            <a:pPr>
              <a:spcBef>
                <a:spcPct val="0"/>
              </a:spcBef>
            </a:pPr>
            <a:endParaRPr lang="nl-NL" dirty="0"/>
          </a:p>
          <a:p>
            <a:pPr>
              <a:spcBef>
                <a:spcPct val="0"/>
              </a:spcBef>
            </a:pPr>
            <a:r>
              <a:rPr lang="nl-NL" dirty="0"/>
              <a:t>Veel mensen willen toegang tot gegevens</a:t>
            </a:r>
          </a:p>
          <a:p>
            <a:pPr>
              <a:spcBef>
                <a:spcPct val="0"/>
              </a:spcBef>
            </a:pPr>
            <a:endParaRPr lang="nl-NL" dirty="0"/>
          </a:p>
          <a:p>
            <a:pPr>
              <a:spcBef>
                <a:spcPct val="0"/>
              </a:spcBef>
            </a:pPr>
            <a:r>
              <a:rPr lang="nl-NL" dirty="0"/>
              <a:t>Er moeten oplossingen komen </a:t>
            </a:r>
            <a:r>
              <a:rPr lang="nl-NL" dirty="0" smtClean="0"/>
              <a:t>voor</a:t>
            </a:r>
          </a:p>
          <a:p>
            <a:pPr lvl="1">
              <a:spcBef>
                <a:spcPct val="0"/>
              </a:spcBef>
            </a:pPr>
            <a:r>
              <a:rPr lang="nl-NL" dirty="0" smtClean="0"/>
              <a:t>Veiligheid en vertrouwelijkheid </a:t>
            </a:r>
            <a:r>
              <a:rPr lang="nl-NL" dirty="0"/>
              <a:t>van gegevens, </a:t>
            </a:r>
            <a:endParaRPr lang="nl-NL" dirty="0" smtClean="0"/>
          </a:p>
          <a:p>
            <a:pPr lvl="1">
              <a:spcBef>
                <a:spcPct val="0"/>
              </a:spcBef>
            </a:pPr>
            <a:r>
              <a:rPr lang="nl-NL" dirty="0" smtClean="0"/>
              <a:t>Snelheid van opslag en terughalen,</a:t>
            </a:r>
          </a:p>
          <a:p>
            <a:pPr lvl="1">
              <a:spcBef>
                <a:spcPct val="0"/>
              </a:spcBef>
            </a:pPr>
            <a:r>
              <a:rPr lang="nl-NL" dirty="0" smtClean="0"/>
              <a:t>Back-up en recovery</a:t>
            </a:r>
            <a:endParaRPr lang="nl-NL" dirty="0"/>
          </a:p>
          <a:p>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p>
            <a:fld id="{E0CEC310-1C9B-40C6-9F09-1712D27ABAA0}" type="datetime1">
              <a:rPr lang="en-US" smtClean="0"/>
              <a:t>7/6/2017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7</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smtClean="0"/>
              <a:t>Databaseomgeving</a:t>
            </a:r>
            <a:endParaRPr lang="nl-NL" dirty="0"/>
          </a:p>
        </p:txBody>
      </p:sp>
      <p:sp>
        <p:nvSpPr>
          <p:cNvPr id="216067" name="Rectangle 3"/>
          <p:cNvSpPr>
            <a:spLocks noGrp="1" noChangeArrowheads="1"/>
          </p:cNvSpPr>
          <p:nvPr>
            <p:ph idx="1"/>
          </p:nvPr>
        </p:nvSpPr>
        <p:spPr>
          <a:xfrm>
            <a:off x="315965" y="870371"/>
            <a:ext cx="8100000" cy="5589587"/>
          </a:xfrm>
        </p:spPr>
        <p:txBody>
          <a:bodyPr/>
          <a:lstStyle/>
          <a:p>
            <a:pPr>
              <a:spcBef>
                <a:spcPct val="0"/>
              </a:spcBef>
            </a:pPr>
            <a:r>
              <a:rPr lang="nl-NL" dirty="0" smtClean="0"/>
              <a:t>Er is software nodig </a:t>
            </a:r>
            <a:r>
              <a:rPr lang="nl-NL" dirty="0"/>
              <a:t>om gegevens </a:t>
            </a:r>
            <a:r>
              <a:rPr lang="nl-NL" dirty="0" smtClean="0"/>
              <a:t>te beheren:</a:t>
            </a:r>
            <a:br>
              <a:rPr lang="nl-NL" dirty="0" smtClean="0"/>
            </a:br>
            <a:r>
              <a:rPr lang="nl-NL" dirty="0" smtClean="0"/>
              <a:t>Database </a:t>
            </a:r>
            <a:r>
              <a:rPr lang="nl-NL" dirty="0"/>
              <a:t>Management System (DBMS)</a:t>
            </a:r>
          </a:p>
        </p:txBody>
      </p:sp>
      <p:sp>
        <p:nvSpPr>
          <p:cNvPr id="216076" name="Rectangle 12"/>
          <p:cNvSpPr>
            <a:spLocks noChangeArrowheads="1"/>
          </p:cNvSpPr>
          <p:nvPr/>
        </p:nvSpPr>
        <p:spPr bwMode="auto">
          <a:xfrm>
            <a:off x="827584" y="2420888"/>
            <a:ext cx="1427162" cy="864096"/>
          </a:xfrm>
          <a:prstGeom prst="rect">
            <a:avLst/>
          </a:prstGeom>
          <a:solidFill>
            <a:srgbClr val="FFFFFF"/>
          </a:solidFill>
          <a:ln w="9525">
            <a:solidFill>
              <a:srgbClr val="000000"/>
            </a:solidFill>
            <a:miter lim="800000"/>
            <a:headEnd/>
            <a:tailEnd/>
          </a:ln>
        </p:spPr>
        <p:txBody>
          <a:bodyPr/>
          <a:lstStyle/>
          <a:p>
            <a:pPr algn="ctr"/>
            <a:r>
              <a:rPr lang="nl-NL" sz="1600" b="1" dirty="0">
                <a:solidFill>
                  <a:srgbClr val="000000"/>
                </a:solidFill>
                <a:latin typeface="Arial" charset="0"/>
              </a:rPr>
              <a:t>Database-</a:t>
            </a:r>
          </a:p>
          <a:p>
            <a:pPr algn="ctr"/>
            <a:r>
              <a:rPr lang="nl-NL" sz="1600" b="1" dirty="0">
                <a:solidFill>
                  <a:srgbClr val="000000"/>
                </a:solidFill>
                <a:latin typeface="Arial" charset="0"/>
              </a:rPr>
              <a:t>applicatie</a:t>
            </a:r>
          </a:p>
        </p:txBody>
      </p:sp>
      <p:sp>
        <p:nvSpPr>
          <p:cNvPr id="216088" name="Rectangle 24"/>
          <p:cNvSpPr>
            <a:spLocks noChangeArrowheads="1"/>
          </p:cNvSpPr>
          <p:nvPr/>
        </p:nvSpPr>
        <p:spPr bwMode="auto">
          <a:xfrm>
            <a:off x="8394700" y="2940373"/>
            <a:ext cx="47625" cy="228600"/>
          </a:xfrm>
          <a:prstGeom prst="rect">
            <a:avLst/>
          </a:prstGeom>
          <a:noFill/>
          <a:ln w="9525">
            <a:noFill/>
            <a:miter lim="800000"/>
            <a:headEnd/>
            <a:tailEnd/>
          </a:ln>
        </p:spPr>
        <p:txBody>
          <a:bodyPr wrap="none" lIns="0" tIns="0" rIns="0" bIns="0">
            <a:spAutoFit/>
          </a:bodyPr>
          <a:lstStyle/>
          <a:p>
            <a:r>
              <a:rPr lang="nl-NL" sz="1500" b="1" dirty="0">
                <a:solidFill>
                  <a:srgbClr val="000000"/>
                </a:solidFill>
                <a:latin typeface="Book Antiqua" pitchFamily="18" charset="0"/>
              </a:rPr>
              <a:t> </a:t>
            </a:r>
            <a:endParaRPr lang="nl-NL" dirty="0"/>
          </a:p>
        </p:txBody>
      </p:sp>
      <p:sp>
        <p:nvSpPr>
          <p:cNvPr id="216094" name="Rectangle 30"/>
          <p:cNvSpPr>
            <a:spLocks noChangeArrowheads="1"/>
          </p:cNvSpPr>
          <p:nvPr/>
        </p:nvSpPr>
        <p:spPr bwMode="auto">
          <a:xfrm>
            <a:off x="3851920" y="2400747"/>
            <a:ext cx="1208087" cy="884237"/>
          </a:xfrm>
          <a:prstGeom prst="rect">
            <a:avLst/>
          </a:prstGeom>
          <a:solidFill>
            <a:srgbClr val="FFFFFF"/>
          </a:solidFill>
          <a:ln w="9525">
            <a:solidFill>
              <a:srgbClr val="000000"/>
            </a:solidFill>
            <a:miter lim="800000"/>
            <a:headEnd/>
            <a:tailEnd/>
          </a:ln>
        </p:spPr>
        <p:txBody>
          <a:bodyPr/>
          <a:lstStyle/>
          <a:p>
            <a:pPr algn="ctr"/>
            <a:endParaRPr lang="nl-NL" sz="1600" b="1" dirty="0">
              <a:solidFill>
                <a:srgbClr val="000000"/>
              </a:solidFill>
              <a:latin typeface="Arial" charset="0"/>
            </a:endParaRPr>
          </a:p>
          <a:p>
            <a:pPr algn="ctr"/>
            <a:r>
              <a:rPr lang="nl-NL" sz="1600" b="1" dirty="0">
                <a:solidFill>
                  <a:srgbClr val="000000"/>
                </a:solidFill>
                <a:latin typeface="Arial" charset="0"/>
              </a:rPr>
              <a:t>DBMS</a:t>
            </a:r>
            <a:endParaRPr lang="nl-NL" sz="1600" dirty="0">
              <a:latin typeface="Arial" charset="0"/>
            </a:endParaRPr>
          </a:p>
          <a:p>
            <a:endParaRPr lang="nl-NL" sz="1600" dirty="0">
              <a:latin typeface="Arial" charset="0"/>
            </a:endParaRPr>
          </a:p>
        </p:txBody>
      </p:sp>
      <p:cxnSp>
        <p:nvCxnSpPr>
          <p:cNvPr id="216198" name="AutoShape 134"/>
          <p:cNvCxnSpPr>
            <a:cxnSpLocks noChangeShapeType="1"/>
            <a:stCxn id="216076" idx="3"/>
            <a:endCxn id="216094" idx="1"/>
          </p:cNvCxnSpPr>
          <p:nvPr/>
        </p:nvCxnSpPr>
        <p:spPr bwMode="auto">
          <a:xfrm flipV="1">
            <a:off x="2254746" y="2842866"/>
            <a:ext cx="1597174" cy="10070"/>
          </a:xfrm>
          <a:prstGeom prst="straightConnector1">
            <a:avLst/>
          </a:prstGeom>
          <a:noFill/>
          <a:ln w="76200">
            <a:solidFill>
              <a:schemeClr val="tx1"/>
            </a:solidFill>
            <a:round/>
            <a:headEnd type="triangle" w="med" len="med"/>
            <a:tailEnd type="triangle" w="med" len="med"/>
          </a:ln>
          <a:effectLst/>
        </p:spPr>
      </p:cxnSp>
      <p:sp>
        <p:nvSpPr>
          <p:cNvPr id="216201" name="AutoShape 137"/>
          <p:cNvSpPr>
            <a:spLocks noChangeArrowheads="1"/>
          </p:cNvSpPr>
          <p:nvPr/>
        </p:nvSpPr>
        <p:spPr bwMode="auto">
          <a:xfrm>
            <a:off x="6732240" y="2420888"/>
            <a:ext cx="1366837" cy="936625"/>
          </a:xfrm>
          <a:prstGeom prst="can">
            <a:avLst>
              <a:gd name="adj" fmla="val 25000"/>
            </a:avLst>
          </a:prstGeom>
          <a:solidFill>
            <a:schemeClr val="tx1"/>
          </a:solidFill>
          <a:ln w="9525">
            <a:solidFill>
              <a:srgbClr val="000000"/>
            </a:solidFill>
            <a:round/>
            <a:headEnd/>
            <a:tailEnd/>
          </a:ln>
          <a:effectLst/>
        </p:spPr>
        <p:txBody>
          <a:bodyPr wrap="none" anchor="ctr"/>
          <a:lstStyle/>
          <a:p>
            <a:pPr algn="ctr"/>
            <a:r>
              <a:rPr lang="nl-NL" sz="1600" b="1" dirty="0" smtClean="0">
                <a:solidFill>
                  <a:schemeClr val="bg1"/>
                </a:solidFill>
                <a:latin typeface="Arial" charset="0"/>
              </a:rPr>
              <a:t>Database</a:t>
            </a:r>
            <a:endParaRPr lang="nl-NL" sz="1600" b="1" dirty="0">
              <a:solidFill>
                <a:schemeClr val="bg1"/>
              </a:solidFill>
              <a:latin typeface="Arial" charset="0"/>
            </a:endParaRPr>
          </a:p>
        </p:txBody>
      </p:sp>
      <p:cxnSp>
        <p:nvCxnSpPr>
          <p:cNvPr id="216202" name="AutoShape 138"/>
          <p:cNvCxnSpPr>
            <a:cxnSpLocks noChangeShapeType="1"/>
            <a:stCxn id="216094" idx="3"/>
            <a:endCxn id="216201" idx="2"/>
          </p:cNvCxnSpPr>
          <p:nvPr/>
        </p:nvCxnSpPr>
        <p:spPr bwMode="auto">
          <a:xfrm>
            <a:off x="5060007" y="2842866"/>
            <a:ext cx="1672233" cy="46335"/>
          </a:xfrm>
          <a:prstGeom prst="straightConnector1">
            <a:avLst/>
          </a:prstGeom>
          <a:noFill/>
          <a:ln w="76200">
            <a:solidFill>
              <a:schemeClr val="tx1"/>
            </a:solidFill>
            <a:round/>
            <a:headEnd type="triangle" w="med" len="med"/>
            <a:tailEnd type="triangle" w="med" len="med"/>
          </a:ln>
          <a:effectLst/>
        </p:spPr>
      </p:cxnSp>
      <p:cxnSp>
        <p:nvCxnSpPr>
          <p:cNvPr id="216203" name="AutoShape 139"/>
          <p:cNvCxnSpPr>
            <a:cxnSpLocks noChangeShapeType="1"/>
            <a:stCxn id="216076" idx="2"/>
            <a:endCxn id="1026" idx="0"/>
          </p:cNvCxnSpPr>
          <p:nvPr/>
        </p:nvCxnSpPr>
        <p:spPr bwMode="auto">
          <a:xfrm>
            <a:off x="1541165" y="3284984"/>
            <a:ext cx="6499" cy="1080120"/>
          </a:xfrm>
          <a:prstGeom prst="straightConnector1">
            <a:avLst/>
          </a:prstGeom>
          <a:noFill/>
          <a:ln w="76200">
            <a:solidFill>
              <a:schemeClr val="tx1"/>
            </a:solidFill>
            <a:round/>
            <a:headEnd type="triangle" w="med" len="med"/>
            <a:tailEnd type="triangle" w="med" len="med"/>
          </a:ln>
          <a:effectLst/>
        </p:spPr>
      </p:cxnSp>
      <p:pic>
        <p:nvPicPr>
          <p:cNvPr id="1026" name="Picture 2" descr="C:\Users\Frans\Desktop\gebruikster.jpg"/>
          <p:cNvPicPr>
            <a:picLocks noChangeAspect="1" noChangeArrowheads="1"/>
          </p:cNvPicPr>
          <p:nvPr/>
        </p:nvPicPr>
        <p:blipFill>
          <a:blip r:embed="rId3" cstate="print"/>
          <a:srcRect/>
          <a:stretch>
            <a:fillRect/>
          </a:stretch>
        </p:blipFill>
        <p:spPr bwMode="auto">
          <a:xfrm>
            <a:off x="755576" y="4365104"/>
            <a:ext cx="1584176" cy="1584176"/>
          </a:xfrm>
          <a:prstGeom prst="rect">
            <a:avLst/>
          </a:prstGeom>
          <a:noFill/>
        </p:spPr>
      </p:pic>
      <p:sp>
        <p:nvSpPr>
          <p:cNvPr id="19" name="Tijdelijke aanduiding voor datum 4"/>
          <p:cNvSpPr>
            <a:spLocks noGrp="1"/>
          </p:cNvSpPr>
          <p:nvPr>
            <p:ph type="dt" sz="half" idx="10"/>
          </p:nvPr>
        </p:nvSpPr>
        <p:spPr>
          <a:xfrm>
            <a:off x="457200" y="6552000"/>
            <a:ext cx="2133600" cy="216000"/>
          </a:xfrm>
        </p:spPr>
        <p:txBody>
          <a:bodyPr/>
          <a:lstStyle/>
          <a:p>
            <a:fld id="{7B4AEA5D-C372-4333-9645-78C0F642C786}" type="datetime1">
              <a:rPr lang="en-US" smtClean="0"/>
              <a:t>7/6/2017</a:t>
            </a:fld>
            <a:endParaRPr lang="nl-NL" dirty="0"/>
          </a:p>
        </p:txBody>
      </p:sp>
      <p:sp>
        <p:nvSpPr>
          <p:cNvPr id="20"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8</a:t>
            </a:fld>
            <a:endParaRPr lang="nl-NL"/>
          </a:p>
        </p:txBody>
      </p:sp>
      <p:sp>
        <p:nvSpPr>
          <p:cNvPr id="21" name="Tijdelijke aanduiding voor voettekst 6"/>
          <p:cNvSpPr>
            <a:spLocks noGrp="1"/>
          </p:cNvSpPr>
          <p:nvPr>
            <p:ph type="ftr" sz="quarter" idx="12"/>
          </p:nvPr>
        </p:nvSpPr>
        <p:spPr>
          <a:xfrm>
            <a:off x="3124200" y="6552000"/>
            <a:ext cx="2895600" cy="216000"/>
          </a:xfrm>
        </p:spPr>
        <p:txBody>
          <a:bodyPr/>
          <a:lstStyle/>
          <a:p>
            <a:pPr algn="ctr"/>
            <a:r>
              <a:rPr lang="nl-NL" dirty="0" smtClean="0"/>
              <a:t>Avans Hogeschool - AE&amp;I - Informatica</a:t>
            </a:r>
            <a:endParaRPr lang="nl-NL" dirty="0"/>
          </a:p>
        </p:txBody>
      </p:sp>
      <p:pic>
        <p:nvPicPr>
          <p:cNvPr id="2" name="Afbeelding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4077072"/>
            <a:ext cx="2028571" cy="1695238"/>
          </a:xfrm>
          <a:prstGeom prst="rect">
            <a:avLst/>
          </a:prstGeom>
        </p:spPr>
      </p:pic>
      <p:cxnSp>
        <p:nvCxnSpPr>
          <p:cNvPr id="4" name="Rechte verbindingslijn 3"/>
          <p:cNvCxnSpPr/>
          <p:nvPr/>
        </p:nvCxnSpPr>
        <p:spPr>
          <a:xfrm>
            <a:off x="7452320" y="3429000"/>
            <a:ext cx="0" cy="57606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Tijdelijke aanduiding voor datum 2"/>
          <p:cNvSpPr>
            <a:spLocks noGrp="1"/>
          </p:cNvSpPr>
          <p:nvPr>
            <p:ph type="dt" sz="half" idx="10"/>
          </p:nvPr>
        </p:nvSpPr>
        <p:spPr/>
        <p:txBody>
          <a:bodyPr/>
          <a:lstStyle/>
          <a:p>
            <a:fld id="{801C5700-FBE3-4E71-9123-06CCF4A335B9}" type="datetime1">
              <a:rPr lang="en-US" smtClean="0"/>
              <a:t>7/6/2017</a:t>
            </a:fld>
            <a:endParaRPr lang="nl-NL" dirty="0"/>
          </a:p>
        </p:txBody>
      </p:sp>
      <p:sp>
        <p:nvSpPr>
          <p:cNvPr id="4" name="Tijdelijke aanduiding voor dianummer 3"/>
          <p:cNvSpPr>
            <a:spLocks noGrp="1"/>
          </p:cNvSpPr>
          <p:nvPr>
            <p:ph type="sldNum" sz="quarter" idx="11"/>
          </p:nvPr>
        </p:nvSpPr>
        <p:spPr/>
        <p:txBody>
          <a:bodyPr/>
          <a:lstStyle/>
          <a:p>
            <a:fld id="{0F95BF7B-D311-4A70-A4D8-7B3F6F265E16}" type="slidenum">
              <a:rPr lang="nl-NL" smtClean="0"/>
              <a:pPr/>
              <a:t>9</a:t>
            </a:fld>
            <a:endParaRPr lang="nl-NL" dirty="0"/>
          </a:p>
        </p:txBody>
      </p:sp>
      <p:sp>
        <p:nvSpPr>
          <p:cNvPr id="5" name="Tijdelijke aanduiding voor voettekst 4"/>
          <p:cNvSpPr>
            <a:spLocks noGrp="1"/>
          </p:cNvSpPr>
          <p:nvPr>
            <p:ph type="ftr" sz="quarter" idx="12"/>
          </p:nvPr>
        </p:nvSpPr>
        <p:spPr/>
        <p:txBody>
          <a:bodyPr/>
          <a:lstStyle/>
          <a:p>
            <a:pPr algn="ctr"/>
            <a:r>
              <a:rPr lang="nl-NL" smtClean="0"/>
              <a:t>Avans Hogeschool - AE&amp;I - Informatica</a:t>
            </a:r>
            <a:endParaRPr lang="nl-NL" dirty="0"/>
          </a:p>
        </p:txBody>
      </p:sp>
      <p:sp>
        <p:nvSpPr>
          <p:cNvPr id="6" name="Rectangle 12"/>
          <p:cNvSpPr>
            <a:spLocks noChangeArrowheads="1"/>
          </p:cNvSpPr>
          <p:nvPr/>
        </p:nvSpPr>
        <p:spPr bwMode="auto">
          <a:xfrm>
            <a:off x="755576" y="2348880"/>
            <a:ext cx="1427162" cy="864096"/>
          </a:xfrm>
          <a:prstGeom prst="rect">
            <a:avLst/>
          </a:prstGeom>
          <a:solidFill>
            <a:srgbClr val="FFFFFF"/>
          </a:solidFill>
          <a:ln w="9525">
            <a:solidFill>
              <a:srgbClr val="000000"/>
            </a:solidFill>
            <a:miter lim="800000"/>
            <a:headEnd/>
            <a:tailEnd/>
          </a:ln>
        </p:spPr>
        <p:txBody>
          <a:bodyPr/>
          <a:lstStyle/>
          <a:p>
            <a:pPr algn="ctr"/>
            <a:r>
              <a:rPr lang="nl-NL" sz="1600" b="1" dirty="0">
                <a:solidFill>
                  <a:srgbClr val="000000"/>
                </a:solidFill>
                <a:latin typeface="Arial" charset="0"/>
              </a:rPr>
              <a:t>Database-</a:t>
            </a:r>
          </a:p>
          <a:p>
            <a:pPr algn="ctr"/>
            <a:r>
              <a:rPr lang="nl-NL" sz="1600" b="1" dirty="0">
                <a:solidFill>
                  <a:srgbClr val="000000"/>
                </a:solidFill>
                <a:latin typeface="Arial" charset="0"/>
              </a:rPr>
              <a:t>applicatie</a:t>
            </a:r>
          </a:p>
        </p:txBody>
      </p:sp>
      <p:sp>
        <p:nvSpPr>
          <p:cNvPr id="7" name="Rectangle 24"/>
          <p:cNvSpPr>
            <a:spLocks noChangeArrowheads="1"/>
          </p:cNvSpPr>
          <p:nvPr/>
        </p:nvSpPr>
        <p:spPr bwMode="auto">
          <a:xfrm>
            <a:off x="8322692" y="2868365"/>
            <a:ext cx="47625" cy="228600"/>
          </a:xfrm>
          <a:prstGeom prst="rect">
            <a:avLst/>
          </a:prstGeom>
          <a:noFill/>
          <a:ln w="9525">
            <a:noFill/>
            <a:miter lim="800000"/>
            <a:headEnd/>
            <a:tailEnd/>
          </a:ln>
        </p:spPr>
        <p:txBody>
          <a:bodyPr wrap="none" lIns="0" tIns="0" rIns="0" bIns="0">
            <a:spAutoFit/>
          </a:bodyPr>
          <a:lstStyle/>
          <a:p>
            <a:r>
              <a:rPr lang="nl-NL" sz="1500" b="1" dirty="0">
                <a:solidFill>
                  <a:srgbClr val="000000"/>
                </a:solidFill>
                <a:latin typeface="Book Antiqua" pitchFamily="18" charset="0"/>
              </a:rPr>
              <a:t> </a:t>
            </a:r>
            <a:endParaRPr lang="nl-NL" dirty="0"/>
          </a:p>
        </p:txBody>
      </p:sp>
      <p:sp>
        <p:nvSpPr>
          <p:cNvPr id="8" name="Rectangle 30"/>
          <p:cNvSpPr>
            <a:spLocks noChangeArrowheads="1"/>
          </p:cNvSpPr>
          <p:nvPr/>
        </p:nvSpPr>
        <p:spPr bwMode="auto">
          <a:xfrm>
            <a:off x="3779912" y="2348880"/>
            <a:ext cx="1208087" cy="884237"/>
          </a:xfrm>
          <a:prstGeom prst="rect">
            <a:avLst/>
          </a:prstGeom>
          <a:solidFill>
            <a:srgbClr val="FFFFFF"/>
          </a:solidFill>
          <a:ln w="9525">
            <a:solidFill>
              <a:srgbClr val="000000"/>
            </a:solidFill>
            <a:miter lim="800000"/>
            <a:headEnd/>
            <a:tailEnd/>
          </a:ln>
        </p:spPr>
        <p:txBody>
          <a:bodyPr/>
          <a:lstStyle/>
          <a:p>
            <a:pPr algn="ctr"/>
            <a:endParaRPr lang="nl-NL" sz="1600" b="1" dirty="0">
              <a:solidFill>
                <a:srgbClr val="000000"/>
              </a:solidFill>
              <a:latin typeface="Arial" charset="0"/>
            </a:endParaRPr>
          </a:p>
          <a:p>
            <a:pPr algn="ctr"/>
            <a:r>
              <a:rPr lang="nl-NL" sz="1600" b="1" dirty="0">
                <a:solidFill>
                  <a:srgbClr val="000000"/>
                </a:solidFill>
                <a:latin typeface="Arial" charset="0"/>
              </a:rPr>
              <a:t>DBMS</a:t>
            </a:r>
            <a:endParaRPr lang="nl-NL" sz="1600" dirty="0">
              <a:latin typeface="Arial" charset="0"/>
            </a:endParaRPr>
          </a:p>
          <a:p>
            <a:endParaRPr lang="nl-NL" sz="1600" dirty="0">
              <a:latin typeface="Arial" charset="0"/>
            </a:endParaRPr>
          </a:p>
        </p:txBody>
      </p:sp>
      <p:cxnSp>
        <p:nvCxnSpPr>
          <p:cNvPr id="9" name="AutoShape 134"/>
          <p:cNvCxnSpPr>
            <a:cxnSpLocks noChangeShapeType="1"/>
            <a:stCxn id="6" idx="3"/>
            <a:endCxn id="8" idx="1"/>
          </p:cNvCxnSpPr>
          <p:nvPr/>
        </p:nvCxnSpPr>
        <p:spPr bwMode="auto">
          <a:xfrm>
            <a:off x="2182738" y="2780928"/>
            <a:ext cx="1597174" cy="10071"/>
          </a:xfrm>
          <a:prstGeom prst="straightConnector1">
            <a:avLst/>
          </a:prstGeom>
          <a:noFill/>
          <a:ln w="76200">
            <a:solidFill>
              <a:schemeClr val="tx1"/>
            </a:solidFill>
            <a:round/>
            <a:headEnd type="triangle" w="med" len="med"/>
            <a:tailEnd type="triangle" w="med" len="med"/>
          </a:ln>
          <a:effectLst/>
        </p:spPr>
      </p:cxnSp>
      <p:sp>
        <p:nvSpPr>
          <p:cNvPr id="10" name="AutoShape 137"/>
          <p:cNvSpPr>
            <a:spLocks noChangeArrowheads="1"/>
          </p:cNvSpPr>
          <p:nvPr/>
        </p:nvSpPr>
        <p:spPr bwMode="auto">
          <a:xfrm>
            <a:off x="6660232" y="2348880"/>
            <a:ext cx="1366837" cy="936625"/>
          </a:xfrm>
          <a:prstGeom prst="can">
            <a:avLst>
              <a:gd name="adj" fmla="val 25000"/>
            </a:avLst>
          </a:prstGeom>
          <a:solidFill>
            <a:schemeClr val="tx1"/>
          </a:solidFill>
          <a:ln w="9525">
            <a:solidFill>
              <a:srgbClr val="000000"/>
            </a:solidFill>
            <a:round/>
            <a:headEnd/>
            <a:tailEnd/>
          </a:ln>
          <a:effectLst/>
        </p:spPr>
        <p:txBody>
          <a:bodyPr wrap="none" anchor="ctr"/>
          <a:lstStyle/>
          <a:p>
            <a:pPr algn="ctr"/>
            <a:r>
              <a:rPr lang="nl-NL" sz="1600" b="1" dirty="0" smtClean="0">
                <a:solidFill>
                  <a:schemeClr val="bg1"/>
                </a:solidFill>
                <a:latin typeface="Arial" charset="0"/>
              </a:rPr>
              <a:t>Database</a:t>
            </a:r>
            <a:endParaRPr lang="nl-NL" sz="1600" b="1" dirty="0">
              <a:solidFill>
                <a:schemeClr val="bg1"/>
              </a:solidFill>
              <a:latin typeface="Arial" charset="0"/>
            </a:endParaRPr>
          </a:p>
        </p:txBody>
      </p:sp>
      <p:cxnSp>
        <p:nvCxnSpPr>
          <p:cNvPr id="11" name="AutoShape 138"/>
          <p:cNvCxnSpPr>
            <a:cxnSpLocks noChangeShapeType="1"/>
            <a:stCxn id="8" idx="3"/>
            <a:endCxn id="10" idx="2"/>
          </p:cNvCxnSpPr>
          <p:nvPr/>
        </p:nvCxnSpPr>
        <p:spPr bwMode="auto">
          <a:xfrm>
            <a:off x="4987999" y="2790999"/>
            <a:ext cx="1672233" cy="26194"/>
          </a:xfrm>
          <a:prstGeom prst="straightConnector1">
            <a:avLst/>
          </a:prstGeom>
          <a:noFill/>
          <a:ln w="76200">
            <a:solidFill>
              <a:schemeClr val="tx1"/>
            </a:solidFill>
            <a:round/>
            <a:headEnd type="triangle" w="med" len="med"/>
            <a:tailEnd type="triangle" w="med" len="med"/>
          </a:ln>
          <a:effectLst/>
        </p:spPr>
      </p:cxnSp>
      <p:cxnSp>
        <p:nvCxnSpPr>
          <p:cNvPr id="12" name="AutoShape 139"/>
          <p:cNvCxnSpPr>
            <a:cxnSpLocks noChangeShapeType="1"/>
            <a:stCxn id="6" idx="2"/>
            <a:endCxn id="13" idx="0"/>
          </p:cNvCxnSpPr>
          <p:nvPr/>
        </p:nvCxnSpPr>
        <p:spPr bwMode="auto">
          <a:xfrm>
            <a:off x="1469157" y="3212976"/>
            <a:ext cx="6499" cy="1080120"/>
          </a:xfrm>
          <a:prstGeom prst="straightConnector1">
            <a:avLst/>
          </a:prstGeom>
          <a:noFill/>
          <a:ln w="76200">
            <a:solidFill>
              <a:schemeClr val="tx1"/>
            </a:solidFill>
            <a:round/>
            <a:headEnd type="triangle" w="med" len="med"/>
            <a:tailEnd type="triangle" w="med" len="med"/>
          </a:ln>
          <a:effectLst/>
        </p:spPr>
      </p:cxnSp>
      <p:pic>
        <p:nvPicPr>
          <p:cNvPr id="13" name="Picture 2" descr="C:\Users\Frans\Desktop\gebruikster.jpg"/>
          <p:cNvPicPr>
            <a:picLocks noChangeAspect="1" noChangeArrowheads="1"/>
          </p:cNvPicPr>
          <p:nvPr/>
        </p:nvPicPr>
        <p:blipFill>
          <a:blip r:embed="rId2" cstate="print"/>
          <a:srcRect/>
          <a:stretch>
            <a:fillRect/>
          </a:stretch>
        </p:blipFill>
        <p:spPr bwMode="auto">
          <a:xfrm>
            <a:off x="683568" y="4293096"/>
            <a:ext cx="1584176" cy="1584176"/>
          </a:xfrm>
          <a:prstGeom prst="rect">
            <a:avLst/>
          </a:prstGeom>
          <a:noFill/>
        </p:spPr>
      </p:pic>
      <p:cxnSp>
        <p:nvCxnSpPr>
          <p:cNvPr id="27" name="Rechte verbindingslijn 26"/>
          <p:cNvCxnSpPr/>
          <p:nvPr/>
        </p:nvCxnSpPr>
        <p:spPr>
          <a:xfrm>
            <a:off x="5292080" y="2276872"/>
            <a:ext cx="0" cy="0"/>
          </a:xfrm>
          <a:prstGeom prst="line">
            <a:avLst/>
          </a:prstGeom>
        </p:spPr>
        <p:style>
          <a:lnRef idx="1">
            <a:schemeClr val="dk1"/>
          </a:lnRef>
          <a:fillRef idx="0">
            <a:schemeClr val="dk1"/>
          </a:fillRef>
          <a:effectRef idx="0">
            <a:schemeClr val="dk1"/>
          </a:effectRef>
          <a:fontRef idx="minor">
            <a:schemeClr val="tx1"/>
          </a:fontRef>
        </p:style>
      </p:cxnSp>
      <p:pic>
        <p:nvPicPr>
          <p:cNvPr id="18" name="Afbeelding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208" y="4077072"/>
            <a:ext cx="2028571" cy="1695238"/>
          </a:xfrm>
          <a:prstGeom prst="rect">
            <a:avLst/>
          </a:prstGeom>
        </p:spPr>
      </p:pic>
      <p:cxnSp>
        <p:nvCxnSpPr>
          <p:cNvPr id="19" name="Rechte verbindingslijn 18"/>
          <p:cNvCxnSpPr/>
          <p:nvPr/>
        </p:nvCxnSpPr>
        <p:spPr>
          <a:xfrm>
            <a:off x="7452320" y="3429000"/>
            <a:ext cx="0" cy="57606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Rechthoekige toelichting 16"/>
          <p:cNvSpPr/>
          <p:nvPr/>
        </p:nvSpPr>
        <p:spPr>
          <a:xfrm>
            <a:off x="755576" y="1124744"/>
            <a:ext cx="1584176" cy="1044696"/>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Java, Android app, website, … </a:t>
            </a:r>
          </a:p>
        </p:txBody>
      </p:sp>
      <p:sp>
        <p:nvSpPr>
          <p:cNvPr id="20" name="Rechthoek 19"/>
          <p:cNvSpPr/>
          <p:nvPr/>
        </p:nvSpPr>
        <p:spPr>
          <a:xfrm>
            <a:off x="3635896" y="2060848"/>
            <a:ext cx="5112568" cy="3888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ige toelichting 20"/>
          <p:cNvSpPr/>
          <p:nvPr/>
        </p:nvSpPr>
        <p:spPr>
          <a:xfrm>
            <a:off x="5580112" y="908720"/>
            <a:ext cx="1944216" cy="972688"/>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smtClean="0">
                <a:solidFill>
                  <a:schemeClr val="tx1"/>
                </a:solidFill>
              </a:rPr>
              <a:t>Database applicatie</a:t>
            </a:r>
          </a:p>
          <a:p>
            <a:pPr algn="ctr"/>
            <a:r>
              <a:rPr lang="nl-NL" sz="1400" dirty="0" smtClean="0">
                <a:solidFill>
                  <a:schemeClr val="tx1"/>
                </a:solidFill>
              </a:rPr>
              <a:t>MySQL </a:t>
            </a:r>
            <a:endParaRPr lang="nl-NL" sz="1400" dirty="0">
              <a:solidFill>
                <a:schemeClr val="tx1"/>
              </a:solidFill>
            </a:endParaRPr>
          </a:p>
        </p:txBody>
      </p:sp>
      <p:sp>
        <p:nvSpPr>
          <p:cNvPr id="22" name="Rechthoekige toelichting 21"/>
          <p:cNvSpPr/>
          <p:nvPr/>
        </p:nvSpPr>
        <p:spPr>
          <a:xfrm>
            <a:off x="3851920" y="1052736"/>
            <a:ext cx="1368152" cy="1044696"/>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sz="1400" dirty="0" smtClean="0"/>
              <a:t>Database Management Systeem</a:t>
            </a:r>
            <a:endParaRPr lang="nl-NL" sz="1400" dirty="0"/>
          </a:p>
        </p:txBody>
      </p:sp>
      <p:sp>
        <p:nvSpPr>
          <p:cNvPr id="24" name="Rechthoekige toelichting 23"/>
          <p:cNvSpPr/>
          <p:nvPr/>
        </p:nvSpPr>
        <p:spPr>
          <a:xfrm>
            <a:off x="4788024" y="4221088"/>
            <a:ext cx="1368152" cy="1044696"/>
          </a:xfrm>
          <a:prstGeom prst="wedgeRectCallout">
            <a:avLst>
              <a:gd name="adj1" fmla="val 70508"/>
              <a:gd name="adj2" fmla="val 1581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sz="1400" dirty="0" smtClean="0"/>
              <a:t>Tabel met rijen, kolommen en cellen</a:t>
            </a:r>
            <a:endParaRPr lang="nl-NL" sz="1400" dirty="0"/>
          </a:p>
        </p:txBody>
      </p:sp>
    </p:spTree>
    <p:extLst>
      <p:ext uri="{BB962C8B-B14F-4D97-AF65-F5344CB8AC3E}">
        <p14:creationId xmlns:p14="http://schemas.microsoft.com/office/powerpoint/2010/main" val="2355772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e1">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Avans-Frans</Template>
  <TotalTime>18075</TotalTime>
  <Words>2970</Words>
  <Application>Microsoft Office PowerPoint</Application>
  <PresentationFormat>On-screen Show (4:3)</PresentationFormat>
  <Paragraphs>972</Paragraphs>
  <Slides>45</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Book Antiqua</vt:lpstr>
      <vt:lpstr>Courier New</vt:lpstr>
      <vt:lpstr>Symbol</vt:lpstr>
      <vt:lpstr>Tahoma</vt:lpstr>
      <vt:lpstr>Times</vt:lpstr>
      <vt:lpstr>Times New Roman</vt:lpstr>
      <vt:lpstr>Verdana</vt:lpstr>
      <vt:lpstr>Wingdings</vt:lpstr>
      <vt:lpstr>Presentatie1</vt:lpstr>
      <vt:lpstr>Introductie Databases VP1 Databases College 1</vt:lpstr>
      <vt:lpstr>Inhoud</vt:lpstr>
      <vt:lpstr>Lesplan</vt:lpstr>
      <vt:lpstr>Literatuur</vt:lpstr>
      <vt:lpstr>Automatisering</vt:lpstr>
      <vt:lpstr>Concurrentievoordeel</vt:lpstr>
      <vt:lpstr>Problemen</vt:lpstr>
      <vt:lpstr>Databaseomgeving</vt:lpstr>
      <vt:lpstr>PowerPoint Presentation</vt:lpstr>
      <vt:lpstr>Voorbeeldtabel: Sporter</vt:lpstr>
      <vt:lpstr>Bewerkingen op gegevens</vt:lpstr>
      <vt:lpstr>Relationele Database systemen</vt:lpstr>
      <vt:lpstr>SQL</vt:lpstr>
      <vt:lpstr>SQL</vt:lpstr>
      <vt:lpstr>SQL: SELECT en FROM</vt:lpstr>
      <vt:lpstr>Notatieafspraken - 1</vt:lpstr>
      <vt:lpstr>Notatieafspraken - 2</vt:lpstr>
      <vt:lpstr>SQL Query Voorbeeld 1</vt:lpstr>
      <vt:lpstr>SQL Query Voorbeeld 2</vt:lpstr>
      <vt:lpstr>SQL SELECT: een eerste uitbreiding</vt:lpstr>
      <vt:lpstr>SQL Query Voorbeeld 3</vt:lpstr>
      <vt:lpstr>SQL Query Voorbeeld 4</vt:lpstr>
      <vt:lpstr>Oefeningen: voorbereiding</vt:lpstr>
      <vt:lpstr>Oefeningen 1-1</vt:lpstr>
      <vt:lpstr>Vergelijkingen</vt:lpstr>
      <vt:lpstr>SQL Query Voorbeeld 5</vt:lpstr>
      <vt:lpstr>SQL Query Voorbeeld 6</vt:lpstr>
      <vt:lpstr>Vergelijkingen - LIKE </vt:lpstr>
      <vt:lpstr>Voorwaarden combineren</vt:lpstr>
      <vt:lpstr>Voorwaarden - logica</vt:lpstr>
      <vt:lpstr>SQL Query Voorbeeld 7</vt:lpstr>
      <vt:lpstr>SQL Query Voorbeeld 8</vt:lpstr>
      <vt:lpstr>Precedentie AND en OR</vt:lpstr>
      <vt:lpstr>SQL Query Voorbeeld 9</vt:lpstr>
      <vt:lpstr>SQL Query Voorbeeld 10</vt:lpstr>
      <vt:lpstr>Oefeningen 1-2</vt:lpstr>
      <vt:lpstr>SQL Query Voorbeeld 11</vt:lpstr>
      <vt:lpstr>SQL Query Voorbeeld 12</vt:lpstr>
      <vt:lpstr>SQL Query Voorbeeld 13</vt:lpstr>
      <vt:lpstr>SQL Query Voorbeeld 14</vt:lpstr>
      <vt:lpstr>SQL Query Voorbeeld 15</vt:lpstr>
      <vt:lpstr>ORDER BY</vt:lpstr>
      <vt:lpstr>Oefeningen 1-3</vt:lpstr>
      <vt:lpstr>Opnieuw de voorbeeldtabel : Sporter</vt:lpstr>
      <vt:lpstr>Problemen?</vt:lpstr>
    </vt:vector>
  </TitlesOfParts>
  <Company>boohoo.com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1</dc:title>
  <dc:creator>WAGN</dc:creator>
  <cp:lastModifiedBy>Alexander Van den Bulck</cp:lastModifiedBy>
  <cp:revision>281</cp:revision>
  <dcterms:created xsi:type="dcterms:W3CDTF">2004-02-18T00:25:30Z</dcterms:created>
  <dcterms:modified xsi:type="dcterms:W3CDTF">2017-07-06T08:29:36Z</dcterms:modified>
</cp:coreProperties>
</file>