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9" r:id="rId2"/>
    <p:sldId id="272" r:id="rId3"/>
    <p:sldId id="279" r:id="rId4"/>
    <p:sldId id="280" r:id="rId5"/>
    <p:sldId id="285" r:id="rId6"/>
    <p:sldId id="288" r:id="rId7"/>
    <p:sldId id="289" r:id="rId8"/>
    <p:sldId id="290" r:id="rId9"/>
    <p:sldId id="291" r:id="rId10"/>
    <p:sldId id="292" r:id="rId11"/>
  </p:sldIdLst>
  <p:sldSz cx="9144000" cy="6858000" type="screen4x3"/>
  <p:notesSz cx="6858000" cy="9144000"/>
  <p:defaultTextStyle>
    <a:defPPr>
      <a:defRPr lang="en-GB"/>
    </a:defPPr>
    <a:lvl1pPr algn="l" rtl="0" fontAlgn="base">
      <a:spcBef>
        <a:spcPct val="0"/>
      </a:spcBef>
      <a:spcAft>
        <a:spcPct val="0"/>
      </a:spcAft>
      <a:defRPr sz="1600" kern="1200">
        <a:solidFill>
          <a:schemeClr val="tx1"/>
        </a:solidFill>
        <a:latin typeface="Verdana" pitchFamily="34" charset="0"/>
        <a:ea typeface="+mn-ea"/>
        <a:cs typeface="+mn-cs"/>
      </a:defRPr>
    </a:lvl1pPr>
    <a:lvl2pPr marL="457200" algn="l" rtl="0" fontAlgn="base">
      <a:spcBef>
        <a:spcPct val="0"/>
      </a:spcBef>
      <a:spcAft>
        <a:spcPct val="0"/>
      </a:spcAft>
      <a:defRPr sz="1600" kern="1200">
        <a:solidFill>
          <a:schemeClr val="tx1"/>
        </a:solidFill>
        <a:latin typeface="Verdana" pitchFamily="34" charset="0"/>
        <a:ea typeface="+mn-ea"/>
        <a:cs typeface="+mn-cs"/>
      </a:defRPr>
    </a:lvl2pPr>
    <a:lvl3pPr marL="914400" algn="l" rtl="0" fontAlgn="base">
      <a:spcBef>
        <a:spcPct val="0"/>
      </a:spcBef>
      <a:spcAft>
        <a:spcPct val="0"/>
      </a:spcAft>
      <a:defRPr sz="1600" kern="1200">
        <a:solidFill>
          <a:schemeClr val="tx1"/>
        </a:solidFill>
        <a:latin typeface="Verdana" pitchFamily="34" charset="0"/>
        <a:ea typeface="+mn-ea"/>
        <a:cs typeface="+mn-cs"/>
      </a:defRPr>
    </a:lvl3pPr>
    <a:lvl4pPr marL="1371600" algn="l" rtl="0" fontAlgn="base">
      <a:spcBef>
        <a:spcPct val="0"/>
      </a:spcBef>
      <a:spcAft>
        <a:spcPct val="0"/>
      </a:spcAft>
      <a:defRPr sz="1600" kern="1200">
        <a:solidFill>
          <a:schemeClr val="tx1"/>
        </a:solidFill>
        <a:latin typeface="Verdana" pitchFamily="34" charset="0"/>
        <a:ea typeface="+mn-ea"/>
        <a:cs typeface="+mn-cs"/>
      </a:defRPr>
    </a:lvl4pPr>
    <a:lvl5pPr marL="1828800" algn="l" rtl="0" fontAlgn="base">
      <a:spcBef>
        <a:spcPct val="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754">
          <p15:clr>
            <a:srgbClr val="A4A3A4"/>
          </p15:clr>
        </p15:guide>
        <p15:guide id="2" pos="51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Tempelman" initials="FT" lastIdx="1" clrIdx="0">
    <p:extLst>
      <p:ext uri="{19B8F6BF-5375-455C-9EA6-DF929625EA0E}">
        <p15:presenceInfo xmlns:p15="http://schemas.microsoft.com/office/powerpoint/2012/main" userId="S-1-5-21-461633106-2859985408-2808935676-1473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0"/>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8889" autoAdjust="0"/>
  </p:normalViewPr>
  <p:slideViewPr>
    <p:cSldViewPr>
      <p:cViewPr varScale="1">
        <p:scale>
          <a:sx n="80" d="100"/>
          <a:sy n="80" d="100"/>
        </p:scale>
        <p:origin x="66" y="846"/>
      </p:cViewPr>
      <p:guideLst>
        <p:guide orient="horz" pos="754"/>
        <p:guide pos="5103"/>
      </p:guideLst>
    </p:cSldViewPr>
  </p:slideViewPr>
  <p:notesTextViewPr>
    <p:cViewPr>
      <p:scale>
        <a:sx n="100" d="100"/>
        <a:sy n="100" d="100"/>
      </p:scale>
      <p:origin x="0" y="0"/>
    </p:cViewPr>
  </p:notesTextViewPr>
  <p:notesViewPr>
    <p:cSldViewPr>
      <p:cViewPr varScale="1">
        <p:scale>
          <a:sx n="41" d="100"/>
          <a:sy n="41" d="100"/>
        </p:scale>
        <p:origin x="-211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96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97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97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279B7E3-D44A-41C7-8498-82FAB5246426}" type="slidenum">
              <a:rPr lang="en-GB"/>
              <a:pPr/>
              <a:t>‹nr.›</a:t>
            </a:fld>
            <a:endParaRPr lang="en-GB"/>
          </a:p>
        </p:txBody>
      </p:sp>
    </p:spTree>
    <p:extLst>
      <p:ext uri="{BB962C8B-B14F-4D97-AF65-F5344CB8AC3E}">
        <p14:creationId xmlns:p14="http://schemas.microsoft.com/office/powerpoint/2010/main" val="262867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805A24C-2232-49D9-B08F-E31A10364A0D}" type="slidenum">
              <a:rPr lang="en-GB"/>
              <a:pPr/>
              <a:t>‹nr.›</a:t>
            </a:fld>
            <a:endParaRPr lang="en-GB"/>
          </a:p>
        </p:txBody>
      </p:sp>
    </p:spTree>
    <p:extLst>
      <p:ext uri="{BB962C8B-B14F-4D97-AF65-F5344CB8AC3E}">
        <p14:creationId xmlns:p14="http://schemas.microsoft.com/office/powerpoint/2010/main" val="36741450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457200" algn="l" rtl="0" fontAlgn="base">
      <a:spcBef>
        <a:spcPct val="30000"/>
      </a:spcBef>
      <a:spcAft>
        <a:spcPct val="0"/>
      </a:spcAft>
      <a:defRPr sz="1200" kern="1200">
        <a:solidFill>
          <a:schemeClr val="tx1"/>
        </a:solidFill>
        <a:latin typeface="Verdana" pitchFamily="34" charset="0"/>
        <a:ea typeface="+mn-ea"/>
        <a:cs typeface="+mn-cs"/>
      </a:defRPr>
    </a:lvl2pPr>
    <a:lvl3pPr marL="914400" algn="l" rtl="0" fontAlgn="base">
      <a:spcBef>
        <a:spcPct val="30000"/>
      </a:spcBef>
      <a:spcAft>
        <a:spcPct val="0"/>
      </a:spcAft>
      <a:defRPr sz="1200" kern="1200">
        <a:solidFill>
          <a:schemeClr val="tx1"/>
        </a:solidFill>
        <a:latin typeface="Verdana" pitchFamily="34" charset="0"/>
        <a:ea typeface="+mn-ea"/>
        <a:cs typeface="+mn-cs"/>
      </a:defRPr>
    </a:lvl3pPr>
    <a:lvl4pPr marL="1371600" algn="l" rtl="0" fontAlgn="base">
      <a:spcBef>
        <a:spcPct val="30000"/>
      </a:spcBef>
      <a:spcAft>
        <a:spcPct val="0"/>
      </a:spcAft>
      <a:defRPr sz="1200" kern="1200">
        <a:solidFill>
          <a:schemeClr val="tx1"/>
        </a:solidFill>
        <a:latin typeface="Verdana" pitchFamily="34" charset="0"/>
        <a:ea typeface="+mn-ea"/>
        <a:cs typeface="+mn-cs"/>
      </a:defRPr>
    </a:lvl4pPr>
    <a:lvl5pPr marL="1828800" algn="l" rtl="0" fontAlgn="base">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DBE2D8D-0045-4896-94FB-3A80602FDFCD}" type="slidenum">
              <a:rPr lang="nl-NL" smtClean="0"/>
              <a:t>6</a:t>
            </a:fld>
            <a:endParaRPr lang="nl-NL"/>
          </a:p>
        </p:txBody>
      </p:sp>
    </p:spTree>
    <p:extLst>
      <p:ext uri="{BB962C8B-B14F-4D97-AF65-F5344CB8AC3E}">
        <p14:creationId xmlns:p14="http://schemas.microsoft.com/office/powerpoint/2010/main" val="135041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98000" y="2570400"/>
            <a:ext cx="6948000" cy="355600"/>
          </a:xfrm>
        </p:spPr>
        <p:txBody>
          <a:bodyPr lIns="0" tIns="0" rIns="0" bIns="0" anchor="t" anchorCtr="0"/>
          <a:lstStyle>
            <a:lvl1pPr>
              <a:lnSpc>
                <a:spcPts val="2600"/>
              </a:lnSpc>
              <a:spcBef>
                <a:spcPts val="0"/>
              </a:spcBef>
              <a:defRPr cap="all" baseline="0">
                <a:solidFill>
                  <a:schemeClr val="accent1"/>
                </a:solidFill>
              </a:defRPr>
            </a:lvl1pPr>
          </a:lstStyle>
          <a:p>
            <a:pPr lvl="0"/>
            <a:r>
              <a:rPr lang="nl-NL" noProof="0"/>
              <a:t>Klik om de stijl te bewerken</a:t>
            </a:r>
            <a:endParaRPr lang="en-GB" noProof="0" dirty="0"/>
          </a:p>
        </p:txBody>
      </p:sp>
      <p:sp>
        <p:nvSpPr>
          <p:cNvPr id="3075" name="Rectangle 3"/>
          <p:cNvSpPr>
            <a:spLocks noGrp="1" noChangeArrowheads="1"/>
          </p:cNvSpPr>
          <p:nvPr>
            <p:ph type="subTitle" idx="1"/>
          </p:nvPr>
        </p:nvSpPr>
        <p:spPr>
          <a:xfrm>
            <a:off x="1098000" y="3110400"/>
            <a:ext cx="6948000" cy="228600"/>
          </a:xfrm>
        </p:spPr>
        <p:txBody>
          <a:bodyPr lIns="0" tIns="0" rIns="0" bIns="0"/>
          <a:lstStyle>
            <a:lvl1pPr marL="0" indent="0">
              <a:buFont typeface="Verdana" pitchFamily="34" charset="0"/>
              <a:buNone/>
              <a:defRPr b="1" i="0" baseline="0">
                <a:latin typeface="Vardana"/>
              </a:defRPr>
            </a:lvl1pPr>
          </a:lstStyle>
          <a:p>
            <a:pPr lvl="0"/>
            <a:r>
              <a:rPr lang="nl-NL" noProof="0"/>
              <a:t>Klik om de ondertitelstijl van het model te bewerken</a:t>
            </a:r>
            <a:endParaRPr lang="en-GB" noProof="0" dirty="0"/>
          </a:p>
        </p:txBody>
      </p:sp>
      <p:sp>
        <p:nvSpPr>
          <p:cNvPr id="3084" name="Text Box 12"/>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3085" name="Text Box 13"/>
          <p:cNvSpPr txBox="1">
            <a:spLocks noChangeArrowheads="1"/>
          </p:cNvSpPr>
          <p:nvPr userDrawn="1"/>
        </p:nvSpPr>
        <p:spPr bwMode="auto">
          <a:xfrm>
            <a:off x="6276975" y="6465888"/>
            <a:ext cx="136683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50000"/>
              </a:spcBef>
            </a:pPr>
            <a:endParaRPr lang="nl-NL" sz="800" b="1">
              <a:solidFill>
                <a:srgbClr val="C0C0C0"/>
              </a:solidFill>
            </a:endParaRPr>
          </a:p>
        </p:txBody>
      </p:sp>
      <p:sp>
        <p:nvSpPr>
          <p:cNvPr id="2" name="TextBox 1"/>
          <p:cNvSpPr txBox="1"/>
          <p:nvPr userDrawn="1"/>
        </p:nvSpPr>
        <p:spPr>
          <a:xfrm>
            <a:off x="1098000" y="4194000"/>
            <a:ext cx="6948000" cy="410369"/>
          </a:xfrm>
          <a:prstGeom prst="rect">
            <a:avLst/>
          </a:prstGeom>
          <a:noFill/>
        </p:spPr>
        <p:txBody>
          <a:bodyPr wrap="square" lIns="0" tIns="0" rIns="0" bIns="0" rtlCol="0">
            <a:spAutoFit/>
          </a:bodyPr>
          <a:lstStyle/>
          <a:p>
            <a:pPr>
              <a:lnSpc>
                <a:spcPts val="1600"/>
              </a:lnSpc>
            </a:pPr>
            <a:endParaRPr lang="en-US"/>
          </a:p>
          <a:p>
            <a:pPr>
              <a:lnSpc>
                <a:spcPts val="1600"/>
              </a:lnSpc>
            </a:pPr>
            <a:r>
              <a:rPr lang="en-US"/>
              <a:t>Bibliotheekcasus</a:t>
            </a:r>
            <a:endParaRPr lang="en-US" dirty="0"/>
          </a:p>
        </p:txBody>
      </p:sp>
      <p:sp>
        <p:nvSpPr>
          <p:cNvPr id="12" name="TextBox 11"/>
          <p:cNvSpPr txBox="1"/>
          <p:nvPr userDrawn="1"/>
        </p:nvSpPr>
        <p:spPr>
          <a:xfrm>
            <a:off x="1098000" y="6426000"/>
            <a:ext cx="2196000" cy="180499"/>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13" name="TextBox 12"/>
          <p:cNvSpPr txBox="1"/>
          <p:nvPr userDrawn="1"/>
        </p:nvSpPr>
        <p:spPr>
          <a:xfrm>
            <a:off x="5706000" y="6426000"/>
            <a:ext cx="2196000" cy="180499"/>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13488" y="1114425"/>
            <a:ext cx="1693862" cy="4759325"/>
          </a:xfrm>
        </p:spPr>
        <p:txBody>
          <a:bodyPr vert="eaVert"/>
          <a:lstStyle/>
          <a:p>
            <a:r>
              <a:rPr lang="nl-NL"/>
              <a:t>Klik om de stijl te bewerken</a:t>
            </a:r>
            <a:endParaRPr lang="en-GB"/>
          </a:p>
        </p:txBody>
      </p:sp>
      <p:sp>
        <p:nvSpPr>
          <p:cNvPr id="3" name="Vertical Text Placeholder 2"/>
          <p:cNvSpPr>
            <a:spLocks noGrp="1"/>
          </p:cNvSpPr>
          <p:nvPr>
            <p:ph type="body" orient="vert" idx="1"/>
          </p:nvPr>
        </p:nvSpPr>
        <p:spPr>
          <a:xfrm>
            <a:off x="1227138" y="1114425"/>
            <a:ext cx="4933950" cy="47593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extBox 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115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dirty="0"/>
          </a:p>
        </p:txBody>
      </p:sp>
      <p:sp>
        <p:nvSpPr>
          <p:cNvPr id="3" name="Content Placeholder 2"/>
          <p:cNvSpPr>
            <a:spLocks noGrp="1"/>
          </p:cNvSpPr>
          <p:nvPr>
            <p:ph sz="half" idx="1"/>
          </p:nvPr>
        </p:nvSpPr>
        <p:spPr>
          <a:xfrm>
            <a:off x="1098000" y="2134800"/>
            <a:ext cx="3313112"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0" name="Picture Placeholder 9"/>
          <p:cNvSpPr>
            <a:spLocks noGrp="1"/>
          </p:cNvSpPr>
          <p:nvPr>
            <p:ph type="pic" sz="quarter" idx="10"/>
          </p:nvPr>
        </p:nvSpPr>
        <p:spPr>
          <a:xfrm>
            <a:off x="4694400" y="2133600"/>
            <a:ext cx="3312000" cy="3877200"/>
          </a:xfrm>
        </p:spPr>
        <p:txBody>
          <a:bodyPr/>
          <a:lstStyle>
            <a:lvl1pPr marL="0" indent="0">
              <a:buNone/>
              <a:defRPr/>
            </a:lvl1pPr>
          </a:lstStyle>
          <a:p>
            <a:r>
              <a:rPr lang="nl-NL"/>
              <a:t>Klik op het pictogram als u een afbeelding wilt toevoegen</a:t>
            </a:r>
            <a:endParaRPr lang="nl-NL" dirty="0"/>
          </a:p>
        </p:txBody>
      </p:sp>
      <p:sp>
        <p:nvSpPr>
          <p:cNvPr id="12" name="TextBox 11"/>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13" name="TextBox 12"/>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14" name="Slide Number Placeholder 5"/>
          <p:cNvSpPr>
            <a:spLocks noGrp="1"/>
          </p:cNvSpPr>
          <p:nvPr>
            <p:ph type="sldNum" sz="quarter" idx="11"/>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218458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dirty="0"/>
          </a:p>
        </p:txBody>
      </p:sp>
      <p:sp>
        <p:nvSpPr>
          <p:cNvPr id="8" name="Table Placeholder 7"/>
          <p:cNvSpPr>
            <a:spLocks noGrp="1"/>
          </p:cNvSpPr>
          <p:nvPr>
            <p:ph type="tbl" sz="quarter" idx="10"/>
          </p:nvPr>
        </p:nvSpPr>
        <p:spPr>
          <a:xfrm>
            <a:off x="1098550" y="2134800"/>
            <a:ext cx="6948000" cy="3877200"/>
          </a:xfrm>
        </p:spPr>
        <p:txBody>
          <a:bodyPr/>
          <a:lstStyle>
            <a:lvl1pPr marL="0" indent="0">
              <a:buNone/>
              <a:defRPr/>
            </a:lvl1pPr>
          </a:lstStyle>
          <a:p>
            <a:r>
              <a:rPr lang="nl-NL"/>
              <a:t>Klik op het pictogram als u een tabel wilt toevoegen</a:t>
            </a:r>
            <a:endParaRPr lang="nl-NL" dirty="0"/>
          </a:p>
        </p:txBody>
      </p:sp>
      <p:sp>
        <p:nvSpPr>
          <p:cNvPr id="11" name="TextBox 10"/>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12" name="TextBox 11"/>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14"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6198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diagram of organi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dirty="0"/>
          </a:p>
        </p:txBody>
      </p:sp>
      <p:sp>
        <p:nvSpPr>
          <p:cNvPr id="4" name="SmartArt Placeholder 3"/>
          <p:cNvSpPr>
            <a:spLocks noGrp="1"/>
          </p:cNvSpPr>
          <p:nvPr>
            <p:ph type="dgm" sz="quarter" idx="10"/>
          </p:nvPr>
        </p:nvSpPr>
        <p:spPr>
          <a:xfrm>
            <a:off x="1098550" y="2134800"/>
            <a:ext cx="6948000" cy="3877200"/>
          </a:xfrm>
        </p:spPr>
        <p:txBody>
          <a:bodyPr/>
          <a:lstStyle>
            <a:lvl1pPr marL="0" indent="0">
              <a:buNone/>
              <a:defRPr/>
            </a:lvl1pPr>
          </a:lstStyle>
          <a:p>
            <a:r>
              <a:rPr lang="nl-NL"/>
              <a:t>Klik op het pictogram als u een SmartArt-afbeelding wilt toevoegen</a:t>
            </a:r>
            <a:endParaRPr lang="nl-NL" dirty="0"/>
          </a:p>
        </p:txBody>
      </p:sp>
      <p:sp>
        <p:nvSpPr>
          <p:cNvPr id="15" name="TextBox 1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16" name="TextBox 1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1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71214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dirty="0"/>
          </a:p>
        </p:txBody>
      </p:sp>
      <p:sp>
        <p:nvSpPr>
          <p:cNvPr id="5" name="Picture Placeholder 4"/>
          <p:cNvSpPr>
            <a:spLocks noGrp="1"/>
          </p:cNvSpPr>
          <p:nvPr>
            <p:ph type="pic" sz="quarter" idx="10"/>
          </p:nvPr>
        </p:nvSpPr>
        <p:spPr>
          <a:xfrm>
            <a:off x="1098550" y="2134799"/>
            <a:ext cx="6948000" cy="3852000"/>
          </a:xfrm>
        </p:spPr>
        <p:txBody>
          <a:bodyPr/>
          <a:lstStyle>
            <a:lvl1pPr marL="0" indent="0">
              <a:buNone/>
              <a:defRPr/>
            </a:lvl1pPr>
          </a:lstStyle>
          <a:p>
            <a:r>
              <a:rPr lang="nl-NL"/>
              <a:t>Klik op het pictogram als u een afbeelding wilt toevoegen</a:t>
            </a:r>
            <a:endParaRPr lang="nl-NL" dirty="0"/>
          </a:p>
        </p:txBody>
      </p:sp>
      <p:sp>
        <p:nvSpPr>
          <p:cNvPr id="10" name="TextBox 9"/>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11" name="TextBox 10"/>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24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tekst en inhou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dirty="0"/>
          </a:p>
        </p:txBody>
      </p:sp>
      <p:sp>
        <p:nvSpPr>
          <p:cNvPr id="4" name="Content Placeholder 3"/>
          <p:cNvSpPr>
            <a:spLocks noGrp="1"/>
          </p:cNvSpPr>
          <p:nvPr>
            <p:ph sz="half" idx="2"/>
          </p:nvPr>
        </p:nvSpPr>
        <p:spPr>
          <a:xfrm>
            <a:off x="4692650" y="2134800"/>
            <a:ext cx="3314700"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9" name="Text Placeholder 8"/>
          <p:cNvSpPr>
            <a:spLocks noGrp="1"/>
          </p:cNvSpPr>
          <p:nvPr>
            <p:ph type="body" sz="quarter" idx="10"/>
          </p:nvPr>
        </p:nvSpPr>
        <p:spPr>
          <a:xfrm>
            <a:off x="1098000" y="2134800"/>
            <a:ext cx="3312000" cy="3877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0" name="TextBox 9"/>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11" name="TextBox 10"/>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2482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dirty="0"/>
          </a:p>
        </p:txBody>
      </p:sp>
      <p:sp>
        <p:nvSpPr>
          <p:cNvPr id="3" name="Content Placeholder 2"/>
          <p:cNvSpPr>
            <a:spLocks noGrp="1"/>
          </p:cNvSpPr>
          <p:nvPr>
            <p:ph idx="1"/>
          </p:nvPr>
        </p:nvSpPr>
        <p:spPr>
          <a:xfrm>
            <a:off x="1115512" y="2132856"/>
            <a:ext cx="6948000" cy="3877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5" name="TextBox 4"/>
          <p:cNvSpPr txBox="1"/>
          <p:nvPr userDrawn="1"/>
        </p:nvSpPr>
        <p:spPr>
          <a:xfrm>
            <a:off x="1098000" y="6426000"/>
            <a:ext cx="2196000" cy="180499"/>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180499"/>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9352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098000" y="5085184"/>
            <a:ext cx="6948000" cy="360040"/>
          </a:xfrm>
        </p:spPr>
        <p:txBody>
          <a:bodyPr/>
          <a:lstStyle>
            <a:lvl1pPr algn="l">
              <a:defRPr sz="2600" b="1" cap="all" baseline="0">
                <a:latin typeface="Verdana" pitchFamily="34" charset="0"/>
              </a:defRPr>
            </a:lvl1pPr>
          </a:lstStyle>
          <a:p>
            <a:r>
              <a:rPr lang="nl-NL"/>
              <a:t>Klik om de stijl te bewerken</a:t>
            </a:r>
            <a:endParaRPr lang="en-GB" dirty="0"/>
          </a:p>
        </p:txBody>
      </p:sp>
      <p:sp>
        <p:nvSpPr>
          <p:cNvPr id="3" name="Text Placeholder 2"/>
          <p:cNvSpPr>
            <a:spLocks noGrp="1"/>
          </p:cNvSpPr>
          <p:nvPr>
            <p:ph type="body" idx="1"/>
          </p:nvPr>
        </p:nvSpPr>
        <p:spPr>
          <a:xfrm>
            <a:off x="1098000" y="918000"/>
            <a:ext cx="5112000" cy="3877200"/>
          </a:xfrm>
        </p:spPr>
        <p:txBody>
          <a:bodyPr anchor="b"/>
          <a:lstStyle>
            <a:lvl1pPr marL="0" indent="0">
              <a:buNone/>
              <a:defRPr sz="16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5" name="TextBox 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1764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dirty="0"/>
          </a:p>
        </p:txBody>
      </p:sp>
      <p:sp>
        <p:nvSpPr>
          <p:cNvPr id="3" name="Content Placeholder 2"/>
          <p:cNvSpPr>
            <a:spLocks noGrp="1"/>
          </p:cNvSpPr>
          <p:nvPr>
            <p:ph sz="half" idx="1"/>
          </p:nvPr>
        </p:nvSpPr>
        <p:spPr>
          <a:xfrm>
            <a:off x="1098000" y="2134800"/>
            <a:ext cx="3313112"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4" name="Content Placeholder 3"/>
          <p:cNvSpPr>
            <a:spLocks noGrp="1"/>
          </p:cNvSpPr>
          <p:nvPr>
            <p:ph sz="half" idx="2"/>
          </p:nvPr>
        </p:nvSpPr>
        <p:spPr>
          <a:xfrm>
            <a:off x="4692650" y="2134800"/>
            <a:ext cx="3314700"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6" name="TextBox 5"/>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7" name="TextBox 6"/>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8"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315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098000" y="918000"/>
            <a:ext cx="5112000" cy="356400"/>
          </a:xfrm>
        </p:spPr>
        <p:txBody>
          <a:bodyPr/>
          <a:lstStyle>
            <a:lvl1pPr>
              <a:defRPr/>
            </a:lvl1pPr>
          </a:lstStyle>
          <a:p>
            <a:r>
              <a:rPr lang="nl-NL"/>
              <a:t>Klik om de stijl te bewerken</a:t>
            </a:r>
            <a:endParaRPr lang="en-GB" dirty="0"/>
          </a:p>
        </p:txBody>
      </p:sp>
      <p:sp>
        <p:nvSpPr>
          <p:cNvPr id="3" name="Text Placeholder 2"/>
          <p:cNvSpPr>
            <a:spLocks noGrp="1"/>
          </p:cNvSpPr>
          <p:nvPr>
            <p:ph type="body" idx="1"/>
          </p:nvPr>
        </p:nvSpPr>
        <p:spPr>
          <a:xfrm>
            <a:off x="1098000" y="1535113"/>
            <a:ext cx="3247200" cy="639762"/>
          </a:xfrm>
        </p:spPr>
        <p:txBody>
          <a:bodyPr anchor="t" anchorCtr="0"/>
          <a:lstStyle>
            <a:lvl1pPr marL="0" indent="0">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1098000" y="2174875"/>
            <a:ext cx="3312000" cy="3951288"/>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5" name="Text Placeholder 4"/>
          <p:cNvSpPr>
            <a:spLocks noGrp="1"/>
          </p:cNvSpPr>
          <p:nvPr>
            <p:ph type="body" sz="quarter" idx="3"/>
          </p:nvPr>
        </p:nvSpPr>
        <p:spPr>
          <a:xfrm>
            <a:off x="4687200" y="1535113"/>
            <a:ext cx="3315600" cy="639762"/>
          </a:xfrm>
        </p:spPr>
        <p:txBody>
          <a:bodyPr anchor="t" anchorCtr="0"/>
          <a:lstStyle>
            <a:lvl1pPr marL="0" indent="0">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4687200" y="2174875"/>
            <a:ext cx="3315600" cy="3951288"/>
          </a:xfrm>
        </p:spPr>
        <p:txBody>
          <a:bodyPr/>
          <a:lstStyle>
            <a:lvl1pPr>
              <a:defRPr sz="1600" baseline="0"/>
            </a:lvl1pPr>
            <a:lvl2pPr>
              <a:defRPr sz="1600" baseline="0"/>
            </a:lvl2pPr>
            <a:lvl3pPr>
              <a:defRPr sz="1600" baseline="0"/>
            </a:lvl3pPr>
            <a:lvl4pPr>
              <a:defRPr sz="1600" baseline="0"/>
            </a:lvl4pPr>
            <a:lvl5pPr>
              <a:defRPr sz="1600" baseline="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9" name="TextBox 8"/>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10" name="TextBox 9"/>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11"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1762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a:p>
        </p:txBody>
      </p:sp>
      <p:sp>
        <p:nvSpPr>
          <p:cNvPr id="4" name="TextBox 3"/>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5" name="TextBox 4"/>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6"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017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TextBox 3"/>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5" name="TextBox 4"/>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7"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8446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098000" y="5040000"/>
            <a:ext cx="6912000" cy="360000"/>
          </a:xfrm>
        </p:spPr>
        <p:txBody>
          <a:bodyPr anchor="b"/>
          <a:lstStyle>
            <a:lvl1pPr algn="l">
              <a:defRPr sz="2000" b="1"/>
            </a:lvl1pPr>
          </a:lstStyle>
          <a:p>
            <a:r>
              <a:rPr lang="nl-NL"/>
              <a:t>Klik om de stijl te bewerken</a:t>
            </a:r>
            <a:endParaRPr lang="en-GB" dirty="0"/>
          </a:p>
        </p:txBody>
      </p:sp>
      <p:sp>
        <p:nvSpPr>
          <p:cNvPr id="3" name="Picture Placeholder 2"/>
          <p:cNvSpPr>
            <a:spLocks noGrp="1"/>
          </p:cNvSpPr>
          <p:nvPr>
            <p:ph type="pic" idx="1"/>
          </p:nvPr>
        </p:nvSpPr>
        <p:spPr>
          <a:xfrm>
            <a:off x="1098000" y="918000"/>
            <a:ext cx="5112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GB"/>
          </a:p>
        </p:txBody>
      </p:sp>
      <p:sp>
        <p:nvSpPr>
          <p:cNvPr id="4" name="Text Placeholder 3"/>
          <p:cNvSpPr>
            <a:spLocks noGrp="1"/>
          </p:cNvSpPr>
          <p:nvPr>
            <p:ph type="body" sz="half" idx="2"/>
          </p:nvPr>
        </p:nvSpPr>
        <p:spPr>
          <a:xfrm>
            <a:off x="1098000" y="5445224"/>
            <a:ext cx="6912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7" name="TextBox 6"/>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8" name="TextBox 7"/>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5257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a:p>
        </p:txBody>
      </p:sp>
      <p:sp>
        <p:nvSpPr>
          <p:cNvPr id="3" name="Vertical Text Placeholder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extBox 5"/>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a:solidFill>
                  <a:srgbClr val="757575"/>
                </a:solidFill>
              </a:rPr>
              <a:t>Modulecode: </a:t>
            </a:r>
            <a:endParaRPr lang="en-US" sz="1000" baseline="0" dirty="0">
              <a:solidFill>
                <a:srgbClr val="757575"/>
              </a:solidFill>
            </a:endParaRPr>
          </a:p>
        </p:txBody>
      </p:sp>
      <p:sp>
        <p:nvSpPr>
          <p:cNvPr id="8" name="TextBox 7"/>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a:t>| </a:t>
            </a:r>
            <a:fld id="{376223AB-660F-4378-B3FC-2DD296FE5D05}" type="slidenum">
              <a:rPr lang="nl-NL" smtClean="0"/>
              <a:pPr/>
              <a:t>‹nr.›</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994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8000" y="918000"/>
            <a:ext cx="51120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t>Klik om de stijl te bewerken</a:t>
            </a:r>
            <a:endParaRPr lang="en-GB" dirty="0"/>
          </a:p>
        </p:txBody>
      </p:sp>
      <p:sp>
        <p:nvSpPr>
          <p:cNvPr id="1027" name="Rectangle 3"/>
          <p:cNvSpPr>
            <a:spLocks noGrp="1" noChangeArrowheads="1"/>
          </p:cNvSpPr>
          <p:nvPr>
            <p:ph type="body" idx="1"/>
          </p:nvPr>
        </p:nvSpPr>
        <p:spPr bwMode="auto">
          <a:xfrm>
            <a:off x="1098000" y="2123999"/>
            <a:ext cx="6948000" cy="38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err="1"/>
              <a:t>Fith</a:t>
            </a:r>
            <a:r>
              <a:rPr lang="en-GB" dirty="0"/>
              <a:t> </a:t>
            </a:r>
            <a:r>
              <a:rPr lang="en-GB" dirty="0" err="1"/>
              <a:t>leve</a:t>
            </a:r>
            <a:endParaRPr lang="en-GB" dirty="0"/>
          </a:p>
        </p:txBody>
      </p:sp>
      <p:sp>
        <p:nvSpPr>
          <p:cNvPr id="1033" name="Text Box 9"/>
          <p:cNvSpPr txBox="1">
            <a:spLocks noChangeArrowheads="1"/>
          </p:cNvSpPr>
          <p:nvPr userDrawn="1"/>
        </p:nvSpPr>
        <p:spPr bwMode="auto">
          <a:xfrm>
            <a:off x="1227138" y="365125"/>
            <a:ext cx="64055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1038" name="Text Box 14"/>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Lst>
  <p:hf sldNum="0" hdr="0" ftr="0" dt="0"/>
  <p:txStyles>
    <p:titleStyle>
      <a:lvl1pPr algn="l" rtl="0" eaLnBrk="1" fontAlgn="base" hangingPunct="1">
        <a:lnSpc>
          <a:spcPts val="2600"/>
        </a:lnSpc>
        <a:spcBef>
          <a:spcPts val="0"/>
        </a:spcBef>
        <a:spcAft>
          <a:spcPct val="0"/>
        </a:spcAft>
        <a:defRPr sz="2600" b="1" baseline="0">
          <a:solidFill>
            <a:schemeClr val="accent1"/>
          </a:solidFill>
          <a:latin typeface="Verdana"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180000" indent="-180000" algn="l" rtl="0" eaLnBrk="1" fontAlgn="base" hangingPunct="1">
        <a:lnSpc>
          <a:spcPct val="100000"/>
        </a:lnSpc>
        <a:spcBef>
          <a:spcPts val="0"/>
        </a:spcBef>
        <a:spcAft>
          <a:spcPct val="0"/>
        </a:spcAft>
        <a:buClr>
          <a:schemeClr val="accent1"/>
        </a:buClr>
        <a:buFont typeface="Verdana" pitchFamily="34" charset="0"/>
        <a:buChar char="•"/>
        <a:defRPr sz="1600" b="0" i="0" baseline="0">
          <a:solidFill>
            <a:schemeClr val="tx1"/>
          </a:solidFill>
          <a:latin typeface="Verdana" pitchFamily="34" charset="0"/>
          <a:ea typeface="+mn-ea"/>
          <a:cs typeface="+mn-cs"/>
        </a:defRPr>
      </a:lvl1pPr>
      <a:lvl2pPr marL="36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2pPr>
      <a:lvl3pPr marL="54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3pPr>
      <a:lvl4pPr marL="72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4pPr>
      <a:lvl5pPr marL="900000" indent="-180000" algn="l" rtl="0" eaLnBrk="1" fontAlgn="base" hangingPunct="1">
        <a:spcBef>
          <a:spcPts val="0"/>
        </a:spcBef>
        <a:spcAft>
          <a:spcPct val="0"/>
        </a:spcAft>
        <a:buClr>
          <a:schemeClr val="accent1"/>
        </a:buClr>
        <a:buFont typeface="Arial" pitchFamily="34" charset="0"/>
        <a:buChar char="–"/>
        <a:defRPr sz="1600" baseline="0">
          <a:solidFill>
            <a:schemeClr val="tx1"/>
          </a:solidFill>
          <a:latin typeface="Verdan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nl-NL"/>
              <a:t>Relationele databases</a:t>
            </a:r>
            <a:endParaRPr lang="nl-NL" dirty="0"/>
          </a:p>
        </p:txBody>
      </p:sp>
      <p:sp>
        <p:nvSpPr>
          <p:cNvPr id="8" name="Subtitle 7"/>
          <p:cNvSpPr>
            <a:spLocks noGrp="1"/>
          </p:cNvSpPr>
          <p:nvPr>
            <p:ph type="subTitle" idx="1"/>
          </p:nvPr>
        </p:nvSpPr>
        <p:spPr/>
        <p:txBody>
          <a:bodyPr/>
          <a:lstStyle/>
          <a:p>
            <a:r>
              <a:rPr lang="nl-NL" dirty="0"/>
              <a:t>Huiswerkopgaven</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3371826"/>
            <a:ext cx="2381250" cy="2790825"/>
          </a:xfrm>
          <a:prstGeom prst="rect">
            <a:avLst/>
          </a:prstGeom>
        </p:spPr>
      </p:pic>
    </p:spTree>
    <p:extLst>
      <p:ext uri="{BB962C8B-B14F-4D97-AF65-F5344CB8AC3E}">
        <p14:creationId xmlns:p14="http://schemas.microsoft.com/office/powerpoint/2010/main" val="687284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Opdrachten week 4 (8/8)</a:t>
            </a:r>
          </a:p>
        </p:txBody>
      </p:sp>
      <p:sp>
        <p:nvSpPr>
          <p:cNvPr id="6" name="Tekstvak 5"/>
          <p:cNvSpPr txBox="1"/>
          <p:nvPr/>
        </p:nvSpPr>
        <p:spPr>
          <a:xfrm>
            <a:off x="993530" y="1750995"/>
            <a:ext cx="7158432" cy="3139321"/>
          </a:xfrm>
          <a:prstGeom prst="rect">
            <a:avLst/>
          </a:prstGeom>
          <a:noFill/>
        </p:spPr>
        <p:txBody>
          <a:bodyPr wrap="square" rtlCol="0">
            <a:spAutoFit/>
          </a:bodyPr>
          <a:lstStyle/>
          <a:p>
            <a:r>
              <a:rPr lang="nl-NL" dirty="0"/>
              <a:t>Plaats in de database dat één van de boeken gisteren is uitgeleend aan één van de leden, en dat datzelfde lid ook vorige week een DVD heeft geleend.</a:t>
            </a:r>
          </a:p>
          <a:p>
            <a:endParaRPr lang="nl-NL" dirty="0"/>
          </a:p>
          <a:p>
            <a:r>
              <a:rPr lang="nl-NL" dirty="0"/>
              <a:t>Zet in de database dat een ander boek twee keer gereserveerd is.</a:t>
            </a:r>
          </a:p>
          <a:p>
            <a:endParaRPr lang="nl-NL" dirty="0"/>
          </a:p>
          <a:p>
            <a:r>
              <a:rPr lang="nl-NL" dirty="0"/>
              <a:t>Vraag de database een overzicht van de gereserveerde boeken. </a:t>
            </a:r>
          </a:p>
          <a:p>
            <a:endParaRPr lang="nl-NL" dirty="0"/>
          </a:p>
          <a:p>
            <a:r>
              <a:rPr lang="nl-NL" dirty="0"/>
              <a:t>Bewaar bij al deze vragen de statements in je tekstbestand.</a:t>
            </a:r>
          </a:p>
        </p:txBody>
      </p:sp>
      <p:sp>
        <p:nvSpPr>
          <p:cNvPr id="8" name="Tijdelijke aanduiding voor datum 7"/>
          <p:cNvSpPr>
            <a:spLocks noGrp="1"/>
          </p:cNvSpPr>
          <p:nvPr>
            <p:ph type="dt" sz="half" idx="10"/>
          </p:nvPr>
        </p:nvSpPr>
        <p:spPr/>
        <p:txBody>
          <a:bodyPr/>
          <a:lstStyle/>
          <a:p>
            <a:fld id="{2B01272F-C17F-4525-A13D-7737166175FC}" type="datetime4">
              <a:rPr lang="nl-NL" smtClean="0"/>
              <a:t>18 september 2017</a:t>
            </a:fld>
            <a:endParaRPr lang="nl-NL"/>
          </a:p>
        </p:txBody>
      </p:sp>
      <p:sp>
        <p:nvSpPr>
          <p:cNvPr id="9" name="Tijdelijke aanduiding voor dianummer 8"/>
          <p:cNvSpPr>
            <a:spLocks noGrp="1"/>
          </p:cNvSpPr>
          <p:nvPr>
            <p:ph type="sldNum" sz="quarter" idx="4294967295"/>
          </p:nvPr>
        </p:nvSpPr>
        <p:spPr>
          <a:xfrm>
            <a:off x="8277225" y="6426000"/>
            <a:ext cx="612000" cy="216000"/>
          </a:xfrm>
          <a:prstGeom prst="rect">
            <a:avLst/>
          </a:prstGeom>
        </p:spPr>
        <p:txBody>
          <a:bodyPr/>
          <a:lstStyle/>
          <a:p>
            <a:r>
              <a:rPr lang="nl-NL"/>
              <a:t>| </a:t>
            </a:r>
            <a:fld id="{75858F3E-B417-432D-910B-1B0A8C2DCBA3}" type="slidenum">
              <a:rPr lang="nl-NL" smtClean="0"/>
              <a:pPr/>
              <a:t>10</a:t>
            </a:fld>
            <a:endParaRPr lang="nl-NL" dirty="0"/>
          </a:p>
        </p:txBody>
      </p:sp>
    </p:spTree>
    <p:extLst>
      <p:ext uri="{BB962C8B-B14F-4D97-AF65-F5344CB8AC3E}">
        <p14:creationId xmlns:p14="http://schemas.microsoft.com/office/powerpoint/2010/main" val="128757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Beschrijving</a:t>
            </a:r>
          </a:p>
        </p:txBody>
      </p:sp>
      <p:sp>
        <p:nvSpPr>
          <p:cNvPr id="3" name="Tijdelijke aanduiding voor inhoud 2"/>
          <p:cNvSpPr>
            <a:spLocks noGrp="1"/>
          </p:cNvSpPr>
          <p:nvPr>
            <p:ph idx="1"/>
          </p:nvPr>
        </p:nvSpPr>
        <p:spPr/>
        <p:txBody>
          <a:bodyPr/>
          <a:lstStyle/>
          <a:p>
            <a:pPr marL="0" indent="0">
              <a:buNone/>
            </a:pPr>
            <a:r>
              <a:rPr lang="nl-NL" dirty="0"/>
              <a:t>De bibliotheek ‘</a:t>
            </a:r>
            <a:r>
              <a:rPr lang="nl-NL" dirty="0" err="1"/>
              <a:t>Lezensvreugde</a:t>
            </a:r>
            <a:r>
              <a:rPr lang="nl-NL" dirty="0"/>
              <a:t>’ is een geweldig succes. Er zijn al drie leden, die de keuze hebben uit maar liefst twaalf soms prachtige boeken. Geen wonder dus dat de bibliotheek besloten heeft de kaartenbakjes en stempeltjes in de boeken die ze vroeger gebruikte te vervangen door een geautomatiseerd systeem. </a:t>
            </a:r>
            <a:br>
              <a:rPr lang="nl-NL" dirty="0"/>
            </a:br>
            <a:br>
              <a:rPr lang="nl-NL" dirty="0"/>
            </a:br>
            <a:r>
              <a:rPr lang="nl-NL" dirty="0"/>
              <a:t>De leden kunnen boeken lenen, boeken reserveren, en een uitbreiding naar cd-uitleen ligt in het verschiet. Als een boek te laat wordt ingeleverd moet er een boete betaald worden. </a:t>
            </a:r>
            <a:br>
              <a:rPr lang="nl-NL" dirty="0"/>
            </a:br>
            <a:br>
              <a:rPr lang="nl-NL" dirty="0"/>
            </a:br>
            <a:r>
              <a:rPr lang="nl-NL" dirty="0"/>
              <a:t>De database die de bibliotheek gebruikt, bevat onder meer een tabel met de boeken, die is weergegeven op de volgende sheet.</a:t>
            </a:r>
          </a:p>
        </p:txBody>
      </p:sp>
    </p:spTree>
    <p:extLst>
      <p:ext uri="{BB962C8B-B14F-4D97-AF65-F5344CB8AC3E}">
        <p14:creationId xmlns:p14="http://schemas.microsoft.com/office/powerpoint/2010/main" val="46683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Opdrachten week 4 (1/8)</a:t>
            </a:r>
          </a:p>
        </p:txBody>
      </p:sp>
      <p:sp>
        <p:nvSpPr>
          <p:cNvPr id="3" name="Tijdelijke aanduiding voor inhoud 2"/>
          <p:cNvSpPr>
            <a:spLocks noGrp="1"/>
          </p:cNvSpPr>
          <p:nvPr>
            <p:ph idx="1"/>
          </p:nvPr>
        </p:nvSpPr>
        <p:spPr/>
        <p:txBody>
          <a:bodyPr/>
          <a:lstStyle/>
          <a:p>
            <a:pPr marL="0" indent="0">
              <a:buNone/>
            </a:pPr>
            <a:r>
              <a:rPr lang="nl-NL" dirty="0"/>
              <a:t>We doen net of we de tabellen van de bibliotheekcasus nog niet hebben en gaan er een ERD voor maken.</a:t>
            </a:r>
          </a:p>
          <a:p>
            <a:pPr marL="0" indent="0">
              <a:buNone/>
            </a:pPr>
            <a:endParaRPr lang="nl-NL" dirty="0"/>
          </a:p>
          <a:p>
            <a:pPr marL="0" indent="0">
              <a:buNone/>
            </a:pPr>
            <a:r>
              <a:rPr lang="nl-NL" dirty="0"/>
              <a:t>Een bibliotheekboek kan uitgeleend worden, en wel aan één lid van de bibliotheek tegelijk. Een </a:t>
            </a:r>
            <a:r>
              <a:rPr lang="nl-NL" dirty="0" err="1"/>
              <a:t>bibliotheeklid</a:t>
            </a:r>
            <a:r>
              <a:rPr lang="nl-NL" dirty="0"/>
              <a:t> kan wel méér dan één boek lenen.</a:t>
            </a:r>
          </a:p>
          <a:p>
            <a:pPr>
              <a:buFont typeface="Arial" panose="020B0604020202020204" pitchFamily="34" charset="0"/>
              <a:buChar char="•"/>
            </a:pPr>
            <a:endParaRPr lang="nl-NL" dirty="0"/>
          </a:p>
          <a:p>
            <a:pPr marL="342900" indent="-342900">
              <a:buFont typeface="+mj-lt"/>
              <a:buAutoNum type="arabicPeriod"/>
            </a:pPr>
            <a:r>
              <a:rPr lang="nl-NL" dirty="0"/>
              <a:t>Welke entiteiten onderscheid je?</a:t>
            </a:r>
          </a:p>
          <a:p>
            <a:pPr marL="342900" indent="-342900">
              <a:buFont typeface="+mj-lt"/>
              <a:buAutoNum type="arabicPeriod"/>
            </a:pPr>
            <a:endParaRPr lang="nl-NL" dirty="0"/>
          </a:p>
          <a:p>
            <a:pPr marL="342900" indent="-342900">
              <a:buFont typeface="+mj-lt"/>
              <a:buAutoNum type="arabicPeriod"/>
            </a:pPr>
            <a:r>
              <a:rPr lang="nl-NL" dirty="0"/>
              <a:t>Maak een ERD. Je hoeft de attributen nog niet in het schema te zetten.</a:t>
            </a:r>
          </a:p>
        </p:txBody>
      </p:sp>
    </p:spTree>
    <p:extLst>
      <p:ext uri="{BB962C8B-B14F-4D97-AF65-F5344CB8AC3E}">
        <p14:creationId xmlns:p14="http://schemas.microsoft.com/office/powerpoint/2010/main" val="371443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Opdrachten week 4 (2/8)</a:t>
            </a:r>
          </a:p>
        </p:txBody>
      </p:sp>
      <p:sp>
        <p:nvSpPr>
          <p:cNvPr id="3" name="Tijdelijke aanduiding voor inhoud 2"/>
          <p:cNvSpPr>
            <a:spLocks noGrp="1"/>
          </p:cNvSpPr>
          <p:nvPr>
            <p:ph idx="1"/>
          </p:nvPr>
        </p:nvSpPr>
        <p:spPr/>
        <p:txBody>
          <a:bodyPr/>
          <a:lstStyle/>
          <a:p>
            <a:pPr marL="0" indent="0">
              <a:buNone/>
            </a:pPr>
            <a:r>
              <a:rPr lang="nl-NL" dirty="0"/>
              <a:t>Een boek heeft een ISBN (Internationaal Standaard Boek Nummer), een titel, een schrijver en een editienummer. Een lid heeft een lidnummer, een naam, een straat, een huisnummer en een plaatsnaam.</a:t>
            </a:r>
          </a:p>
          <a:p>
            <a:pPr marL="0" indent="0">
              <a:buNone/>
            </a:pPr>
            <a:endParaRPr lang="nl-NL" dirty="0"/>
          </a:p>
          <a:p>
            <a:pPr marL="342900" indent="-342900">
              <a:buFont typeface="+mj-lt"/>
              <a:buAutoNum type="arabicPeriod" startAt="3"/>
            </a:pPr>
            <a:r>
              <a:rPr lang="nl-NL" dirty="0"/>
              <a:t>Wat zou je als ‘</a:t>
            </a:r>
            <a:r>
              <a:rPr lang="nl-NL" dirty="0" err="1"/>
              <a:t>primary</a:t>
            </a:r>
            <a:r>
              <a:rPr lang="nl-NL" dirty="0"/>
              <a:t> </a:t>
            </a:r>
            <a:r>
              <a:rPr lang="nl-NL" dirty="0" err="1"/>
              <a:t>key</a:t>
            </a:r>
            <a:r>
              <a:rPr lang="nl-NL" dirty="0"/>
              <a:t>’ van de boek-entiteit gebruiken? En wat voor een </a:t>
            </a:r>
            <a:r>
              <a:rPr lang="nl-NL" dirty="0" err="1"/>
              <a:t>bibliotheeklid</a:t>
            </a:r>
            <a:r>
              <a:rPr lang="nl-NL" dirty="0"/>
              <a:t>? Waarom?</a:t>
            </a:r>
          </a:p>
          <a:p>
            <a:pPr marL="342900" indent="-342900">
              <a:buFont typeface="+mj-lt"/>
              <a:buAutoNum type="arabicPeriod" startAt="3"/>
            </a:pPr>
            <a:endParaRPr lang="nl-NL" dirty="0"/>
          </a:p>
          <a:p>
            <a:pPr marL="342900" indent="-342900">
              <a:buFont typeface="+mj-lt"/>
              <a:buAutoNum type="arabicPeriod" startAt="3"/>
            </a:pPr>
            <a:r>
              <a:rPr lang="nl-NL" dirty="0"/>
              <a:t>Voeg de attributen toe aan het ERD</a:t>
            </a:r>
          </a:p>
          <a:p>
            <a:pPr marL="0" indent="0">
              <a:buNone/>
            </a:pPr>
            <a:endParaRPr lang="nl-NL" dirty="0"/>
          </a:p>
          <a:p>
            <a:pPr marL="0" indent="0">
              <a:buNone/>
            </a:pPr>
            <a:r>
              <a:rPr lang="nl-NL" dirty="0"/>
              <a:t>Een boek kan gereserveerd worden. Verschillende leden kunnen hetzelfde boek reserveren. Een lid mag zoveel reserveren als hij wil.</a:t>
            </a:r>
          </a:p>
          <a:p>
            <a:pPr marL="0" indent="0">
              <a:buNone/>
            </a:pPr>
            <a:endParaRPr lang="nl-NL" dirty="0"/>
          </a:p>
          <a:p>
            <a:pPr marL="342900" indent="-342900">
              <a:buFont typeface="+mj-lt"/>
              <a:buAutoNum type="arabicPeriod" startAt="5"/>
            </a:pPr>
            <a:r>
              <a:rPr lang="nl-NL" dirty="0"/>
              <a:t>Pas het ERD aan</a:t>
            </a:r>
          </a:p>
          <a:p>
            <a:pPr marL="0" indent="0">
              <a:buNone/>
            </a:pPr>
            <a:endParaRPr lang="nl-NL" dirty="0"/>
          </a:p>
          <a:p>
            <a:pPr marL="0" indent="0">
              <a:buNone/>
            </a:pPr>
            <a:endParaRPr lang="nl-NL" dirty="0"/>
          </a:p>
        </p:txBody>
      </p:sp>
    </p:spTree>
    <p:extLst>
      <p:ext uri="{BB962C8B-B14F-4D97-AF65-F5344CB8AC3E}">
        <p14:creationId xmlns:p14="http://schemas.microsoft.com/office/powerpoint/2010/main" val="119154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Opdrachten week 4 (3/8)</a:t>
            </a:r>
          </a:p>
        </p:txBody>
      </p:sp>
      <p:sp>
        <p:nvSpPr>
          <p:cNvPr id="3" name="Tijdelijke aanduiding voor inhoud 2"/>
          <p:cNvSpPr>
            <a:spLocks noGrp="1"/>
          </p:cNvSpPr>
          <p:nvPr>
            <p:ph idx="1"/>
          </p:nvPr>
        </p:nvSpPr>
        <p:spPr/>
        <p:txBody>
          <a:bodyPr/>
          <a:lstStyle/>
          <a:p>
            <a:pPr marL="0" indent="0">
              <a:buNone/>
            </a:pPr>
            <a:r>
              <a:rPr lang="nl-NL" dirty="0"/>
              <a:t>De datum waarop het boek uitgeleend is, is van belang voor de bibliotheek, anders komen ze nooit meer terug. </a:t>
            </a:r>
          </a:p>
          <a:p>
            <a:pPr marL="0" indent="0">
              <a:buNone/>
            </a:pPr>
            <a:endParaRPr lang="nl-NL" dirty="0"/>
          </a:p>
          <a:p>
            <a:pPr marL="342900" indent="-342900">
              <a:buFont typeface="+mj-lt"/>
              <a:buAutoNum type="arabicPeriod" startAt="6"/>
            </a:pPr>
            <a:r>
              <a:rPr lang="nl-NL" dirty="0"/>
              <a:t>Waar en hoe zou je die in het model kunnen plaatsen?</a:t>
            </a:r>
          </a:p>
          <a:p>
            <a:pPr marL="342900" indent="-342900">
              <a:buFont typeface="+mj-lt"/>
              <a:buAutoNum type="arabicPeriod" startAt="6"/>
            </a:pPr>
            <a:endParaRPr lang="en-US" dirty="0"/>
          </a:p>
          <a:p>
            <a:pPr marL="342900" indent="-342900">
              <a:buFont typeface="+mj-lt"/>
              <a:buAutoNum type="arabicPeriod" startAt="6"/>
            </a:pPr>
            <a:r>
              <a:rPr lang="nl-NL" dirty="0"/>
              <a:t>In het ‘echte’ leven bestaat een ISBN uit 13 cijfers. Wat is in dat geval een handig dataformaat voor dit attribuut? En waarom?</a:t>
            </a:r>
          </a:p>
          <a:p>
            <a:pPr marL="342900" indent="-342900">
              <a:buFont typeface="+mj-lt"/>
              <a:buAutoNum type="arabicPeriod" startAt="6"/>
            </a:pPr>
            <a:endParaRPr lang="nl-NL" dirty="0"/>
          </a:p>
          <a:p>
            <a:pPr marL="342900" indent="-342900">
              <a:buFont typeface="+mj-lt"/>
              <a:buAutoNum type="arabicPeriod" startAt="6"/>
            </a:pPr>
            <a:endParaRPr lang="en-US" dirty="0"/>
          </a:p>
          <a:p>
            <a:pPr marL="342900" indent="-342900">
              <a:buFont typeface="+mj-lt"/>
              <a:buAutoNum type="arabicPeriod" startAt="6"/>
            </a:pPr>
            <a:endParaRPr lang="en-US" dirty="0"/>
          </a:p>
          <a:p>
            <a:pPr marL="0" indent="0">
              <a:buNone/>
            </a:pPr>
            <a:br>
              <a:rPr lang="nl-NL" dirty="0"/>
            </a:br>
            <a:br>
              <a:rPr lang="nl-NL" dirty="0"/>
            </a:br>
            <a:endParaRPr lang="nl-NL" dirty="0"/>
          </a:p>
        </p:txBody>
      </p:sp>
    </p:spTree>
    <p:extLst>
      <p:ext uri="{BB962C8B-B14F-4D97-AF65-F5344CB8AC3E}">
        <p14:creationId xmlns:p14="http://schemas.microsoft.com/office/powerpoint/2010/main" val="8314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Opdrachten week 4 (4/8)</a:t>
            </a:r>
          </a:p>
        </p:txBody>
      </p:sp>
      <p:sp>
        <p:nvSpPr>
          <p:cNvPr id="3" name="Tijdelijke aanduiding voor inhoud 2"/>
          <p:cNvSpPr>
            <a:spLocks noGrp="1"/>
          </p:cNvSpPr>
          <p:nvPr>
            <p:ph idx="1"/>
          </p:nvPr>
        </p:nvSpPr>
        <p:spPr/>
        <p:txBody>
          <a:bodyPr/>
          <a:lstStyle/>
          <a:p>
            <a:pPr marL="0" indent="0">
              <a:buNone/>
            </a:pPr>
            <a:r>
              <a:rPr lang="nl-NL" dirty="0"/>
              <a:t>Voeg een DVD aan het schema toe. Een DVD kan niet gereserveerd worden, en wordt beschreven met een titel, een regisseur, een label, en een streepjescode.</a:t>
            </a:r>
          </a:p>
          <a:p>
            <a:pPr marL="0" indent="0">
              <a:buNone/>
            </a:pPr>
            <a:endParaRPr lang="nl-NL" dirty="0"/>
          </a:p>
          <a:p>
            <a:pPr marL="0" indent="0">
              <a:buNone/>
            </a:pPr>
            <a:r>
              <a:rPr lang="nl-NL" dirty="0"/>
              <a:t>Wat is de primaire sleutel? </a:t>
            </a:r>
          </a:p>
        </p:txBody>
      </p:sp>
      <p:sp>
        <p:nvSpPr>
          <p:cNvPr id="8" name="Tijdelijke aanduiding voor datum 7"/>
          <p:cNvSpPr>
            <a:spLocks noGrp="1"/>
          </p:cNvSpPr>
          <p:nvPr>
            <p:ph type="dt" sz="half" idx="4294967295"/>
          </p:nvPr>
        </p:nvSpPr>
        <p:spPr>
          <a:xfrm>
            <a:off x="5988600" y="6426000"/>
            <a:ext cx="2057400" cy="216000"/>
          </a:xfrm>
          <a:prstGeom prst="rect">
            <a:avLst/>
          </a:prstGeom>
        </p:spPr>
        <p:txBody>
          <a:bodyPr/>
          <a:lstStyle/>
          <a:p>
            <a:fld id="{2B01272F-C17F-4525-A13D-7737166175FC}" type="datetime4">
              <a:rPr lang="nl-NL" smtClean="0"/>
              <a:t>18 september 2017</a:t>
            </a:fld>
            <a:endParaRPr lang="nl-NL"/>
          </a:p>
        </p:txBody>
      </p:sp>
      <p:sp>
        <p:nvSpPr>
          <p:cNvPr id="9" name="Tijdelijke aanduiding voor dianummer 8"/>
          <p:cNvSpPr>
            <a:spLocks noGrp="1"/>
          </p:cNvSpPr>
          <p:nvPr>
            <p:ph type="sldNum" sz="quarter" idx="4294967295"/>
          </p:nvPr>
        </p:nvSpPr>
        <p:spPr>
          <a:xfrm>
            <a:off x="8277225" y="6426000"/>
            <a:ext cx="612000" cy="216000"/>
          </a:xfrm>
          <a:prstGeom prst="rect">
            <a:avLst/>
          </a:prstGeom>
        </p:spPr>
        <p:txBody>
          <a:bodyPr/>
          <a:lstStyle/>
          <a:p>
            <a:r>
              <a:rPr lang="nl-NL"/>
              <a:t>| </a:t>
            </a:r>
            <a:fld id="{75858F3E-B417-432D-910B-1B0A8C2DCBA3}" type="slidenum">
              <a:rPr lang="nl-NL" smtClean="0"/>
              <a:pPr/>
              <a:t>6</a:t>
            </a:fld>
            <a:endParaRPr lang="nl-NL" dirty="0"/>
          </a:p>
        </p:txBody>
      </p:sp>
    </p:spTree>
    <p:custDataLst>
      <p:tags r:id="rId1"/>
    </p:custDataLst>
    <p:extLst>
      <p:ext uri="{BB962C8B-B14F-4D97-AF65-F5344CB8AC3E}">
        <p14:creationId xmlns:p14="http://schemas.microsoft.com/office/powerpoint/2010/main" val="18432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Opdrachten week 4 (5/8)</a:t>
            </a:r>
          </a:p>
        </p:txBody>
      </p:sp>
      <p:sp>
        <p:nvSpPr>
          <p:cNvPr id="5" name="Tekstvak 4"/>
          <p:cNvSpPr txBox="1"/>
          <p:nvPr/>
        </p:nvSpPr>
        <p:spPr>
          <a:xfrm>
            <a:off x="993530" y="1750995"/>
            <a:ext cx="7158432" cy="3416320"/>
          </a:xfrm>
          <a:prstGeom prst="rect">
            <a:avLst/>
          </a:prstGeom>
          <a:noFill/>
        </p:spPr>
        <p:txBody>
          <a:bodyPr wrap="square" rtlCol="0">
            <a:spAutoFit/>
          </a:bodyPr>
          <a:lstStyle/>
          <a:p>
            <a:r>
              <a:rPr lang="nl-NL" dirty="0"/>
              <a:t>We gaan een relationeel model maken van het ERD: een verzameling tabellen die via de ‘</a:t>
            </a:r>
            <a:r>
              <a:rPr lang="nl-NL" dirty="0" err="1"/>
              <a:t>keys</a:t>
            </a:r>
            <a:r>
              <a:rPr lang="nl-NL" dirty="0"/>
              <a:t>’ met elkaar verbonden zijn.</a:t>
            </a:r>
          </a:p>
          <a:p>
            <a:endParaRPr lang="nl-NL" dirty="0"/>
          </a:p>
          <a:p>
            <a:r>
              <a:rPr lang="nl-NL" dirty="0"/>
              <a:t>Wat zijn de tabellen die nodig zijn voor het lenen van een boek? </a:t>
            </a:r>
          </a:p>
          <a:p>
            <a:endParaRPr lang="nl-NL" dirty="0"/>
          </a:p>
          <a:p>
            <a:r>
              <a:rPr lang="nl-NL" dirty="0"/>
              <a:t>Wat is er nodig om het reserveren van een boek te modelleren?</a:t>
            </a:r>
          </a:p>
          <a:p>
            <a:endParaRPr lang="nl-NL" dirty="0"/>
          </a:p>
          <a:p>
            <a:r>
              <a:rPr lang="nl-NL" dirty="0"/>
              <a:t>Voeg ook de DVD-uitleen toe aan het relationeel model.</a:t>
            </a:r>
          </a:p>
          <a:p>
            <a:endParaRPr lang="nl-NL" dirty="0"/>
          </a:p>
        </p:txBody>
      </p:sp>
      <p:sp>
        <p:nvSpPr>
          <p:cNvPr id="8" name="Tijdelijke aanduiding voor datum 7"/>
          <p:cNvSpPr>
            <a:spLocks noGrp="1"/>
          </p:cNvSpPr>
          <p:nvPr>
            <p:ph type="dt" sz="half" idx="10"/>
          </p:nvPr>
        </p:nvSpPr>
        <p:spPr/>
        <p:txBody>
          <a:bodyPr/>
          <a:lstStyle/>
          <a:p>
            <a:fld id="{2B01272F-C17F-4525-A13D-7737166175FC}" type="datetime4">
              <a:rPr lang="nl-NL" smtClean="0"/>
              <a:t>18 september 2017</a:t>
            </a:fld>
            <a:endParaRPr lang="nl-NL"/>
          </a:p>
        </p:txBody>
      </p:sp>
      <p:sp>
        <p:nvSpPr>
          <p:cNvPr id="9" name="Tijdelijke aanduiding voor dianummer 8"/>
          <p:cNvSpPr>
            <a:spLocks noGrp="1"/>
          </p:cNvSpPr>
          <p:nvPr>
            <p:ph type="sldNum" sz="quarter" idx="4294967295"/>
          </p:nvPr>
        </p:nvSpPr>
        <p:spPr>
          <a:xfrm>
            <a:off x="8277225" y="6426000"/>
            <a:ext cx="612000" cy="216000"/>
          </a:xfrm>
          <a:prstGeom prst="rect">
            <a:avLst/>
          </a:prstGeom>
        </p:spPr>
        <p:txBody>
          <a:bodyPr/>
          <a:lstStyle/>
          <a:p>
            <a:r>
              <a:rPr lang="nl-NL"/>
              <a:t>| </a:t>
            </a:r>
            <a:fld id="{75858F3E-B417-432D-910B-1B0A8C2DCBA3}" type="slidenum">
              <a:rPr lang="nl-NL" smtClean="0"/>
              <a:pPr/>
              <a:t>7</a:t>
            </a:fld>
            <a:endParaRPr lang="nl-NL" dirty="0"/>
          </a:p>
        </p:txBody>
      </p:sp>
    </p:spTree>
    <p:extLst>
      <p:ext uri="{BB962C8B-B14F-4D97-AF65-F5344CB8AC3E}">
        <p14:creationId xmlns:p14="http://schemas.microsoft.com/office/powerpoint/2010/main" val="254043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Opdrachten week 4 (6/8)</a:t>
            </a:r>
          </a:p>
        </p:txBody>
      </p:sp>
      <p:sp>
        <p:nvSpPr>
          <p:cNvPr id="5" name="Tekstvak 4"/>
          <p:cNvSpPr txBox="1"/>
          <p:nvPr/>
        </p:nvSpPr>
        <p:spPr>
          <a:xfrm>
            <a:off x="993530" y="1750995"/>
            <a:ext cx="7158432" cy="2800767"/>
          </a:xfrm>
          <a:prstGeom prst="rect">
            <a:avLst/>
          </a:prstGeom>
          <a:noFill/>
        </p:spPr>
        <p:txBody>
          <a:bodyPr wrap="square" rtlCol="0">
            <a:spAutoFit/>
          </a:bodyPr>
          <a:lstStyle/>
          <a:p>
            <a:r>
              <a:rPr lang="nl-NL" dirty="0"/>
              <a:t>Start SQL Server Management Tools en maak een database aan met de naam ‘</a:t>
            </a:r>
            <a:r>
              <a:rPr lang="nl-NL" dirty="0" err="1"/>
              <a:t>Lezensvreugd</a:t>
            </a:r>
            <a:r>
              <a:rPr lang="nl-NL" dirty="0"/>
              <a:t>’. (CREATE DATABASE </a:t>
            </a:r>
            <a:r>
              <a:rPr lang="nl-NL" i="1" dirty="0"/>
              <a:t>naam</a:t>
            </a:r>
            <a:r>
              <a:rPr lang="nl-NL" dirty="0"/>
              <a:t>)</a:t>
            </a:r>
          </a:p>
          <a:p>
            <a:endParaRPr lang="nl-NL" dirty="0"/>
          </a:p>
          <a:p>
            <a:r>
              <a:rPr lang="nl-NL" dirty="0"/>
              <a:t>Creëer met behulp van SQL (het CREATE TABLE statement) de tabellen</a:t>
            </a:r>
          </a:p>
          <a:p>
            <a:endParaRPr lang="nl-NL" dirty="0"/>
          </a:p>
          <a:p>
            <a:r>
              <a:rPr lang="nl-NL" dirty="0"/>
              <a:t>Vul de database met drie leden, vijf boeken en vijf </a:t>
            </a:r>
            <a:r>
              <a:rPr lang="nl-NL" dirty="0" err="1"/>
              <a:t>DVD’s</a:t>
            </a:r>
            <a:r>
              <a:rPr lang="nl-NL" dirty="0"/>
              <a:t>.</a:t>
            </a:r>
          </a:p>
          <a:p>
            <a:endParaRPr lang="nl-NL" dirty="0"/>
          </a:p>
          <a:p>
            <a:r>
              <a:rPr lang="nl-NL" dirty="0"/>
              <a:t>Bewaar de code in een documentje: je antwoordenbestand.</a:t>
            </a:r>
          </a:p>
          <a:p>
            <a:endParaRPr lang="nl-NL" dirty="0"/>
          </a:p>
          <a:p>
            <a:endParaRPr lang="nl-NL" dirty="0"/>
          </a:p>
        </p:txBody>
      </p:sp>
      <p:sp>
        <p:nvSpPr>
          <p:cNvPr id="8" name="Tijdelijke aanduiding voor datum 7"/>
          <p:cNvSpPr>
            <a:spLocks noGrp="1"/>
          </p:cNvSpPr>
          <p:nvPr>
            <p:ph type="dt" sz="half" idx="10"/>
          </p:nvPr>
        </p:nvSpPr>
        <p:spPr/>
        <p:txBody>
          <a:bodyPr/>
          <a:lstStyle/>
          <a:p>
            <a:fld id="{2B01272F-C17F-4525-A13D-7737166175FC}" type="datetime4">
              <a:rPr lang="nl-NL" smtClean="0"/>
              <a:t>18 september 2017</a:t>
            </a:fld>
            <a:endParaRPr lang="nl-NL"/>
          </a:p>
        </p:txBody>
      </p:sp>
      <p:sp>
        <p:nvSpPr>
          <p:cNvPr id="9" name="Tijdelijke aanduiding voor dianummer 8"/>
          <p:cNvSpPr>
            <a:spLocks noGrp="1"/>
          </p:cNvSpPr>
          <p:nvPr>
            <p:ph type="sldNum" sz="quarter" idx="4294967295"/>
          </p:nvPr>
        </p:nvSpPr>
        <p:spPr>
          <a:xfrm>
            <a:off x="8277225" y="6426000"/>
            <a:ext cx="612000" cy="216000"/>
          </a:xfrm>
          <a:prstGeom prst="rect">
            <a:avLst/>
          </a:prstGeom>
        </p:spPr>
        <p:txBody>
          <a:bodyPr/>
          <a:lstStyle/>
          <a:p>
            <a:r>
              <a:rPr lang="nl-NL"/>
              <a:t>| </a:t>
            </a:r>
            <a:fld id="{75858F3E-B417-432D-910B-1B0A8C2DCBA3}" type="slidenum">
              <a:rPr lang="nl-NL" smtClean="0"/>
              <a:pPr/>
              <a:t>8</a:t>
            </a:fld>
            <a:endParaRPr lang="nl-NL" dirty="0"/>
          </a:p>
        </p:txBody>
      </p:sp>
    </p:spTree>
    <p:extLst>
      <p:ext uri="{BB962C8B-B14F-4D97-AF65-F5344CB8AC3E}">
        <p14:creationId xmlns:p14="http://schemas.microsoft.com/office/powerpoint/2010/main" val="292678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Opdrachten week 4 (7/8)</a:t>
            </a:r>
          </a:p>
        </p:txBody>
      </p:sp>
      <p:sp>
        <p:nvSpPr>
          <p:cNvPr id="5" name="Tekstvak 4"/>
          <p:cNvSpPr txBox="1"/>
          <p:nvPr/>
        </p:nvSpPr>
        <p:spPr>
          <a:xfrm>
            <a:off x="993530" y="1750995"/>
            <a:ext cx="7158432" cy="2031325"/>
          </a:xfrm>
          <a:prstGeom prst="rect">
            <a:avLst/>
          </a:prstGeom>
          <a:noFill/>
        </p:spPr>
        <p:txBody>
          <a:bodyPr wrap="square" rtlCol="0">
            <a:spAutoFit/>
          </a:bodyPr>
          <a:lstStyle/>
          <a:p>
            <a:r>
              <a:rPr lang="nl-NL" dirty="0"/>
              <a:t>De bibliotheek wil jeugdleden korting aanbieden, en ontdekt dat ze is vergeten de geboortedatum van de leden op te slaan.</a:t>
            </a:r>
          </a:p>
          <a:p>
            <a:endParaRPr lang="nl-NL" dirty="0"/>
          </a:p>
          <a:p>
            <a:r>
              <a:rPr lang="nl-NL" dirty="0"/>
              <a:t>Pas de database hiervoor aan. Bewaar het SQL-statement in je antwoordenbestand.</a:t>
            </a:r>
          </a:p>
          <a:p>
            <a:endParaRPr lang="nl-NL" dirty="0"/>
          </a:p>
        </p:txBody>
      </p:sp>
      <p:sp>
        <p:nvSpPr>
          <p:cNvPr id="8" name="Tijdelijke aanduiding voor datum 7"/>
          <p:cNvSpPr>
            <a:spLocks noGrp="1"/>
          </p:cNvSpPr>
          <p:nvPr>
            <p:ph type="dt" sz="half" idx="10"/>
          </p:nvPr>
        </p:nvSpPr>
        <p:spPr/>
        <p:txBody>
          <a:bodyPr/>
          <a:lstStyle/>
          <a:p>
            <a:fld id="{2B01272F-C17F-4525-A13D-7737166175FC}" type="datetime4">
              <a:rPr lang="nl-NL" smtClean="0"/>
              <a:t>18 september 2017</a:t>
            </a:fld>
            <a:endParaRPr lang="nl-NL"/>
          </a:p>
        </p:txBody>
      </p:sp>
      <p:sp>
        <p:nvSpPr>
          <p:cNvPr id="9" name="Tijdelijke aanduiding voor dianummer 8"/>
          <p:cNvSpPr>
            <a:spLocks noGrp="1"/>
          </p:cNvSpPr>
          <p:nvPr>
            <p:ph type="sldNum" sz="quarter" idx="4294967295"/>
          </p:nvPr>
        </p:nvSpPr>
        <p:spPr>
          <a:xfrm>
            <a:off x="8277225" y="6426000"/>
            <a:ext cx="612000" cy="216000"/>
          </a:xfrm>
          <a:prstGeom prst="rect">
            <a:avLst/>
          </a:prstGeom>
        </p:spPr>
        <p:txBody>
          <a:bodyPr/>
          <a:lstStyle/>
          <a:p>
            <a:r>
              <a:rPr lang="nl-NL"/>
              <a:t>| </a:t>
            </a:r>
            <a:fld id="{75858F3E-B417-432D-910B-1B0A8C2DCBA3}" type="slidenum">
              <a:rPr lang="nl-NL" smtClean="0"/>
              <a:pPr/>
              <a:t>9</a:t>
            </a:fld>
            <a:endParaRPr lang="nl-NL" dirty="0"/>
          </a:p>
        </p:txBody>
      </p:sp>
    </p:spTree>
    <p:extLst>
      <p:ext uri="{BB962C8B-B14F-4D97-AF65-F5344CB8AC3E}">
        <p14:creationId xmlns:p14="http://schemas.microsoft.com/office/powerpoint/2010/main" val="4144979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IEWOFFICEVERSIE" val="2016.1.4.18779"/>
</p:tagLst>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ahps</Template>
  <TotalTime>3586</TotalTime>
  <Words>599</Words>
  <Application>Microsoft Office PowerPoint</Application>
  <PresentationFormat>Diavoorstelling (4:3)</PresentationFormat>
  <Paragraphs>75</Paragraphs>
  <Slides>10</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10</vt:i4>
      </vt:variant>
    </vt:vector>
  </HeadingPairs>
  <TitlesOfParts>
    <vt:vector size="14" baseType="lpstr">
      <vt:lpstr>Arial</vt:lpstr>
      <vt:lpstr>Vardana</vt:lpstr>
      <vt:lpstr>Verdana</vt:lpstr>
      <vt:lpstr>Default Design</vt:lpstr>
      <vt:lpstr>Relationele databases</vt:lpstr>
      <vt:lpstr>Beschrijving</vt:lpstr>
      <vt:lpstr>Opdrachten week 4 (1/8)</vt:lpstr>
      <vt:lpstr>Opdrachten week 4 (2/8)</vt:lpstr>
      <vt:lpstr>Opdrachten week 4 (3/8)</vt:lpstr>
      <vt:lpstr>Opdrachten week 4 (4/8)</vt:lpstr>
      <vt:lpstr>Opdrachten week 4 (5/8)</vt:lpstr>
      <vt:lpstr>Opdrachten week 4 (6/8)</vt:lpstr>
      <vt:lpstr>Opdrachten week 4 (7/8)</vt:lpstr>
      <vt:lpstr>Opdrachten week 4 (8/8)</vt:lpstr>
    </vt:vector>
  </TitlesOfParts>
  <Company>Avans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Relationele databases</dc:title>
  <dc:creator>Frank Tempelman</dc:creator>
  <cp:lastModifiedBy>Marco van Poortvliet</cp:lastModifiedBy>
  <cp:revision>66</cp:revision>
  <dcterms:created xsi:type="dcterms:W3CDTF">2016-06-27T07:16:40Z</dcterms:created>
  <dcterms:modified xsi:type="dcterms:W3CDTF">2017-09-18T13:06:33Z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vans">
    <vt:lpwstr>Yes</vt:lpwstr>
  </property>
  <property fmtid="{D5CDD505-2E9C-101B-9397-08002B2CF9AE}" pid="3" name="coversl">
    <vt:lpwstr>258</vt:lpwstr>
  </property>
  <property fmtid="{D5CDD505-2E9C-101B-9397-08002B2CF9AE}" pid="4" name="titlesl">
    <vt:lpwstr>259</vt:lpwstr>
  </property>
  <property fmtid="{D5CDD505-2E9C-101B-9397-08002B2CF9AE}" pid="5" name="title">
    <vt:lpwstr>Relationele databases</vt:lpwstr>
  </property>
  <property fmtid="{D5CDD505-2E9C-101B-9397-08002B2CF9AE}" pid="6" name="subtitle">
    <vt:lpwstr/>
  </property>
  <property fmtid="{D5CDD505-2E9C-101B-9397-08002B2CF9AE}" pid="7" name="ref">
    <vt:lpwstr/>
  </property>
  <property fmtid="{D5CDD505-2E9C-101B-9397-08002B2CF9AE}" pid="8" name="speaker">
    <vt:lpwstr/>
  </property>
  <property fmtid="{D5CDD505-2E9C-101B-9397-08002B2CF9AE}" pid="9" name="dt">
    <vt:lpwstr>27-6-2016</vt:lpwstr>
  </property>
  <property fmtid="{D5CDD505-2E9C-101B-9397-08002B2CF9AE}" pid="10" name="usergroup">
    <vt:lpwstr>0</vt:lpwstr>
  </property>
  <property fmtid="{D5CDD505-2E9C-101B-9397-08002B2CF9AE}" pid="11" name="format">
    <vt:lpwstr>0</vt:lpwstr>
  </property>
  <property fmtid="{D5CDD505-2E9C-101B-9397-08002B2CF9AE}" pid="12" name="titlebackground">
    <vt:lpwstr/>
  </property>
  <property fmtid="{D5CDD505-2E9C-101B-9397-08002B2CF9AE}" pid="13" name="cldocument">
    <vt:lpwstr>1043</vt:lpwstr>
  </property>
  <property fmtid="{D5CDD505-2E9C-101B-9397-08002B2CF9AE}" pid="14" name="sliden">
    <vt:lpwstr>No</vt:lpwstr>
  </property>
  <property fmtid="{D5CDD505-2E9C-101B-9397-08002B2CF9AE}" pid="15" name="level1">
    <vt:lpwstr/>
  </property>
  <property fmtid="{D5CDD505-2E9C-101B-9397-08002B2CF9AE}" pid="16" name="level11">
    <vt:lpwstr>Bibliotheekcasus</vt:lpwstr>
  </property>
  <property fmtid="{D5CDD505-2E9C-101B-9397-08002B2CF9AE}" pid="17" name="picture">
    <vt:lpwstr>261;277;283</vt:lpwstr>
  </property>
  <property fmtid="{D5CDD505-2E9C-101B-9397-08002B2CF9AE}" pid="18" name="graph">
    <vt:lpwstr>281</vt:lpwstr>
  </property>
</Properties>
</file>