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3774" r:id="rId1"/>
    <p:sldMasterId id="2147483786" r:id="rId2"/>
  </p:sldMasterIdLst>
  <p:notesMasterIdLst>
    <p:notesMasterId r:id="rId62"/>
  </p:notesMasterIdLst>
  <p:sldIdLst>
    <p:sldId id="393" r:id="rId3"/>
    <p:sldId id="395" r:id="rId4"/>
    <p:sldId id="462" r:id="rId5"/>
    <p:sldId id="461" r:id="rId6"/>
    <p:sldId id="398" r:id="rId7"/>
    <p:sldId id="449" r:id="rId8"/>
    <p:sldId id="356" r:id="rId9"/>
    <p:sldId id="361" r:id="rId10"/>
    <p:sldId id="423" r:id="rId11"/>
    <p:sldId id="447" r:id="rId12"/>
    <p:sldId id="369" r:id="rId13"/>
    <p:sldId id="371" r:id="rId14"/>
    <p:sldId id="399" r:id="rId15"/>
    <p:sldId id="401" r:id="rId16"/>
    <p:sldId id="464" r:id="rId17"/>
    <p:sldId id="405" r:id="rId18"/>
    <p:sldId id="404" r:id="rId19"/>
    <p:sldId id="402" r:id="rId20"/>
    <p:sldId id="403" r:id="rId21"/>
    <p:sldId id="410" r:id="rId22"/>
    <p:sldId id="409" r:id="rId23"/>
    <p:sldId id="446" r:id="rId24"/>
    <p:sldId id="408" r:id="rId25"/>
    <p:sldId id="407" r:id="rId26"/>
    <p:sldId id="406" r:id="rId27"/>
    <p:sldId id="400" r:id="rId28"/>
    <p:sldId id="411" r:id="rId29"/>
    <p:sldId id="412" r:id="rId30"/>
    <p:sldId id="413" r:id="rId31"/>
    <p:sldId id="419" r:id="rId32"/>
    <p:sldId id="418" r:id="rId33"/>
    <p:sldId id="417" r:id="rId34"/>
    <p:sldId id="416" r:id="rId35"/>
    <p:sldId id="421" r:id="rId36"/>
    <p:sldId id="420" r:id="rId37"/>
    <p:sldId id="425" r:id="rId38"/>
    <p:sldId id="427" r:id="rId39"/>
    <p:sldId id="465" r:id="rId40"/>
    <p:sldId id="428" r:id="rId41"/>
    <p:sldId id="426" r:id="rId42"/>
    <p:sldId id="450" r:id="rId43"/>
    <p:sldId id="429" r:id="rId44"/>
    <p:sldId id="430" r:id="rId45"/>
    <p:sldId id="432" r:id="rId46"/>
    <p:sldId id="433" r:id="rId47"/>
    <p:sldId id="434" r:id="rId48"/>
    <p:sldId id="451" r:id="rId49"/>
    <p:sldId id="435" r:id="rId50"/>
    <p:sldId id="436" r:id="rId51"/>
    <p:sldId id="437" r:id="rId52"/>
    <p:sldId id="438" r:id="rId53"/>
    <p:sldId id="452" r:id="rId54"/>
    <p:sldId id="453" r:id="rId55"/>
    <p:sldId id="454" r:id="rId56"/>
    <p:sldId id="455" r:id="rId57"/>
    <p:sldId id="456" r:id="rId58"/>
    <p:sldId id="457" r:id="rId59"/>
    <p:sldId id="458" r:id="rId60"/>
    <p:sldId id="459" r:id="rId6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CBAC"/>
    <a:srgbClr val="D5DFEB"/>
    <a:srgbClr val="FCE4D6"/>
    <a:srgbClr val="FACCA7"/>
    <a:srgbClr val="D7E7E9"/>
    <a:srgbClr val="660066"/>
    <a:srgbClr val="666699"/>
    <a:srgbClr val="000000"/>
    <a:srgbClr val="FFFF00"/>
    <a:srgbClr val="FFE4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autoAdjust="0"/>
    <p:restoredTop sz="81004" autoAdjust="0"/>
  </p:normalViewPr>
  <p:slideViewPr>
    <p:cSldViewPr>
      <p:cViewPr varScale="1">
        <p:scale>
          <a:sx n="79" d="100"/>
          <a:sy n="79" d="100"/>
        </p:scale>
        <p:origin x="108"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04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7109" name="Rectangle 5"/>
          <p:cNvSpPr>
            <a:spLocks noGrp="1" noChangeArrowheads="1"/>
          </p:cNvSpPr>
          <p:nvPr>
            <p:ph type="body" sz="quarter" idx="3"/>
          </p:nvPr>
        </p:nvSpPr>
        <p:spPr bwMode="auto">
          <a:xfrm>
            <a:off x="188913" y="4343400"/>
            <a:ext cx="6480175"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7DB401F-7BD3-4CB6-BE6E-67BE14193FB5}" type="slidenum">
              <a:rPr lang="en-US"/>
              <a:pPr/>
              <a:t>‹nr.›</a:t>
            </a:fld>
            <a:endParaRPr lang="en-US" dirty="0"/>
          </a:p>
        </p:txBody>
      </p:sp>
    </p:spTree>
    <p:extLst>
      <p:ext uri="{BB962C8B-B14F-4D97-AF65-F5344CB8AC3E}">
        <p14:creationId xmlns:p14="http://schemas.microsoft.com/office/powerpoint/2010/main" val="30105853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Three_schema_approach"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2D669-BAD4-43D6-A071-A41C93FE2795}" type="slidenum">
              <a:rPr lang="en-US"/>
              <a:pPr/>
              <a:t>1</a:t>
            </a:fld>
            <a:endParaRPr lang="en-US" dirty="0"/>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2898187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12</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514802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13</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r>
              <a:rPr lang="nl-NL" dirty="0"/>
              <a:t>Een entiteit is iets dat onderscheiden kan worden en waarvoor het belangrijk (voor gebruikers) is dat er iets vastgelegd wordt. </a:t>
            </a:r>
          </a:p>
          <a:p>
            <a:pPr>
              <a:spcBef>
                <a:spcPct val="0"/>
              </a:spcBef>
            </a:pPr>
            <a:endParaRPr lang="nl-NL" dirty="0"/>
          </a:p>
          <a:p>
            <a:pPr>
              <a:spcBef>
                <a:spcPct val="0"/>
              </a:spcBef>
            </a:pPr>
            <a:r>
              <a:rPr lang="nl-NL" dirty="0"/>
              <a:t>Een entiteittype of -klasse beschrijft een verzameling entiteiten. Een e</a:t>
            </a:r>
            <a:r>
              <a:rPr lang="nl-NL" dirty="0">
                <a:solidFill>
                  <a:srgbClr val="FF9900"/>
                </a:solidFill>
              </a:rPr>
              <a:t>ntiteitinstantie is de representatie van één specifieke entiteit. Meestal zijn er vele entiteitinstanties in een entiteitklasse.</a:t>
            </a:r>
            <a:endParaRPr lang="nl-NL" dirty="0"/>
          </a:p>
        </p:txBody>
      </p:sp>
    </p:spTree>
    <p:extLst>
      <p:ext uri="{BB962C8B-B14F-4D97-AF65-F5344CB8AC3E}">
        <p14:creationId xmlns:p14="http://schemas.microsoft.com/office/powerpoint/2010/main" val="74038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14</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r>
              <a:rPr lang="nl-NL" dirty="0"/>
              <a:t>Een unieke waarde betekent dat gegeven een waarde voor dat attribuut in één entiteitinstantie, er geen tweede entiteitinstantie te vinden is</a:t>
            </a:r>
            <a:r>
              <a:rPr lang="nl-NL" baseline="0" dirty="0"/>
              <a:t> met diezelfde waarde.</a:t>
            </a:r>
          </a:p>
          <a:p>
            <a:pPr>
              <a:spcBef>
                <a:spcPct val="0"/>
              </a:spcBef>
            </a:pPr>
            <a:endParaRPr lang="nl-NL" baseline="0" dirty="0"/>
          </a:p>
          <a:p>
            <a:pPr>
              <a:spcBef>
                <a:spcPct val="0"/>
              </a:spcBef>
            </a:pPr>
            <a:r>
              <a:rPr lang="nl-NL" baseline="0" dirty="0"/>
              <a:t>Ontmoedig het gebruik van Ids, et cetera. Deze hebben in de reële wereld zelden een echte betekenis. Wie weet zijn klantnummer bij </a:t>
            </a:r>
            <a:r>
              <a:rPr lang="nl-NL" baseline="0" dirty="0" err="1"/>
              <a:t>Ziggo</a:t>
            </a:r>
            <a:r>
              <a:rPr lang="nl-NL" baseline="0" dirty="0"/>
              <a:t> uit zijn hoofd? Natuurlijk kan zo’n ID nodig zijn als er geen ‘echte’ attributen te vinden zijn.</a:t>
            </a:r>
            <a:endParaRPr lang="nl-NL" dirty="0"/>
          </a:p>
        </p:txBody>
      </p:sp>
    </p:spTree>
    <p:extLst>
      <p:ext uri="{BB962C8B-B14F-4D97-AF65-F5344CB8AC3E}">
        <p14:creationId xmlns:p14="http://schemas.microsoft.com/office/powerpoint/2010/main" val="3459244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15</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eaLnBrk="1" hangingPunct="1"/>
            <a:r>
              <a:rPr lang="nl-NL" dirty="0"/>
              <a:t>Dit is een voorbeeld van een ERD.</a:t>
            </a:r>
          </a:p>
        </p:txBody>
      </p:sp>
    </p:spTree>
    <p:extLst>
      <p:ext uri="{BB962C8B-B14F-4D97-AF65-F5344CB8AC3E}">
        <p14:creationId xmlns:p14="http://schemas.microsoft.com/office/powerpoint/2010/main" val="1235773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16</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530887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17</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3892835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18</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eaLnBrk="1" hangingPunct="1"/>
            <a:r>
              <a:rPr lang="nl-NL" dirty="0"/>
              <a:t>Soms is de notatiewijze iets anders; dit is een voorbeeld hiervan. Belangrijk is wel dat,</a:t>
            </a:r>
            <a:r>
              <a:rPr lang="nl-NL" baseline="0" dirty="0"/>
              <a:t> hoe dan ook:</a:t>
            </a:r>
          </a:p>
          <a:p>
            <a:pPr marL="171450" indent="-171450" eaLnBrk="1" hangingPunct="1">
              <a:buFont typeface="Arial" pitchFamily="34" charset="0"/>
              <a:buChar char="•"/>
            </a:pPr>
            <a:r>
              <a:rPr lang="nl-NL" baseline="0" dirty="0"/>
              <a:t>een entiteit(naam),</a:t>
            </a:r>
          </a:p>
          <a:p>
            <a:pPr marL="171450" indent="-171450" eaLnBrk="1" hangingPunct="1">
              <a:buFont typeface="Arial" pitchFamily="34" charset="0"/>
              <a:buChar char="•"/>
            </a:pPr>
            <a:r>
              <a:rPr lang="nl-NL" baseline="0" dirty="0"/>
              <a:t>de bijbehorende attributen, en</a:t>
            </a:r>
          </a:p>
          <a:p>
            <a:pPr marL="171450" indent="-171450" eaLnBrk="1" hangingPunct="1">
              <a:buFont typeface="Arial" pitchFamily="34" charset="0"/>
              <a:buChar char="•"/>
            </a:pPr>
            <a:r>
              <a:rPr lang="nl-NL" baseline="0" dirty="0"/>
              <a:t>het attribuut (of: de attributen) die de entiteit identificeren</a:t>
            </a:r>
          </a:p>
          <a:p>
            <a:pPr eaLnBrk="1" hangingPunct="1"/>
            <a:r>
              <a:rPr lang="nl-NL" baseline="0" dirty="0"/>
              <a:t>aangegeven zijn.</a:t>
            </a:r>
          </a:p>
          <a:p>
            <a:pPr eaLnBrk="1" hangingPunct="1"/>
            <a:r>
              <a:rPr lang="nl-NL" baseline="0" dirty="0"/>
              <a:t>Is alternatieve notatie maar we gebruiken de andere notatie</a:t>
            </a:r>
            <a:endParaRPr lang="nl-NL" dirty="0"/>
          </a:p>
        </p:txBody>
      </p:sp>
    </p:spTree>
    <p:extLst>
      <p:ext uri="{BB962C8B-B14F-4D97-AF65-F5344CB8AC3E}">
        <p14:creationId xmlns:p14="http://schemas.microsoft.com/office/powerpoint/2010/main" val="3595163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19</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1499100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20</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1789562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21</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3704093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A29BE9-7504-4766-AB81-E40ED0020575}" type="slidenum">
              <a:rPr lang="en-US"/>
              <a:pPr/>
              <a:t>2</a:t>
            </a:fld>
            <a:endParaRPr lang="en-US" dirty="0"/>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2995212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E7DB401F-7BD3-4CB6-BE6E-67BE14193FB5}" type="slidenum">
              <a:rPr lang="en-US" smtClean="0"/>
              <a:pPr/>
              <a:t>22</a:t>
            </a:fld>
            <a:endParaRPr lang="en-US" dirty="0"/>
          </a:p>
        </p:txBody>
      </p:sp>
    </p:spTree>
    <p:extLst>
      <p:ext uri="{BB962C8B-B14F-4D97-AF65-F5344CB8AC3E}">
        <p14:creationId xmlns:p14="http://schemas.microsoft.com/office/powerpoint/2010/main" val="3364542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23</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1911992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24</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513444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25</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2717218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26</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2451714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27</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3038441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28</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3901367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29</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nl-NL" dirty="0"/>
              <a:t>In plaats van modaliteit en cardinaliteit wordt ook wel (slordig) gesproken over minimum en maximum</a:t>
            </a:r>
            <a:r>
              <a:rPr lang="nl-NL" baseline="0" dirty="0"/>
              <a:t> </a:t>
            </a:r>
            <a:r>
              <a:rPr lang="nl-NL" dirty="0"/>
              <a:t>cardinaliteit.</a:t>
            </a:r>
          </a:p>
          <a:p>
            <a:pPr>
              <a:spcBef>
                <a:spcPct val="0"/>
              </a:spcBef>
            </a:pPr>
            <a:endParaRPr lang="nl-NL" dirty="0"/>
          </a:p>
        </p:txBody>
      </p:sp>
    </p:spTree>
    <p:extLst>
      <p:ext uri="{BB962C8B-B14F-4D97-AF65-F5344CB8AC3E}">
        <p14:creationId xmlns:p14="http://schemas.microsoft.com/office/powerpoint/2010/main" val="4069461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30</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nl-NL" dirty="0"/>
              <a:t>Bij een modaliteit van 1 en een cardinaliteit van 1 wordt er eigenlijk meestal één streepje weggelaten.</a:t>
            </a:r>
          </a:p>
          <a:p>
            <a:pPr>
              <a:spcBef>
                <a:spcPct val="0"/>
              </a:spcBef>
            </a:pPr>
            <a:endParaRPr lang="nl-NL" b="1" dirty="0"/>
          </a:p>
        </p:txBody>
      </p:sp>
    </p:spTree>
    <p:extLst>
      <p:ext uri="{BB962C8B-B14F-4D97-AF65-F5344CB8AC3E}">
        <p14:creationId xmlns:p14="http://schemas.microsoft.com/office/powerpoint/2010/main" val="1070321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31</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294049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B7021-75E6-4BEE-8887-84CD5AEE03D0}" type="slidenum">
              <a:rPr lang="en-US"/>
              <a:pPr/>
              <a:t>5</a:t>
            </a:fld>
            <a:endParaRPr lang="en-US" dirty="0"/>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nl-NL" b="1" i="1" dirty="0"/>
          </a:p>
          <a:p>
            <a:pPr marL="0" marR="0" lvl="0" indent="0" algn="l" defTabSz="914400" rtl="0" eaLnBrk="1" fontAlgn="base" latinLnBrk="0" hangingPunct="1">
              <a:lnSpc>
                <a:spcPct val="100000"/>
              </a:lnSpc>
              <a:spcBef>
                <a:spcPct val="0"/>
              </a:spcBef>
              <a:spcAft>
                <a:spcPct val="0"/>
              </a:spcAft>
              <a:buClrTx/>
              <a:buSzTx/>
              <a:buFontTx/>
              <a:buNone/>
              <a:tabLst/>
              <a:defRPr/>
            </a:pPr>
            <a:r>
              <a:rPr lang="nl-NL">
                <a:hlinkClick r:id="rId3"/>
              </a:rPr>
              <a:t>http://en.wikipedia.org/wiki/Three_schema_approach</a:t>
            </a:r>
            <a:endParaRPr lang="nl-NL"/>
          </a:p>
          <a:p>
            <a:pPr>
              <a:spcBef>
                <a:spcPct val="0"/>
              </a:spcBef>
            </a:pPr>
            <a:r>
              <a:rPr lang="nl-NL" dirty="0"/>
              <a:t>ANSI/SPARC spreekt over ‘</a:t>
            </a:r>
            <a:r>
              <a:rPr lang="nl-NL" dirty="0" err="1"/>
              <a:t>schemes</a:t>
            </a:r>
            <a:r>
              <a:rPr lang="nl-NL" dirty="0"/>
              <a:t>’ of ‘views’. In het Nederlands wordt zijn dat lagen of modellen.</a:t>
            </a:r>
          </a:p>
          <a:p>
            <a:pPr>
              <a:spcBef>
                <a:spcPct val="0"/>
              </a:spcBef>
            </a:pPr>
            <a:endParaRPr lang="nl-NL" dirty="0"/>
          </a:p>
          <a:p>
            <a:pPr>
              <a:spcBef>
                <a:spcPct val="0"/>
              </a:spcBef>
              <a:buFontTx/>
              <a:buChar char="•"/>
            </a:pPr>
            <a:r>
              <a:rPr lang="en-US" dirty="0">
                <a:solidFill>
                  <a:srgbClr val="FF9900"/>
                </a:solidFill>
              </a:rPr>
              <a:t>The External schema</a:t>
            </a:r>
            <a:r>
              <a:rPr lang="en-US" dirty="0"/>
              <a:t> or </a:t>
            </a:r>
            <a:r>
              <a:rPr lang="en-US" dirty="0">
                <a:solidFill>
                  <a:srgbClr val="FF9900"/>
                </a:solidFill>
              </a:rPr>
              <a:t>user view is a r</a:t>
            </a:r>
            <a:r>
              <a:rPr lang="en-US" dirty="0"/>
              <a:t>epresentation of how users view the database.</a:t>
            </a:r>
          </a:p>
          <a:p>
            <a:pPr>
              <a:spcBef>
                <a:spcPct val="0"/>
              </a:spcBef>
              <a:buFontTx/>
              <a:buChar char="•"/>
            </a:pPr>
            <a:r>
              <a:rPr lang="en-US" dirty="0"/>
              <a:t>The </a:t>
            </a:r>
            <a:r>
              <a:rPr lang="en-US" dirty="0">
                <a:solidFill>
                  <a:srgbClr val="FF9900"/>
                </a:solidFill>
              </a:rPr>
              <a:t>Conceptual schema is </a:t>
            </a:r>
            <a:r>
              <a:rPr lang="en-US" dirty="0"/>
              <a:t>a logical view of the database containing a description of all the data and relationships, but it is independent of any particular means of storing the data. One conceptual schema usually contains many different external schemas.</a:t>
            </a:r>
          </a:p>
          <a:p>
            <a:pPr>
              <a:spcBef>
                <a:spcPct val="0"/>
              </a:spcBef>
              <a:buFontTx/>
              <a:buChar char="•"/>
            </a:pPr>
            <a:r>
              <a:rPr lang="en-US" dirty="0">
                <a:solidFill>
                  <a:srgbClr val="FF9900"/>
                </a:solidFill>
              </a:rPr>
              <a:t>The Internal schema is a </a:t>
            </a:r>
            <a:r>
              <a:rPr lang="en-US" dirty="0"/>
              <a:t>representation of a conceptual schema as physically stored on a particular product (DBMS). A conceptual schema can be represented by many different internal schemas.</a:t>
            </a:r>
            <a:endParaRPr lang="nl-NL" dirty="0"/>
          </a:p>
        </p:txBody>
      </p:sp>
    </p:spTree>
    <p:extLst>
      <p:ext uri="{BB962C8B-B14F-4D97-AF65-F5344CB8AC3E}">
        <p14:creationId xmlns:p14="http://schemas.microsoft.com/office/powerpoint/2010/main" val="1204306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32</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205165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33</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r>
              <a:rPr lang="nl-NL" dirty="0"/>
              <a:t>Ander voorbeeld</a:t>
            </a:r>
          </a:p>
        </p:txBody>
      </p:sp>
    </p:spTree>
    <p:extLst>
      <p:ext uri="{BB962C8B-B14F-4D97-AF65-F5344CB8AC3E}">
        <p14:creationId xmlns:p14="http://schemas.microsoft.com/office/powerpoint/2010/main" val="26941925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34</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126703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35</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9138393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A29BE9-7504-4766-AB81-E40ED0020575}" type="slidenum">
              <a:rPr lang="en-US"/>
              <a:pPr/>
              <a:t>36</a:t>
            </a:fld>
            <a:endParaRPr lang="en-US" dirty="0"/>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21314637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B7021-75E6-4BEE-8887-84CD5AEE03D0}" type="slidenum">
              <a:rPr lang="en-US"/>
              <a:pPr/>
              <a:t>37</a:t>
            </a:fld>
            <a:endParaRPr lang="en-US" dirty="0"/>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38292668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38</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eaLnBrk="1" hangingPunct="1"/>
            <a:r>
              <a:rPr lang="nl-NL" dirty="0"/>
              <a:t>Dit is een voorbeeld van een ERD.</a:t>
            </a:r>
          </a:p>
        </p:txBody>
      </p:sp>
    </p:spTree>
    <p:extLst>
      <p:ext uri="{BB962C8B-B14F-4D97-AF65-F5344CB8AC3E}">
        <p14:creationId xmlns:p14="http://schemas.microsoft.com/office/powerpoint/2010/main" val="42759481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B7021-75E6-4BEE-8887-84CD5AEE03D0}" type="slidenum">
              <a:rPr lang="en-US"/>
              <a:pPr/>
              <a:t>39</a:t>
            </a:fld>
            <a:endParaRPr lang="en-US" dirty="0"/>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3901144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B7021-75E6-4BEE-8887-84CD5AEE03D0}" type="slidenum">
              <a:rPr lang="en-US"/>
              <a:pPr/>
              <a:t>40</a:t>
            </a:fld>
            <a:endParaRPr lang="en-US" dirty="0"/>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6860081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Aanpassen</a:t>
            </a:r>
            <a:r>
              <a:rPr lang="en-US" dirty="0"/>
              <a:t> om </a:t>
            </a:r>
            <a:r>
              <a:rPr lang="en-US" dirty="0" err="1"/>
              <a:t>relatie</a:t>
            </a:r>
            <a:r>
              <a:rPr lang="en-US" dirty="0"/>
              <a:t> </a:t>
            </a:r>
            <a:r>
              <a:rPr lang="en-US" dirty="0" err="1"/>
              <a:t>te</a:t>
            </a:r>
            <a:r>
              <a:rPr lang="en-US" dirty="0"/>
              <a:t> </a:t>
            </a:r>
            <a:r>
              <a:rPr lang="en-US" dirty="0" err="1"/>
              <a:t>tonen</a:t>
            </a:r>
            <a:endParaRPr lang="en-US" dirty="0"/>
          </a:p>
        </p:txBody>
      </p:sp>
      <p:sp>
        <p:nvSpPr>
          <p:cNvPr id="4" name="Tijdelijke aanduiding voor dianummer 3"/>
          <p:cNvSpPr>
            <a:spLocks noGrp="1"/>
          </p:cNvSpPr>
          <p:nvPr>
            <p:ph type="sldNum" sz="quarter" idx="10"/>
          </p:nvPr>
        </p:nvSpPr>
        <p:spPr/>
        <p:txBody>
          <a:bodyPr/>
          <a:lstStyle/>
          <a:p>
            <a:fld id="{E7DB401F-7BD3-4CB6-BE6E-67BE14193FB5}" type="slidenum">
              <a:rPr lang="en-US" smtClean="0"/>
              <a:pPr/>
              <a:t>41</a:t>
            </a:fld>
            <a:endParaRPr lang="en-US" dirty="0"/>
          </a:p>
        </p:txBody>
      </p:sp>
    </p:spTree>
    <p:extLst>
      <p:ext uri="{BB962C8B-B14F-4D97-AF65-F5344CB8AC3E}">
        <p14:creationId xmlns:p14="http://schemas.microsoft.com/office/powerpoint/2010/main" val="62878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Conceptueel</a:t>
            </a:r>
            <a:r>
              <a:rPr lang="en-US" baseline="0" dirty="0"/>
              <a:t> schema van </a:t>
            </a:r>
            <a:r>
              <a:rPr lang="en-US" baseline="0" dirty="0" err="1"/>
              <a:t>een</a:t>
            </a:r>
            <a:r>
              <a:rPr lang="en-US" baseline="0" dirty="0"/>
              <a:t> huis, </a:t>
            </a:r>
            <a:r>
              <a:rPr lang="en-US" baseline="0" dirty="0" err="1"/>
              <a:t>makelaar</a:t>
            </a:r>
            <a:r>
              <a:rPr lang="en-US" baseline="0" dirty="0"/>
              <a:t> </a:t>
            </a:r>
            <a:r>
              <a:rPr lang="en-US" baseline="0" dirty="0" err="1"/>
              <a:t>en</a:t>
            </a:r>
            <a:r>
              <a:rPr lang="en-US" baseline="0" dirty="0"/>
              <a:t> </a:t>
            </a:r>
            <a:r>
              <a:rPr lang="en-US" baseline="0" dirty="0" err="1"/>
              <a:t>dat</a:t>
            </a:r>
            <a:r>
              <a:rPr lang="en-US" baseline="0" dirty="0"/>
              <a:t> in de database </a:t>
            </a:r>
            <a:r>
              <a:rPr lang="en-US" baseline="0" dirty="0" err="1"/>
              <a:t>krijgen</a:t>
            </a:r>
            <a:endParaRPr lang="en-US" dirty="0"/>
          </a:p>
        </p:txBody>
      </p:sp>
      <p:sp>
        <p:nvSpPr>
          <p:cNvPr id="4" name="Tijdelijke aanduiding voor dianummer 3"/>
          <p:cNvSpPr>
            <a:spLocks noGrp="1"/>
          </p:cNvSpPr>
          <p:nvPr>
            <p:ph type="sldNum" sz="quarter" idx="10"/>
          </p:nvPr>
        </p:nvSpPr>
        <p:spPr/>
        <p:txBody>
          <a:bodyPr/>
          <a:lstStyle/>
          <a:p>
            <a:fld id="{E7DB401F-7BD3-4CB6-BE6E-67BE14193FB5}" type="slidenum">
              <a:rPr lang="en-US" smtClean="0"/>
              <a:pPr/>
              <a:t>6</a:t>
            </a:fld>
            <a:endParaRPr lang="en-US" dirty="0"/>
          </a:p>
        </p:txBody>
      </p:sp>
    </p:spTree>
    <p:extLst>
      <p:ext uri="{BB962C8B-B14F-4D97-AF65-F5344CB8AC3E}">
        <p14:creationId xmlns:p14="http://schemas.microsoft.com/office/powerpoint/2010/main" val="31804438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B7021-75E6-4BEE-8887-84CD5AEE03D0}" type="slidenum">
              <a:rPr lang="en-US"/>
              <a:pPr/>
              <a:t>42</a:t>
            </a:fld>
            <a:endParaRPr lang="en-US" dirty="0"/>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4789268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B7021-75E6-4BEE-8887-84CD5AEE03D0}" type="slidenum">
              <a:rPr lang="en-US"/>
              <a:pPr/>
              <a:t>43</a:t>
            </a:fld>
            <a:endParaRPr lang="en-US" dirty="0"/>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32325725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B7021-75E6-4BEE-8887-84CD5AEE03D0}" type="slidenum">
              <a:rPr lang="en-US"/>
              <a:pPr/>
              <a:t>44</a:t>
            </a:fld>
            <a:endParaRPr lang="en-US" dirty="0"/>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7618964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B7021-75E6-4BEE-8887-84CD5AEE03D0}" type="slidenum">
              <a:rPr lang="en-US"/>
              <a:pPr/>
              <a:t>45</a:t>
            </a:fld>
            <a:endParaRPr lang="en-US" dirty="0"/>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nl-NL" baseline="0" dirty="0"/>
          </a:p>
        </p:txBody>
      </p:sp>
    </p:spTree>
    <p:extLst>
      <p:ext uri="{BB962C8B-B14F-4D97-AF65-F5344CB8AC3E}">
        <p14:creationId xmlns:p14="http://schemas.microsoft.com/office/powerpoint/2010/main" val="28289928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B7021-75E6-4BEE-8887-84CD5AEE03D0}" type="slidenum">
              <a:rPr lang="en-US"/>
              <a:pPr/>
              <a:t>46</a:t>
            </a:fld>
            <a:endParaRPr lang="en-US" dirty="0"/>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24124927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99E0B8-E643-4947-A9C4-DED58BC77940}" type="slidenum">
              <a:rPr lang="en-US"/>
              <a:pPr/>
              <a:t>47</a:t>
            </a:fld>
            <a:endParaRPr lang="en-US" dirty="0"/>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nl-NL" dirty="0"/>
          </a:p>
        </p:txBody>
      </p:sp>
    </p:spTree>
    <p:extLst>
      <p:ext uri="{BB962C8B-B14F-4D97-AF65-F5344CB8AC3E}">
        <p14:creationId xmlns:p14="http://schemas.microsoft.com/office/powerpoint/2010/main" val="31056981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B7021-75E6-4BEE-8887-84CD5AEE03D0}" type="slidenum">
              <a:rPr lang="en-US"/>
              <a:pPr/>
              <a:t>48</a:t>
            </a:fld>
            <a:endParaRPr lang="en-US" dirty="0"/>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21751295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B7021-75E6-4BEE-8887-84CD5AEE03D0}" type="slidenum">
              <a:rPr lang="en-US"/>
              <a:pPr/>
              <a:t>49</a:t>
            </a:fld>
            <a:endParaRPr lang="en-US" dirty="0"/>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24739545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B7021-75E6-4BEE-8887-84CD5AEE03D0}" type="slidenum">
              <a:rPr lang="en-US"/>
              <a:pPr/>
              <a:t>50</a:t>
            </a:fld>
            <a:endParaRPr lang="en-US" dirty="0"/>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6170808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B7021-75E6-4BEE-8887-84CD5AEE03D0}" type="slidenum">
              <a:rPr lang="en-US"/>
              <a:pPr/>
              <a:t>51</a:t>
            </a:fld>
            <a:endParaRPr lang="en-US" dirty="0"/>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310646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3369E2-056A-4D62-9339-FD8DD4D684C9}" type="slidenum">
              <a:rPr lang="en-US"/>
              <a:pPr/>
              <a:t>7</a:t>
            </a:fld>
            <a:endParaRPr lang="en-US" dirty="0"/>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pPr>
              <a:spcBef>
                <a:spcPct val="0"/>
              </a:spcBef>
            </a:pPr>
            <a:endParaRPr lang="nl-NL" dirty="0"/>
          </a:p>
        </p:txBody>
      </p:sp>
    </p:spTree>
    <p:extLst>
      <p:ext uri="{BB962C8B-B14F-4D97-AF65-F5344CB8AC3E}">
        <p14:creationId xmlns:p14="http://schemas.microsoft.com/office/powerpoint/2010/main" val="39696358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C7210CEC-279F-417C-A281-AF9D00D76366}" type="slidenum">
              <a:rPr lang="en-US" smtClean="0">
                <a:solidFill>
                  <a:srgbClr val="000000"/>
                </a:solidFill>
              </a:rPr>
              <a:pPr/>
              <a:t>52</a:t>
            </a:fld>
            <a:endParaRPr lang="en-US" dirty="0">
              <a:solidFill>
                <a:srgbClr val="000000"/>
              </a:solidFill>
            </a:endParaRPr>
          </a:p>
        </p:txBody>
      </p:sp>
    </p:spTree>
    <p:extLst>
      <p:ext uri="{BB962C8B-B14F-4D97-AF65-F5344CB8AC3E}">
        <p14:creationId xmlns:p14="http://schemas.microsoft.com/office/powerpoint/2010/main" val="27419280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C7210CEC-279F-417C-A281-AF9D00D76366}" type="slidenum">
              <a:rPr lang="en-US" smtClean="0">
                <a:solidFill>
                  <a:srgbClr val="000000"/>
                </a:solidFill>
              </a:rPr>
              <a:pPr/>
              <a:t>54</a:t>
            </a:fld>
            <a:endParaRPr lang="en-US" dirty="0">
              <a:solidFill>
                <a:srgbClr val="000000"/>
              </a:solidFill>
            </a:endParaRPr>
          </a:p>
        </p:txBody>
      </p:sp>
    </p:spTree>
    <p:extLst>
      <p:ext uri="{BB962C8B-B14F-4D97-AF65-F5344CB8AC3E}">
        <p14:creationId xmlns:p14="http://schemas.microsoft.com/office/powerpoint/2010/main" val="23907019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C7210CEC-279F-417C-A281-AF9D00D76366}" type="slidenum">
              <a:rPr lang="en-US" smtClean="0">
                <a:solidFill>
                  <a:srgbClr val="000000"/>
                </a:solidFill>
              </a:rPr>
              <a:pPr/>
              <a:t>58</a:t>
            </a:fld>
            <a:endParaRPr lang="en-US" dirty="0">
              <a:solidFill>
                <a:srgbClr val="000000"/>
              </a:solidFill>
            </a:endParaRPr>
          </a:p>
        </p:txBody>
      </p:sp>
    </p:spTree>
    <p:extLst>
      <p:ext uri="{BB962C8B-B14F-4D97-AF65-F5344CB8AC3E}">
        <p14:creationId xmlns:p14="http://schemas.microsoft.com/office/powerpoint/2010/main" val="6272797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Zwakke entiteit</a:t>
            </a:r>
            <a:r>
              <a:rPr lang="nl-NL" baseline="0" dirty="0"/>
              <a:t> herhaling, koppelt een boek en lid nummer. De </a:t>
            </a:r>
            <a:r>
              <a:rPr lang="nl-NL" baseline="0" dirty="0" err="1"/>
              <a:t>primary</a:t>
            </a:r>
            <a:r>
              <a:rPr lang="nl-NL" baseline="0" dirty="0"/>
              <a:t> </a:t>
            </a:r>
            <a:r>
              <a:rPr lang="nl-NL" baseline="0" dirty="0" err="1"/>
              <a:t>key</a:t>
            </a:r>
            <a:r>
              <a:rPr lang="nl-NL" baseline="0" dirty="0"/>
              <a:t> is boek</a:t>
            </a:r>
          </a:p>
        </p:txBody>
      </p:sp>
      <p:sp>
        <p:nvSpPr>
          <p:cNvPr id="4" name="Tijdelijke aanduiding voor dianummer 3"/>
          <p:cNvSpPr>
            <a:spLocks noGrp="1"/>
          </p:cNvSpPr>
          <p:nvPr>
            <p:ph type="sldNum" sz="quarter" idx="10"/>
          </p:nvPr>
        </p:nvSpPr>
        <p:spPr/>
        <p:txBody>
          <a:bodyPr/>
          <a:lstStyle/>
          <a:p>
            <a:fld id="{C7210CEC-279F-417C-A281-AF9D00D76366}" type="slidenum">
              <a:rPr lang="en-US" smtClean="0">
                <a:solidFill>
                  <a:srgbClr val="000000"/>
                </a:solidFill>
              </a:rPr>
              <a:pPr/>
              <a:t>59</a:t>
            </a:fld>
            <a:endParaRPr lang="en-US" dirty="0">
              <a:solidFill>
                <a:srgbClr val="000000"/>
              </a:solidFill>
            </a:endParaRPr>
          </a:p>
        </p:txBody>
      </p:sp>
    </p:spTree>
    <p:extLst>
      <p:ext uri="{BB962C8B-B14F-4D97-AF65-F5344CB8AC3E}">
        <p14:creationId xmlns:p14="http://schemas.microsoft.com/office/powerpoint/2010/main" val="2084546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F63E4A-DBD4-4FE9-968E-7F5ED074B29F}" type="slidenum">
              <a:rPr lang="en-US"/>
              <a:pPr/>
              <a:t>8</a:t>
            </a:fld>
            <a:endParaRPr lang="en-US" dirty="0"/>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r>
              <a:rPr lang="nl-NL" dirty="0"/>
              <a:t>Een aantal varianten van </a:t>
            </a:r>
            <a:r>
              <a:rPr lang="nl-NL" dirty="0" err="1"/>
              <a:t>entiteit-relatie</a:t>
            </a:r>
            <a:r>
              <a:rPr lang="nl-NL" dirty="0"/>
              <a:t> modellering zijn:</a:t>
            </a:r>
          </a:p>
          <a:p>
            <a:pPr>
              <a:buFont typeface="Arial" pitchFamily="34" charset="0"/>
              <a:buChar char="•"/>
            </a:pPr>
            <a:r>
              <a:rPr lang="nl-NL" dirty="0"/>
              <a:t>het originele model van Peter </a:t>
            </a:r>
            <a:r>
              <a:rPr lang="nl-NL" dirty="0" err="1"/>
              <a:t>Chen</a:t>
            </a:r>
            <a:r>
              <a:rPr lang="nl-NL" dirty="0"/>
              <a:t> (1976).</a:t>
            </a:r>
          </a:p>
          <a:p>
            <a:pPr>
              <a:buFont typeface="Arial" pitchFamily="34" charset="0"/>
              <a:buChar char="•"/>
            </a:pPr>
            <a:r>
              <a:rPr lang="nl-NL" dirty="0"/>
              <a:t>het uitgebreide (</a:t>
            </a:r>
            <a:r>
              <a:rPr lang="nl-NL" dirty="0" err="1"/>
              <a:t>e</a:t>
            </a:r>
            <a:r>
              <a:rPr lang="nl-NL" dirty="0" err="1">
                <a:solidFill>
                  <a:srgbClr val="FF9900"/>
                </a:solidFill>
              </a:rPr>
              <a:t>xtended</a:t>
            </a:r>
            <a:r>
              <a:rPr lang="nl-NL" dirty="0">
                <a:solidFill>
                  <a:srgbClr val="FF9900"/>
                </a:solidFill>
              </a:rPr>
              <a:t>) model, dat het meest gebruikt wordt.</a:t>
            </a:r>
          </a:p>
          <a:p>
            <a:pPr>
              <a:buFont typeface="Arial" pitchFamily="34" charset="0"/>
              <a:buChar char="•"/>
            </a:pPr>
            <a:r>
              <a:rPr lang="nl-NL" dirty="0">
                <a:solidFill>
                  <a:srgbClr val="FF9900"/>
                </a:solidFill>
              </a:rPr>
              <a:t>de IDEF1X</a:t>
            </a:r>
            <a:r>
              <a:rPr lang="nl-NL" dirty="0"/>
              <a:t>-variant die een nationale ‘standaard’ in Amerika is.</a:t>
            </a:r>
          </a:p>
          <a:p>
            <a:pPr>
              <a:buFont typeface="Arial" pitchFamily="34" charset="0"/>
              <a:buChar char="•"/>
            </a:pPr>
            <a:r>
              <a:rPr lang="nl-NL" dirty="0"/>
              <a:t>Het klassendiagram uit de </a:t>
            </a:r>
            <a:r>
              <a:rPr lang="nl-NL" dirty="0" err="1">
                <a:solidFill>
                  <a:srgbClr val="FF9900"/>
                </a:solidFill>
              </a:rPr>
              <a:t>Unified</a:t>
            </a:r>
            <a:r>
              <a:rPr lang="nl-NL" dirty="0">
                <a:solidFill>
                  <a:srgbClr val="FF9900"/>
                </a:solidFill>
              </a:rPr>
              <a:t> </a:t>
            </a:r>
            <a:r>
              <a:rPr lang="nl-NL" dirty="0" err="1">
                <a:solidFill>
                  <a:srgbClr val="FF9900"/>
                </a:solidFill>
              </a:rPr>
              <a:t>Modeling</a:t>
            </a:r>
            <a:r>
              <a:rPr lang="nl-NL" dirty="0">
                <a:solidFill>
                  <a:srgbClr val="FF9900"/>
                </a:solidFill>
              </a:rPr>
              <a:t> </a:t>
            </a:r>
            <a:r>
              <a:rPr lang="nl-NL" dirty="0" err="1">
                <a:solidFill>
                  <a:srgbClr val="FF9900"/>
                </a:solidFill>
              </a:rPr>
              <a:t>Language</a:t>
            </a:r>
            <a:r>
              <a:rPr lang="nl-NL" dirty="0">
                <a:solidFill>
                  <a:srgbClr val="FF9900"/>
                </a:solidFill>
              </a:rPr>
              <a:t> (UML)</a:t>
            </a:r>
            <a:r>
              <a:rPr lang="nl-NL" dirty="0"/>
              <a:t> die de objectgeoriënteerde benadering ondersteund.</a:t>
            </a:r>
          </a:p>
          <a:p>
            <a:pPr>
              <a:buFont typeface="Arial" pitchFamily="34" charset="0"/>
              <a:buChar char="•"/>
            </a:pPr>
            <a:endParaRPr lang="nl-NL" dirty="0"/>
          </a:p>
          <a:p>
            <a:pPr>
              <a:buFont typeface="Arial" pitchFamily="34" charset="0"/>
              <a:buNone/>
            </a:pPr>
            <a:r>
              <a:rPr lang="nl-NL" b="1" i="1" dirty="0"/>
              <a:t>Wij beperken ons tot het grootste deel van het originele model,</a:t>
            </a:r>
            <a:r>
              <a:rPr lang="nl-NL" b="1" i="1" baseline="0" dirty="0"/>
              <a:t> met een enkele uitbreiding.</a:t>
            </a:r>
            <a:endParaRPr lang="nl-NL" b="1" i="1" dirty="0"/>
          </a:p>
        </p:txBody>
      </p:sp>
    </p:spTree>
    <p:extLst>
      <p:ext uri="{BB962C8B-B14F-4D97-AF65-F5344CB8AC3E}">
        <p14:creationId xmlns:p14="http://schemas.microsoft.com/office/powerpoint/2010/main" val="980746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9C192-6D80-464A-887D-DD058B16EC48}" type="slidenum">
              <a:rPr lang="en-US"/>
              <a:pPr/>
              <a:t>9</a:t>
            </a:fld>
            <a:endParaRPr lang="en-US" dirty="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eaLnBrk="1" hangingPunct="1"/>
            <a:r>
              <a:rPr lang="nl-NL" dirty="0"/>
              <a:t>Dit is een voorbeeld van een ERD.</a:t>
            </a:r>
          </a:p>
        </p:txBody>
      </p:sp>
    </p:spTree>
    <p:extLst>
      <p:ext uri="{BB962C8B-B14F-4D97-AF65-F5344CB8AC3E}">
        <p14:creationId xmlns:p14="http://schemas.microsoft.com/office/powerpoint/2010/main" val="197203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Waarom</a:t>
            </a:r>
            <a:r>
              <a:rPr lang="en-US" dirty="0"/>
              <a:t> </a:t>
            </a:r>
            <a:r>
              <a:rPr lang="en-US" dirty="0" err="1"/>
              <a:t>hebben</a:t>
            </a:r>
            <a:r>
              <a:rPr lang="en-US" dirty="0"/>
              <a:t> </a:t>
            </a:r>
            <a:r>
              <a:rPr lang="en-US" dirty="0" err="1"/>
              <a:t>wij</a:t>
            </a:r>
            <a:r>
              <a:rPr lang="en-US" dirty="0"/>
              <a:t> </a:t>
            </a:r>
            <a:r>
              <a:rPr lang="en-US" dirty="0" err="1"/>
              <a:t>dit</a:t>
            </a:r>
            <a:r>
              <a:rPr lang="en-US" dirty="0"/>
              <a:t>?</a:t>
            </a:r>
          </a:p>
        </p:txBody>
      </p:sp>
      <p:sp>
        <p:nvSpPr>
          <p:cNvPr id="4" name="Tijdelijke aanduiding voor dianummer 3"/>
          <p:cNvSpPr>
            <a:spLocks noGrp="1"/>
          </p:cNvSpPr>
          <p:nvPr>
            <p:ph type="sldNum" sz="quarter" idx="10"/>
          </p:nvPr>
        </p:nvSpPr>
        <p:spPr/>
        <p:txBody>
          <a:bodyPr/>
          <a:lstStyle/>
          <a:p>
            <a:fld id="{E7DB401F-7BD3-4CB6-BE6E-67BE14193FB5}" type="slidenum">
              <a:rPr lang="en-US" smtClean="0"/>
              <a:pPr/>
              <a:t>10</a:t>
            </a:fld>
            <a:endParaRPr lang="en-US" dirty="0"/>
          </a:p>
        </p:txBody>
      </p:sp>
    </p:spTree>
    <p:extLst>
      <p:ext uri="{BB962C8B-B14F-4D97-AF65-F5344CB8AC3E}">
        <p14:creationId xmlns:p14="http://schemas.microsoft.com/office/powerpoint/2010/main" val="1583502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57DE3F-DCD3-432A-AE67-33C5C63CAD43}" type="slidenum">
              <a:rPr lang="en-US"/>
              <a:pPr/>
              <a:t>11</a:t>
            </a:fld>
            <a:endParaRPr lang="en-US" dirty="0"/>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p:txBody>
          <a:bodyPr/>
          <a:lstStyle/>
          <a:p>
            <a:endParaRPr lang="nl-NL" dirty="0"/>
          </a:p>
        </p:txBody>
      </p:sp>
    </p:spTree>
    <p:extLst>
      <p:ext uri="{BB962C8B-B14F-4D97-AF65-F5344CB8AC3E}">
        <p14:creationId xmlns:p14="http://schemas.microsoft.com/office/powerpoint/2010/main" val="111721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27138" y="2306638"/>
            <a:ext cx="7254875" cy="550862"/>
          </a:xfrm>
        </p:spPr>
        <p:txBody>
          <a:bodyPr anchor="ctr"/>
          <a:lstStyle>
            <a:lvl1pPr>
              <a:defRPr b="1"/>
            </a:lvl1pPr>
          </a:lstStyle>
          <a:p>
            <a:r>
              <a:rPr lang="nl-NL"/>
              <a:t>Klik om de stijl te bewerken</a:t>
            </a:r>
            <a:endParaRPr lang="en-GB" dirty="0"/>
          </a:p>
        </p:txBody>
      </p:sp>
      <p:sp>
        <p:nvSpPr>
          <p:cNvPr id="3075" name="Rectangle 3"/>
          <p:cNvSpPr>
            <a:spLocks noGrp="1" noChangeArrowheads="1"/>
          </p:cNvSpPr>
          <p:nvPr>
            <p:ph type="subTitle" idx="1"/>
          </p:nvPr>
        </p:nvSpPr>
        <p:spPr>
          <a:xfrm>
            <a:off x="1227138" y="2820988"/>
            <a:ext cx="7254875" cy="360362"/>
          </a:xfrm>
        </p:spPr>
        <p:txBody>
          <a:bodyPr/>
          <a:lstStyle>
            <a:lvl1pPr marL="0" indent="0">
              <a:buFont typeface="Verdana" pitchFamily="34" charset="0"/>
              <a:buNone/>
              <a:defRPr/>
            </a:lvl1pPr>
          </a:lstStyle>
          <a:p>
            <a:r>
              <a:rPr lang="nl-NL"/>
              <a:t>Klik om het opmaakprofiel van de modelondertitel te bewerken</a:t>
            </a:r>
            <a:endParaRPr lang="en-GB" dirty="0"/>
          </a:p>
        </p:txBody>
      </p:sp>
      <p:sp>
        <p:nvSpPr>
          <p:cNvPr id="3079" name="Text Box 7"/>
          <p:cNvSpPr txBox="1">
            <a:spLocks noChangeArrowheads="1"/>
          </p:cNvSpPr>
          <p:nvPr/>
        </p:nvSpPr>
        <p:spPr bwMode="auto">
          <a:xfrm>
            <a:off x="1227138" y="3373438"/>
            <a:ext cx="7254875" cy="1979612"/>
          </a:xfrm>
          <a:prstGeom prst="rect">
            <a:avLst/>
          </a:prstGeom>
          <a:noFill/>
          <a:ln w="25400">
            <a:noFill/>
            <a:miter lim="800000"/>
            <a:headEnd/>
            <a:tailEnd/>
          </a:ln>
          <a:effectLst/>
        </p:spPr>
        <p:txBody>
          <a:bodyPr/>
          <a:lstStyle/>
          <a:p>
            <a:pPr>
              <a:spcBef>
                <a:spcPct val="50000"/>
              </a:spcBef>
            </a:pPr>
            <a:endParaRPr lang="nl-NL" sz="1400">
              <a:solidFill>
                <a:srgbClr val="000000"/>
              </a:solidFill>
            </a:endParaRPr>
          </a:p>
        </p:txBody>
      </p:sp>
      <p:sp>
        <p:nvSpPr>
          <p:cNvPr id="8"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fld id="{6719739C-DB19-459C-9192-29FF03E79697}" type="datetime1">
              <a:rPr lang="nl-NL" smtClean="0"/>
              <a:pPr/>
              <a:t>18-9-2017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‹nr.›</a:t>
            </a:fld>
            <a:endParaRPr lang="nl-NL" dirty="0"/>
          </a:p>
        </p:txBody>
      </p:sp>
      <p:sp>
        <p:nvSpPr>
          <p:cNvPr id="10"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a:t>Avans Hogeschool - AE&amp;I - Informatica</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7020000" cy="1080000"/>
          </a:xfrm>
        </p:spPr>
        <p:txBody>
          <a:bodyPr/>
          <a:lstStyle>
            <a:lvl1pPr>
              <a:defRPr sz="2800" b="1"/>
            </a:lvl1pPr>
          </a:lstStyle>
          <a:p>
            <a:r>
              <a:rPr lang="nl-NL"/>
              <a:t>Klik om de stijl te bewerken</a:t>
            </a:r>
            <a:endParaRPr lang="nl-NL" dirty="0"/>
          </a:p>
        </p:txBody>
      </p:sp>
      <p:sp>
        <p:nvSpPr>
          <p:cNvPr id="3" name="Tijdelijke aanduiding voor verticale tekst 2"/>
          <p:cNvSpPr>
            <a:spLocks noGrp="1"/>
          </p:cNvSpPr>
          <p:nvPr>
            <p:ph type="body" orient="vert" idx="1"/>
          </p:nvPr>
        </p:nvSpPr>
        <p:spPr>
          <a:xfrm>
            <a:off x="539552" y="1556792"/>
            <a:ext cx="8064896" cy="4320480"/>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91ECD842-C7F0-4C7C-9EF1-66967153E475}" type="datetime1">
              <a:rPr lang="nl-NL" smtClean="0"/>
              <a:pPr/>
              <a:t>18-9-2017</a:t>
            </a:fld>
            <a:endParaRPr lang="nl-NL" dirty="0"/>
          </a:p>
        </p:txBody>
      </p:sp>
      <p:sp>
        <p:nvSpPr>
          <p:cNvPr id="8"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‹nr.›</a:t>
            </a:fld>
            <a:endParaRPr lang="nl-NL"/>
          </a:p>
        </p:txBody>
      </p:sp>
      <p:sp>
        <p:nvSpPr>
          <p:cNvPr id="9"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a:t>Avans Hogeschool - AE&amp;I - Informatica</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04248" y="1114425"/>
            <a:ext cx="1800200" cy="4759325"/>
          </a:xfrm>
        </p:spPr>
        <p:txBody>
          <a:bodyPr vert="eaVert"/>
          <a:lstStyle>
            <a:lvl1pPr>
              <a:defRPr b="1"/>
            </a:lvl1pPr>
          </a:lstStyle>
          <a:p>
            <a:r>
              <a:rPr lang="nl-NL"/>
              <a:t>Klik om de stijl te bewerken</a:t>
            </a:r>
            <a:endParaRPr lang="nl-NL" dirty="0"/>
          </a:p>
        </p:txBody>
      </p:sp>
      <p:sp>
        <p:nvSpPr>
          <p:cNvPr id="3" name="Tijdelijke aanduiding voor verticale tekst 2"/>
          <p:cNvSpPr>
            <a:spLocks noGrp="1"/>
          </p:cNvSpPr>
          <p:nvPr>
            <p:ph type="body" orient="vert" idx="1"/>
          </p:nvPr>
        </p:nvSpPr>
        <p:spPr>
          <a:xfrm>
            <a:off x="539552" y="1114425"/>
            <a:ext cx="6120680" cy="47593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fld id="{542E2AD3-B5F8-4CD5-BAB0-C5B7B3DC9DCB}" type="datetime1">
              <a:rPr lang="nl-NL" smtClean="0"/>
              <a:pPr/>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r"/>
            <a:fld id="{0F95BF7B-D311-4A70-A4D8-7B3F6F265E16}" type="slidenum">
              <a:rPr lang="nl-NL" smtClean="0"/>
              <a:pPr algn="r"/>
              <a:t>‹nr.›</a:t>
            </a:fld>
            <a:endParaRPr lang="nl-NL" dirty="0"/>
          </a:p>
        </p:txBody>
      </p:sp>
      <p:sp>
        <p:nvSpPr>
          <p:cNvPr id="9"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a:t>Avans Hogeschool - AE&amp;I - Informatica</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27138" y="2306638"/>
            <a:ext cx="7254875" cy="550862"/>
          </a:xfrm>
        </p:spPr>
        <p:txBody>
          <a:bodyPr anchor="ctr"/>
          <a:lstStyle>
            <a:lvl1pPr>
              <a:defRPr b="1"/>
            </a:lvl1pPr>
          </a:lstStyle>
          <a:p>
            <a:r>
              <a:rPr lang="nl-NL"/>
              <a:t>Klik om de stijl te bewerken</a:t>
            </a:r>
            <a:endParaRPr lang="en-GB" dirty="0"/>
          </a:p>
        </p:txBody>
      </p:sp>
      <p:sp>
        <p:nvSpPr>
          <p:cNvPr id="3075" name="Rectangle 3"/>
          <p:cNvSpPr>
            <a:spLocks noGrp="1" noChangeArrowheads="1"/>
          </p:cNvSpPr>
          <p:nvPr>
            <p:ph type="subTitle" idx="1"/>
          </p:nvPr>
        </p:nvSpPr>
        <p:spPr>
          <a:xfrm>
            <a:off x="1227138" y="2820988"/>
            <a:ext cx="7254875" cy="360362"/>
          </a:xfrm>
        </p:spPr>
        <p:txBody>
          <a:bodyPr/>
          <a:lstStyle>
            <a:lvl1pPr marL="0" indent="0">
              <a:buFont typeface="Verdana" pitchFamily="34" charset="0"/>
              <a:buNone/>
              <a:defRPr/>
            </a:lvl1pPr>
          </a:lstStyle>
          <a:p>
            <a:r>
              <a:rPr lang="nl-NL"/>
              <a:t>Klik om de ondertitelstijl van het model te bewerken</a:t>
            </a:r>
            <a:endParaRPr lang="en-GB" dirty="0"/>
          </a:p>
        </p:txBody>
      </p:sp>
      <p:sp>
        <p:nvSpPr>
          <p:cNvPr id="3079" name="Text Box 7"/>
          <p:cNvSpPr txBox="1">
            <a:spLocks noChangeArrowheads="1"/>
          </p:cNvSpPr>
          <p:nvPr/>
        </p:nvSpPr>
        <p:spPr bwMode="auto">
          <a:xfrm>
            <a:off x="1227138" y="3373438"/>
            <a:ext cx="7254875" cy="1979612"/>
          </a:xfrm>
          <a:prstGeom prst="rect">
            <a:avLst/>
          </a:prstGeom>
          <a:noFill/>
          <a:ln w="25400">
            <a:noFill/>
            <a:miter lim="800000"/>
            <a:headEnd/>
            <a:tailEnd/>
          </a:ln>
          <a:effectLst/>
        </p:spPr>
        <p:txBody>
          <a:bodyPr/>
          <a:lstStyle/>
          <a:p>
            <a:pPr>
              <a:spcBef>
                <a:spcPct val="50000"/>
              </a:spcBef>
            </a:pPr>
            <a:endParaRPr lang="nl-NL" sz="1400">
              <a:solidFill>
                <a:srgbClr val="000000"/>
              </a:solidFill>
            </a:endParaRPr>
          </a:p>
        </p:txBody>
      </p:sp>
      <p:sp>
        <p:nvSpPr>
          <p:cNvPr id="8"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A&amp;I - college 2</a:t>
            </a:r>
            <a:endParaRPr lang="en-US" dirty="0">
              <a:solidFill>
                <a:srgbClr val="FFFFFF"/>
              </a:solidFill>
            </a:endParaRPr>
          </a:p>
        </p:txBody>
      </p:sp>
      <p:sp>
        <p:nvSpPr>
          <p:cNvPr id="9"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fld id="{6FCD762A-078B-4D0B-9CD2-C653CFDEA346}" type="slidenum">
              <a:rPr lang="en-US" smtClean="0">
                <a:solidFill>
                  <a:srgbClr val="FFFFFF"/>
                </a:solidFill>
              </a:rPr>
              <a:pPr/>
              <a:t>‹nr.›</a:t>
            </a:fld>
            <a:endParaRPr lang="en-US" dirty="0">
              <a:solidFill>
                <a:srgbClr val="FFFFFF"/>
              </a:solidFill>
            </a:endParaRPr>
          </a:p>
        </p:txBody>
      </p:sp>
      <p:sp>
        <p:nvSpPr>
          <p:cNvPr id="10"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2663688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539552" y="1556792"/>
            <a:ext cx="8136904" cy="4320480"/>
          </a:xfrm>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tel 3"/>
          <p:cNvSpPr>
            <a:spLocks noGrp="1"/>
          </p:cNvSpPr>
          <p:nvPr>
            <p:ph type="title"/>
          </p:nvPr>
        </p:nvSpPr>
        <p:spPr/>
        <p:txBody>
          <a:bodyPr/>
          <a:lstStyle/>
          <a:p>
            <a:r>
              <a:rPr lang="nl-NL"/>
              <a:t>Klik om de stijl te bewerken</a:t>
            </a:r>
          </a:p>
        </p:txBody>
      </p:sp>
      <p:sp>
        <p:nvSpPr>
          <p:cNvPr id="8"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A&amp;I - college 2</a:t>
            </a:r>
            <a:endParaRPr lang="en-US" dirty="0">
              <a:solidFill>
                <a:srgbClr val="FFFFFF"/>
              </a:solidFill>
            </a:endParaRPr>
          </a:p>
        </p:txBody>
      </p:sp>
      <p:sp>
        <p:nvSpPr>
          <p:cNvPr id="9"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5-</a:t>
            </a:r>
            <a:fld id="{8BED72B0-39A0-4E41-8ACD-B2489ECDB20C}" type="slidenum">
              <a:rPr lang="en-US" smtClean="0">
                <a:solidFill>
                  <a:srgbClr val="FFFFFF"/>
                </a:solidFill>
              </a:rPr>
              <a:pPr/>
              <a:t>‹nr.›</a:t>
            </a:fld>
            <a:endParaRPr lang="en-US" dirty="0">
              <a:solidFill>
                <a:srgbClr val="FFFFFF"/>
              </a:solidFill>
            </a:endParaRPr>
          </a:p>
        </p:txBody>
      </p:sp>
      <p:sp>
        <p:nvSpPr>
          <p:cNvPr id="10"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3570860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
        <p:nvSpPr>
          <p:cNvPr id="7"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A&amp;I - college 2</a:t>
            </a:r>
            <a:endParaRPr lang="en-US" dirty="0">
              <a:solidFill>
                <a:srgbClr val="FFFFFF"/>
              </a:solidFill>
            </a:endParaRPr>
          </a:p>
        </p:txBody>
      </p:sp>
      <p:sp>
        <p:nvSpPr>
          <p:cNvPr id="8"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5-</a:t>
            </a:r>
            <a:fld id="{F815587F-521F-4C2B-AC26-090E7F5F937E}" type="slidenum">
              <a:rPr lang="en-US" smtClean="0">
                <a:solidFill>
                  <a:srgbClr val="FFFFFF"/>
                </a:solidFill>
              </a:rPr>
              <a:pPr/>
              <a:t>‹nr.›</a:t>
            </a:fld>
            <a:endParaRPr lang="en-US" dirty="0">
              <a:solidFill>
                <a:srgbClr val="FFFFFF"/>
              </a:solidFill>
            </a:endParaRPr>
          </a:p>
        </p:txBody>
      </p:sp>
      <p:sp>
        <p:nvSpPr>
          <p:cNvPr id="9"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602123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7020000" cy="1080000"/>
          </a:xfrm>
        </p:spPr>
        <p:txBody>
          <a:bodyPr/>
          <a:lstStyle>
            <a:lvl1pPr>
              <a:defRPr sz="2800" b="1">
                <a:solidFill>
                  <a:schemeClr val="accent1"/>
                </a:solidFill>
              </a:defRPr>
            </a:lvl1pPr>
          </a:lstStyle>
          <a:p>
            <a:r>
              <a:rPr lang="nl-NL"/>
              <a:t>Klik om de stijl te bewerken</a:t>
            </a:r>
            <a:endParaRPr lang="nl-NL" dirty="0"/>
          </a:p>
        </p:txBody>
      </p:sp>
      <p:sp>
        <p:nvSpPr>
          <p:cNvPr id="3" name="Tijdelijke aanduiding voor inhoud 2"/>
          <p:cNvSpPr>
            <a:spLocks noGrp="1"/>
          </p:cNvSpPr>
          <p:nvPr>
            <p:ph sz="half" idx="1"/>
          </p:nvPr>
        </p:nvSpPr>
        <p:spPr>
          <a:xfrm>
            <a:off x="539552" y="1772816"/>
            <a:ext cx="3888432" cy="4244950"/>
          </a:xfrm>
        </p:spPr>
        <p:txBody>
          <a:bodyPr/>
          <a:lstStyle>
            <a:lvl1pPr>
              <a:defRPr sz="2800">
                <a:latin typeface="Tahoma" pitchFamily="34" charset="0"/>
                <a:ea typeface="Tahoma" pitchFamily="34" charset="0"/>
                <a:cs typeface="Tahoma" pitchFamily="34" charset="0"/>
              </a:defRPr>
            </a:lvl1pPr>
            <a:lvl2pP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p:cNvSpPr>
            <a:spLocks noGrp="1"/>
          </p:cNvSpPr>
          <p:nvPr>
            <p:ph sz="half" idx="2"/>
          </p:nvPr>
        </p:nvSpPr>
        <p:spPr>
          <a:xfrm>
            <a:off x="4788024" y="1700808"/>
            <a:ext cx="3888432" cy="42479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A&amp;I - college 2</a:t>
            </a:r>
            <a:endParaRPr lang="en-US" dirty="0">
              <a:solidFill>
                <a:srgbClr val="FFFFFF"/>
              </a:solidFill>
            </a:endParaRPr>
          </a:p>
        </p:txBody>
      </p:sp>
      <p:sp>
        <p:nvSpPr>
          <p:cNvPr id="6"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5-</a:t>
            </a:r>
            <a:fld id="{076CEB36-513B-465F-B8C9-4388FD15FE5F}" type="slidenum">
              <a:rPr lang="en-US" smtClean="0">
                <a:solidFill>
                  <a:srgbClr val="FFFFFF"/>
                </a:solidFill>
              </a:rPr>
              <a:pPr/>
              <a:t>‹nr.›</a:t>
            </a:fld>
            <a:endParaRPr lang="en-US" dirty="0">
              <a:solidFill>
                <a:srgbClr val="FFFFFF"/>
              </a:solidFill>
            </a:endParaRPr>
          </a:p>
        </p:txBody>
      </p:sp>
      <p:sp>
        <p:nvSpPr>
          <p:cNvPr id="7"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1428038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8147248" cy="1143000"/>
          </a:xfrm>
        </p:spPr>
        <p:txBody>
          <a:bodyPr/>
          <a:lstStyle>
            <a:lvl1pPr>
              <a:defRPr sz="2800" b="1"/>
            </a:lvl1pPr>
          </a:lstStyle>
          <a:p>
            <a:r>
              <a:rPr lang="nl-NL"/>
              <a:t>Klik om de stijl te bewerken</a:t>
            </a:r>
            <a:endParaRPr lang="nl-NL" dirty="0"/>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13"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A&amp;I - college 2</a:t>
            </a:r>
            <a:endParaRPr lang="en-US" dirty="0">
              <a:solidFill>
                <a:srgbClr val="FFFFFF"/>
              </a:solidFill>
            </a:endParaRPr>
          </a:p>
        </p:txBody>
      </p:sp>
      <p:sp>
        <p:nvSpPr>
          <p:cNvPr id="14"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5-</a:t>
            </a:r>
            <a:fld id="{7E200A33-E1D5-43A4-AAD9-59F2822EF657}" type="slidenum">
              <a:rPr lang="en-US" smtClean="0">
                <a:solidFill>
                  <a:srgbClr val="FFFFFF"/>
                </a:solidFill>
              </a:rPr>
              <a:pPr/>
              <a:t>‹nr.›</a:t>
            </a:fld>
            <a:endParaRPr lang="en-US" dirty="0">
              <a:solidFill>
                <a:srgbClr val="FFFFFF"/>
              </a:solidFill>
            </a:endParaRPr>
          </a:p>
        </p:txBody>
      </p:sp>
      <p:sp>
        <p:nvSpPr>
          <p:cNvPr id="15"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747130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8100000" cy="1080000"/>
          </a:xfrm>
        </p:spPr>
        <p:txBody>
          <a:bodyPr/>
          <a:lstStyle>
            <a:lvl1pPr>
              <a:defRPr sz="2800" b="1"/>
            </a:lvl1pPr>
          </a:lstStyle>
          <a:p>
            <a:r>
              <a:rPr lang="nl-NL"/>
              <a:t>Klik om de stijl te bewerken</a:t>
            </a:r>
            <a:endParaRPr lang="nl-NL" dirty="0"/>
          </a:p>
        </p:txBody>
      </p:sp>
      <p:sp>
        <p:nvSpPr>
          <p:cNvPr id="6"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A&amp;I - college 2</a:t>
            </a:r>
            <a:endParaRPr lang="en-US" dirty="0">
              <a:solidFill>
                <a:srgbClr val="FFFFFF"/>
              </a:solidFill>
            </a:endParaRPr>
          </a:p>
        </p:txBody>
      </p:sp>
      <p:sp>
        <p:nvSpPr>
          <p:cNvPr id="7"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5-</a:t>
            </a:r>
            <a:fld id="{5A404CF0-4E49-4914-AAC9-A22BCEC9B534}" type="slidenum">
              <a:rPr lang="en-US" smtClean="0">
                <a:solidFill>
                  <a:srgbClr val="FFFFFF"/>
                </a:solidFill>
              </a:rPr>
              <a:pPr/>
              <a:t>‹nr.›</a:t>
            </a:fld>
            <a:endParaRPr lang="en-US" dirty="0">
              <a:solidFill>
                <a:srgbClr val="FFFFFF"/>
              </a:solidFill>
            </a:endParaRPr>
          </a:p>
        </p:txBody>
      </p:sp>
      <p:sp>
        <p:nvSpPr>
          <p:cNvPr id="8"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2616197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A&amp;I - college 2</a:t>
            </a:r>
            <a:endParaRPr lang="en-US" dirty="0">
              <a:solidFill>
                <a:srgbClr val="FFFFFF"/>
              </a:solidFill>
            </a:endParaRPr>
          </a:p>
        </p:txBody>
      </p:sp>
      <p:sp>
        <p:nvSpPr>
          <p:cNvPr id="6"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5-</a:t>
            </a:r>
            <a:fld id="{6C40BBFF-CD93-4D22-8D10-9B287FEE9B21}" type="slidenum">
              <a:rPr lang="en-US" smtClean="0">
                <a:solidFill>
                  <a:srgbClr val="FFFFFF"/>
                </a:solidFill>
              </a:rPr>
              <a:pPr/>
              <a:t>‹nr.›</a:t>
            </a:fld>
            <a:endParaRPr lang="en-US" dirty="0">
              <a:solidFill>
                <a:srgbClr val="FFFFFF"/>
              </a:solidFill>
            </a:endParaRPr>
          </a:p>
        </p:txBody>
      </p:sp>
      <p:sp>
        <p:nvSpPr>
          <p:cNvPr id="7"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42269011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540000" y="288000"/>
            <a:ext cx="3008313" cy="1080000"/>
          </a:xfrm>
        </p:spPr>
        <p:txBody>
          <a:bodyPr anchor="t"/>
          <a:lstStyle>
            <a:lvl1pPr algn="l">
              <a:defRPr sz="2400" b="1"/>
            </a:lvl1pPr>
          </a:lstStyle>
          <a:p>
            <a:r>
              <a:rPr lang="nl-NL"/>
              <a:t>Klik om de stijl te bewerken</a:t>
            </a:r>
            <a:endParaRPr lang="nl-NL" dirty="0"/>
          </a:p>
        </p:txBody>
      </p:sp>
      <p:sp>
        <p:nvSpPr>
          <p:cNvPr id="3" name="Tijdelijke aanduiding voor inhoud 2"/>
          <p:cNvSpPr>
            <a:spLocks noGrp="1"/>
          </p:cNvSpPr>
          <p:nvPr>
            <p:ph idx="1"/>
          </p:nvPr>
        </p:nvSpPr>
        <p:spPr>
          <a:xfrm>
            <a:off x="3707904" y="620688"/>
            <a:ext cx="4978896" cy="5505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tekst 3"/>
          <p:cNvSpPr>
            <a:spLocks noGrp="1"/>
          </p:cNvSpPr>
          <p:nvPr>
            <p:ph type="body" sz="half" idx="2"/>
          </p:nvPr>
        </p:nvSpPr>
        <p:spPr>
          <a:xfrm>
            <a:off x="539552" y="1435100"/>
            <a:ext cx="3024336" cy="46910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8"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A&amp;I - college 2</a:t>
            </a:r>
            <a:endParaRPr lang="en-US" dirty="0">
              <a:solidFill>
                <a:srgbClr val="FFFFFF"/>
              </a:solidFill>
            </a:endParaRPr>
          </a:p>
        </p:txBody>
      </p:sp>
      <p:sp>
        <p:nvSpPr>
          <p:cNvPr id="9"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5-</a:t>
            </a:r>
            <a:fld id="{4FA6C45E-0A33-4678-AE20-DE8EDF1E94AB}" type="slidenum">
              <a:rPr lang="en-US" smtClean="0">
                <a:solidFill>
                  <a:srgbClr val="FFFFFF"/>
                </a:solidFill>
              </a:rPr>
              <a:pPr/>
              <a:t>‹nr.›</a:t>
            </a:fld>
            <a:endParaRPr lang="en-US" dirty="0">
              <a:solidFill>
                <a:srgbClr val="FFFFFF"/>
              </a:solidFill>
            </a:endParaRPr>
          </a:p>
        </p:txBody>
      </p:sp>
      <p:sp>
        <p:nvSpPr>
          <p:cNvPr id="10"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21029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539552" y="1556792"/>
            <a:ext cx="8136904" cy="4320480"/>
          </a:xfrm>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tel 3"/>
          <p:cNvSpPr>
            <a:spLocks noGrp="1"/>
          </p:cNvSpPr>
          <p:nvPr>
            <p:ph type="title"/>
          </p:nvPr>
        </p:nvSpPr>
        <p:spPr/>
        <p:txBody>
          <a:bodyPr/>
          <a:lstStyle/>
          <a:p>
            <a:r>
              <a:rPr lang="nl-NL"/>
              <a:t>Klik om de stijl te bewerken</a:t>
            </a:r>
          </a:p>
        </p:txBody>
      </p:sp>
      <p:sp>
        <p:nvSpPr>
          <p:cNvPr id="8"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fld id="{E918D115-2CDF-4B91-97B5-E384D1914689}" type="datetime1">
              <a:rPr lang="nl-NL" smtClean="0"/>
              <a:pPr/>
              <a:t>18-9-2017</a:t>
            </a:fld>
            <a:endParaRPr lang="nl-NL" dirty="0"/>
          </a:p>
        </p:txBody>
      </p:sp>
      <p:sp>
        <p:nvSpPr>
          <p:cNvPr id="9"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‹nr.›</a:t>
            </a:fld>
            <a:endParaRPr lang="nl-NL" dirty="0"/>
          </a:p>
        </p:txBody>
      </p:sp>
      <p:sp>
        <p:nvSpPr>
          <p:cNvPr id="10"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a:t>Avans Hogeschool - AE&amp;I - Informatica</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400" b="1"/>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8"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A&amp;I - college 2</a:t>
            </a:r>
            <a:endParaRPr lang="en-US" dirty="0">
              <a:solidFill>
                <a:srgbClr val="FFFFFF"/>
              </a:solidFill>
            </a:endParaRPr>
          </a:p>
        </p:txBody>
      </p:sp>
      <p:sp>
        <p:nvSpPr>
          <p:cNvPr id="9"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5-</a:t>
            </a:r>
            <a:fld id="{DEA64B9D-D38B-4219-8D45-ABC91E4F5660}" type="slidenum">
              <a:rPr lang="en-US" smtClean="0">
                <a:solidFill>
                  <a:srgbClr val="FFFFFF"/>
                </a:solidFill>
              </a:rPr>
              <a:pPr/>
              <a:t>‹nr.›</a:t>
            </a:fld>
            <a:endParaRPr lang="en-US" dirty="0">
              <a:solidFill>
                <a:srgbClr val="FFFFFF"/>
              </a:solidFill>
            </a:endParaRPr>
          </a:p>
        </p:txBody>
      </p:sp>
      <p:sp>
        <p:nvSpPr>
          <p:cNvPr id="10"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3406814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7020000" cy="1080000"/>
          </a:xfrm>
        </p:spPr>
        <p:txBody>
          <a:bodyPr/>
          <a:lstStyle>
            <a:lvl1pPr>
              <a:defRPr sz="2800" b="1"/>
            </a:lvl1pPr>
          </a:lstStyle>
          <a:p>
            <a:r>
              <a:rPr lang="nl-NL"/>
              <a:t>Klik om de stijl te bewerken</a:t>
            </a:r>
            <a:endParaRPr lang="nl-NL" dirty="0"/>
          </a:p>
        </p:txBody>
      </p:sp>
      <p:sp>
        <p:nvSpPr>
          <p:cNvPr id="3" name="Tijdelijke aanduiding voor verticale tekst 2"/>
          <p:cNvSpPr>
            <a:spLocks noGrp="1"/>
          </p:cNvSpPr>
          <p:nvPr>
            <p:ph type="body" orient="vert" idx="1"/>
          </p:nvPr>
        </p:nvSpPr>
        <p:spPr>
          <a:xfrm>
            <a:off x="539552" y="1556792"/>
            <a:ext cx="8064896" cy="4320480"/>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A&amp;I - college 2</a:t>
            </a:r>
            <a:endParaRPr lang="en-US" dirty="0">
              <a:solidFill>
                <a:srgbClr val="FFFFFF"/>
              </a:solidFill>
            </a:endParaRPr>
          </a:p>
        </p:txBody>
      </p:sp>
      <p:sp>
        <p:nvSpPr>
          <p:cNvPr id="8"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5-</a:t>
            </a:r>
            <a:fld id="{24D82D29-1D7D-4FD8-8BBD-59B396818C76}" type="slidenum">
              <a:rPr lang="en-US" smtClean="0">
                <a:solidFill>
                  <a:srgbClr val="FFFFFF"/>
                </a:solidFill>
              </a:rPr>
              <a:pPr/>
              <a:t>‹nr.›</a:t>
            </a:fld>
            <a:endParaRPr lang="en-US" dirty="0">
              <a:solidFill>
                <a:srgbClr val="FFFFFF"/>
              </a:solidFill>
            </a:endParaRPr>
          </a:p>
        </p:txBody>
      </p:sp>
      <p:sp>
        <p:nvSpPr>
          <p:cNvPr id="9"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631080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04248" y="1114425"/>
            <a:ext cx="1800200" cy="4759325"/>
          </a:xfrm>
        </p:spPr>
        <p:txBody>
          <a:bodyPr vert="eaVert"/>
          <a:lstStyle>
            <a:lvl1pPr>
              <a:defRPr b="1"/>
            </a:lvl1pPr>
          </a:lstStyle>
          <a:p>
            <a:r>
              <a:rPr lang="nl-NL"/>
              <a:t>Klik om de stijl te bewerken</a:t>
            </a:r>
            <a:endParaRPr lang="nl-NL" dirty="0"/>
          </a:p>
        </p:txBody>
      </p:sp>
      <p:sp>
        <p:nvSpPr>
          <p:cNvPr id="3" name="Tijdelijke aanduiding voor verticale tekst 2"/>
          <p:cNvSpPr>
            <a:spLocks noGrp="1"/>
          </p:cNvSpPr>
          <p:nvPr>
            <p:ph type="body" orient="vert" idx="1"/>
          </p:nvPr>
        </p:nvSpPr>
        <p:spPr>
          <a:xfrm>
            <a:off x="539552" y="1114425"/>
            <a:ext cx="6120680" cy="47593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A&amp;I - college 2</a:t>
            </a:r>
            <a:endParaRPr lang="en-US" dirty="0">
              <a:solidFill>
                <a:srgbClr val="FFFFFF"/>
              </a:solidFill>
            </a:endParaRPr>
          </a:p>
        </p:txBody>
      </p:sp>
      <p:sp>
        <p:nvSpPr>
          <p:cNvPr id="8" name="Tijdelijke aanduiding voor dianummer 5"/>
          <p:cNvSpPr>
            <a:spLocks noGrp="1"/>
          </p:cNvSpPr>
          <p:nvPr>
            <p:ph type="sldNum" sz="quarter" idx="11"/>
          </p:nvPr>
        </p:nvSpPr>
        <p:spPr>
          <a:xfrm>
            <a:off x="6553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5-</a:t>
            </a:r>
            <a:fld id="{F8A25927-EF0F-4A51-8958-B7624E51CB76}" type="slidenum">
              <a:rPr lang="en-US" smtClean="0">
                <a:solidFill>
                  <a:srgbClr val="FFFFFF"/>
                </a:solidFill>
              </a:rPr>
              <a:pPr/>
              <a:t>‹nr.›</a:t>
            </a:fld>
            <a:endParaRPr lang="en-US" dirty="0">
              <a:solidFill>
                <a:srgbClr val="FFFFFF"/>
              </a:solidFill>
            </a:endParaRPr>
          </a:p>
        </p:txBody>
      </p:sp>
      <p:sp>
        <p:nvSpPr>
          <p:cNvPr id="9"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39890478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el en tabel">
    <p:spTree>
      <p:nvGrpSpPr>
        <p:cNvPr id="1" name=""/>
        <p:cNvGrpSpPr/>
        <p:nvPr/>
      </p:nvGrpSpPr>
      <p:grpSpPr>
        <a:xfrm>
          <a:off x="0" y="0"/>
          <a:ext cx="0" cy="0"/>
          <a:chOff x="0" y="0"/>
          <a:chExt cx="0" cy="0"/>
        </a:xfrm>
      </p:grpSpPr>
      <p:sp>
        <p:nvSpPr>
          <p:cNvPr id="2" name="Titel 1"/>
          <p:cNvSpPr>
            <a:spLocks noGrp="1"/>
          </p:cNvSpPr>
          <p:nvPr>
            <p:ph type="title"/>
          </p:nvPr>
        </p:nvSpPr>
        <p:spPr>
          <a:xfrm>
            <a:off x="540000" y="288000"/>
            <a:ext cx="7020000" cy="1080000"/>
          </a:xfrm>
        </p:spPr>
        <p:txBody>
          <a:bodyPr/>
          <a:lstStyle>
            <a:lvl1pPr>
              <a:defRPr sz="2800" b="1"/>
            </a:lvl1pPr>
          </a:lstStyle>
          <a:p>
            <a:r>
              <a:rPr lang="nl-NL"/>
              <a:t>Klik om de stijl te bewerken</a:t>
            </a:r>
            <a:endParaRPr lang="nl-NL" dirty="0"/>
          </a:p>
        </p:txBody>
      </p:sp>
      <p:sp>
        <p:nvSpPr>
          <p:cNvPr id="3" name="Tijdelijke aanduiding voor tabel 2"/>
          <p:cNvSpPr>
            <a:spLocks noGrp="1"/>
          </p:cNvSpPr>
          <p:nvPr>
            <p:ph type="tbl" idx="1"/>
          </p:nvPr>
        </p:nvSpPr>
        <p:spPr>
          <a:xfrm>
            <a:off x="539552" y="1600200"/>
            <a:ext cx="8147248" cy="4530725"/>
          </a:xfrm>
        </p:spPr>
        <p:txBody>
          <a:bodyPr/>
          <a:lstStyle/>
          <a:p>
            <a:r>
              <a:rPr lang="nl-NL"/>
              <a:t>Klik op het pictogram als u een tabel wilt toevoegen</a:t>
            </a:r>
            <a:endParaRPr lang="nl-NL" dirty="0"/>
          </a:p>
        </p:txBody>
      </p:sp>
      <p:sp>
        <p:nvSpPr>
          <p:cNvPr id="7"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A&amp;I - college 2</a:t>
            </a:r>
            <a:endParaRPr lang="en-US" dirty="0">
              <a:solidFill>
                <a:srgbClr val="FFFFFF"/>
              </a:solidFill>
            </a:endParaRPr>
          </a:p>
        </p:txBody>
      </p:sp>
      <p:sp>
        <p:nvSpPr>
          <p:cNvPr id="8"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5-</a:t>
            </a:r>
            <a:fld id="{1E815084-8F13-4348-B12D-0CB998B5F141}" type="slidenum">
              <a:rPr lang="en-US" smtClean="0">
                <a:solidFill>
                  <a:srgbClr val="FFFFFF"/>
                </a:solidFill>
              </a:rPr>
              <a:pPr/>
              <a:t>‹nr.›</a:t>
            </a:fld>
            <a:endParaRPr lang="en-US" dirty="0">
              <a:solidFill>
                <a:srgbClr val="FFFFFF"/>
              </a:solidFill>
            </a:endParaRPr>
          </a:p>
        </p:txBody>
      </p:sp>
      <p:sp>
        <p:nvSpPr>
          <p:cNvPr id="9"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110438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
        <p:nvSpPr>
          <p:cNvPr id="7"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fld id="{3A9FFCA1-1352-4FE2-B946-FF990379770B}" type="datetime1">
              <a:rPr lang="nl-NL" smtClean="0"/>
              <a:pPr/>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‹nr.›</a:t>
            </a:fld>
            <a:endParaRPr lang="nl-NL" dirty="0"/>
          </a:p>
        </p:txBody>
      </p:sp>
      <p:sp>
        <p:nvSpPr>
          <p:cNvPr id="9"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a:t>Avans Hogeschool - AE&amp;I - Informatica</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7020000" cy="1080000"/>
          </a:xfrm>
        </p:spPr>
        <p:txBody>
          <a:bodyPr/>
          <a:lstStyle>
            <a:lvl1pPr>
              <a:defRPr sz="2800" b="1">
                <a:solidFill>
                  <a:schemeClr val="accent1"/>
                </a:solidFill>
              </a:defRPr>
            </a:lvl1pPr>
          </a:lstStyle>
          <a:p>
            <a:r>
              <a:rPr lang="nl-NL" dirty="0"/>
              <a:t>Klik om de stijl te bewerken</a:t>
            </a:r>
          </a:p>
        </p:txBody>
      </p:sp>
      <p:sp>
        <p:nvSpPr>
          <p:cNvPr id="3" name="Tijdelijke aanduiding voor inhoud 2"/>
          <p:cNvSpPr>
            <a:spLocks noGrp="1"/>
          </p:cNvSpPr>
          <p:nvPr>
            <p:ph sz="half" idx="1"/>
          </p:nvPr>
        </p:nvSpPr>
        <p:spPr>
          <a:xfrm>
            <a:off x="539552" y="1772816"/>
            <a:ext cx="3888432" cy="4244950"/>
          </a:xfrm>
        </p:spPr>
        <p:txBody>
          <a:bodyPr/>
          <a:lstStyle>
            <a:lvl1pPr>
              <a:defRPr sz="2800">
                <a:latin typeface="Tahoma" pitchFamily="34" charset="0"/>
                <a:ea typeface="Tahoma" pitchFamily="34" charset="0"/>
                <a:cs typeface="Tahoma" pitchFamily="34" charset="0"/>
              </a:defRPr>
            </a:lvl1pPr>
            <a:lvl2pP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p:cNvSpPr>
            <a:spLocks noGrp="1"/>
          </p:cNvSpPr>
          <p:nvPr>
            <p:ph sz="half" idx="2"/>
          </p:nvPr>
        </p:nvSpPr>
        <p:spPr>
          <a:xfrm>
            <a:off x="4788024" y="1700808"/>
            <a:ext cx="3888432" cy="42479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FE2635BE-0A28-412C-8243-873B80B398D8}" type="datetime1">
              <a:rPr lang="nl-NL" smtClean="0"/>
              <a:pPr/>
              <a:t>18-9-2017</a:t>
            </a:fld>
            <a:endParaRPr lang="nl-NL" dirty="0"/>
          </a:p>
        </p:txBody>
      </p:sp>
      <p:sp>
        <p:nvSpPr>
          <p:cNvPr id="6"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‹nr.›</a:t>
            </a:fld>
            <a:endParaRPr lang="nl-NL" dirty="0"/>
          </a:p>
        </p:txBody>
      </p:sp>
      <p:sp>
        <p:nvSpPr>
          <p:cNvPr id="7"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a:t>Avans Hogeschool - AE&amp;I - Informatica</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8147248" cy="1143000"/>
          </a:xfrm>
        </p:spPr>
        <p:txBody>
          <a:bodyPr/>
          <a:lstStyle>
            <a:lvl1pPr>
              <a:defRPr sz="2800" b="1"/>
            </a:lvl1pPr>
          </a:lstStyle>
          <a:p>
            <a:r>
              <a:rPr lang="nl-NL"/>
              <a:t>Klik om de stijl te bewerken</a:t>
            </a:r>
            <a:endParaRPr lang="nl-NL" dirty="0"/>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13" name="Tijdelijke aanduiding voor datum 4"/>
          <p:cNvSpPr>
            <a:spLocks noGrp="1"/>
          </p:cNvSpPr>
          <p:nvPr>
            <p:ph type="dt" sz="half" idx="10"/>
          </p:nvPr>
        </p:nvSpPr>
        <p:spPr>
          <a:xfrm>
            <a:off x="457200" y="6552000"/>
            <a:ext cx="2133600" cy="216000"/>
          </a:xfrm>
        </p:spPr>
        <p:txBody>
          <a:bodyPr/>
          <a:lstStyle>
            <a:lvl1pPr>
              <a:defRPr sz="900">
                <a:solidFill>
                  <a:schemeClr val="accent1"/>
                </a:solidFill>
                <a:latin typeface="Tahoma" pitchFamily="34" charset="0"/>
                <a:ea typeface="Tahoma" pitchFamily="34" charset="0"/>
                <a:cs typeface="Tahoma" pitchFamily="34" charset="0"/>
              </a:defRPr>
            </a:lvl1pPr>
          </a:lstStyle>
          <a:p>
            <a:fld id="{ECE690C5-DB59-4849-B745-512BE5F3A67E}" type="datetime1">
              <a:rPr lang="nl-NL" smtClean="0"/>
              <a:pPr/>
              <a:t>18-9-2017</a:t>
            </a:fld>
            <a:endParaRPr lang="nl-NL" dirty="0"/>
          </a:p>
        </p:txBody>
      </p:sp>
      <p:sp>
        <p:nvSpPr>
          <p:cNvPr id="14" name="Tijdelijke aanduiding voor dianummer 5"/>
          <p:cNvSpPr>
            <a:spLocks noGrp="1"/>
          </p:cNvSpPr>
          <p:nvPr>
            <p:ph type="sldNum" sz="quarter" idx="11"/>
          </p:nvPr>
        </p:nvSpPr>
        <p:spPr>
          <a:xfrm>
            <a:off x="6553200" y="6552000"/>
            <a:ext cx="2133600" cy="216000"/>
          </a:xfr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‹nr.›</a:t>
            </a:fld>
            <a:endParaRPr lang="nl-NL" dirty="0"/>
          </a:p>
        </p:txBody>
      </p:sp>
      <p:sp>
        <p:nvSpPr>
          <p:cNvPr id="15" name="Tijdelijke aanduiding voor voettekst 6"/>
          <p:cNvSpPr>
            <a:spLocks noGrp="1"/>
          </p:cNvSpPr>
          <p:nvPr>
            <p:ph type="ftr" sz="quarter" idx="12"/>
          </p:nvPr>
        </p:nvSpPr>
        <p:spPr>
          <a:xfrm>
            <a:off x="3124200" y="6552000"/>
            <a:ext cx="2895600" cy="216000"/>
          </a:xfr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a:t>Avans Hogeschool - AE&amp;I - Informatica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a:xfrm>
            <a:off x="539552" y="288000"/>
            <a:ext cx="8100000" cy="1080000"/>
          </a:xfrm>
        </p:spPr>
        <p:txBody>
          <a:bodyPr/>
          <a:lstStyle>
            <a:lvl1pPr>
              <a:defRPr sz="2800" b="1"/>
            </a:lvl1pPr>
          </a:lstStyle>
          <a:p>
            <a:r>
              <a:rPr lang="nl-NL"/>
              <a:t>Klik om de stijl te bewerken</a:t>
            </a:r>
            <a:endParaRPr lang="nl-NL" dirty="0"/>
          </a:p>
        </p:txBody>
      </p:sp>
      <p:sp>
        <p:nvSpPr>
          <p:cNvPr id="6"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3DEB0E3F-9FE8-45B6-9DE7-29D35EF0A9F7}" type="datetime1">
              <a:rPr lang="nl-NL" smtClean="0"/>
              <a:pPr/>
              <a:t>18-9-2017</a:t>
            </a:fld>
            <a:endParaRPr lang="nl-NL" dirty="0"/>
          </a:p>
        </p:txBody>
      </p:sp>
      <p:sp>
        <p:nvSpPr>
          <p:cNvPr id="7"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‹nr.›</a:t>
            </a:fld>
            <a:endParaRPr lang="nl-NL" dirty="0"/>
          </a:p>
        </p:txBody>
      </p:sp>
      <p:sp>
        <p:nvSpPr>
          <p:cNvPr id="8"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a:t>Avans Hogeschool - AE&amp;I - Informatica</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2FB37C34-CFAE-4DAB-9E7A-6F6B012A0150}" type="datetime1">
              <a:rPr lang="nl-NL" smtClean="0"/>
              <a:pPr/>
              <a:t>18-9-2017</a:t>
            </a:fld>
            <a:endParaRPr lang="nl-NL" dirty="0"/>
          </a:p>
        </p:txBody>
      </p:sp>
      <p:sp>
        <p:nvSpPr>
          <p:cNvPr id="6"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‹nr.›</a:t>
            </a:fld>
            <a:endParaRPr lang="nl-NL" dirty="0"/>
          </a:p>
        </p:txBody>
      </p:sp>
      <p:sp>
        <p:nvSpPr>
          <p:cNvPr id="7"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a:t>Avans Hogeschool - AE&amp;I - Informatica</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540000" y="288000"/>
            <a:ext cx="3008313" cy="1080000"/>
          </a:xfrm>
        </p:spPr>
        <p:txBody>
          <a:bodyPr anchor="t"/>
          <a:lstStyle>
            <a:lvl1pPr algn="l">
              <a:defRPr sz="2400" b="1"/>
            </a:lvl1pPr>
          </a:lstStyle>
          <a:p>
            <a:r>
              <a:rPr lang="nl-NL"/>
              <a:t>Klik om de stijl te bewerken</a:t>
            </a:r>
            <a:endParaRPr lang="nl-NL" dirty="0"/>
          </a:p>
        </p:txBody>
      </p:sp>
      <p:sp>
        <p:nvSpPr>
          <p:cNvPr id="3" name="Tijdelijke aanduiding voor inhoud 2"/>
          <p:cNvSpPr>
            <a:spLocks noGrp="1"/>
          </p:cNvSpPr>
          <p:nvPr>
            <p:ph idx="1"/>
          </p:nvPr>
        </p:nvSpPr>
        <p:spPr>
          <a:xfrm>
            <a:off x="3707904" y="620688"/>
            <a:ext cx="4978896" cy="5505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tekst 3"/>
          <p:cNvSpPr>
            <a:spLocks noGrp="1"/>
          </p:cNvSpPr>
          <p:nvPr>
            <p:ph type="body" sz="half" idx="2"/>
          </p:nvPr>
        </p:nvSpPr>
        <p:spPr>
          <a:xfrm>
            <a:off x="539552" y="1435100"/>
            <a:ext cx="3024336" cy="46910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om de modelstijlen te bewerken</a:t>
            </a:r>
          </a:p>
        </p:txBody>
      </p:sp>
      <p:sp>
        <p:nvSpPr>
          <p:cNvPr id="8"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A117A102-5749-4B08-AD20-E6E01E322309}" type="datetime1">
              <a:rPr lang="nl-NL" smtClean="0"/>
              <a:pPr/>
              <a:t>18-9-2017</a:t>
            </a:fld>
            <a:endParaRPr lang="nl-NL" dirty="0"/>
          </a:p>
        </p:txBody>
      </p:sp>
      <p:sp>
        <p:nvSpPr>
          <p:cNvPr id="9"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‹nr.›</a:t>
            </a:fld>
            <a:endParaRPr lang="nl-NL"/>
          </a:p>
        </p:txBody>
      </p:sp>
      <p:sp>
        <p:nvSpPr>
          <p:cNvPr id="10"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a:t>Avans Hogeschool - AE&amp;I - Informatica</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400" b="1"/>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8" name="Tijdelijke aanduiding voor datum 4"/>
          <p:cNvSpPr>
            <a:spLocks noGrp="1"/>
          </p:cNvSpPr>
          <p:nvPr>
            <p:ph type="dt" sz="half" idx="10"/>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C61338B2-C8B7-4EEC-B7EF-CDFB92E0B66F}" type="datetime1">
              <a:rPr lang="nl-NL" smtClean="0"/>
              <a:pPr/>
              <a:t>18-9-2017</a:t>
            </a:fld>
            <a:endParaRPr lang="nl-NL" dirty="0"/>
          </a:p>
        </p:txBody>
      </p:sp>
      <p:sp>
        <p:nvSpPr>
          <p:cNvPr id="9" name="Tijdelijke aanduiding voor dianummer 5"/>
          <p:cNvSpPr>
            <a:spLocks noGrp="1"/>
          </p:cNvSpPr>
          <p:nvPr>
            <p:ph type="sldNum" sz="quarter" idx="11"/>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‹nr.›</a:t>
            </a:fld>
            <a:endParaRPr lang="nl-NL"/>
          </a:p>
        </p:txBody>
      </p:sp>
      <p:sp>
        <p:nvSpPr>
          <p:cNvPr id="10" name="Tijdelijke aanduiding voor voettekst 6"/>
          <p:cNvSpPr>
            <a:spLocks noGrp="1"/>
          </p:cNvSpPr>
          <p:nvPr>
            <p:ph type="ftr" sz="quarter" idx="12"/>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a:t>Avans Hogeschool - AE&amp;I - Informatica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cstate="prin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40000" y="288000"/>
            <a:ext cx="7020000" cy="108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dirty="0"/>
              <a:t>Klik om de stijl te bewerken</a:t>
            </a:r>
            <a:endParaRPr lang="en-GB" dirty="0"/>
          </a:p>
        </p:txBody>
      </p:sp>
      <p:sp>
        <p:nvSpPr>
          <p:cNvPr id="1027" name="Rectangle 3"/>
          <p:cNvSpPr>
            <a:spLocks noGrp="1" noChangeArrowheads="1"/>
          </p:cNvSpPr>
          <p:nvPr>
            <p:ph type="body" idx="1"/>
          </p:nvPr>
        </p:nvSpPr>
        <p:spPr bwMode="auto">
          <a:xfrm>
            <a:off x="539552" y="1556792"/>
            <a:ext cx="7704856" cy="43204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
        <p:nvSpPr>
          <p:cNvPr id="7" name="Tijdelijke aanduiding voor datum 4"/>
          <p:cNvSpPr>
            <a:spLocks noGrp="1"/>
          </p:cNvSpPr>
          <p:nvPr>
            <p:ph type="dt" sz="half" idx="2"/>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fld id="{3078BA5D-31C5-47D9-9AA6-50ABB9B34C76}" type="datetime1">
              <a:rPr lang="nl-NL" smtClean="0"/>
              <a:pPr/>
              <a:t>18-9-2017</a:t>
            </a:fld>
            <a:endParaRPr lang="nl-NL" dirty="0"/>
          </a:p>
        </p:txBody>
      </p:sp>
      <p:sp>
        <p:nvSpPr>
          <p:cNvPr id="8" name="Tijdelijke aanduiding voor dianummer 5"/>
          <p:cNvSpPr>
            <a:spLocks noGrp="1"/>
          </p:cNvSpPr>
          <p:nvPr>
            <p:ph type="sldNum" sz="quarter" idx="4"/>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fld id="{0F95BF7B-D311-4A70-A4D8-7B3F6F265E16}" type="slidenum">
              <a:rPr lang="nl-NL" smtClean="0"/>
              <a:pPr/>
              <a:t>‹nr.›</a:t>
            </a:fld>
            <a:endParaRPr lang="nl-NL" dirty="0"/>
          </a:p>
        </p:txBody>
      </p:sp>
      <p:sp>
        <p:nvSpPr>
          <p:cNvPr id="9" name="Tijdelijke aanduiding voor voettekst 6"/>
          <p:cNvSpPr>
            <a:spLocks noGrp="1"/>
          </p:cNvSpPr>
          <p:nvPr>
            <p:ph type="ftr" sz="quarter" idx="3"/>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pPr algn="ctr"/>
            <a:r>
              <a:rPr lang="nl-NL" dirty="0"/>
              <a:t>Avans Hogeschool - AE&amp;I - Informatica</a:t>
            </a:r>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p:txStyles>
    <p:titleStyle>
      <a:lvl1pPr algn="l" rtl="0" eaLnBrk="1" fontAlgn="base" hangingPunct="1">
        <a:spcBef>
          <a:spcPct val="50000"/>
        </a:spcBef>
        <a:spcAft>
          <a:spcPct val="0"/>
        </a:spcAft>
        <a:defRPr sz="2800" b="1">
          <a:solidFill>
            <a:srgbClr val="C00000"/>
          </a:solidFill>
          <a:latin typeface="Arial"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p:titleStyle>
    <p:bodyStyle>
      <a:lvl1pPr marL="228600" indent="-228600" algn="l" rtl="0" eaLnBrk="1" fontAlgn="base" hangingPunct="1">
        <a:spcBef>
          <a:spcPct val="20000"/>
        </a:spcBef>
        <a:spcAft>
          <a:spcPct val="0"/>
        </a:spcAft>
        <a:buFont typeface="Verdana" pitchFamily="34" charset="0"/>
        <a:buChar char="•"/>
        <a:defRPr sz="2400">
          <a:solidFill>
            <a:schemeClr val="tx1"/>
          </a:solidFill>
          <a:latin typeface="Arial" pitchFamily="34" charset="0"/>
          <a:ea typeface="+mn-ea"/>
          <a:cs typeface="Arial" pitchFamily="34" charset="0"/>
        </a:defRPr>
      </a:lvl1pPr>
      <a:lvl2pPr marL="444500" indent="-1651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2pPr>
      <a:lvl3pPr marL="723900" indent="-1778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3pPr>
      <a:lvl4pPr marL="965200" indent="-1397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cstate="prin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40000" y="288000"/>
            <a:ext cx="7020000" cy="108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dirty="0"/>
              <a:t>Klik om de stijl te bewerken</a:t>
            </a:r>
            <a:endParaRPr lang="en-GB" dirty="0"/>
          </a:p>
        </p:txBody>
      </p:sp>
      <p:sp>
        <p:nvSpPr>
          <p:cNvPr id="1027" name="Rectangle 3"/>
          <p:cNvSpPr>
            <a:spLocks noGrp="1" noChangeArrowheads="1"/>
          </p:cNvSpPr>
          <p:nvPr>
            <p:ph type="body" idx="1"/>
          </p:nvPr>
        </p:nvSpPr>
        <p:spPr bwMode="auto">
          <a:xfrm>
            <a:off x="539552" y="1556792"/>
            <a:ext cx="7704856" cy="43204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
        <p:nvSpPr>
          <p:cNvPr id="7" name="Tijdelijke aanduiding voor datum 4"/>
          <p:cNvSpPr>
            <a:spLocks noGrp="1"/>
          </p:cNvSpPr>
          <p:nvPr>
            <p:ph type="dt" sz="half" idx="2"/>
          </p:nvPr>
        </p:nvSpPr>
        <p:spPr>
          <a:xfrm>
            <a:off x="457200" y="6552000"/>
            <a:ext cx="2133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A&amp;I - college 2</a:t>
            </a:r>
            <a:endParaRPr lang="en-US" dirty="0">
              <a:solidFill>
                <a:srgbClr val="FFFFFF"/>
              </a:solidFill>
            </a:endParaRPr>
          </a:p>
        </p:txBody>
      </p:sp>
      <p:sp>
        <p:nvSpPr>
          <p:cNvPr id="8" name="Tijdelijke aanduiding voor dianummer 5"/>
          <p:cNvSpPr>
            <a:spLocks noGrp="1"/>
          </p:cNvSpPr>
          <p:nvPr>
            <p:ph type="sldNum" sz="quarter" idx="4"/>
          </p:nvPr>
        </p:nvSpPr>
        <p:spPr>
          <a:xfrm>
            <a:off x="6553200" y="6552000"/>
            <a:ext cx="2133600" cy="216000"/>
          </a:xfrm>
          <a:prstGeom prst="rect">
            <a:avLst/>
          </a:prstGeom>
        </p:spPr>
        <p:txBody>
          <a:bodyPr/>
          <a:lstStyle>
            <a:lvl1pPr algn="r">
              <a:defRPr sz="900">
                <a:solidFill>
                  <a:schemeClr val="accent1"/>
                </a:solidFill>
                <a:latin typeface="Tahoma" pitchFamily="34" charset="0"/>
                <a:ea typeface="Tahoma" pitchFamily="34" charset="0"/>
                <a:cs typeface="Tahoma" pitchFamily="34" charset="0"/>
              </a:defRPr>
            </a:lvl1pPr>
          </a:lstStyle>
          <a:p>
            <a:r>
              <a:rPr lang="en-US">
                <a:solidFill>
                  <a:srgbClr val="FFFFFF"/>
                </a:solidFill>
              </a:rPr>
              <a:t>5-</a:t>
            </a:r>
            <a:fld id="{CC7ADE04-003B-4E30-94E2-141B57BB427D}" type="slidenum">
              <a:rPr lang="en-US" smtClean="0">
                <a:solidFill>
                  <a:srgbClr val="FFFFFF"/>
                </a:solidFill>
              </a:rPr>
              <a:pPr/>
              <a:t>‹nr.›</a:t>
            </a:fld>
            <a:endParaRPr lang="en-US" dirty="0">
              <a:solidFill>
                <a:srgbClr val="FFFFFF"/>
              </a:solidFill>
            </a:endParaRPr>
          </a:p>
        </p:txBody>
      </p:sp>
      <p:sp>
        <p:nvSpPr>
          <p:cNvPr id="9" name="Tijdelijke aanduiding voor voettekst 6"/>
          <p:cNvSpPr>
            <a:spLocks noGrp="1"/>
          </p:cNvSpPr>
          <p:nvPr>
            <p:ph type="ftr" sz="quarter" idx="3"/>
          </p:nvPr>
        </p:nvSpPr>
        <p:spPr>
          <a:xfrm>
            <a:off x="3124200" y="6552000"/>
            <a:ext cx="2895600" cy="216000"/>
          </a:xfrm>
          <a:prstGeom prst="rect">
            <a:avLst/>
          </a:prstGeom>
        </p:spPr>
        <p:txBody>
          <a:bodyPr/>
          <a:lstStyle>
            <a:lvl1pPr>
              <a:defRPr sz="900">
                <a:solidFill>
                  <a:schemeClr val="accent1"/>
                </a:solidFill>
                <a:latin typeface="Tahoma" pitchFamily="34" charset="0"/>
                <a:ea typeface="Tahoma" pitchFamily="34" charset="0"/>
                <a:cs typeface="Tahoma" pitchFamily="34" charset="0"/>
              </a:defRPr>
            </a:lvl1pPr>
          </a:lstStyle>
          <a:p>
            <a:endParaRPr lang="en-US" dirty="0">
              <a:solidFill>
                <a:srgbClr val="FFFFFF"/>
              </a:solidFill>
            </a:endParaRPr>
          </a:p>
        </p:txBody>
      </p:sp>
    </p:spTree>
    <p:extLst>
      <p:ext uri="{BB962C8B-B14F-4D97-AF65-F5344CB8AC3E}">
        <p14:creationId xmlns:p14="http://schemas.microsoft.com/office/powerpoint/2010/main" val="337447013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hf hdr="0" ftr="0" dt="0"/>
  <p:txStyles>
    <p:titleStyle>
      <a:lvl1pPr algn="l" rtl="0" eaLnBrk="1" fontAlgn="base" hangingPunct="1">
        <a:spcBef>
          <a:spcPct val="50000"/>
        </a:spcBef>
        <a:spcAft>
          <a:spcPct val="0"/>
        </a:spcAft>
        <a:defRPr sz="2800" b="1">
          <a:solidFill>
            <a:srgbClr val="C00000"/>
          </a:solidFill>
          <a:latin typeface="Arial"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p:titleStyle>
    <p:bodyStyle>
      <a:lvl1pPr marL="228600" indent="-228600" algn="l" rtl="0" eaLnBrk="1" fontAlgn="base" hangingPunct="1">
        <a:spcBef>
          <a:spcPct val="20000"/>
        </a:spcBef>
        <a:spcAft>
          <a:spcPct val="0"/>
        </a:spcAft>
        <a:buFont typeface="Verdana" pitchFamily="34" charset="0"/>
        <a:buChar char="•"/>
        <a:defRPr sz="2400">
          <a:solidFill>
            <a:schemeClr val="tx1"/>
          </a:solidFill>
          <a:latin typeface="Arial" pitchFamily="34" charset="0"/>
          <a:ea typeface="+mn-ea"/>
          <a:cs typeface="Arial" pitchFamily="34" charset="0"/>
        </a:defRPr>
      </a:lvl1pPr>
      <a:lvl2pPr marL="444500" indent="-1651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2pPr>
      <a:lvl3pPr marL="723900" indent="-1778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3pPr>
      <a:lvl4pPr marL="965200" indent="-139700" algn="l" rtl="0" eaLnBrk="1" fontAlgn="base" hangingPunct="1">
        <a:spcBef>
          <a:spcPct val="20000"/>
        </a:spcBef>
        <a:spcAft>
          <a:spcPct val="0"/>
        </a:spcAft>
        <a:buChar char="–"/>
        <a:defRPr sz="2400" i="1">
          <a:solidFill>
            <a:schemeClr val="tx1"/>
          </a:solidFill>
          <a:latin typeface="Arial" pitchFamily="34" charset="0"/>
          <a:cs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package" Target="../embeddings/Microsoft_Visio_Drawing11.vsdx"/></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package" Target="../embeddings/Microsoft_Visio_Drawing3.vsd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package" Target="../embeddings/Microsoft_Visio_Drawing4.vsdx"/></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package" Target="../embeddings/Microsoft_Visio_Drawing5.vsdx"/></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package" Target="../embeddings/Microsoft_Visio_Drawing6.vsdx"/></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package" Target="../embeddings/Microsoft_Visio_Drawing7.vsdx"/></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3.emf"/><Relationship Id="rId4" Type="http://schemas.openxmlformats.org/officeDocument/2006/relationships/package" Target="../embeddings/Microsoft_Visio_Drawing8.vsdx"/></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4.emf"/><Relationship Id="rId4" Type="http://schemas.openxmlformats.org/officeDocument/2006/relationships/package" Target="../embeddings/Microsoft_Visio_Drawing9.vsdx"/></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5.emf"/><Relationship Id="rId4" Type="http://schemas.openxmlformats.org/officeDocument/2006/relationships/package" Target="../embeddings/Microsoft_Visio_Drawing10.vsdx"/></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6.emf"/><Relationship Id="rId4" Type="http://schemas.openxmlformats.org/officeDocument/2006/relationships/package" Target="../embeddings/Microsoft_Visio_Drawing112.vsdx"/></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7.emf"/><Relationship Id="rId4" Type="http://schemas.openxmlformats.org/officeDocument/2006/relationships/package" Target="../embeddings/Microsoft_Visio_Drawing12.vsdx"/></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8.emf"/><Relationship Id="rId4" Type="http://schemas.openxmlformats.org/officeDocument/2006/relationships/package" Target="../embeddings/Microsoft_Visio_Drawing13.vsdx"/></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9.emf"/><Relationship Id="rId4" Type="http://schemas.openxmlformats.org/officeDocument/2006/relationships/package" Target="../embeddings/Microsoft_Visio_Drawing14.vsdx"/></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5.emf"/><Relationship Id="rId4" Type="http://schemas.openxmlformats.org/officeDocument/2006/relationships/package" Target="../embeddings/Microsoft_Visio_Drawing15.vsdx"/></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Visio_Drawing16.vsdx"/><Relationship Id="rId2" Type="http://schemas.openxmlformats.org/officeDocument/2006/relationships/slideLayout" Target="../slideLayouts/slideLayout17.xml"/><Relationship Id="rId1" Type="http://schemas.openxmlformats.org/officeDocument/2006/relationships/vmlDrawing" Target="../drawings/vmlDrawing16.vml"/><Relationship Id="rId4" Type="http://schemas.openxmlformats.org/officeDocument/2006/relationships/image" Target="../media/image27.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Visio_Drawing17.vsdx"/><Relationship Id="rId2" Type="http://schemas.openxmlformats.org/officeDocument/2006/relationships/slideLayout" Target="../slideLayouts/slideLayout17.xml"/><Relationship Id="rId1" Type="http://schemas.openxmlformats.org/officeDocument/2006/relationships/vmlDrawing" Target="../drawings/vmlDrawing17.vml"/><Relationship Id="rId4" Type="http://schemas.openxmlformats.org/officeDocument/2006/relationships/image" Target="../media/image28.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Visio_Drawing18.vsdx"/><Relationship Id="rId2" Type="http://schemas.openxmlformats.org/officeDocument/2006/relationships/slideLayout" Target="../slideLayouts/slideLayout17.xml"/><Relationship Id="rId1" Type="http://schemas.openxmlformats.org/officeDocument/2006/relationships/vmlDrawing" Target="../drawings/vmlDrawing18.vml"/><Relationship Id="rId4" Type="http://schemas.openxmlformats.org/officeDocument/2006/relationships/image" Target="../media/image29.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Visio_Drawing1.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ctrTitle"/>
          </p:nvPr>
        </p:nvSpPr>
        <p:spPr>
          <a:xfrm>
            <a:off x="540000" y="432000"/>
            <a:ext cx="8280920" cy="2016125"/>
          </a:xfrm>
        </p:spPr>
        <p:txBody>
          <a:bodyPr/>
          <a:lstStyle/>
          <a:p>
            <a:r>
              <a:rPr lang="nl-NL" sz="5400" dirty="0">
                <a:solidFill>
                  <a:schemeClr val="accent1"/>
                </a:solidFill>
              </a:rPr>
              <a:t>Gegevensmodellering</a:t>
            </a:r>
            <a:br>
              <a:rPr lang="nl-NL" sz="6000" dirty="0">
                <a:solidFill>
                  <a:schemeClr val="accent1"/>
                </a:solidFill>
              </a:rPr>
            </a:br>
            <a:r>
              <a:rPr lang="nl-NL" sz="3200" b="0" dirty="0">
                <a:solidFill>
                  <a:schemeClr val="accent1"/>
                </a:solidFill>
              </a:rPr>
              <a:t>VP</a:t>
            </a:r>
            <a:r>
              <a:rPr lang="nl-NL" sz="3200" b="0" dirty="0">
                <a:solidFill>
                  <a:schemeClr val="accent1"/>
                </a:solidFill>
                <a:effectLst/>
              </a:rPr>
              <a:t>I </a:t>
            </a:r>
            <a:r>
              <a:rPr lang="nl-NL" sz="3200" b="0" dirty="0">
                <a:solidFill>
                  <a:schemeClr val="accent1"/>
                </a:solidFill>
              </a:rPr>
              <a:t>Relationele Databases College 2 </a:t>
            </a:r>
            <a:endParaRPr lang="nl-NL" sz="3200" b="0" dirty="0">
              <a:solidFill>
                <a:schemeClr val="accent1"/>
              </a:solidFill>
              <a:effectLst/>
            </a:endParaRPr>
          </a:p>
        </p:txBody>
      </p:sp>
      <p:sp>
        <p:nvSpPr>
          <p:cNvPr id="281603" name="Rectangle 3"/>
          <p:cNvSpPr>
            <a:spLocks noGrp="1" noChangeArrowheads="1"/>
          </p:cNvSpPr>
          <p:nvPr>
            <p:ph type="subTitle" idx="1"/>
          </p:nvPr>
        </p:nvSpPr>
        <p:spPr>
          <a:xfrm>
            <a:off x="540000" y="2880000"/>
            <a:ext cx="6400800" cy="1944688"/>
          </a:xfrm>
        </p:spPr>
        <p:txBody>
          <a:bodyPr>
            <a:normAutofit/>
          </a:bodyPr>
          <a:lstStyle/>
          <a:p>
            <a:r>
              <a:rPr lang="nl-NL" dirty="0"/>
              <a:t>Opleiding Informatica</a:t>
            </a:r>
            <a:endParaRPr lang="nl-NL" dirty="0">
              <a:effectLst/>
            </a:endParaRPr>
          </a:p>
          <a:p>
            <a:r>
              <a:rPr lang="nl-NL" dirty="0"/>
              <a:t>Academie voor Engineering &amp; ICT</a:t>
            </a:r>
          </a:p>
          <a:p>
            <a:r>
              <a:rPr lang="nl-NL" dirty="0">
                <a:effectLst/>
              </a:rPr>
              <a:t>Avans Hogeschool Breda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ERD General Hardware Company</a:t>
            </a:r>
          </a:p>
        </p:txBody>
      </p:sp>
      <p:sp>
        <p:nvSpPr>
          <p:cNvPr id="4" name="Tijdelijke aanduiding voor datum 3"/>
          <p:cNvSpPr>
            <a:spLocks noGrp="1"/>
          </p:cNvSpPr>
          <p:nvPr>
            <p:ph type="dt" sz="half" idx="10"/>
          </p:nvPr>
        </p:nvSpPr>
        <p:spPr/>
        <p:txBody>
          <a:bodyPr/>
          <a:lstStyle/>
          <a:p>
            <a:fld id="{E918D115-2CDF-4B91-97B5-E384D1914689}" type="datetime1">
              <a:rPr lang="nl-NL" smtClean="0"/>
              <a:pPr/>
              <a:t>18-9-2017</a:t>
            </a:fld>
            <a:endParaRPr lang="nl-NL" dirty="0"/>
          </a:p>
        </p:txBody>
      </p:sp>
      <p:sp>
        <p:nvSpPr>
          <p:cNvPr id="5" name="Tijdelijke aanduiding voor dianummer 4"/>
          <p:cNvSpPr>
            <a:spLocks noGrp="1"/>
          </p:cNvSpPr>
          <p:nvPr>
            <p:ph type="sldNum" sz="quarter" idx="11"/>
          </p:nvPr>
        </p:nvSpPr>
        <p:spPr/>
        <p:txBody>
          <a:bodyPr/>
          <a:lstStyle/>
          <a:p>
            <a:fld id="{0F95BF7B-D311-4A70-A4D8-7B3F6F265E16}" type="slidenum">
              <a:rPr lang="nl-NL" smtClean="0"/>
              <a:pPr/>
              <a:t>10</a:t>
            </a:fld>
            <a:endParaRPr lang="nl-NL" dirty="0"/>
          </a:p>
        </p:txBody>
      </p:sp>
      <p:sp>
        <p:nvSpPr>
          <p:cNvPr id="6" name="Tijdelijke aanduiding voor voettekst 5"/>
          <p:cNvSpPr>
            <a:spLocks noGrp="1"/>
          </p:cNvSpPr>
          <p:nvPr>
            <p:ph type="ftr" sz="quarter" idx="12"/>
          </p:nvPr>
        </p:nvSpPr>
        <p:spPr/>
        <p:txBody>
          <a:bodyPr/>
          <a:lstStyle/>
          <a:p>
            <a:pPr algn="ctr"/>
            <a:r>
              <a:rPr lang="nl-NL"/>
              <a:t>Avans Hogeschool - AE&amp;I - Informatica</a:t>
            </a:r>
            <a:endParaRPr lang="nl-NL" dirty="0"/>
          </a:p>
        </p:txBody>
      </p:sp>
      <p:pic>
        <p:nvPicPr>
          <p:cNvPr id="8" name="Picture 3"/>
          <p:cNvPicPr>
            <a:picLocks noChangeAspect="1" noChangeArrowheads="1"/>
          </p:cNvPicPr>
          <p:nvPr/>
        </p:nvPicPr>
        <p:blipFill>
          <a:blip r:embed="rId3" cstate="print"/>
          <a:srcRect b="4973"/>
          <a:stretch>
            <a:fillRect/>
          </a:stretch>
        </p:blipFill>
        <p:spPr bwMode="black">
          <a:xfrm>
            <a:off x="2619764" y="828000"/>
            <a:ext cx="5480248" cy="5625827"/>
          </a:xfrm>
          <a:prstGeom prst="rect">
            <a:avLst/>
          </a:prstGeom>
          <a:noFill/>
          <a:ln w="9525">
            <a:noFill/>
            <a:miter lim="800000"/>
            <a:headEnd/>
            <a:tailEnd/>
          </a:ln>
        </p:spPr>
      </p:pic>
    </p:spTree>
    <p:extLst>
      <p:ext uri="{BB962C8B-B14F-4D97-AF65-F5344CB8AC3E}">
        <p14:creationId xmlns:p14="http://schemas.microsoft.com/office/powerpoint/2010/main" val="169158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540000" y="288000"/>
            <a:ext cx="7020000" cy="720000"/>
          </a:xfrm>
        </p:spPr>
        <p:txBody>
          <a:bodyPr/>
          <a:lstStyle/>
          <a:p>
            <a:r>
              <a:rPr lang="nl-NL" dirty="0"/>
              <a:t>Oefening 4-1</a:t>
            </a:r>
          </a:p>
        </p:txBody>
      </p:sp>
      <p:sp>
        <p:nvSpPr>
          <p:cNvPr id="205827" name="Rectangle 3"/>
          <p:cNvSpPr>
            <a:spLocks noGrp="1" noChangeArrowheads="1"/>
          </p:cNvSpPr>
          <p:nvPr>
            <p:ph idx="1"/>
          </p:nvPr>
        </p:nvSpPr>
        <p:spPr>
          <a:xfrm>
            <a:off x="540000" y="1080001"/>
            <a:ext cx="8100000" cy="5301328"/>
          </a:xfrm>
        </p:spPr>
        <p:txBody>
          <a:bodyPr/>
          <a:lstStyle/>
          <a:p>
            <a:pPr marL="0" indent="0">
              <a:spcBef>
                <a:spcPct val="0"/>
              </a:spcBef>
              <a:buNone/>
              <a:defRPr/>
            </a:pPr>
            <a:r>
              <a:rPr lang="nl-NL" sz="2800" dirty="0"/>
              <a:t>We beginnen met een intuïtieve oefening</a:t>
            </a:r>
          </a:p>
          <a:p>
            <a:pPr marL="0" indent="0">
              <a:spcBef>
                <a:spcPct val="0"/>
              </a:spcBef>
              <a:buNone/>
              <a:defRPr/>
            </a:pPr>
            <a:endParaRPr lang="nl-NL" sz="2800" dirty="0"/>
          </a:p>
          <a:p>
            <a:pPr marL="415925" lvl="1" indent="0">
              <a:spcBef>
                <a:spcPct val="0"/>
              </a:spcBef>
              <a:buNone/>
              <a:defRPr/>
            </a:pPr>
            <a:r>
              <a:rPr lang="nl-NL" sz="2800" dirty="0"/>
              <a:t>We nemen aan dat we voor een makelaarskantoor een administratie willen opzetten, vooral voor de verkoop van huizen.</a:t>
            </a:r>
          </a:p>
          <a:p>
            <a:pPr marL="0" indent="0">
              <a:spcBef>
                <a:spcPct val="0"/>
              </a:spcBef>
              <a:buNone/>
              <a:defRPr/>
            </a:pPr>
            <a:endParaRPr lang="nl-NL" sz="2800" dirty="0"/>
          </a:p>
          <a:p>
            <a:pPr marL="0" indent="0">
              <a:spcBef>
                <a:spcPct val="0"/>
              </a:spcBef>
              <a:buNone/>
              <a:defRPr/>
            </a:pPr>
            <a:r>
              <a:rPr lang="nl-NL" sz="2800" b="1" dirty="0"/>
              <a:t>Over welke onderwerpen zouden er nu gegevens vastgelegd moeten worden?</a:t>
            </a:r>
          </a:p>
        </p:txBody>
      </p:sp>
      <p:sp>
        <p:nvSpPr>
          <p:cNvPr id="7" name="Tijdelijke aanduiding voor datum 4"/>
          <p:cNvSpPr>
            <a:spLocks noGrp="1"/>
          </p:cNvSpPr>
          <p:nvPr>
            <p:ph type="dt" sz="half" idx="10"/>
          </p:nvPr>
        </p:nvSpPr>
        <p:spPr>
          <a:xfrm>
            <a:off x="457200" y="6552000"/>
            <a:ext cx="2133600" cy="216000"/>
          </a:xfrm>
        </p:spPr>
        <p:txBody>
          <a:bodyPr/>
          <a:lstStyle/>
          <a:p>
            <a:fld id="{1348CCE5-4D41-479B-8D00-BF0B77C24839}"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11</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Oefening 4-2</a:t>
            </a:r>
          </a:p>
        </p:txBody>
      </p:sp>
      <p:sp>
        <p:nvSpPr>
          <p:cNvPr id="207875" name="Rectangle 3"/>
          <p:cNvSpPr>
            <a:spLocks noGrp="1" noChangeArrowheads="1"/>
          </p:cNvSpPr>
          <p:nvPr>
            <p:ph idx="1"/>
          </p:nvPr>
        </p:nvSpPr>
        <p:spPr>
          <a:xfrm>
            <a:off x="540000" y="1080000"/>
            <a:ext cx="8100000" cy="4862512"/>
          </a:xfrm>
        </p:spPr>
        <p:txBody>
          <a:bodyPr/>
          <a:lstStyle/>
          <a:p>
            <a:pPr marL="0" indent="0">
              <a:spcBef>
                <a:spcPct val="0"/>
              </a:spcBef>
              <a:buNone/>
              <a:defRPr/>
            </a:pPr>
            <a:r>
              <a:rPr lang="nl-NL" sz="2800" dirty="0"/>
              <a:t>We gaan door met een 2</a:t>
            </a:r>
            <a:r>
              <a:rPr lang="nl-NL" sz="2800" baseline="30000" dirty="0"/>
              <a:t>de</a:t>
            </a:r>
            <a:r>
              <a:rPr lang="nl-NL" sz="2800" dirty="0"/>
              <a:t> intuïtieve oefening:</a:t>
            </a:r>
          </a:p>
          <a:p>
            <a:pPr marL="0" indent="0">
              <a:spcBef>
                <a:spcPct val="0"/>
              </a:spcBef>
              <a:buNone/>
              <a:defRPr/>
            </a:pPr>
            <a:endParaRPr lang="nl-NL" sz="2800" dirty="0"/>
          </a:p>
          <a:p>
            <a:pPr marL="0" indent="0">
              <a:spcBef>
                <a:spcPct val="0"/>
              </a:spcBef>
              <a:buNone/>
              <a:defRPr/>
            </a:pPr>
            <a:r>
              <a:rPr lang="nl-NL" sz="2800" b="1" dirty="0"/>
              <a:t>Gegeven de gekozen onderwerpen, welke gegevens zouden we daar voor willen vastleggen?</a:t>
            </a:r>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B9C744AB-F755-4CBC-ADAF-16925117392C}"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12</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Entiteiten</a:t>
            </a:r>
          </a:p>
        </p:txBody>
      </p:sp>
      <p:sp>
        <p:nvSpPr>
          <p:cNvPr id="207875" name="Rectangle 3"/>
          <p:cNvSpPr>
            <a:spLocks noGrp="1" noChangeArrowheads="1"/>
          </p:cNvSpPr>
          <p:nvPr>
            <p:ph idx="1"/>
          </p:nvPr>
        </p:nvSpPr>
        <p:spPr>
          <a:xfrm>
            <a:off x="540000" y="1080000"/>
            <a:ext cx="8100000" cy="4862512"/>
          </a:xfrm>
        </p:spPr>
        <p:txBody>
          <a:bodyPr/>
          <a:lstStyle/>
          <a:p>
            <a:pPr marL="288000" indent="-288000">
              <a:spcBef>
                <a:spcPct val="0"/>
              </a:spcBef>
            </a:pPr>
            <a:r>
              <a:rPr lang="nl-NL" sz="2800" dirty="0"/>
              <a:t>Een </a:t>
            </a:r>
            <a:r>
              <a:rPr lang="nl-NL" sz="2800" u="sng" dirty="0"/>
              <a:t>entiteit(instantie)</a:t>
            </a:r>
            <a:r>
              <a:rPr lang="nl-NL" sz="2800" dirty="0"/>
              <a:t> is één concreet ding, object, onderwerp in de omgeving waarover we ‘iets’ willen vastleggen;</a:t>
            </a:r>
          </a:p>
          <a:p>
            <a:pPr marL="288000" indent="-288000">
              <a:spcBef>
                <a:spcPct val="0"/>
              </a:spcBef>
              <a:buFont typeface="Symbol" pitchFamily="18" charset="2"/>
              <a:buNone/>
            </a:pPr>
            <a:endParaRPr lang="nl-NL" sz="2800" dirty="0"/>
          </a:p>
          <a:p>
            <a:pPr marL="288000" indent="-288000">
              <a:spcBef>
                <a:spcPct val="0"/>
              </a:spcBef>
            </a:pPr>
            <a:r>
              <a:rPr lang="nl-NL" sz="2800" dirty="0"/>
              <a:t>Een </a:t>
            </a:r>
            <a:r>
              <a:rPr lang="nl-NL" sz="2800" u="sng" dirty="0"/>
              <a:t>entiteittype</a:t>
            </a:r>
            <a:r>
              <a:rPr lang="nl-NL" sz="2800" dirty="0"/>
              <a:t> beschrijft een verzameling entiteiten van hetzelfde soort;</a:t>
            </a:r>
          </a:p>
          <a:p>
            <a:pPr marL="503900" lvl="1" indent="-288000">
              <a:spcBef>
                <a:spcPct val="0"/>
              </a:spcBef>
            </a:pPr>
            <a:r>
              <a:rPr lang="nl-NL" sz="2800" dirty="0"/>
              <a:t>In ons voorbeeld was dat een huis</a:t>
            </a:r>
          </a:p>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4049F6BE-2B43-40DA-8060-75429D99FF89}"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13</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Attributen</a:t>
            </a:r>
          </a:p>
        </p:txBody>
      </p:sp>
      <p:sp>
        <p:nvSpPr>
          <p:cNvPr id="207875" name="Rectangle 3"/>
          <p:cNvSpPr>
            <a:spLocks noGrp="1" noChangeArrowheads="1"/>
          </p:cNvSpPr>
          <p:nvPr>
            <p:ph idx="1"/>
          </p:nvPr>
        </p:nvSpPr>
        <p:spPr>
          <a:xfrm>
            <a:off x="540000" y="1080000"/>
            <a:ext cx="8100000" cy="4862512"/>
          </a:xfrm>
        </p:spPr>
        <p:txBody>
          <a:bodyPr/>
          <a:lstStyle/>
          <a:p>
            <a:pPr marL="288000" indent="-288000">
              <a:spcBef>
                <a:spcPct val="0"/>
              </a:spcBef>
            </a:pPr>
            <a:r>
              <a:rPr lang="nl-NL" sz="2800" dirty="0"/>
              <a:t>Een </a:t>
            </a:r>
            <a:r>
              <a:rPr lang="nl-NL" sz="2800" u="sng" dirty="0"/>
              <a:t>attribuut</a:t>
            </a:r>
            <a:r>
              <a:rPr lang="nl-NL" sz="2800" dirty="0"/>
              <a:t> is een eigenschap (karakteristiek, feit) van een entiteit</a:t>
            </a:r>
          </a:p>
          <a:p>
            <a:pPr marL="288000" indent="-288000">
              <a:spcBef>
                <a:spcPct val="0"/>
              </a:spcBef>
            </a:pPr>
            <a:endParaRPr lang="nl-NL" sz="2800" dirty="0"/>
          </a:p>
          <a:p>
            <a:pPr marL="503900" lvl="1" indent="-288000">
              <a:spcBef>
                <a:spcPct val="0"/>
              </a:spcBef>
            </a:pPr>
            <a:r>
              <a:rPr lang="nl-NL" sz="2800" dirty="0"/>
              <a:t>In ons voorbeeld was dat een adres of plaats (van een huis)</a:t>
            </a:r>
          </a:p>
          <a:p>
            <a:pPr marL="288000" indent="-288000">
              <a:spcBef>
                <a:spcPct val="0"/>
              </a:spcBef>
            </a:pPr>
            <a:endParaRPr lang="nl-NL" sz="2800" dirty="0"/>
          </a:p>
          <a:p>
            <a:pPr marL="288000" indent="-288000">
              <a:spcBef>
                <a:spcPct val="0"/>
              </a:spcBef>
            </a:pPr>
            <a:r>
              <a:rPr lang="nl-NL" sz="2800" dirty="0"/>
              <a:t>Sommige attributen hebben unieke waarden binnen een entiteittype, binnen alle entiteitinstanties dus</a:t>
            </a:r>
          </a:p>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6FF5761A-3FFA-4EA0-B9A3-A7E5D8AC2C10}"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14</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11560" y="288000"/>
            <a:ext cx="6948440" cy="1124776"/>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ERD General Hardware Company</a:t>
            </a:r>
          </a:p>
        </p:txBody>
      </p:sp>
      <p:sp>
        <p:nvSpPr>
          <p:cNvPr id="207875" name="Rectangle 3"/>
          <p:cNvSpPr>
            <a:spLocks noGrp="1" noChangeArrowheads="1"/>
          </p:cNvSpPr>
          <p:nvPr>
            <p:ph idx="1"/>
          </p:nvPr>
        </p:nvSpPr>
        <p:spPr>
          <a:xfrm>
            <a:off x="540000" y="1080000"/>
            <a:ext cx="8100000" cy="4862512"/>
          </a:xfrm>
        </p:spPr>
        <p:txBody>
          <a:bodyPr/>
          <a:lstStyle/>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FCAA107E-6452-451E-B086-BD0E798FD460}"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15</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graphicFrame>
        <p:nvGraphicFramePr>
          <p:cNvPr id="2" name="Object 1"/>
          <p:cNvGraphicFramePr>
            <a:graphicFrameLocks noChangeAspect="1"/>
          </p:cNvGraphicFramePr>
          <p:nvPr>
            <p:extLst/>
          </p:nvPr>
        </p:nvGraphicFramePr>
        <p:xfrm>
          <a:off x="59574" y="1079999"/>
          <a:ext cx="9084426" cy="4725265"/>
        </p:xfrm>
        <a:graphic>
          <a:graphicData uri="http://schemas.openxmlformats.org/presentationml/2006/ole">
            <mc:AlternateContent xmlns:mc="http://schemas.openxmlformats.org/markup-compatibility/2006">
              <mc:Choice xmlns:v="urn:schemas-microsoft-com:vml" Requires="v">
                <p:oleObj spid="_x0000_s19485" name="Visio" r:id="rId4" imgW="9118907" imgH="4742467" progId="Visio.Drawing.15">
                  <p:embed/>
                </p:oleObj>
              </mc:Choice>
              <mc:Fallback>
                <p:oleObj name="Visio" r:id="rId4" imgW="9118907" imgH="4742467" progId="Visio.Drawing.15">
                  <p:embed/>
                  <p:pic>
                    <p:nvPicPr>
                      <p:cNvPr id="0" name=""/>
                      <p:cNvPicPr/>
                      <p:nvPr/>
                    </p:nvPicPr>
                    <p:blipFill>
                      <a:blip r:embed="rId5"/>
                      <a:stretch>
                        <a:fillRect/>
                      </a:stretch>
                    </p:blipFill>
                    <p:spPr>
                      <a:xfrm>
                        <a:off x="59574" y="1079999"/>
                        <a:ext cx="9084426" cy="4725265"/>
                      </a:xfrm>
                      <a:prstGeom prst="rect">
                        <a:avLst/>
                      </a:prstGeom>
                    </p:spPr>
                  </p:pic>
                </p:oleObj>
              </mc:Fallback>
            </mc:AlternateContent>
          </a:graphicData>
        </a:graphic>
      </p:graphicFrame>
    </p:spTree>
    <p:extLst>
      <p:ext uri="{BB962C8B-B14F-4D97-AF65-F5344CB8AC3E}">
        <p14:creationId xmlns:p14="http://schemas.microsoft.com/office/powerpoint/2010/main" val="2049357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ChangeArrowheads="1"/>
          </p:cNvSpPr>
          <p:nvPr>
            <p:ph idx="1"/>
          </p:nvPr>
        </p:nvSpPr>
        <p:spPr>
          <a:xfrm>
            <a:off x="540000" y="1080000"/>
            <a:ext cx="8100000" cy="5013296"/>
          </a:xfrm>
        </p:spPr>
        <p:txBody>
          <a:bodyPr/>
          <a:lstStyle/>
          <a:p>
            <a:pPr>
              <a:spcBef>
                <a:spcPct val="0"/>
              </a:spcBef>
              <a:defRPr/>
            </a:pPr>
            <a:r>
              <a:rPr lang="nl-NL" sz="2800" dirty="0"/>
              <a:t>Een entiteit wordt weergegeven in een (staande) rechthoekige vorm</a:t>
            </a:r>
          </a:p>
          <a:p>
            <a:pPr>
              <a:spcBef>
                <a:spcPct val="0"/>
              </a:spcBef>
              <a:buNone/>
              <a:defRPr/>
            </a:pPr>
            <a:endParaRPr lang="nl-NL" sz="2800" dirty="0"/>
          </a:p>
          <a:p>
            <a:pPr>
              <a:spcBef>
                <a:spcPct val="0"/>
              </a:spcBef>
              <a:defRPr/>
            </a:pPr>
            <a:r>
              <a:rPr lang="nl-NL" sz="2800" dirty="0"/>
              <a:t>De naam van de entiteit in </a:t>
            </a:r>
            <a:r>
              <a:rPr lang="nl-NL" dirty="0" err="1"/>
              <a:t>PascalCase</a:t>
            </a:r>
            <a:r>
              <a:rPr lang="nl-NL" dirty="0"/>
              <a:t> </a:t>
            </a:r>
            <a:r>
              <a:rPr lang="nl-NL" sz="2800" dirty="0"/>
              <a:t>en in enkelvoud staat boven de scheidingslijn</a:t>
            </a:r>
          </a:p>
          <a:p>
            <a:pPr>
              <a:spcBef>
                <a:spcPct val="0"/>
              </a:spcBef>
              <a:buNone/>
              <a:defRPr/>
            </a:pPr>
            <a:endParaRPr lang="nl-NL" sz="2800" dirty="0"/>
          </a:p>
          <a:p>
            <a:pPr>
              <a:spcBef>
                <a:spcPct val="0"/>
              </a:spcBef>
              <a:defRPr/>
            </a:pPr>
            <a:r>
              <a:rPr lang="nl-NL" dirty="0"/>
              <a:t>Verkoper </a:t>
            </a:r>
            <a:r>
              <a:rPr lang="nl-NL" sz="2800" dirty="0"/>
              <a:t>is</a:t>
            </a:r>
          </a:p>
          <a:p>
            <a:pPr>
              <a:spcBef>
                <a:spcPct val="0"/>
              </a:spcBef>
              <a:buNone/>
              <a:defRPr/>
            </a:pPr>
            <a:r>
              <a:rPr lang="nl-NL" sz="2800" dirty="0"/>
              <a:t>	een entiteittype</a:t>
            </a:r>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graphicFrame>
        <p:nvGraphicFramePr>
          <p:cNvPr id="2" name="Object 1"/>
          <p:cNvGraphicFramePr>
            <a:graphicFrameLocks noChangeAspect="1"/>
          </p:cNvGraphicFramePr>
          <p:nvPr>
            <p:extLst>
              <p:ext uri="{D42A27DB-BD31-4B8C-83A1-F6EECF244321}">
                <p14:modId xmlns:p14="http://schemas.microsoft.com/office/powerpoint/2010/main" val="230785613"/>
              </p:ext>
            </p:extLst>
          </p:nvPr>
        </p:nvGraphicFramePr>
        <p:xfrm>
          <a:off x="4597400" y="3185120"/>
          <a:ext cx="3743325" cy="3124200"/>
        </p:xfrm>
        <a:graphic>
          <a:graphicData uri="http://schemas.openxmlformats.org/presentationml/2006/ole">
            <mc:AlternateContent xmlns:mc="http://schemas.openxmlformats.org/markup-compatibility/2006">
              <mc:Choice xmlns:v="urn:schemas-microsoft-com:vml" Requires="v">
                <p:oleObj spid="_x0000_s4242" name="Visio" r:id="rId4" imgW="2021887" imgH="1686002" progId="Visio.Drawing.15">
                  <p:embed/>
                </p:oleObj>
              </mc:Choice>
              <mc:Fallback>
                <p:oleObj name="Visio" r:id="rId4" imgW="2021887" imgH="1686002" progId="Visio.Drawing.15">
                  <p:embed/>
                  <p:pic>
                    <p:nvPicPr>
                      <p:cNvPr id="0" name=""/>
                      <p:cNvPicPr/>
                      <p:nvPr/>
                    </p:nvPicPr>
                    <p:blipFill>
                      <a:blip r:embed="rId5"/>
                      <a:stretch>
                        <a:fillRect/>
                      </a:stretch>
                    </p:blipFill>
                    <p:spPr>
                      <a:xfrm>
                        <a:off x="4597400" y="3185120"/>
                        <a:ext cx="3743325" cy="3124200"/>
                      </a:xfrm>
                      <a:prstGeom prst="rect">
                        <a:avLst/>
                      </a:prstGeom>
                    </p:spPr>
                  </p:pic>
                </p:oleObj>
              </mc:Fallback>
            </mc:AlternateContent>
          </a:graphicData>
        </a:graphic>
      </p:graphicFrame>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ERD: Entiteit</a:t>
            </a:r>
          </a:p>
        </p:txBody>
      </p:sp>
      <p:sp>
        <p:nvSpPr>
          <p:cNvPr id="7" name="Tijdelijke aanduiding voor datum 4"/>
          <p:cNvSpPr>
            <a:spLocks noGrp="1"/>
          </p:cNvSpPr>
          <p:nvPr>
            <p:ph type="dt" sz="half" idx="10"/>
          </p:nvPr>
        </p:nvSpPr>
        <p:spPr>
          <a:xfrm>
            <a:off x="457200" y="6552000"/>
            <a:ext cx="2133600" cy="216000"/>
          </a:xfrm>
        </p:spPr>
        <p:txBody>
          <a:bodyPr/>
          <a:lstStyle/>
          <a:p>
            <a:fld id="{3064B832-DC65-4FE1-B01F-C4995B1B488D}"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16</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ERD: Attributen bij entiteit</a:t>
            </a:r>
          </a:p>
        </p:txBody>
      </p:sp>
      <p:sp>
        <p:nvSpPr>
          <p:cNvPr id="207875" name="Rectangle 3"/>
          <p:cNvSpPr>
            <a:spLocks noGrp="1" noChangeArrowheads="1"/>
          </p:cNvSpPr>
          <p:nvPr>
            <p:ph idx="1"/>
          </p:nvPr>
        </p:nvSpPr>
        <p:spPr>
          <a:xfrm>
            <a:off x="540000" y="1080000"/>
            <a:ext cx="8100000" cy="4862512"/>
          </a:xfrm>
        </p:spPr>
        <p:txBody>
          <a:bodyPr/>
          <a:lstStyle/>
          <a:p>
            <a:pPr marL="288000" indent="-288000">
              <a:spcBef>
                <a:spcPct val="0"/>
              </a:spcBef>
              <a:defRPr/>
            </a:pPr>
            <a:r>
              <a:rPr lang="nl-NL" sz="2800" dirty="0"/>
              <a:t>Attributen van de entiteit staan onder de scheidingslijn</a:t>
            </a:r>
          </a:p>
          <a:p>
            <a:pPr marL="288000">
              <a:spcBef>
                <a:spcPct val="0"/>
              </a:spcBef>
              <a:buNone/>
              <a:defRPr/>
            </a:pPr>
            <a:endParaRPr lang="nl-NL" sz="2800" dirty="0"/>
          </a:p>
          <a:p>
            <a:pPr marL="288000" indent="-288000">
              <a:spcBef>
                <a:spcPct val="0"/>
              </a:spcBef>
              <a:defRPr/>
            </a:pPr>
            <a:r>
              <a:rPr lang="nl-NL" sz="2800" dirty="0"/>
              <a:t>Een sterretje (onderstrepen mag ook) geeft het attribuut aan dat het entiteittype uniek identificeert: </a:t>
            </a:r>
            <a:r>
              <a:rPr lang="nl-NL" sz="2800" i="1" dirty="0">
                <a:solidFill>
                  <a:srgbClr val="FF0000"/>
                </a:solidFill>
              </a:rPr>
              <a:t>de </a:t>
            </a:r>
            <a:r>
              <a:rPr lang="nl-NL" sz="2800" i="1" dirty="0" err="1">
                <a:solidFill>
                  <a:srgbClr val="FF0000"/>
                </a:solidFill>
              </a:rPr>
              <a:t>primary</a:t>
            </a:r>
            <a:r>
              <a:rPr lang="nl-NL" sz="2800" i="1" dirty="0">
                <a:solidFill>
                  <a:srgbClr val="FF0000"/>
                </a:solidFill>
              </a:rPr>
              <a:t> </a:t>
            </a:r>
            <a:r>
              <a:rPr lang="nl-NL" sz="2800" i="1" dirty="0" err="1">
                <a:solidFill>
                  <a:srgbClr val="FF0000"/>
                </a:solidFill>
              </a:rPr>
              <a:t>key</a:t>
            </a:r>
            <a:endParaRPr lang="nl-NL" sz="2800" i="1" dirty="0">
              <a:solidFill>
                <a:srgbClr val="FF0000"/>
              </a:solidFill>
            </a:endParaRPr>
          </a:p>
          <a:p>
            <a:pPr marL="288000" indent="-288000">
              <a:spcBef>
                <a:spcPct val="0"/>
              </a:spcBef>
              <a:defRPr/>
            </a:pPr>
            <a:endParaRPr lang="nl-NL" sz="2800" i="1" dirty="0">
              <a:solidFill>
                <a:srgbClr val="FF0000"/>
              </a:solidFill>
            </a:endParaRPr>
          </a:p>
          <a:p>
            <a:pPr marL="288000" indent="0">
              <a:spcBef>
                <a:spcPct val="0"/>
              </a:spcBef>
              <a:buNone/>
              <a:defRPr/>
            </a:pPr>
            <a:endParaRPr lang="nl-NL" sz="2800" b="1" dirty="0"/>
          </a:p>
          <a:p>
            <a:pPr marL="288000"/>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EA0AAC5A-EDB4-41CA-BC00-4DC2F71922A7}"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17</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graphicFrame>
        <p:nvGraphicFramePr>
          <p:cNvPr id="11" name="Object 10"/>
          <p:cNvGraphicFramePr>
            <a:graphicFrameLocks noChangeAspect="1"/>
          </p:cNvGraphicFramePr>
          <p:nvPr>
            <p:extLst>
              <p:ext uri="{D42A27DB-BD31-4B8C-83A1-F6EECF244321}">
                <p14:modId xmlns:p14="http://schemas.microsoft.com/office/powerpoint/2010/main" val="3746593857"/>
              </p:ext>
            </p:extLst>
          </p:nvPr>
        </p:nvGraphicFramePr>
        <p:xfrm>
          <a:off x="4615516" y="3284984"/>
          <a:ext cx="3726823" cy="3108630"/>
        </p:xfrm>
        <a:graphic>
          <a:graphicData uri="http://schemas.openxmlformats.org/presentationml/2006/ole">
            <mc:AlternateContent xmlns:mc="http://schemas.openxmlformats.org/markup-compatibility/2006">
              <mc:Choice xmlns:v="urn:schemas-microsoft-com:vml" Requires="v">
                <p:oleObj spid="_x0000_s5266" name="Visio" r:id="rId4" imgW="2021887" imgH="1686002" progId="Visio.Drawing.15">
                  <p:embed/>
                </p:oleObj>
              </mc:Choice>
              <mc:Fallback>
                <p:oleObj name="Visio" r:id="rId4" imgW="2021887" imgH="1686002" progId="Visio.Drawing.15">
                  <p:embed/>
                  <p:pic>
                    <p:nvPicPr>
                      <p:cNvPr id="0" name=""/>
                      <p:cNvPicPr/>
                      <p:nvPr/>
                    </p:nvPicPr>
                    <p:blipFill>
                      <a:blip r:embed="rId5"/>
                      <a:stretch>
                        <a:fillRect/>
                      </a:stretch>
                    </p:blipFill>
                    <p:spPr>
                      <a:xfrm>
                        <a:off x="4615516" y="3284984"/>
                        <a:ext cx="3726823" cy="310863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488384"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Entiteit &amp; Attributen: Alternatieve notatie</a:t>
            </a:r>
          </a:p>
        </p:txBody>
      </p:sp>
      <p:sp>
        <p:nvSpPr>
          <p:cNvPr id="207875" name="Rectangle 3"/>
          <p:cNvSpPr>
            <a:spLocks noGrp="1" noChangeArrowheads="1"/>
          </p:cNvSpPr>
          <p:nvPr>
            <p:ph idx="1"/>
          </p:nvPr>
        </p:nvSpPr>
        <p:spPr>
          <a:xfrm>
            <a:off x="540000" y="1080000"/>
            <a:ext cx="8100000" cy="4862512"/>
          </a:xfrm>
        </p:spPr>
        <p:txBody>
          <a:bodyPr/>
          <a:lstStyle/>
          <a:p>
            <a:pPr marL="0" indent="0" defTabSz="715963">
              <a:spcBef>
                <a:spcPct val="0"/>
              </a:spcBef>
              <a:buNone/>
              <a:tabLst>
                <a:tab pos="1344613" algn="l"/>
              </a:tabLst>
              <a:defRPr/>
            </a:pPr>
            <a:r>
              <a:rPr lang="nl-NL" sz="2000" dirty="0"/>
              <a:t>Entiteit:	Verkoper</a:t>
            </a:r>
          </a:p>
          <a:p>
            <a:pPr marL="0" indent="0">
              <a:spcBef>
                <a:spcPct val="0"/>
              </a:spcBef>
              <a:buNone/>
              <a:tabLst>
                <a:tab pos="1344613" algn="l"/>
              </a:tabLst>
              <a:defRPr/>
            </a:pPr>
            <a:r>
              <a:rPr lang="nl-NL" sz="2000" dirty="0"/>
              <a:t>Attributen:	Naam, </a:t>
            </a:r>
            <a:r>
              <a:rPr lang="nl-NL" sz="2000" dirty="0" err="1"/>
              <a:t>JaarInDienst</a:t>
            </a:r>
            <a:r>
              <a:rPr lang="nl-NL" sz="2000" dirty="0"/>
              <a:t>, </a:t>
            </a:r>
            <a:r>
              <a:rPr lang="nl-NL" sz="2000" dirty="0" err="1"/>
              <a:t>CommissiePercentage</a:t>
            </a:r>
            <a:endParaRPr lang="nl-NL" sz="2000" dirty="0"/>
          </a:p>
          <a:p>
            <a:pPr marL="0" indent="0">
              <a:spcBef>
                <a:spcPct val="0"/>
              </a:spcBef>
              <a:buNone/>
              <a:tabLst>
                <a:tab pos="1344613" algn="l"/>
              </a:tabLst>
              <a:defRPr/>
            </a:pPr>
            <a:r>
              <a:rPr lang="nl-NL" sz="2000" dirty="0" err="1"/>
              <a:t>Identifier</a:t>
            </a:r>
            <a:r>
              <a:rPr lang="nl-NL" sz="2000" dirty="0"/>
              <a:t>:</a:t>
            </a:r>
            <a:r>
              <a:rPr lang="nl-NL" sz="2000" b="1" dirty="0"/>
              <a:t>	</a:t>
            </a:r>
            <a:r>
              <a:rPr lang="nl-NL" sz="2000" dirty="0" err="1"/>
              <a:t>Verkopernummer</a:t>
            </a:r>
            <a:endParaRPr lang="nl-NL" sz="2000" dirty="0"/>
          </a:p>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98A170A3-1673-4753-B4F8-C195075F8638}"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18</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graphicFrame>
        <p:nvGraphicFramePr>
          <p:cNvPr id="13" name="Object 12"/>
          <p:cNvGraphicFramePr>
            <a:graphicFrameLocks noChangeAspect="1"/>
          </p:cNvGraphicFramePr>
          <p:nvPr>
            <p:extLst>
              <p:ext uri="{D42A27DB-BD31-4B8C-83A1-F6EECF244321}">
                <p14:modId xmlns:p14="http://schemas.microsoft.com/office/powerpoint/2010/main" val="4061778166"/>
              </p:ext>
            </p:extLst>
          </p:nvPr>
        </p:nvGraphicFramePr>
        <p:xfrm>
          <a:off x="540000" y="1700808"/>
          <a:ext cx="7920432" cy="4631854"/>
        </p:xfrm>
        <a:graphic>
          <a:graphicData uri="http://schemas.openxmlformats.org/presentationml/2006/ole">
            <mc:AlternateContent xmlns:mc="http://schemas.openxmlformats.org/markup-compatibility/2006">
              <mc:Choice xmlns:v="urn:schemas-microsoft-com:vml" Requires="v">
                <p:oleObj spid="_x0000_s6291" name="Visio" r:id="rId4" imgW="3458984" imgH="2024567" progId="Visio.Drawing.15">
                  <p:embed/>
                </p:oleObj>
              </mc:Choice>
              <mc:Fallback>
                <p:oleObj name="Visio" r:id="rId4" imgW="3458984" imgH="2024567" progId="Visio.Drawing.15">
                  <p:embed/>
                  <p:pic>
                    <p:nvPicPr>
                      <p:cNvPr id="0" name=""/>
                      <p:cNvPicPr/>
                      <p:nvPr/>
                    </p:nvPicPr>
                    <p:blipFill>
                      <a:blip r:embed="rId5"/>
                      <a:stretch>
                        <a:fillRect/>
                      </a:stretch>
                    </p:blipFill>
                    <p:spPr>
                      <a:xfrm>
                        <a:off x="540000" y="1700808"/>
                        <a:ext cx="7920432" cy="4631854"/>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Oefening 4-3</a:t>
            </a:r>
          </a:p>
        </p:txBody>
      </p:sp>
      <p:sp>
        <p:nvSpPr>
          <p:cNvPr id="207875" name="Rectangle 3"/>
          <p:cNvSpPr>
            <a:spLocks noGrp="1" noChangeArrowheads="1"/>
          </p:cNvSpPr>
          <p:nvPr>
            <p:ph idx="1"/>
          </p:nvPr>
        </p:nvSpPr>
        <p:spPr>
          <a:xfrm>
            <a:off x="540000" y="1080000"/>
            <a:ext cx="8100000" cy="4862512"/>
          </a:xfrm>
        </p:spPr>
        <p:txBody>
          <a:bodyPr/>
          <a:lstStyle/>
          <a:p>
            <a:pPr marL="0" indent="0">
              <a:spcBef>
                <a:spcPct val="0"/>
              </a:spcBef>
              <a:buNone/>
              <a:defRPr/>
            </a:pPr>
            <a:r>
              <a:rPr lang="nl-NL" sz="2800" i="1" dirty="0"/>
              <a:t>Huizen kunnen gekarakteriseerd worden door een straatnaam, huisnummer, postcode en plaats. Vanwege de verkoop komen daar vaak nog een bouwjaar en een vraagprijs (in Euro) bij.</a:t>
            </a:r>
            <a:endParaRPr lang="nl-NL" sz="2800" dirty="0"/>
          </a:p>
          <a:p>
            <a:pPr marL="0" indent="0">
              <a:spcBef>
                <a:spcPct val="0"/>
              </a:spcBef>
              <a:buNone/>
              <a:defRPr/>
            </a:pPr>
            <a:endParaRPr lang="nl-NL" sz="2800" dirty="0"/>
          </a:p>
          <a:p>
            <a:pPr marL="0" indent="0">
              <a:spcBef>
                <a:spcPct val="0"/>
              </a:spcBef>
              <a:buNone/>
              <a:defRPr/>
            </a:pPr>
            <a:r>
              <a:rPr lang="nl-NL" sz="2800" b="1" dirty="0"/>
              <a:t>Modelleer het bovenstaande in een ERD.</a:t>
            </a:r>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F7A3F5CF-91C9-4BE6-AF3A-9D93119318EA}"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19</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540000" y="288000"/>
            <a:ext cx="7020000" cy="719410"/>
          </a:xfrm>
        </p:spPr>
        <p:txBody>
          <a:bodyPr>
            <a:normAutofit/>
          </a:bodyPr>
          <a:lstStyle/>
          <a:p>
            <a:r>
              <a:rPr lang="nl-NL" dirty="0"/>
              <a:t>Inhoud</a:t>
            </a:r>
          </a:p>
        </p:txBody>
      </p:sp>
      <p:sp>
        <p:nvSpPr>
          <p:cNvPr id="283651" name="Rectangle 3"/>
          <p:cNvSpPr>
            <a:spLocks noGrp="1" noChangeArrowheads="1"/>
          </p:cNvSpPr>
          <p:nvPr>
            <p:ph idx="1"/>
          </p:nvPr>
        </p:nvSpPr>
        <p:spPr>
          <a:xfrm>
            <a:off x="539552" y="1052736"/>
            <a:ext cx="8100000" cy="4862512"/>
          </a:xfrm>
        </p:spPr>
        <p:txBody>
          <a:bodyPr/>
          <a:lstStyle/>
          <a:p>
            <a:pPr>
              <a:spcBef>
                <a:spcPct val="0"/>
              </a:spcBef>
            </a:pPr>
            <a:r>
              <a:rPr lang="nl-NL" sz="2800" dirty="0"/>
              <a:t>Introductie /samenvatting vorige les</a:t>
            </a:r>
          </a:p>
          <a:p>
            <a:pPr>
              <a:spcBef>
                <a:spcPct val="0"/>
              </a:spcBef>
            </a:pPr>
            <a:endParaRPr lang="nl-NL" sz="2800" dirty="0"/>
          </a:p>
          <a:p>
            <a:pPr>
              <a:spcBef>
                <a:spcPct val="0"/>
              </a:spcBef>
            </a:pPr>
            <a:r>
              <a:rPr lang="nl-NL" sz="2800" dirty="0"/>
              <a:t>Primaire sleutels</a:t>
            </a:r>
          </a:p>
          <a:p>
            <a:pPr marL="0" indent="0">
              <a:spcBef>
                <a:spcPct val="0"/>
              </a:spcBef>
              <a:buNone/>
            </a:pPr>
            <a:endParaRPr lang="nl-NL" sz="2800" dirty="0"/>
          </a:p>
          <a:p>
            <a:pPr>
              <a:spcBef>
                <a:spcPct val="0"/>
              </a:spcBef>
            </a:pPr>
            <a:r>
              <a:rPr lang="nl-NL" sz="2800" dirty="0"/>
              <a:t>Gegevensmodellering</a:t>
            </a:r>
          </a:p>
          <a:p>
            <a:pPr>
              <a:spcBef>
                <a:spcPct val="0"/>
              </a:spcBef>
            </a:pPr>
            <a:endParaRPr lang="nl-NL" sz="2800" dirty="0"/>
          </a:p>
          <a:p>
            <a:pPr>
              <a:spcBef>
                <a:spcPct val="0"/>
              </a:spcBef>
            </a:pPr>
            <a:r>
              <a:rPr lang="nl-NL" sz="2800" dirty="0"/>
              <a:t>Entiteiten en attributen</a:t>
            </a:r>
          </a:p>
          <a:p>
            <a:pPr>
              <a:spcBef>
                <a:spcPct val="0"/>
              </a:spcBef>
              <a:buFont typeface="Symbol" pitchFamily="18" charset="2"/>
              <a:buNone/>
            </a:pPr>
            <a:endParaRPr lang="nl-NL" sz="2800" dirty="0"/>
          </a:p>
          <a:p>
            <a:pPr>
              <a:spcBef>
                <a:spcPct val="0"/>
              </a:spcBef>
            </a:pPr>
            <a:r>
              <a:rPr lang="nl-NL" sz="2800" dirty="0"/>
              <a:t>Relaties</a:t>
            </a:r>
          </a:p>
          <a:p>
            <a:pPr>
              <a:spcBef>
                <a:spcPct val="0"/>
              </a:spcBef>
            </a:pPr>
            <a:endParaRPr lang="nl-NL" dirty="0"/>
          </a:p>
          <a:p>
            <a:pPr>
              <a:spcBef>
                <a:spcPts val="0"/>
              </a:spcBef>
              <a:spcAft>
                <a:spcPts val="0"/>
              </a:spcAft>
              <a:buNone/>
            </a:pPr>
            <a:endParaRPr lang="nl-NL" dirty="0"/>
          </a:p>
          <a:p>
            <a:pPr>
              <a:spcBef>
                <a:spcPts val="0"/>
              </a:spcBef>
              <a:spcAft>
                <a:spcPts val="0"/>
              </a:spcAft>
              <a:buNone/>
            </a:pPr>
            <a:endParaRPr lang="nl-NL" dirty="0"/>
          </a:p>
        </p:txBody>
      </p:sp>
      <p:sp>
        <p:nvSpPr>
          <p:cNvPr id="7" name="Tijdelijke aanduiding voor datum 4"/>
          <p:cNvSpPr>
            <a:spLocks noGrp="1"/>
          </p:cNvSpPr>
          <p:nvPr>
            <p:ph type="dt" sz="half" idx="10"/>
          </p:nvPr>
        </p:nvSpPr>
        <p:spPr>
          <a:xfrm>
            <a:off x="457200" y="6552000"/>
            <a:ext cx="2133600" cy="216000"/>
          </a:xfrm>
        </p:spPr>
        <p:txBody>
          <a:bodyPr/>
          <a:lstStyle/>
          <a:p>
            <a:fld id="{06D41A05-5A69-4594-B36C-BC2DCA4B88B1}"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Relaties</a:t>
            </a:r>
          </a:p>
        </p:txBody>
      </p:sp>
      <p:sp>
        <p:nvSpPr>
          <p:cNvPr id="207875" name="Rectangle 3"/>
          <p:cNvSpPr>
            <a:spLocks noGrp="1" noChangeArrowheads="1"/>
          </p:cNvSpPr>
          <p:nvPr>
            <p:ph idx="1"/>
          </p:nvPr>
        </p:nvSpPr>
        <p:spPr>
          <a:xfrm>
            <a:off x="540000" y="1080000"/>
            <a:ext cx="8100000" cy="4862512"/>
          </a:xfrm>
        </p:spPr>
        <p:txBody>
          <a:bodyPr/>
          <a:lstStyle/>
          <a:p>
            <a:pPr marL="288000" indent="-288000">
              <a:spcBef>
                <a:spcPct val="0"/>
              </a:spcBef>
              <a:defRPr/>
            </a:pPr>
            <a:r>
              <a:rPr lang="nl-NL" sz="2800" dirty="0"/>
              <a:t>Relaties modelleren verbanden tussen entiteiten</a:t>
            </a:r>
          </a:p>
          <a:p>
            <a:pPr>
              <a:spcBef>
                <a:spcPct val="0"/>
              </a:spcBef>
              <a:buNone/>
              <a:defRPr/>
            </a:pPr>
            <a:endParaRPr lang="nl-NL" sz="2800" dirty="0"/>
          </a:p>
          <a:p>
            <a:pPr marL="288000" indent="-288000">
              <a:spcBef>
                <a:spcPct val="0"/>
              </a:spcBef>
              <a:defRPr/>
            </a:pPr>
            <a:r>
              <a:rPr lang="nl-NL" sz="2800" dirty="0"/>
              <a:t>Verschillende varianten:</a:t>
            </a:r>
          </a:p>
          <a:p>
            <a:pPr marL="793750" lvl="2" indent="-514350">
              <a:spcBef>
                <a:spcPct val="0"/>
              </a:spcBef>
              <a:defRPr/>
            </a:pPr>
            <a:r>
              <a:rPr lang="nl-NL" sz="2800" dirty="0">
                <a:ea typeface="+mn-ea"/>
              </a:rPr>
              <a:t>Tweewaardige </a:t>
            </a:r>
            <a:r>
              <a:rPr lang="nl-NL" sz="2800" dirty="0"/>
              <a:t>(binaire) relaties</a:t>
            </a:r>
          </a:p>
          <a:p>
            <a:pPr marL="793750" lvl="1" indent="-514350">
              <a:spcBef>
                <a:spcPct val="0"/>
              </a:spcBef>
              <a:defRPr/>
            </a:pPr>
            <a:r>
              <a:rPr lang="nl-NL" sz="2800" dirty="0"/>
              <a:t>(Eenwaardige (recursieve) relaties)</a:t>
            </a:r>
          </a:p>
          <a:p>
            <a:pPr marL="793750" lvl="1" indent="-514350">
              <a:spcBef>
                <a:spcPct val="0"/>
              </a:spcBef>
              <a:defRPr/>
            </a:pPr>
            <a:r>
              <a:rPr lang="nl-NL" sz="2800" dirty="0"/>
              <a:t>(Driewaardige (tertiaire) relaties)</a:t>
            </a:r>
          </a:p>
          <a:p>
            <a:pPr marL="288000" lvl="1">
              <a:spcBef>
                <a:spcPct val="0"/>
              </a:spcBef>
              <a:buNone/>
              <a:defRPr/>
            </a:pPr>
            <a:endParaRPr lang="nl-NL" sz="2800" dirty="0"/>
          </a:p>
          <a:p>
            <a:pPr marL="288000" indent="-288000">
              <a:spcBef>
                <a:spcPct val="0"/>
              </a:spcBef>
              <a:defRPr/>
            </a:pPr>
            <a:r>
              <a:rPr lang="nl-NL" sz="2800" dirty="0"/>
              <a:t>De ‘waardigheid’ van een relatie heet ook wel de graad; binair is graad 2, recursief graad 1, et cetera. Het getal geeft simpelweg aan tussen hoeveel entiteiten de relatie loopt</a:t>
            </a:r>
          </a:p>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725E42FA-E3DF-4032-B847-908C3D88FA78}"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20</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Binaire Relaties</a:t>
            </a:r>
          </a:p>
        </p:txBody>
      </p:sp>
      <p:sp>
        <p:nvSpPr>
          <p:cNvPr id="207875" name="Rectangle 3"/>
          <p:cNvSpPr>
            <a:spLocks noGrp="1" noChangeArrowheads="1"/>
          </p:cNvSpPr>
          <p:nvPr>
            <p:ph idx="1"/>
          </p:nvPr>
        </p:nvSpPr>
        <p:spPr>
          <a:xfrm>
            <a:off x="540000" y="1080000"/>
            <a:ext cx="8100000" cy="4862512"/>
          </a:xfrm>
        </p:spPr>
        <p:txBody>
          <a:bodyPr/>
          <a:lstStyle/>
          <a:p>
            <a:pPr>
              <a:spcBef>
                <a:spcPct val="0"/>
              </a:spcBef>
              <a:defRPr/>
            </a:pPr>
            <a:r>
              <a:rPr lang="nl-NL" sz="2800" dirty="0"/>
              <a:t>Een binaire relatie is de simpelste (meest voorkomende) vorm; het is een relatie tussen 2 entiteiten, gemodelleerd door een ruit met een(passende) naam van de relatie</a:t>
            </a:r>
          </a:p>
          <a:p>
            <a:pPr>
              <a:spcBef>
                <a:spcPct val="0"/>
              </a:spcBef>
              <a:buNone/>
              <a:defRPr/>
            </a:pPr>
            <a:endParaRPr lang="nl-NL" sz="2800" dirty="0"/>
          </a:p>
          <a:p>
            <a:pPr>
              <a:spcBef>
                <a:spcPct val="0"/>
              </a:spcBef>
              <a:defRPr/>
            </a:pPr>
            <a:r>
              <a:rPr lang="nl-NL" sz="2800" dirty="0"/>
              <a:t>Een verkoper verkoopt een product (of  een product wordt verkocht door een verkoper)</a:t>
            </a:r>
          </a:p>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6CDACB5C-ABC3-4D81-AC2C-2AFB2764E2C3}"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21</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graphicFrame>
        <p:nvGraphicFramePr>
          <p:cNvPr id="2" name="Object 1"/>
          <p:cNvGraphicFramePr>
            <a:graphicFrameLocks noChangeAspect="1"/>
          </p:cNvGraphicFramePr>
          <p:nvPr>
            <p:extLst>
              <p:ext uri="{D42A27DB-BD31-4B8C-83A1-F6EECF244321}">
                <p14:modId xmlns:p14="http://schemas.microsoft.com/office/powerpoint/2010/main" val="605157590"/>
              </p:ext>
            </p:extLst>
          </p:nvPr>
        </p:nvGraphicFramePr>
        <p:xfrm>
          <a:off x="405329" y="4124674"/>
          <a:ext cx="8333341" cy="2427031"/>
        </p:xfrm>
        <a:graphic>
          <a:graphicData uri="http://schemas.openxmlformats.org/presentationml/2006/ole">
            <mc:AlternateContent xmlns:mc="http://schemas.openxmlformats.org/markup-compatibility/2006">
              <mc:Choice xmlns:v="urn:schemas-microsoft-com:vml" Requires="v">
                <p:oleObj spid="_x0000_s7314" name="Visio" r:id="rId4" imgW="5784962" imgH="1686002" progId="Visio.Drawing.15">
                  <p:embed/>
                </p:oleObj>
              </mc:Choice>
              <mc:Fallback>
                <p:oleObj name="Visio" r:id="rId4" imgW="5784962" imgH="1686002" progId="Visio.Drawing.15">
                  <p:embed/>
                  <p:pic>
                    <p:nvPicPr>
                      <p:cNvPr id="0" name=""/>
                      <p:cNvPicPr/>
                      <p:nvPr/>
                    </p:nvPicPr>
                    <p:blipFill>
                      <a:blip r:embed="rId5"/>
                      <a:stretch>
                        <a:fillRect/>
                      </a:stretch>
                    </p:blipFill>
                    <p:spPr>
                      <a:xfrm>
                        <a:off x="405329" y="4124674"/>
                        <a:ext cx="8333341" cy="2427031"/>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a:t>Relationeel ontwerp / Tabelschema</a:t>
            </a:r>
            <a:endParaRPr lang="en-US" dirty="0"/>
          </a:p>
        </p:txBody>
      </p:sp>
      <p:sp>
        <p:nvSpPr>
          <p:cNvPr id="4" name="Tijdelijke aanduiding voor datum 3"/>
          <p:cNvSpPr>
            <a:spLocks noGrp="1"/>
          </p:cNvSpPr>
          <p:nvPr>
            <p:ph type="dt" sz="half" idx="10"/>
          </p:nvPr>
        </p:nvSpPr>
        <p:spPr/>
        <p:txBody>
          <a:bodyPr/>
          <a:lstStyle/>
          <a:p>
            <a:fld id="{E918D115-2CDF-4B91-97B5-E384D1914689}" type="datetime1">
              <a:rPr lang="nl-NL" smtClean="0"/>
              <a:pPr/>
              <a:t>18-9-2017</a:t>
            </a:fld>
            <a:endParaRPr lang="nl-NL" dirty="0"/>
          </a:p>
        </p:txBody>
      </p:sp>
      <p:sp>
        <p:nvSpPr>
          <p:cNvPr id="5" name="Tijdelijke aanduiding voor dianummer 4"/>
          <p:cNvSpPr>
            <a:spLocks noGrp="1"/>
          </p:cNvSpPr>
          <p:nvPr>
            <p:ph type="sldNum" sz="quarter" idx="11"/>
          </p:nvPr>
        </p:nvSpPr>
        <p:spPr/>
        <p:txBody>
          <a:bodyPr/>
          <a:lstStyle/>
          <a:p>
            <a:fld id="{0F95BF7B-D311-4A70-A4D8-7B3F6F265E16}" type="slidenum">
              <a:rPr lang="nl-NL" smtClean="0"/>
              <a:pPr/>
              <a:t>22</a:t>
            </a:fld>
            <a:endParaRPr lang="nl-NL" dirty="0"/>
          </a:p>
        </p:txBody>
      </p:sp>
      <p:sp>
        <p:nvSpPr>
          <p:cNvPr id="6" name="Tijdelijke aanduiding voor voettekst 5"/>
          <p:cNvSpPr>
            <a:spLocks noGrp="1"/>
          </p:cNvSpPr>
          <p:nvPr>
            <p:ph type="ftr" sz="quarter" idx="12"/>
          </p:nvPr>
        </p:nvSpPr>
        <p:spPr/>
        <p:txBody>
          <a:bodyPr/>
          <a:lstStyle/>
          <a:p>
            <a:pPr algn="ctr"/>
            <a:r>
              <a:rPr lang="nl-NL"/>
              <a:t>Avans Hogeschool - AE&amp;I - Informatica</a:t>
            </a:r>
            <a:endParaRPr lang="nl-NL" dirty="0"/>
          </a:p>
        </p:txBody>
      </p:sp>
      <p:graphicFrame>
        <p:nvGraphicFramePr>
          <p:cNvPr id="7" name="Group 3"/>
          <p:cNvGraphicFramePr>
            <a:graphicFrameLocks/>
          </p:cNvGraphicFramePr>
          <p:nvPr>
            <p:extLst>
              <p:ext uri="{D42A27DB-BD31-4B8C-83A1-F6EECF244321}">
                <p14:modId xmlns:p14="http://schemas.microsoft.com/office/powerpoint/2010/main" val="2083232246"/>
              </p:ext>
            </p:extLst>
          </p:nvPr>
        </p:nvGraphicFramePr>
        <p:xfrm>
          <a:off x="391878" y="3500537"/>
          <a:ext cx="6934200" cy="809626"/>
        </p:xfrm>
        <a:graphic>
          <a:graphicData uri="http://schemas.openxmlformats.org/drawingml/2006/table">
            <a:tbl>
              <a:tblPr/>
              <a:tblGrid>
                <a:gridCol w="1592263">
                  <a:extLst>
                    <a:ext uri="{9D8B030D-6E8A-4147-A177-3AD203B41FA5}">
                      <a16:colId xmlns:a16="http://schemas.microsoft.com/office/drawing/2014/main" val="20000"/>
                    </a:ext>
                  </a:extLst>
                </a:gridCol>
                <a:gridCol w="1985962">
                  <a:extLst>
                    <a:ext uri="{9D8B030D-6E8A-4147-A177-3AD203B41FA5}">
                      <a16:colId xmlns:a16="http://schemas.microsoft.com/office/drawing/2014/main" val="20001"/>
                    </a:ext>
                  </a:extLst>
                </a:gridCol>
                <a:gridCol w="1633538">
                  <a:extLst>
                    <a:ext uri="{9D8B030D-6E8A-4147-A177-3AD203B41FA5}">
                      <a16:colId xmlns:a16="http://schemas.microsoft.com/office/drawing/2014/main" val="20002"/>
                    </a:ext>
                  </a:extLst>
                </a:gridCol>
                <a:gridCol w="1722437">
                  <a:extLst>
                    <a:ext uri="{9D8B030D-6E8A-4147-A177-3AD203B41FA5}">
                      <a16:colId xmlns:a16="http://schemas.microsoft.com/office/drawing/2014/main" val="20003"/>
                    </a:ext>
                  </a:extLst>
                </a:gridCol>
              </a:tblGrid>
              <a:tr h="404813">
                <a:tc gridSpan="4">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Arial" charset="0"/>
                          <a:ea typeface="Times New Roman" pitchFamily="18" charset="0"/>
                          <a:cs typeface="Arial" charset="0"/>
                        </a:rPr>
                        <a:t>Verkoper</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4048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Arial" charset="0"/>
                          <a:ea typeface="Times New Roman" pitchFamily="18" charset="0"/>
                          <a:cs typeface="Arial" charset="0"/>
                        </a:rPr>
                        <a:t>VerkoperNr</a:t>
                      </a:r>
                      <a:endParaRPr kumimoji="0" lang="en-US" sz="2000" b="0" i="0" u="sng"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Times New Roman" pitchFamily="18" charset="0"/>
                          <a:cs typeface="Arial" charset="0"/>
                        </a:rPr>
                        <a:t>VerkoperNaam</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Times New Roman" pitchFamily="18" charset="0"/>
                          <a:cs typeface="Arial" charset="0"/>
                        </a:rPr>
                        <a:t>CommPerct</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Times New Roman" pitchFamily="18" charset="0"/>
                          <a:cs typeface="Arial" charset="0"/>
                        </a:rPr>
                        <a:t>JaarinDienst</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bl>
          </a:graphicData>
        </a:graphic>
      </p:graphicFrame>
      <p:cxnSp>
        <p:nvCxnSpPr>
          <p:cNvPr id="8" name="AutoShape 17"/>
          <p:cNvCxnSpPr>
            <a:cxnSpLocks noChangeShapeType="1"/>
          </p:cNvCxnSpPr>
          <p:nvPr/>
        </p:nvCxnSpPr>
        <p:spPr bwMode="auto">
          <a:xfrm rot="10800000" flipH="1" flipV="1">
            <a:off x="2071453" y="1782862"/>
            <a:ext cx="1890713" cy="1717675"/>
          </a:xfrm>
          <a:prstGeom prst="bentConnector4">
            <a:avLst>
              <a:gd name="adj1" fmla="val -12093"/>
              <a:gd name="adj2" fmla="val 77542"/>
            </a:avLst>
          </a:prstGeom>
          <a:noFill/>
          <a:ln w="38100">
            <a:solidFill>
              <a:schemeClr val="tx1"/>
            </a:solidFill>
            <a:miter lim="800000"/>
            <a:headEnd/>
            <a:tailEnd type="triangle" w="med" len="med"/>
          </a:ln>
          <a:effectLst/>
        </p:spPr>
      </p:cxnSp>
      <p:cxnSp>
        <p:nvCxnSpPr>
          <p:cNvPr id="9" name="AutoShape 18"/>
          <p:cNvCxnSpPr>
            <a:cxnSpLocks noChangeShapeType="1"/>
          </p:cNvCxnSpPr>
          <p:nvPr/>
        </p:nvCxnSpPr>
        <p:spPr bwMode="auto">
          <a:xfrm>
            <a:off x="6948253" y="1782862"/>
            <a:ext cx="612775" cy="4016375"/>
          </a:xfrm>
          <a:prstGeom prst="bentConnector3">
            <a:avLst>
              <a:gd name="adj1" fmla="val 196375"/>
            </a:avLst>
          </a:prstGeom>
          <a:noFill/>
          <a:ln w="38100">
            <a:solidFill>
              <a:schemeClr val="tx1"/>
            </a:solidFill>
            <a:miter lim="800000"/>
            <a:headEnd/>
            <a:tailEnd type="triangle" w="med" len="med"/>
          </a:ln>
          <a:effectLst/>
        </p:spPr>
      </p:cxnSp>
      <p:sp>
        <p:nvSpPr>
          <p:cNvPr id="10" name="Line 19"/>
          <p:cNvSpPr>
            <a:spLocks noChangeShapeType="1"/>
          </p:cNvSpPr>
          <p:nvPr/>
        </p:nvSpPr>
        <p:spPr bwMode="auto">
          <a:xfrm>
            <a:off x="6606941" y="4941987"/>
            <a:ext cx="0" cy="358775"/>
          </a:xfrm>
          <a:prstGeom prst="line">
            <a:avLst/>
          </a:prstGeom>
          <a:noFill/>
          <a:ln w="38100">
            <a:solidFill>
              <a:schemeClr val="tx1"/>
            </a:solidFill>
            <a:prstDash val="sysDot"/>
            <a:round/>
            <a:headEnd/>
            <a:tailEnd/>
          </a:ln>
          <a:effectLst/>
        </p:spPr>
        <p:txBody>
          <a:bodyPr/>
          <a:lstStyle/>
          <a:p>
            <a:endParaRPr lang="nl-NL" dirty="0"/>
          </a:p>
        </p:txBody>
      </p:sp>
      <p:cxnSp>
        <p:nvCxnSpPr>
          <p:cNvPr id="11" name="AutoShape 20"/>
          <p:cNvCxnSpPr>
            <a:cxnSpLocks noChangeShapeType="1"/>
            <a:stCxn id="10" idx="0"/>
            <a:endCxn id="12" idx="0"/>
          </p:cNvCxnSpPr>
          <p:nvPr/>
        </p:nvCxnSpPr>
        <p:spPr bwMode="auto">
          <a:xfrm flipH="1">
            <a:off x="1225316" y="4922937"/>
            <a:ext cx="5381625" cy="46038"/>
          </a:xfrm>
          <a:prstGeom prst="straightConnector1">
            <a:avLst/>
          </a:prstGeom>
          <a:noFill/>
          <a:ln w="38100">
            <a:solidFill>
              <a:schemeClr val="tx1"/>
            </a:solidFill>
            <a:prstDash val="sysDot"/>
            <a:round/>
            <a:headEnd/>
            <a:tailEnd/>
          </a:ln>
          <a:effectLst/>
        </p:spPr>
      </p:cxnSp>
      <p:sp>
        <p:nvSpPr>
          <p:cNvPr id="12" name="Line 21"/>
          <p:cNvSpPr>
            <a:spLocks noChangeShapeType="1"/>
          </p:cNvSpPr>
          <p:nvPr/>
        </p:nvSpPr>
        <p:spPr bwMode="auto">
          <a:xfrm flipH="1" flipV="1">
            <a:off x="1218966" y="4292700"/>
            <a:ext cx="6350" cy="655637"/>
          </a:xfrm>
          <a:prstGeom prst="line">
            <a:avLst/>
          </a:prstGeom>
          <a:noFill/>
          <a:ln w="38100">
            <a:solidFill>
              <a:schemeClr val="tx1"/>
            </a:solidFill>
            <a:prstDash val="sysDot"/>
            <a:round/>
            <a:headEnd/>
            <a:tailEnd type="triangle" w="med" len="med"/>
          </a:ln>
          <a:effectLst/>
        </p:spPr>
        <p:txBody>
          <a:bodyPr/>
          <a:lstStyle/>
          <a:p>
            <a:endParaRPr lang="nl-NL" dirty="0"/>
          </a:p>
        </p:txBody>
      </p:sp>
      <p:pic>
        <p:nvPicPr>
          <p:cNvPr id="13" name="Picture 22" descr="Picture4"/>
          <p:cNvPicPr>
            <a:picLocks noChangeAspect="1" noChangeArrowheads="1"/>
          </p:cNvPicPr>
          <p:nvPr/>
        </p:nvPicPr>
        <p:blipFill>
          <a:blip r:embed="rId3" cstate="print"/>
          <a:srcRect/>
          <a:stretch>
            <a:fillRect/>
          </a:stretch>
        </p:blipFill>
        <p:spPr bwMode="auto">
          <a:xfrm>
            <a:off x="2080978" y="836712"/>
            <a:ext cx="4875213" cy="1889125"/>
          </a:xfrm>
          <a:prstGeom prst="rect">
            <a:avLst/>
          </a:prstGeom>
          <a:noFill/>
        </p:spPr>
      </p:pic>
      <p:graphicFrame>
        <p:nvGraphicFramePr>
          <p:cNvPr id="14" name="Group 23"/>
          <p:cNvGraphicFramePr>
            <a:graphicFrameLocks/>
          </p:cNvGraphicFramePr>
          <p:nvPr>
            <p:extLst>
              <p:ext uri="{D42A27DB-BD31-4B8C-83A1-F6EECF244321}">
                <p14:modId xmlns:p14="http://schemas.microsoft.com/office/powerpoint/2010/main" val="2214860963"/>
              </p:ext>
            </p:extLst>
          </p:nvPr>
        </p:nvGraphicFramePr>
        <p:xfrm>
          <a:off x="1357078" y="5303937"/>
          <a:ext cx="6197600" cy="792480"/>
        </p:xfrm>
        <a:graphic>
          <a:graphicData uri="http://schemas.openxmlformats.org/drawingml/2006/table">
            <a:tbl>
              <a:tblPr/>
              <a:tblGrid>
                <a:gridCol w="1154113">
                  <a:extLst>
                    <a:ext uri="{9D8B030D-6E8A-4147-A177-3AD203B41FA5}">
                      <a16:colId xmlns:a16="http://schemas.microsoft.com/office/drawing/2014/main" val="20000"/>
                    </a:ext>
                  </a:extLst>
                </a:gridCol>
                <a:gridCol w="1558925">
                  <a:extLst>
                    <a:ext uri="{9D8B030D-6E8A-4147-A177-3AD203B41FA5}">
                      <a16:colId xmlns:a16="http://schemas.microsoft.com/office/drawing/2014/main" val="20001"/>
                    </a:ext>
                  </a:extLst>
                </a:gridCol>
                <a:gridCol w="1871662">
                  <a:extLst>
                    <a:ext uri="{9D8B030D-6E8A-4147-A177-3AD203B41FA5}">
                      <a16:colId xmlns:a16="http://schemas.microsoft.com/office/drawing/2014/main" val="20002"/>
                    </a:ext>
                  </a:extLst>
                </a:gridCol>
                <a:gridCol w="1612900">
                  <a:extLst>
                    <a:ext uri="{9D8B030D-6E8A-4147-A177-3AD203B41FA5}">
                      <a16:colId xmlns:a16="http://schemas.microsoft.com/office/drawing/2014/main" val="20003"/>
                    </a:ext>
                  </a:extLst>
                </a:gridCol>
              </a:tblGrid>
              <a:tr h="265113">
                <a:tc gridSpan="4">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Arial" charset="0"/>
                          <a:ea typeface="Times New Roman" pitchFamily="18" charset="0"/>
                          <a:cs typeface="Arial" charset="0"/>
                        </a:rPr>
                        <a:t>Klant</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2651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Arial" charset="0"/>
                          <a:ea typeface="Times New Roman" pitchFamily="18" charset="0"/>
                          <a:cs typeface="Arial" charset="0"/>
                        </a:rPr>
                        <a:t>KlantNr</a:t>
                      </a:r>
                      <a:endParaRPr kumimoji="0" lang="en-US" sz="2000" b="0" i="0" u="sng"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Times New Roman" pitchFamily="18" charset="0"/>
                          <a:cs typeface="Arial" charset="0"/>
                        </a:rPr>
                        <a:t>KlantNaam</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Times New Roman" pitchFamily="18" charset="0"/>
                          <a:cs typeface="Arial" charset="0"/>
                        </a:rPr>
                        <a:t>PlaatsHfdkntr</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ea typeface="Times New Roman" pitchFamily="18" charset="0"/>
                          <a:cs typeface="Arial" charset="0"/>
                        </a:rPr>
                        <a:t>VerkoperNr</a:t>
                      </a:r>
                      <a:endParaRPr kumimoji="0" lang="en-US" sz="2000" b="0" i="1"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20854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Oefening 4-4</a:t>
            </a:r>
          </a:p>
        </p:txBody>
      </p:sp>
      <p:sp>
        <p:nvSpPr>
          <p:cNvPr id="207875" name="Rectangle 3"/>
          <p:cNvSpPr>
            <a:spLocks noGrp="1" noChangeArrowheads="1"/>
          </p:cNvSpPr>
          <p:nvPr>
            <p:ph idx="1"/>
          </p:nvPr>
        </p:nvSpPr>
        <p:spPr>
          <a:xfrm>
            <a:off x="540000" y="1080000"/>
            <a:ext cx="8100000" cy="4862512"/>
          </a:xfrm>
        </p:spPr>
        <p:txBody>
          <a:bodyPr/>
          <a:lstStyle/>
          <a:p>
            <a:pPr marL="0" indent="0">
              <a:spcBef>
                <a:spcPct val="0"/>
              </a:spcBef>
              <a:buNone/>
              <a:defRPr/>
            </a:pPr>
            <a:r>
              <a:rPr lang="nl-NL" sz="2800" i="1" dirty="0"/>
              <a:t>Huizen worden verkocht door een eigenaar. Van de eigenaar worden naam, telefoonnummer(s), </a:t>
            </a:r>
            <a:r>
              <a:rPr lang="nl-NL" sz="2800" i="1" dirty="0" err="1"/>
              <a:t>burgerservicenummer</a:t>
            </a:r>
            <a:r>
              <a:rPr lang="nl-NL" sz="2800" i="1" dirty="0"/>
              <a:t> en geboortedatum vastgelegd. Ook het aantal kamers in het huis wordt vastgelegd.</a:t>
            </a:r>
            <a:endParaRPr lang="nl-NL" sz="2800" dirty="0"/>
          </a:p>
          <a:p>
            <a:pPr marL="0" indent="0">
              <a:spcBef>
                <a:spcPct val="0"/>
              </a:spcBef>
              <a:buNone/>
              <a:defRPr/>
            </a:pPr>
            <a:endParaRPr lang="nl-NL" sz="2800" dirty="0"/>
          </a:p>
          <a:p>
            <a:pPr marL="0" indent="0">
              <a:spcBef>
                <a:spcPct val="0"/>
              </a:spcBef>
              <a:buNone/>
              <a:defRPr/>
            </a:pPr>
            <a:r>
              <a:rPr lang="nl-NL" sz="2800" b="1" dirty="0"/>
              <a:t>Pas het ERD aan.</a:t>
            </a:r>
          </a:p>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0079FED6-CC69-4C61-BCDE-BB6747549D0F}"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23</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Cardinaliteit</a:t>
            </a:r>
          </a:p>
        </p:txBody>
      </p:sp>
      <p:sp>
        <p:nvSpPr>
          <p:cNvPr id="207875" name="Rectangle 3"/>
          <p:cNvSpPr>
            <a:spLocks noGrp="1" noChangeArrowheads="1"/>
          </p:cNvSpPr>
          <p:nvPr>
            <p:ph idx="1"/>
          </p:nvPr>
        </p:nvSpPr>
        <p:spPr>
          <a:xfrm>
            <a:off x="540000" y="1080000"/>
            <a:ext cx="8100000" cy="4862512"/>
          </a:xfrm>
        </p:spPr>
        <p:txBody>
          <a:bodyPr/>
          <a:lstStyle/>
          <a:p>
            <a:pPr marL="457200" indent="-457200">
              <a:defRPr/>
            </a:pPr>
            <a:r>
              <a:rPr lang="nl-NL" sz="2800" dirty="0"/>
              <a:t>De cardinaliteit van een relatie is het </a:t>
            </a:r>
            <a:r>
              <a:rPr lang="nl-NL" sz="2800" u="sng" dirty="0"/>
              <a:t>maximum </a:t>
            </a:r>
            <a:r>
              <a:rPr lang="nl-NL" sz="2800" dirty="0"/>
              <a:t>aantal entiteitinstanties dat betrokken is in een relatie, te onderscheiden in:</a:t>
            </a:r>
          </a:p>
          <a:p>
            <a:pPr marL="736600" lvl="1" indent="-457200">
              <a:defRPr/>
            </a:pPr>
            <a:r>
              <a:rPr lang="nl-NL" sz="2800" dirty="0" err="1"/>
              <a:t>Eén-op-Eén</a:t>
            </a:r>
            <a:r>
              <a:rPr lang="nl-NL" sz="2800" dirty="0"/>
              <a:t> binaire relatie,</a:t>
            </a:r>
          </a:p>
          <a:p>
            <a:pPr marL="736600" lvl="1" indent="-457200">
              <a:defRPr/>
            </a:pPr>
            <a:r>
              <a:rPr lang="nl-NL" sz="2800" dirty="0" err="1"/>
              <a:t>Eén-op-Veel</a:t>
            </a:r>
            <a:r>
              <a:rPr lang="nl-NL" sz="2800" dirty="0"/>
              <a:t> binaire relatie,</a:t>
            </a:r>
          </a:p>
          <a:p>
            <a:pPr marL="736600" lvl="1" indent="-457200">
              <a:defRPr/>
            </a:pPr>
            <a:r>
              <a:rPr lang="nl-NL" sz="2800" dirty="0" err="1"/>
              <a:t>Veel-op-Eén</a:t>
            </a:r>
            <a:r>
              <a:rPr lang="nl-NL" sz="2800" dirty="0"/>
              <a:t> binaire relatie.</a:t>
            </a:r>
          </a:p>
          <a:p>
            <a:pPr marL="736600" lvl="1" indent="-457200">
              <a:defRPr/>
            </a:pPr>
            <a:r>
              <a:rPr lang="nl-NL" sz="2800" dirty="0" err="1"/>
              <a:t>Veel-op-Veel</a:t>
            </a:r>
            <a:r>
              <a:rPr lang="nl-NL" sz="2800" dirty="0"/>
              <a:t> binaire relatie,</a:t>
            </a:r>
          </a:p>
          <a:p>
            <a:pPr marL="736600" lvl="1" indent="-457200">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CB73C1B8-15B0-445F-AF37-4947B903E4A2}"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24</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err="1"/>
              <a:t>Eén-op-één-relatie</a:t>
            </a:r>
            <a:endParaRPr lang="nl-NL" dirty="0"/>
          </a:p>
        </p:txBody>
      </p:sp>
      <p:sp>
        <p:nvSpPr>
          <p:cNvPr id="207875" name="Rectangle 3"/>
          <p:cNvSpPr>
            <a:spLocks noGrp="1" noChangeArrowheads="1"/>
          </p:cNvSpPr>
          <p:nvPr>
            <p:ph idx="1"/>
          </p:nvPr>
        </p:nvSpPr>
        <p:spPr>
          <a:xfrm>
            <a:off x="540000" y="1080000"/>
            <a:ext cx="8100000" cy="5384300"/>
          </a:xfrm>
        </p:spPr>
        <p:txBody>
          <a:bodyPr/>
          <a:lstStyle/>
          <a:p>
            <a:pPr>
              <a:spcBef>
                <a:spcPts val="600"/>
              </a:spcBef>
              <a:spcAft>
                <a:spcPts val="600"/>
              </a:spcAft>
              <a:defRPr/>
            </a:pPr>
            <a:r>
              <a:rPr lang="nl-NL" sz="2800" dirty="0">
                <a:solidFill>
                  <a:schemeClr val="accent1"/>
                </a:solidFill>
              </a:rPr>
              <a:t>1:1</a:t>
            </a:r>
            <a:r>
              <a:rPr lang="nl-NL" sz="2800" dirty="0"/>
              <a:t> (één-op-één):  Eén enkel voorkomen van het ene entiteittype gaat samen met één enkel voorkomen van het andere entiteittype (en andersom)</a:t>
            </a:r>
          </a:p>
          <a:p>
            <a:pPr>
              <a:spcBef>
                <a:spcPts val="600"/>
              </a:spcBef>
              <a:spcAft>
                <a:spcPts val="600"/>
              </a:spcAft>
              <a:defRPr/>
            </a:pPr>
            <a:r>
              <a:rPr lang="nl-NL" sz="2800" dirty="0"/>
              <a:t>Een verkoper heeft  (maximaal) 1 kamer, en in 1 kamer werkt (maximaal) 1 verkoper</a:t>
            </a:r>
          </a:p>
          <a:p>
            <a:pPr>
              <a:spcBef>
                <a:spcPts val="600"/>
              </a:spcBef>
              <a:spcAft>
                <a:spcPts val="600"/>
              </a:spcAft>
              <a:defRPr/>
            </a:pPr>
            <a:r>
              <a:rPr lang="nl-NL" sz="2800" dirty="0"/>
              <a:t>Gebruik een streepje om (twee keer) 1 aan te geven.</a:t>
            </a:r>
          </a:p>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7B88BA16-64E1-4757-A41A-683B542816E5}"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25</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graphicFrame>
        <p:nvGraphicFramePr>
          <p:cNvPr id="3" name="Object 2"/>
          <p:cNvGraphicFramePr>
            <a:graphicFrameLocks noChangeAspect="1"/>
          </p:cNvGraphicFramePr>
          <p:nvPr>
            <p:extLst>
              <p:ext uri="{D42A27DB-BD31-4B8C-83A1-F6EECF244321}">
                <p14:modId xmlns:p14="http://schemas.microsoft.com/office/powerpoint/2010/main" val="2434740951"/>
              </p:ext>
            </p:extLst>
          </p:nvPr>
        </p:nvGraphicFramePr>
        <p:xfrm>
          <a:off x="1324893" y="5013176"/>
          <a:ext cx="6530058" cy="1451124"/>
        </p:xfrm>
        <a:graphic>
          <a:graphicData uri="http://schemas.openxmlformats.org/presentationml/2006/ole">
            <mc:AlternateContent xmlns:mc="http://schemas.openxmlformats.org/markup-compatibility/2006">
              <mc:Choice xmlns:v="urn:schemas-microsoft-com:vml" Requires="v">
                <p:oleObj spid="_x0000_s8339" name="Visio" r:id="rId4" imgW="3686199" imgH="819021" progId="Visio.Drawing.15">
                  <p:embed/>
                </p:oleObj>
              </mc:Choice>
              <mc:Fallback>
                <p:oleObj name="Visio" r:id="rId4" imgW="3686199" imgH="819021" progId="Visio.Drawing.15">
                  <p:embed/>
                  <p:pic>
                    <p:nvPicPr>
                      <p:cNvPr id="0" name=""/>
                      <p:cNvPicPr/>
                      <p:nvPr/>
                    </p:nvPicPr>
                    <p:blipFill>
                      <a:blip r:embed="rId5"/>
                      <a:stretch>
                        <a:fillRect/>
                      </a:stretch>
                    </p:blipFill>
                    <p:spPr>
                      <a:xfrm>
                        <a:off x="1324893" y="5013176"/>
                        <a:ext cx="6530058" cy="1451124"/>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ChangeArrowheads="1"/>
          </p:cNvSpPr>
          <p:nvPr>
            <p:ph idx="1"/>
          </p:nvPr>
        </p:nvSpPr>
        <p:spPr>
          <a:xfrm>
            <a:off x="540000" y="1080000"/>
            <a:ext cx="8604000" cy="4581248"/>
          </a:xfrm>
        </p:spPr>
        <p:txBody>
          <a:bodyPr/>
          <a:lstStyle/>
          <a:p>
            <a:pPr>
              <a:spcBef>
                <a:spcPts val="600"/>
              </a:spcBef>
              <a:spcAft>
                <a:spcPts val="600"/>
              </a:spcAft>
              <a:defRPr/>
            </a:pPr>
            <a:r>
              <a:rPr lang="nl-NL" sz="2800" dirty="0">
                <a:solidFill>
                  <a:schemeClr val="accent1"/>
                </a:solidFill>
              </a:rPr>
              <a:t>1:n</a:t>
            </a:r>
            <a:r>
              <a:rPr lang="nl-NL" sz="2800" dirty="0"/>
              <a:t> (één-op-veel): Eén enkel voorkomen van het ene entiteittype gaat samen met veel voorkomens van het andere entiteittype</a:t>
            </a:r>
          </a:p>
          <a:p>
            <a:pPr>
              <a:spcBef>
                <a:spcPts val="600"/>
              </a:spcBef>
              <a:spcAft>
                <a:spcPts val="600"/>
              </a:spcAft>
              <a:defRPr/>
            </a:pPr>
            <a:r>
              <a:rPr lang="nl-NL" sz="2800" dirty="0"/>
              <a:t>Een verkoper heeft meerdere klanten, </a:t>
            </a:r>
            <a:br>
              <a:rPr lang="nl-NL" sz="2800" dirty="0"/>
            </a:br>
            <a:r>
              <a:rPr lang="nl-NL" sz="2800" dirty="0"/>
              <a:t>en klant heeft (maximaal) 1 verkoper</a:t>
            </a:r>
          </a:p>
          <a:p>
            <a:pPr>
              <a:spcBef>
                <a:spcPts val="600"/>
              </a:spcBef>
              <a:spcAft>
                <a:spcPts val="600"/>
              </a:spcAft>
              <a:defRPr/>
            </a:pPr>
            <a:r>
              <a:rPr lang="nl-NL" sz="2800" dirty="0"/>
              <a:t>Gebruik de “kraaienpoot” om “veel” aan te geven; “veel” is het maximum aantal voorkomens; het staat voor een getal 2, 3, ... n.</a:t>
            </a:r>
          </a:p>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graphicFrame>
        <p:nvGraphicFramePr>
          <p:cNvPr id="16" name="Object 15"/>
          <p:cNvGraphicFramePr>
            <a:graphicFrameLocks noChangeAspect="1"/>
          </p:cNvGraphicFramePr>
          <p:nvPr>
            <p:extLst>
              <p:ext uri="{D42A27DB-BD31-4B8C-83A1-F6EECF244321}">
                <p14:modId xmlns:p14="http://schemas.microsoft.com/office/powerpoint/2010/main" val="2836941039"/>
              </p:ext>
            </p:extLst>
          </p:nvPr>
        </p:nvGraphicFramePr>
        <p:xfrm>
          <a:off x="1324893" y="5013176"/>
          <a:ext cx="6530058" cy="1451124"/>
        </p:xfrm>
        <a:graphic>
          <a:graphicData uri="http://schemas.openxmlformats.org/presentationml/2006/ole">
            <mc:AlternateContent xmlns:mc="http://schemas.openxmlformats.org/markup-compatibility/2006">
              <mc:Choice xmlns:v="urn:schemas-microsoft-com:vml" Requires="v">
                <p:oleObj spid="_x0000_s9363" name="Visio" r:id="rId4" imgW="3686199" imgH="819021" progId="Visio.Drawing.15">
                  <p:embed/>
                </p:oleObj>
              </mc:Choice>
              <mc:Fallback>
                <p:oleObj name="Visio" r:id="rId4" imgW="3686199" imgH="819021" progId="Visio.Drawing.15">
                  <p:embed/>
                  <p:pic>
                    <p:nvPicPr>
                      <p:cNvPr id="0" name=""/>
                      <p:cNvPicPr/>
                      <p:nvPr/>
                    </p:nvPicPr>
                    <p:blipFill>
                      <a:blip r:embed="rId5"/>
                      <a:stretch>
                        <a:fillRect/>
                      </a:stretch>
                    </p:blipFill>
                    <p:spPr>
                      <a:xfrm>
                        <a:off x="1324893" y="5013176"/>
                        <a:ext cx="6530058" cy="1451124"/>
                      </a:xfrm>
                      <a:prstGeom prst="rect">
                        <a:avLst/>
                      </a:prstGeom>
                    </p:spPr>
                  </p:pic>
                </p:oleObj>
              </mc:Fallback>
            </mc:AlternateContent>
          </a:graphicData>
        </a:graphic>
      </p:graphicFrame>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err="1"/>
              <a:t>Eén-op-veel-relatie</a:t>
            </a:r>
            <a:endParaRPr lang="nl-NL" dirty="0"/>
          </a:p>
        </p:txBody>
      </p:sp>
      <p:sp>
        <p:nvSpPr>
          <p:cNvPr id="7" name="Tijdelijke aanduiding voor datum 4"/>
          <p:cNvSpPr>
            <a:spLocks noGrp="1"/>
          </p:cNvSpPr>
          <p:nvPr>
            <p:ph type="dt" sz="half" idx="10"/>
          </p:nvPr>
        </p:nvSpPr>
        <p:spPr>
          <a:xfrm>
            <a:off x="457200" y="6552000"/>
            <a:ext cx="2133600" cy="216000"/>
          </a:xfrm>
        </p:spPr>
        <p:txBody>
          <a:bodyPr/>
          <a:lstStyle/>
          <a:p>
            <a:fld id="{7D3C8938-E3AB-4535-8A7B-C694EDF0766C}"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26</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err="1"/>
              <a:t>Veel-op-veel-relatie</a:t>
            </a:r>
            <a:endParaRPr lang="nl-NL" dirty="0"/>
          </a:p>
        </p:txBody>
      </p:sp>
      <p:sp>
        <p:nvSpPr>
          <p:cNvPr id="207875" name="Rectangle 3"/>
          <p:cNvSpPr>
            <a:spLocks noGrp="1" noChangeArrowheads="1"/>
          </p:cNvSpPr>
          <p:nvPr>
            <p:ph idx="1"/>
          </p:nvPr>
        </p:nvSpPr>
        <p:spPr>
          <a:xfrm>
            <a:off x="540000" y="1080000"/>
            <a:ext cx="8100000" cy="4862512"/>
          </a:xfrm>
        </p:spPr>
        <p:txBody>
          <a:bodyPr/>
          <a:lstStyle/>
          <a:p>
            <a:pPr>
              <a:spcBef>
                <a:spcPts val="0"/>
              </a:spcBef>
              <a:defRPr/>
            </a:pPr>
            <a:r>
              <a:rPr lang="nl-NL" sz="2800" dirty="0">
                <a:solidFill>
                  <a:schemeClr val="accent1"/>
                </a:solidFill>
              </a:rPr>
              <a:t>n:m</a:t>
            </a:r>
            <a:r>
              <a:rPr lang="nl-NL" sz="2800" dirty="0"/>
              <a:t> (veel-op-veel): Een voorkomen van het ene entiteittype gaat samen met veel voorkomens van het andere entiteittype, en </a:t>
            </a:r>
            <a:r>
              <a:rPr lang="nl-NL" sz="2800" dirty="0" err="1"/>
              <a:t>vice</a:t>
            </a:r>
            <a:r>
              <a:rPr lang="nl-NL" sz="2800" dirty="0"/>
              <a:t> versa</a:t>
            </a:r>
          </a:p>
          <a:p>
            <a:pPr>
              <a:spcBef>
                <a:spcPts val="0"/>
              </a:spcBef>
              <a:buNone/>
              <a:defRPr/>
            </a:pPr>
            <a:endParaRPr lang="nl-NL" sz="2800" dirty="0"/>
          </a:p>
          <a:p>
            <a:pPr>
              <a:spcBef>
                <a:spcPts val="0"/>
              </a:spcBef>
              <a:defRPr/>
            </a:pPr>
            <a:r>
              <a:rPr lang="nl-NL" sz="2800" dirty="0"/>
              <a:t>Een verkoper verkoopt (maximaal) veel producten, en in 1 product wordt door (maximaal) veel verkopers verkocht</a:t>
            </a:r>
          </a:p>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A84B58D0-4BEC-4A94-9BE6-478924B784F5}"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27</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graphicFrame>
        <p:nvGraphicFramePr>
          <p:cNvPr id="17" name="Object 16"/>
          <p:cNvGraphicFramePr>
            <a:graphicFrameLocks noChangeAspect="1"/>
          </p:cNvGraphicFramePr>
          <p:nvPr>
            <p:extLst>
              <p:ext uri="{D42A27DB-BD31-4B8C-83A1-F6EECF244321}">
                <p14:modId xmlns:p14="http://schemas.microsoft.com/office/powerpoint/2010/main" val="2299714691"/>
              </p:ext>
            </p:extLst>
          </p:nvPr>
        </p:nvGraphicFramePr>
        <p:xfrm>
          <a:off x="1324893" y="5013176"/>
          <a:ext cx="6530058" cy="1451124"/>
        </p:xfrm>
        <a:graphic>
          <a:graphicData uri="http://schemas.openxmlformats.org/presentationml/2006/ole">
            <mc:AlternateContent xmlns:mc="http://schemas.openxmlformats.org/markup-compatibility/2006">
              <mc:Choice xmlns:v="urn:schemas-microsoft-com:vml" Requires="v">
                <p:oleObj spid="_x0000_s10387" name="Visio" r:id="rId4" imgW="3686199" imgH="819021" progId="Visio.Drawing.15">
                  <p:embed/>
                </p:oleObj>
              </mc:Choice>
              <mc:Fallback>
                <p:oleObj name="Visio" r:id="rId4" imgW="3686199" imgH="819021" progId="Visio.Drawing.15">
                  <p:embed/>
                  <p:pic>
                    <p:nvPicPr>
                      <p:cNvPr id="0" name=""/>
                      <p:cNvPicPr/>
                      <p:nvPr/>
                    </p:nvPicPr>
                    <p:blipFill>
                      <a:blip r:embed="rId5"/>
                      <a:stretch>
                        <a:fillRect/>
                      </a:stretch>
                    </p:blipFill>
                    <p:spPr>
                      <a:xfrm>
                        <a:off x="1324893" y="5013176"/>
                        <a:ext cx="6530058" cy="1451124"/>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Cardinaliteit: Voorbeelden</a:t>
            </a:r>
          </a:p>
        </p:txBody>
      </p:sp>
      <p:sp>
        <p:nvSpPr>
          <p:cNvPr id="207875" name="Rectangle 3"/>
          <p:cNvSpPr>
            <a:spLocks noGrp="1" noChangeArrowheads="1"/>
          </p:cNvSpPr>
          <p:nvPr>
            <p:ph idx="1"/>
          </p:nvPr>
        </p:nvSpPr>
        <p:spPr>
          <a:xfrm>
            <a:off x="540000" y="1080000"/>
            <a:ext cx="8100000" cy="4862512"/>
          </a:xfrm>
        </p:spPr>
        <p:txBody>
          <a:bodyPr/>
          <a:lstStyle/>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93162328-C98D-44BF-B9E8-34DAAB38D222}"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28</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graphicFrame>
        <p:nvGraphicFramePr>
          <p:cNvPr id="3" name="Object 2"/>
          <p:cNvGraphicFramePr>
            <a:graphicFrameLocks noChangeAspect="1"/>
          </p:cNvGraphicFramePr>
          <p:nvPr>
            <p:extLst>
              <p:ext uri="{D42A27DB-BD31-4B8C-83A1-F6EECF244321}">
                <p14:modId xmlns:p14="http://schemas.microsoft.com/office/powerpoint/2010/main" val="3446775815"/>
              </p:ext>
            </p:extLst>
          </p:nvPr>
        </p:nvGraphicFramePr>
        <p:xfrm>
          <a:off x="1813462" y="908720"/>
          <a:ext cx="5553075" cy="5553075"/>
        </p:xfrm>
        <a:graphic>
          <a:graphicData uri="http://schemas.openxmlformats.org/presentationml/2006/ole">
            <mc:AlternateContent xmlns:mc="http://schemas.openxmlformats.org/markup-compatibility/2006">
              <mc:Choice xmlns:v="urn:schemas-microsoft-com:vml" Requires="v">
                <p:oleObj spid="_x0000_s11411" name="Visio" r:id="rId4" imgW="5566357" imgH="5565000" progId="Visio.Drawing.15">
                  <p:embed/>
                </p:oleObj>
              </mc:Choice>
              <mc:Fallback>
                <p:oleObj name="Visio" r:id="rId4" imgW="5566357" imgH="5565000" progId="Visio.Drawing.15">
                  <p:embed/>
                  <p:pic>
                    <p:nvPicPr>
                      <p:cNvPr id="0" name=""/>
                      <p:cNvPicPr/>
                      <p:nvPr/>
                    </p:nvPicPr>
                    <p:blipFill>
                      <a:blip r:embed="rId5"/>
                      <a:stretch>
                        <a:fillRect/>
                      </a:stretch>
                    </p:blipFill>
                    <p:spPr>
                      <a:xfrm>
                        <a:off x="1813462" y="908720"/>
                        <a:ext cx="5553075" cy="5553075"/>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Modaliteit of Optionaliteit</a:t>
            </a:r>
          </a:p>
        </p:txBody>
      </p:sp>
      <p:sp>
        <p:nvSpPr>
          <p:cNvPr id="207875" name="Rectangle 3"/>
          <p:cNvSpPr>
            <a:spLocks noGrp="1" noChangeArrowheads="1"/>
          </p:cNvSpPr>
          <p:nvPr>
            <p:ph idx="1"/>
          </p:nvPr>
        </p:nvSpPr>
        <p:spPr>
          <a:xfrm>
            <a:off x="540000" y="1080000"/>
            <a:ext cx="8100000" cy="4862512"/>
          </a:xfrm>
        </p:spPr>
        <p:txBody>
          <a:bodyPr/>
          <a:lstStyle/>
          <a:p>
            <a:pPr marL="514350" indent="-514350">
              <a:spcBef>
                <a:spcPct val="0"/>
              </a:spcBef>
              <a:defRPr/>
            </a:pPr>
            <a:r>
              <a:rPr lang="nl-NL" sz="2800" dirty="0"/>
              <a:t>De modaliteit of optionaliteit van een relatie is het </a:t>
            </a:r>
            <a:r>
              <a:rPr lang="nl-NL" sz="2800" u="sng" dirty="0"/>
              <a:t>minimum</a:t>
            </a:r>
            <a:r>
              <a:rPr lang="nl-NL" sz="2800" dirty="0"/>
              <a:t> aantal voorkomens van een entiteit in een relatie, te onderscheiden in:</a:t>
            </a:r>
          </a:p>
          <a:p>
            <a:pPr marL="793750" lvl="1" indent="-514350">
              <a:spcBef>
                <a:spcPct val="0"/>
              </a:spcBef>
              <a:defRPr/>
            </a:pPr>
            <a:r>
              <a:rPr lang="nl-NL" sz="2800" dirty="0"/>
              <a:t>Nul: Komt mogelijk niet voor</a:t>
            </a:r>
          </a:p>
          <a:p>
            <a:pPr marL="793750" lvl="1" indent="-514350">
              <a:spcBef>
                <a:spcPct val="0"/>
              </a:spcBef>
              <a:defRPr/>
            </a:pPr>
            <a:r>
              <a:rPr lang="nl-NL" sz="2800" dirty="0"/>
              <a:t>Eén: Komt zeker voor</a:t>
            </a:r>
          </a:p>
          <a:p>
            <a:pPr>
              <a:spcBef>
                <a:spcPct val="0"/>
              </a:spcBef>
              <a:defRPr/>
            </a:pPr>
            <a:endParaRPr lang="nl-NL" sz="2800" dirty="0"/>
          </a:p>
          <a:p>
            <a:pPr marL="514350" indent="-514350">
              <a:spcBef>
                <a:spcPct val="0"/>
              </a:spcBef>
              <a:defRPr/>
            </a:pPr>
            <a:r>
              <a:rPr lang="nl-NL" sz="2800" dirty="0"/>
              <a:t>Modaliteit nul wordt aangegeven met een nulletje; één  met een streepje.</a:t>
            </a:r>
          </a:p>
          <a:p>
            <a:pPr>
              <a:spcBef>
                <a:spcPct val="0"/>
              </a:spcBef>
              <a:defRPr/>
            </a:pPr>
            <a:endParaRPr lang="nl-NL" sz="2800" dirty="0"/>
          </a:p>
          <a:p>
            <a:pPr marL="514350" indent="-514350">
              <a:spcBef>
                <a:spcPct val="0"/>
              </a:spcBef>
              <a:defRPr/>
            </a:pPr>
            <a:r>
              <a:rPr lang="nl-NL" sz="2800" dirty="0"/>
              <a:t>Modaliteit is het “binnenste” symbool op de relatie; “buitenste” symbool is cardinaliteit.</a:t>
            </a:r>
          </a:p>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EC8E66B9-508C-4A49-9C80-D5674E6056C5}"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29</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Primary key</a:t>
            </a:r>
          </a:p>
          <a:p>
            <a:endParaRPr lang="en-US" dirty="0"/>
          </a:p>
          <a:p>
            <a:r>
              <a:rPr lang="en-US" dirty="0"/>
              <a:t>Candidate key</a:t>
            </a:r>
          </a:p>
          <a:p>
            <a:endParaRPr lang="en-US" dirty="0"/>
          </a:p>
          <a:p>
            <a:r>
              <a:rPr lang="en-US" dirty="0"/>
              <a:t>Foreign key</a:t>
            </a:r>
          </a:p>
          <a:p>
            <a:endParaRPr lang="en-US" dirty="0"/>
          </a:p>
          <a:p>
            <a:r>
              <a:rPr lang="en-US" dirty="0"/>
              <a:t>Constraints</a:t>
            </a:r>
          </a:p>
          <a:p>
            <a:pPr lvl="1"/>
            <a:r>
              <a:rPr lang="en-US" dirty="0"/>
              <a:t> NOT NULL</a:t>
            </a:r>
          </a:p>
          <a:p>
            <a:pPr lvl="1"/>
            <a:r>
              <a:rPr lang="en-US" dirty="0"/>
              <a:t> UNIQUE</a:t>
            </a:r>
          </a:p>
          <a:p>
            <a:pPr lvl="1"/>
            <a:r>
              <a:rPr lang="en-US" dirty="0"/>
              <a:t> CHECK</a:t>
            </a:r>
          </a:p>
          <a:p>
            <a:pPr lvl="1"/>
            <a:r>
              <a:rPr lang="en-US" dirty="0"/>
              <a:t> DEFAULT</a:t>
            </a:r>
          </a:p>
          <a:p>
            <a:endParaRPr lang="en-US" dirty="0"/>
          </a:p>
          <a:p>
            <a:pPr lvl="1"/>
            <a:endParaRPr lang="en-US" dirty="0"/>
          </a:p>
        </p:txBody>
      </p:sp>
      <p:sp>
        <p:nvSpPr>
          <p:cNvPr id="3" name="Title 2"/>
          <p:cNvSpPr>
            <a:spLocks noGrp="1"/>
          </p:cNvSpPr>
          <p:nvPr>
            <p:ph type="title"/>
          </p:nvPr>
        </p:nvSpPr>
        <p:spPr/>
        <p:txBody>
          <a:bodyPr/>
          <a:lstStyle/>
          <a:p>
            <a:r>
              <a:rPr lang="en-US" dirty="0" err="1"/>
              <a:t>Samenvatting</a:t>
            </a:r>
            <a:r>
              <a:rPr lang="en-US" dirty="0"/>
              <a:t> </a:t>
            </a:r>
            <a:r>
              <a:rPr lang="en-US" dirty="0" err="1"/>
              <a:t>vorige</a:t>
            </a:r>
            <a:r>
              <a:rPr lang="en-US" dirty="0"/>
              <a:t> les (1/2)</a:t>
            </a:r>
            <a:endParaRPr lang="nl-NL" dirty="0"/>
          </a:p>
        </p:txBody>
      </p:sp>
      <p:sp>
        <p:nvSpPr>
          <p:cNvPr id="4" name="Date Placeholder 3"/>
          <p:cNvSpPr>
            <a:spLocks noGrp="1"/>
          </p:cNvSpPr>
          <p:nvPr>
            <p:ph type="dt" sz="half" idx="10"/>
          </p:nvPr>
        </p:nvSpPr>
        <p:spPr/>
        <p:txBody>
          <a:bodyPr/>
          <a:lstStyle/>
          <a:p>
            <a:fld id="{E918D115-2CDF-4B91-97B5-E384D1914689}" type="datetime1">
              <a:rPr lang="nl-NL" smtClean="0"/>
              <a:pPr/>
              <a:t>18-9-2017</a:t>
            </a:fld>
            <a:endParaRPr lang="nl-NL" dirty="0"/>
          </a:p>
        </p:txBody>
      </p:sp>
      <p:sp>
        <p:nvSpPr>
          <p:cNvPr id="5" name="Slide Number Placeholder 4"/>
          <p:cNvSpPr>
            <a:spLocks noGrp="1"/>
          </p:cNvSpPr>
          <p:nvPr>
            <p:ph type="sldNum" sz="quarter" idx="11"/>
          </p:nvPr>
        </p:nvSpPr>
        <p:spPr/>
        <p:txBody>
          <a:bodyPr/>
          <a:lstStyle/>
          <a:p>
            <a:fld id="{0F95BF7B-D311-4A70-A4D8-7B3F6F265E16}" type="slidenum">
              <a:rPr lang="nl-NL" smtClean="0"/>
              <a:pPr/>
              <a:t>3</a:t>
            </a:fld>
            <a:endParaRPr lang="nl-NL" dirty="0"/>
          </a:p>
        </p:txBody>
      </p:sp>
      <p:sp>
        <p:nvSpPr>
          <p:cNvPr id="6" name="Footer Placeholder 5"/>
          <p:cNvSpPr>
            <a:spLocks noGrp="1"/>
          </p:cNvSpPr>
          <p:nvPr>
            <p:ph type="ftr" sz="quarter" idx="12"/>
          </p:nvPr>
        </p:nvSpPr>
        <p:spPr/>
        <p:txBody>
          <a:bodyPr/>
          <a:lstStyle/>
          <a:p>
            <a:pPr algn="ctr"/>
            <a:r>
              <a:rPr lang="nl-NL"/>
              <a:t>Avans Hogeschool - AE&amp;I - Informatica</a:t>
            </a:r>
            <a:endParaRPr lang="nl-NL" dirty="0"/>
          </a:p>
        </p:txBody>
      </p:sp>
    </p:spTree>
    <p:extLst>
      <p:ext uri="{BB962C8B-B14F-4D97-AF65-F5344CB8AC3E}">
        <p14:creationId xmlns:p14="http://schemas.microsoft.com/office/powerpoint/2010/main" val="3636309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Cardinaliteit / Modaliteit: Voorbeelden</a:t>
            </a:r>
          </a:p>
        </p:txBody>
      </p:sp>
      <p:sp>
        <p:nvSpPr>
          <p:cNvPr id="207875" name="Rectangle 3"/>
          <p:cNvSpPr>
            <a:spLocks noGrp="1" noChangeArrowheads="1"/>
          </p:cNvSpPr>
          <p:nvPr>
            <p:ph idx="1"/>
          </p:nvPr>
        </p:nvSpPr>
        <p:spPr>
          <a:xfrm>
            <a:off x="540000" y="1080000"/>
            <a:ext cx="8100000" cy="4862512"/>
          </a:xfrm>
        </p:spPr>
        <p:txBody>
          <a:bodyPr/>
          <a:lstStyle/>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7E8A3774-5318-40B4-8ECB-9B08F50EEF36}"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30</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graphicFrame>
        <p:nvGraphicFramePr>
          <p:cNvPr id="11" name="Object 10"/>
          <p:cNvGraphicFramePr>
            <a:graphicFrameLocks noChangeAspect="1"/>
          </p:cNvGraphicFramePr>
          <p:nvPr>
            <p:extLst>
              <p:ext uri="{D42A27DB-BD31-4B8C-83A1-F6EECF244321}">
                <p14:modId xmlns:p14="http://schemas.microsoft.com/office/powerpoint/2010/main" val="4172881492"/>
              </p:ext>
            </p:extLst>
          </p:nvPr>
        </p:nvGraphicFramePr>
        <p:xfrm>
          <a:off x="1584325" y="565150"/>
          <a:ext cx="6010275" cy="6238875"/>
        </p:xfrm>
        <a:graphic>
          <a:graphicData uri="http://schemas.openxmlformats.org/presentationml/2006/ole">
            <mc:AlternateContent xmlns:mc="http://schemas.openxmlformats.org/markup-compatibility/2006">
              <mc:Choice xmlns:v="urn:schemas-microsoft-com:vml" Requires="v">
                <p:oleObj spid="_x0000_s12433" name="Visio" r:id="rId4" imgW="6023557" imgH="6250658" progId="Visio.Drawing.15">
                  <p:embed/>
                </p:oleObj>
              </mc:Choice>
              <mc:Fallback>
                <p:oleObj name="Visio" r:id="rId4" imgW="6023557" imgH="6250658" progId="Visio.Drawing.15">
                  <p:embed/>
                  <p:pic>
                    <p:nvPicPr>
                      <p:cNvPr id="0" name=""/>
                      <p:cNvPicPr/>
                      <p:nvPr/>
                    </p:nvPicPr>
                    <p:blipFill>
                      <a:blip r:embed="rId5"/>
                      <a:stretch>
                        <a:fillRect/>
                      </a:stretch>
                    </p:blipFill>
                    <p:spPr>
                      <a:xfrm>
                        <a:off x="1584325" y="565150"/>
                        <a:ext cx="6010275" cy="6238875"/>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Oefening 4-5</a:t>
            </a:r>
          </a:p>
        </p:txBody>
      </p:sp>
      <p:sp>
        <p:nvSpPr>
          <p:cNvPr id="207875" name="Rectangle 3"/>
          <p:cNvSpPr>
            <a:spLocks noGrp="1" noChangeArrowheads="1"/>
          </p:cNvSpPr>
          <p:nvPr>
            <p:ph idx="1"/>
          </p:nvPr>
        </p:nvSpPr>
        <p:spPr>
          <a:xfrm>
            <a:off x="540000" y="1080000"/>
            <a:ext cx="8100000" cy="4862512"/>
          </a:xfrm>
        </p:spPr>
        <p:txBody>
          <a:bodyPr/>
          <a:lstStyle/>
          <a:p>
            <a:pPr marL="0" indent="0">
              <a:spcBef>
                <a:spcPct val="0"/>
              </a:spcBef>
              <a:buNone/>
              <a:defRPr/>
            </a:pPr>
            <a:r>
              <a:rPr lang="nl-NL" sz="2800" i="1" dirty="0"/>
              <a:t>Een huis kent precies één eigenaar; een eigenaar verkoopt ook precies één huis.</a:t>
            </a:r>
          </a:p>
          <a:p>
            <a:pPr marL="0" indent="0">
              <a:spcBef>
                <a:spcPct val="0"/>
              </a:spcBef>
              <a:buNone/>
              <a:defRPr/>
            </a:pPr>
            <a:endParaRPr lang="nl-NL" sz="2800" i="1" dirty="0"/>
          </a:p>
          <a:p>
            <a:pPr marL="0" indent="0">
              <a:spcBef>
                <a:spcPct val="0"/>
              </a:spcBef>
              <a:buNone/>
              <a:defRPr/>
            </a:pPr>
            <a:r>
              <a:rPr lang="nl-NL" sz="2800" i="1" dirty="0"/>
              <a:t>Verder worden eigenaren bijgestaan door een makelaardij; over die organisatie worden vastgelegd bedrijfsnaam, adres, postcode en plaats van de makelaardij, plus de naam van de betrokken makelaar.</a:t>
            </a:r>
            <a:endParaRPr lang="nl-NL" sz="2800" dirty="0"/>
          </a:p>
          <a:p>
            <a:pPr marL="0" indent="0">
              <a:spcBef>
                <a:spcPct val="0"/>
              </a:spcBef>
              <a:buNone/>
              <a:defRPr/>
            </a:pPr>
            <a:endParaRPr lang="nl-NL" sz="2800" dirty="0"/>
          </a:p>
          <a:p>
            <a:pPr marL="0" indent="0">
              <a:spcBef>
                <a:spcPct val="0"/>
              </a:spcBef>
              <a:buNone/>
              <a:defRPr/>
            </a:pPr>
            <a:r>
              <a:rPr lang="nl-NL" sz="2800" b="1" dirty="0"/>
              <a:t>Pas het ERD aan.</a:t>
            </a:r>
            <a:endParaRPr lang="nl-NL" sz="2800" b="1" i="1" dirty="0"/>
          </a:p>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F92DDC83-7157-4B24-902D-2F19A91474F9}"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31</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Intersectiegegevens</a:t>
            </a:r>
          </a:p>
        </p:txBody>
      </p:sp>
      <p:sp>
        <p:nvSpPr>
          <p:cNvPr id="207875" name="Rectangle 3"/>
          <p:cNvSpPr>
            <a:spLocks noGrp="1" noChangeArrowheads="1"/>
          </p:cNvSpPr>
          <p:nvPr>
            <p:ph idx="1"/>
          </p:nvPr>
        </p:nvSpPr>
        <p:spPr>
          <a:xfrm>
            <a:off x="540000" y="1080000"/>
            <a:ext cx="8100000" cy="4862512"/>
          </a:xfrm>
        </p:spPr>
        <p:txBody>
          <a:bodyPr/>
          <a:lstStyle/>
          <a:p>
            <a:pPr>
              <a:spcBef>
                <a:spcPct val="0"/>
              </a:spcBef>
              <a:defRPr/>
            </a:pPr>
            <a:r>
              <a:rPr lang="nl-NL" sz="2800" dirty="0"/>
              <a:t>Intersectiegegevens beschrijven de relatie tussen 2 entiteiten, en slaan als het ware op beide entiteiten tegelijk; ze worden alleen gebruikt bij </a:t>
            </a:r>
            <a:r>
              <a:rPr lang="nl-NL" sz="2800" dirty="0" err="1"/>
              <a:t>veel-op-veel</a:t>
            </a:r>
            <a:r>
              <a:rPr lang="nl-NL" sz="2800" dirty="0"/>
              <a:t> relaties</a:t>
            </a:r>
          </a:p>
          <a:p>
            <a:pPr>
              <a:spcBef>
                <a:spcPct val="0"/>
              </a:spcBef>
              <a:buNone/>
              <a:defRPr/>
            </a:pPr>
            <a:endParaRPr lang="nl-NL" sz="2800" dirty="0"/>
          </a:p>
          <a:p>
            <a:pPr>
              <a:spcBef>
                <a:spcPct val="0"/>
              </a:spcBef>
              <a:defRPr/>
            </a:pPr>
            <a:r>
              <a:rPr lang="nl-NL" sz="2800" dirty="0"/>
              <a:t>Intersectiegegevens worden in een ERD weergegeven door een speciaal vijfzijdig vak voor intersectiegegevens dat verbonden is met de relatie-ruit tussen de entiteiten.</a:t>
            </a:r>
          </a:p>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CCB191F3-1AD2-4061-8FF7-32059F8548D4}"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32</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graphicFrame>
        <p:nvGraphicFramePr>
          <p:cNvPr id="13" name="Object 12"/>
          <p:cNvGraphicFramePr>
            <a:graphicFrameLocks noChangeAspect="1"/>
          </p:cNvGraphicFramePr>
          <p:nvPr>
            <p:extLst>
              <p:ext uri="{D42A27DB-BD31-4B8C-83A1-F6EECF244321}">
                <p14:modId xmlns:p14="http://schemas.microsoft.com/office/powerpoint/2010/main" val="3449203063"/>
              </p:ext>
            </p:extLst>
          </p:nvPr>
        </p:nvGraphicFramePr>
        <p:xfrm>
          <a:off x="5508104" y="4223156"/>
          <a:ext cx="2531740" cy="2455862"/>
        </p:xfrm>
        <a:graphic>
          <a:graphicData uri="http://schemas.openxmlformats.org/presentationml/2006/ole">
            <mc:AlternateContent xmlns:mc="http://schemas.openxmlformats.org/markup-compatibility/2006">
              <mc:Choice xmlns:v="urn:schemas-microsoft-com:vml" Requires="v">
                <p:oleObj spid="_x0000_s13457" name="Visio" r:id="rId4" imgW="1562052" imgH="1514378" progId="Visio.Drawing.15">
                  <p:embed/>
                </p:oleObj>
              </mc:Choice>
              <mc:Fallback>
                <p:oleObj name="Visio" r:id="rId4" imgW="1562052" imgH="1514378" progId="Visio.Drawing.15">
                  <p:embed/>
                  <p:pic>
                    <p:nvPicPr>
                      <p:cNvPr id="0" name=""/>
                      <p:cNvPicPr/>
                      <p:nvPr/>
                    </p:nvPicPr>
                    <p:blipFill>
                      <a:blip r:embed="rId5"/>
                      <a:stretch>
                        <a:fillRect/>
                      </a:stretch>
                    </p:blipFill>
                    <p:spPr>
                      <a:xfrm>
                        <a:off x="5508104" y="4223156"/>
                        <a:ext cx="2531740" cy="2455862"/>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n:m-relatie met intersectiegegevens</a:t>
            </a:r>
          </a:p>
        </p:txBody>
      </p:sp>
      <p:sp>
        <p:nvSpPr>
          <p:cNvPr id="207875" name="Rectangle 3"/>
          <p:cNvSpPr>
            <a:spLocks noGrp="1" noChangeArrowheads="1"/>
          </p:cNvSpPr>
          <p:nvPr>
            <p:ph idx="1"/>
          </p:nvPr>
        </p:nvSpPr>
        <p:spPr>
          <a:xfrm>
            <a:off x="540000" y="1080000"/>
            <a:ext cx="8100000" cy="4862512"/>
          </a:xfrm>
        </p:spPr>
        <p:txBody>
          <a:bodyPr/>
          <a:lstStyle/>
          <a:p>
            <a:pPr marL="0" indent="0">
              <a:buNone/>
              <a:defRPr/>
            </a:pPr>
            <a:r>
              <a:rPr lang="nl-NL" sz="2800" dirty="0"/>
              <a:t>We weten nu niet alleen dat verkoper 137 product 24013 verkocht heeft, maar ook precies hoeveel daarvan.</a:t>
            </a:r>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A2C20471-67E3-415E-881F-EE20B7ABC5B9}"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33</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graphicFrame>
        <p:nvGraphicFramePr>
          <p:cNvPr id="11" name="Object 10"/>
          <p:cNvGraphicFramePr>
            <a:graphicFrameLocks noChangeAspect="1"/>
          </p:cNvGraphicFramePr>
          <p:nvPr>
            <p:extLst>
              <p:ext uri="{D42A27DB-BD31-4B8C-83A1-F6EECF244321}">
                <p14:modId xmlns:p14="http://schemas.microsoft.com/office/powerpoint/2010/main" val="1781886733"/>
              </p:ext>
            </p:extLst>
          </p:nvPr>
        </p:nvGraphicFramePr>
        <p:xfrm>
          <a:off x="540000" y="2483300"/>
          <a:ext cx="7865063" cy="3459212"/>
        </p:xfrm>
        <a:graphic>
          <a:graphicData uri="http://schemas.openxmlformats.org/presentationml/2006/ole">
            <mc:AlternateContent xmlns:mc="http://schemas.openxmlformats.org/markup-compatibility/2006">
              <mc:Choice xmlns:v="urn:schemas-microsoft-com:vml" Requires="v">
                <p:oleObj spid="_x0000_s14481" name="Visio" r:id="rId4" imgW="5669705" imgH="2499155" progId="Visio.Drawing.15">
                  <p:embed/>
                </p:oleObj>
              </mc:Choice>
              <mc:Fallback>
                <p:oleObj name="Visio" r:id="rId4" imgW="5669705" imgH="2499155" progId="Visio.Drawing.15">
                  <p:embed/>
                  <p:pic>
                    <p:nvPicPr>
                      <p:cNvPr id="0" name=""/>
                      <p:cNvPicPr/>
                      <p:nvPr/>
                    </p:nvPicPr>
                    <p:blipFill>
                      <a:blip r:embed="rId5"/>
                      <a:stretch>
                        <a:fillRect/>
                      </a:stretch>
                    </p:blipFill>
                    <p:spPr>
                      <a:xfrm>
                        <a:off x="540000" y="2483300"/>
                        <a:ext cx="7865063" cy="3459212"/>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457200" y="288000"/>
            <a:ext cx="7102800" cy="1124776"/>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ERD General Hardware Company</a:t>
            </a:r>
          </a:p>
        </p:txBody>
      </p:sp>
      <p:sp>
        <p:nvSpPr>
          <p:cNvPr id="207875" name="Rectangle 3"/>
          <p:cNvSpPr>
            <a:spLocks noGrp="1" noChangeArrowheads="1"/>
          </p:cNvSpPr>
          <p:nvPr>
            <p:ph idx="1"/>
          </p:nvPr>
        </p:nvSpPr>
        <p:spPr>
          <a:xfrm>
            <a:off x="540000" y="1080000"/>
            <a:ext cx="8100000" cy="4862512"/>
          </a:xfrm>
        </p:spPr>
        <p:txBody>
          <a:bodyPr/>
          <a:lstStyle/>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0806C42B-01DB-4EC9-8161-663FA6193EF6}"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34</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graphicFrame>
        <p:nvGraphicFramePr>
          <p:cNvPr id="10" name="Object 9"/>
          <p:cNvGraphicFramePr>
            <a:graphicFrameLocks noChangeAspect="1"/>
          </p:cNvGraphicFramePr>
          <p:nvPr>
            <p:extLst>
              <p:ext uri="{D42A27DB-BD31-4B8C-83A1-F6EECF244321}">
                <p14:modId xmlns:p14="http://schemas.microsoft.com/office/powerpoint/2010/main" val="3139932792"/>
              </p:ext>
            </p:extLst>
          </p:nvPr>
        </p:nvGraphicFramePr>
        <p:xfrm>
          <a:off x="59574" y="1079999"/>
          <a:ext cx="9084426" cy="4725265"/>
        </p:xfrm>
        <a:graphic>
          <a:graphicData uri="http://schemas.openxmlformats.org/presentationml/2006/ole">
            <mc:AlternateContent xmlns:mc="http://schemas.openxmlformats.org/markup-compatibility/2006">
              <mc:Choice xmlns:v="urn:schemas-microsoft-com:vml" Requires="v">
                <p:oleObj spid="_x0000_s3220" name="Visio" r:id="rId4" imgW="9118907" imgH="4742467" progId="Visio.Drawing.15">
                  <p:embed/>
                </p:oleObj>
              </mc:Choice>
              <mc:Fallback>
                <p:oleObj name="Visio" r:id="rId4" imgW="9118907" imgH="4742467" progId="Visio.Drawing.15">
                  <p:embed/>
                  <p:pic>
                    <p:nvPicPr>
                      <p:cNvPr id="0" name=""/>
                      <p:cNvPicPr/>
                      <p:nvPr/>
                    </p:nvPicPr>
                    <p:blipFill>
                      <a:blip r:embed="rId5"/>
                      <a:stretch>
                        <a:fillRect/>
                      </a:stretch>
                    </p:blipFill>
                    <p:spPr>
                      <a:xfrm>
                        <a:off x="59574" y="1079999"/>
                        <a:ext cx="9084426" cy="4725265"/>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40000" y="288000"/>
            <a:ext cx="7020000" cy="719410"/>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Oefening 4-6</a:t>
            </a:r>
          </a:p>
        </p:txBody>
      </p:sp>
      <p:sp>
        <p:nvSpPr>
          <p:cNvPr id="207875" name="Rectangle 3"/>
          <p:cNvSpPr>
            <a:spLocks noGrp="1" noChangeArrowheads="1"/>
          </p:cNvSpPr>
          <p:nvPr>
            <p:ph idx="1"/>
          </p:nvPr>
        </p:nvSpPr>
        <p:spPr>
          <a:xfrm>
            <a:off x="540000" y="1080000"/>
            <a:ext cx="8100000" cy="4862512"/>
          </a:xfrm>
        </p:spPr>
        <p:txBody>
          <a:bodyPr/>
          <a:lstStyle/>
          <a:p>
            <a:pPr marL="0" indent="0">
              <a:spcBef>
                <a:spcPct val="0"/>
              </a:spcBef>
              <a:buNone/>
              <a:defRPr/>
            </a:pPr>
            <a:r>
              <a:rPr lang="nl-NL" sz="2800" i="1" dirty="0"/>
              <a:t>Huizen worden bezocht. En over de bezoekers worden ook gegevens vastgelegd: naam, telefoonnummer (al dan niet mobiel). Ook datum en tijd van bezoek worden genoteerd.</a:t>
            </a:r>
            <a:endParaRPr lang="nl-NL" sz="2800" dirty="0"/>
          </a:p>
          <a:p>
            <a:pPr marL="0" indent="0">
              <a:spcBef>
                <a:spcPct val="0"/>
              </a:spcBef>
              <a:buNone/>
              <a:defRPr/>
            </a:pPr>
            <a:endParaRPr lang="nl-NL" sz="2800" dirty="0"/>
          </a:p>
          <a:p>
            <a:pPr marL="0" indent="0">
              <a:spcBef>
                <a:spcPct val="0"/>
              </a:spcBef>
              <a:buNone/>
              <a:defRPr/>
            </a:pPr>
            <a:r>
              <a:rPr lang="nl-NL" sz="2800" b="1" dirty="0"/>
              <a:t>Pas het ERD aan.</a:t>
            </a:r>
            <a:endParaRPr lang="nl-NL" sz="2800" b="1" i="1" dirty="0"/>
          </a:p>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pPr>
              <a:buNone/>
            </a:pPr>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9B152395-8C7C-4021-AF3A-25CB573386B9}"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35</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ChangeArrowheads="1"/>
          </p:cNvSpPr>
          <p:nvPr>
            <p:ph idx="1"/>
          </p:nvPr>
        </p:nvSpPr>
        <p:spPr>
          <a:xfrm>
            <a:off x="539552" y="1368000"/>
            <a:ext cx="8100000" cy="4547248"/>
          </a:xfrm>
        </p:spPr>
        <p:txBody>
          <a:bodyPr/>
          <a:lstStyle/>
          <a:p>
            <a:pPr marL="514350" indent="-514350">
              <a:spcBef>
                <a:spcPct val="0"/>
              </a:spcBef>
            </a:pPr>
            <a:r>
              <a:rPr lang="nl-NL" sz="3200" dirty="0"/>
              <a:t>Eén- en driewaardige relaties</a:t>
            </a:r>
          </a:p>
          <a:p>
            <a:pPr marL="514350" indent="-514350">
              <a:spcBef>
                <a:spcPct val="0"/>
              </a:spcBef>
            </a:pPr>
            <a:endParaRPr lang="nl-NL" sz="3200" dirty="0"/>
          </a:p>
          <a:p>
            <a:pPr marL="514350" indent="-514350">
              <a:spcBef>
                <a:spcPct val="0"/>
              </a:spcBef>
            </a:pPr>
            <a:r>
              <a:rPr lang="nl-NL" sz="3200" dirty="0"/>
              <a:t>Zwakke en sterke entiteiten</a:t>
            </a:r>
          </a:p>
          <a:p>
            <a:pPr marL="514350" indent="-514350">
              <a:spcBef>
                <a:spcPct val="0"/>
              </a:spcBef>
            </a:pPr>
            <a:endParaRPr lang="nl-NL" sz="3200" dirty="0"/>
          </a:p>
          <a:p>
            <a:pPr marL="514350" indent="-514350">
              <a:spcBef>
                <a:spcPct val="0"/>
              </a:spcBef>
            </a:pPr>
            <a:r>
              <a:rPr lang="nl-NL" sz="3200" dirty="0"/>
              <a:t>Super- en subtypen</a:t>
            </a:r>
          </a:p>
        </p:txBody>
      </p:sp>
      <p:sp>
        <p:nvSpPr>
          <p:cNvPr id="7" name="Tijdelijke aanduiding voor datum 4"/>
          <p:cNvSpPr>
            <a:spLocks noGrp="1"/>
          </p:cNvSpPr>
          <p:nvPr>
            <p:ph type="dt" sz="half" idx="10"/>
          </p:nvPr>
        </p:nvSpPr>
        <p:spPr>
          <a:xfrm>
            <a:off x="457200" y="6552000"/>
            <a:ext cx="2133600" cy="216000"/>
          </a:xfrm>
        </p:spPr>
        <p:txBody>
          <a:bodyPr/>
          <a:lstStyle/>
          <a:p>
            <a:fld id="{A840D9C8-851E-435E-8149-89D720ACDF6B}"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36</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
        <p:nvSpPr>
          <p:cNvPr id="2" name="Titel 1"/>
          <p:cNvSpPr>
            <a:spLocks noGrp="1"/>
          </p:cNvSpPr>
          <p:nvPr>
            <p:ph type="title"/>
          </p:nvPr>
        </p:nvSpPr>
        <p:spPr/>
        <p:txBody>
          <a:bodyPr/>
          <a:lstStyle/>
          <a:p>
            <a:r>
              <a:rPr lang="en-US" dirty="0" err="1"/>
              <a:t>Relaties</a:t>
            </a:r>
            <a:endParaRPr lang="en-US" dirty="0"/>
          </a:p>
        </p:txBody>
      </p:sp>
    </p:spTree>
    <p:extLst>
      <p:ext uri="{BB962C8B-B14F-4D97-AF65-F5344CB8AC3E}">
        <p14:creationId xmlns:p14="http://schemas.microsoft.com/office/powerpoint/2010/main" val="1302415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683568" y="2996952"/>
            <a:ext cx="3384376" cy="504056"/>
          </a:xfrm>
        </p:spPr>
        <p:txBody>
          <a:bodyPr/>
          <a:lstStyle/>
          <a:p>
            <a:r>
              <a:rPr lang="nl-NL" sz="1600" dirty="0">
                <a:solidFill>
                  <a:schemeClr val="tx1"/>
                </a:solidFill>
              </a:rPr>
              <a:t>1-op-1:  </a:t>
            </a:r>
            <a:r>
              <a:rPr lang="nl-NL" sz="1600" b="0" dirty="0">
                <a:solidFill>
                  <a:schemeClr val="tx1"/>
                </a:solidFill>
              </a:rPr>
              <a:t>een verkoper kan een andere vervangen</a:t>
            </a:r>
          </a:p>
        </p:txBody>
      </p:sp>
      <p:sp>
        <p:nvSpPr>
          <p:cNvPr id="7" name="Tijdelijke aanduiding voor datum 4"/>
          <p:cNvSpPr>
            <a:spLocks noGrp="1"/>
          </p:cNvSpPr>
          <p:nvPr>
            <p:ph type="dt" sz="half" idx="10"/>
          </p:nvPr>
        </p:nvSpPr>
        <p:spPr>
          <a:xfrm>
            <a:off x="457200" y="6552000"/>
            <a:ext cx="2133600" cy="216000"/>
          </a:xfrm>
        </p:spPr>
        <p:txBody>
          <a:bodyPr/>
          <a:lstStyle/>
          <a:p>
            <a:fld id="{912F3F35-C2B0-4BED-915B-9904DAED6F92}"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37</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
        <p:nvSpPr>
          <p:cNvPr id="13" name="Rectangle 2"/>
          <p:cNvSpPr txBox="1">
            <a:spLocks noChangeArrowheads="1"/>
          </p:cNvSpPr>
          <p:nvPr/>
        </p:nvSpPr>
        <p:spPr bwMode="auto">
          <a:xfrm>
            <a:off x="540000" y="288000"/>
            <a:ext cx="7020000" cy="72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nl-NL" sz="2800" b="1" i="0" u="none" strike="noStrike" kern="0" cap="none" spc="0" normalizeH="0" baseline="0" noProof="0" dirty="0">
                <a:ln>
                  <a:noFill/>
                </a:ln>
                <a:solidFill>
                  <a:srgbClr val="C00000"/>
                </a:solidFill>
                <a:effectLst/>
                <a:uLnTx/>
                <a:uFillTx/>
                <a:latin typeface="Arial" pitchFamily="34" charset="0"/>
                <a:ea typeface="+mj-ea"/>
                <a:cs typeface="+mj-cs"/>
              </a:rPr>
              <a:t>Recursieve relaties: voorbeelden</a:t>
            </a:r>
          </a:p>
        </p:txBody>
      </p:sp>
      <p:sp>
        <p:nvSpPr>
          <p:cNvPr id="15" name="Rectangle 2"/>
          <p:cNvSpPr txBox="1">
            <a:spLocks noChangeArrowheads="1"/>
          </p:cNvSpPr>
          <p:nvPr/>
        </p:nvSpPr>
        <p:spPr bwMode="auto">
          <a:xfrm>
            <a:off x="4932040" y="2996952"/>
            <a:ext cx="3384376" cy="504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nl-NL" sz="1600" b="1" i="0" u="none" strike="noStrike" kern="0" cap="none" spc="0" normalizeH="0" baseline="0" noProof="0" dirty="0">
                <a:ln>
                  <a:noFill/>
                </a:ln>
                <a:solidFill>
                  <a:schemeClr val="tx1"/>
                </a:solidFill>
                <a:effectLst/>
                <a:uLnTx/>
                <a:uFillTx/>
                <a:latin typeface="Arial" pitchFamily="34" charset="0"/>
                <a:ea typeface="+mj-ea"/>
                <a:cs typeface="+mj-cs"/>
              </a:rPr>
              <a:t>1-op-veel:  </a:t>
            </a:r>
            <a:r>
              <a:rPr kumimoji="0" lang="nl-NL" sz="1600" i="0" u="none" strike="noStrike" kern="0" cap="none" spc="0" normalizeH="0" baseline="0" noProof="0" dirty="0">
                <a:ln>
                  <a:noFill/>
                </a:ln>
                <a:solidFill>
                  <a:schemeClr val="tx1"/>
                </a:solidFill>
                <a:effectLst/>
                <a:uLnTx/>
                <a:uFillTx/>
                <a:latin typeface="Arial" pitchFamily="34" charset="0"/>
                <a:ea typeface="+mj-ea"/>
                <a:cs typeface="+mj-cs"/>
              </a:rPr>
              <a:t>een verkoper kan meerdere</a:t>
            </a:r>
            <a:r>
              <a:rPr kumimoji="0" lang="nl-NL" sz="1600" i="0" u="none" strike="noStrike" kern="0" cap="none" spc="0" normalizeH="0" noProof="0" dirty="0">
                <a:ln>
                  <a:noFill/>
                </a:ln>
                <a:solidFill>
                  <a:schemeClr val="tx1"/>
                </a:solidFill>
                <a:effectLst/>
                <a:uLnTx/>
                <a:uFillTx/>
                <a:latin typeface="Arial" pitchFamily="34" charset="0"/>
                <a:ea typeface="+mj-ea"/>
                <a:cs typeface="+mj-cs"/>
              </a:rPr>
              <a:t> andere begeleiden</a:t>
            </a:r>
            <a:endParaRPr kumimoji="0" lang="nl-NL" sz="1600" i="0" u="none" strike="noStrike" kern="0" cap="none" spc="0" normalizeH="0" baseline="0" noProof="0" dirty="0">
              <a:ln>
                <a:noFill/>
              </a:ln>
              <a:solidFill>
                <a:schemeClr val="tx1"/>
              </a:solidFill>
              <a:effectLst/>
              <a:uLnTx/>
              <a:uFillTx/>
              <a:latin typeface="Arial" pitchFamily="34" charset="0"/>
              <a:ea typeface="+mj-ea"/>
              <a:cs typeface="+mj-cs"/>
            </a:endParaRPr>
          </a:p>
        </p:txBody>
      </p:sp>
      <p:sp>
        <p:nvSpPr>
          <p:cNvPr id="16" name="Rectangle 2"/>
          <p:cNvSpPr txBox="1">
            <a:spLocks noChangeArrowheads="1"/>
          </p:cNvSpPr>
          <p:nvPr/>
        </p:nvSpPr>
        <p:spPr bwMode="auto">
          <a:xfrm>
            <a:off x="539552" y="5805264"/>
            <a:ext cx="6408712"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nl-NL" sz="1600" b="1" kern="0" dirty="0">
                <a:latin typeface="Arial" pitchFamily="34" charset="0"/>
                <a:ea typeface="+mj-ea"/>
                <a:cs typeface="+mj-cs"/>
              </a:rPr>
              <a:t>Veel-</a:t>
            </a:r>
            <a:r>
              <a:rPr kumimoji="0" lang="nl-NL" sz="1600" b="1" i="0" u="none" strike="noStrike" kern="0" cap="none" spc="0" normalizeH="0" baseline="0" noProof="0" dirty="0" err="1">
                <a:ln>
                  <a:noFill/>
                </a:ln>
                <a:solidFill>
                  <a:schemeClr val="tx1"/>
                </a:solidFill>
                <a:effectLst/>
                <a:uLnTx/>
                <a:uFillTx/>
                <a:latin typeface="Arial" pitchFamily="34" charset="0"/>
                <a:ea typeface="+mj-ea"/>
                <a:cs typeface="+mj-cs"/>
              </a:rPr>
              <a:t>op-veel</a:t>
            </a:r>
            <a:r>
              <a:rPr kumimoji="0" lang="nl-NL" sz="1600" b="1" i="0" u="none" strike="noStrike" kern="0" cap="none" spc="0" normalizeH="0" baseline="0" noProof="0" dirty="0">
                <a:ln>
                  <a:noFill/>
                </a:ln>
                <a:solidFill>
                  <a:schemeClr val="tx1"/>
                </a:solidFill>
                <a:effectLst/>
                <a:uLnTx/>
                <a:uFillTx/>
                <a:latin typeface="Arial" pitchFamily="34" charset="0"/>
                <a:ea typeface="+mj-ea"/>
                <a:cs typeface="+mj-cs"/>
              </a:rPr>
              <a:t>:  </a:t>
            </a:r>
            <a:r>
              <a:rPr kumimoji="0" lang="nl-NL" sz="1600" i="0" u="none" strike="noStrike" kern="0" cap="none" spc="0" normalizeH="0" baseline="0" noProof="0" dirty="0">
                <a:ln>
                  <a:noFill/>
                </a:ln>
                <a:solidFill>
                  <a:schemeClr val="tx1"/>
                </a:solidFill>
                <a:effectLst/>
                <a:uLnTx/>
                <a:uFillTx/>
                <a:latin typeface="Arial" pitchFamily="34" charset="0"/>
                <a:ea typeface="+mj-ea"/>
                <a:cs typeface="+mj-cs"/>
              </a:rPr>
              <a:t>een onderdeel kan </a:t>
            </a:r>
            <a:r>
              <a:rPr lang="nl-NL" sz="1600" kern="0" dirty="0">
                <a:latin typeface="Arial" pitchFamily="34" charset="0"/>
                <a:ea typeface="+mj-ea"/>
                <a:cs typeface="+mj-cs"/>
              </a:rPr>
              <a:t>meerdere onderdelen bevatten</a:t>
            </a:r>
            <a:br>
              <a:rPr lang="nl-NL" sz="1600" kern="0" dirty="0">
                <a:latin typeface="Arial" pitchFamily="34" charset="0"/>
                <a:ea typeface="+mj-ea"/>
                <a:cs typeface="+mj-cs"/>
              </a:rPr>
            </a:br>
            <a:r>
              <a:rPr lang="nl-NL" sz="1600" kern="0" dirty="0">
                <a:latin typeface="Arial" pitchFamily="34" charset="0"/>
                <a:ea typeface="+mj-ea"/>
                <a:cs typeface="+mj-cs"/>
              </a:rPr>
              <a:t> en kan deel zijn van meerdere onderdelen</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nl-NL" sz="1600" b="1" i="0" u="none" strike="noStrike" kern="0" cap="none" spc="0" normalizeH="0" baseline="0" noProof="0" dirty="0">
              <a:ln>
                <a:noFill/>
              </a:ln>
              <a:solidFill>
                <a:schemeClr val="tx1"/>
              </a:solidFill>
              <a:effectLst/>
              <a:uLnTx/>
              <a:uFillTx/>
              <a:latin typeface="Arial" pitchFamily="34" charset="0"/>
              <a:ea typeface="+mj-ea"/>
              <a:cs typeface="+mj-cs"/>
            </a:endParaRP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nl-NL" sz="1600" b="0" i="0" u="none" strike="noStrike" kern="0" cap="none" spc="0" normalizeH="0" baseline="0" noProof="0" dirty="0">
              <a:ln>
                <a:noFill/>
              </a:ln>
              <a:solidFill>
                <a:schemeClr val="tx1"/>
              </a:solidFill>
              <a:effectLst/>
              <a:uLnTx/>
              <a:uFillTx/>
              <a:latin typeface="Arial" pitchFamily="34" charset="0"/>
              <a:ea typeface="+mj-ea"/>
              <a:cs typeface="+mj-cs"/>
            </a:endParaRPr>
          </a:p>
        </p:txBody>
      </p:sp>
      <p:pic>
        <p:nvPicPr>
          <p:cNvPr id="3" name="Picture 2"/>
          <p:cNvPicPr>
            <a:picLocks noChangeAspect="1"/>
          </p:cNvPicPr>
          <p:nvPr/>
        </p:nvPicPr>
        <p:blipFill>
          <a:blip r:embed="rId3"/>
          <a:stretch>
            <a:fillRect/>
          </a:stretch>
        </p:blipFill>
        <p:spPr>
          <a:xfrm>
            <a:off x="683568" y="1124744"/>
            <a:ext cx="3316511" cy="1865538"/>
          </a:xfrm>
          <a:prstGeom prst="rect">
            <a:avLst/>
          </a:prstGeom>
        </p:spPr>
      </p:pic>
      <p:pic>
        <p:nvPicPr>
          <p:cNvPr id="4" name="Picture 3"/>
          <p:cNvPicPr>
            <a:picLocks noChangeAspect="1"/>
          </p:cNvPicPr>
          <p:nvPr/>
        </p:nvPicPr>
        <p:blipFill>
          <a:blip r:embed="rId4"/>
          <a:stretch>
            <a:fillRect/>
          </a:stretch>
        </p:blipFill>
        <p:spPr>
          <a:xfrm>
            <a:off x="4879703" y="1068979"/>
            <a:ext cx="3346994" cy="1908213"/>
          </a:xfrm>
          <a:prstGeom prst="rect">
            <a:avLst/>
          </a:prstGeom>
        </p:spPr>
      </p:pic>
      <p:pic>
        <p:nvPicPr>
          <p:cNvPr id="5" name="Picture 4"/>
          <p:cNvPicPr>
            <a:picLocks noChangeAspect="1"/>
          </p:cNvPicPr>
          <p:nvPr/>
        </p:nvPicPr>
        <p:blipFill>
          <a:blip r:embed="rId5"/>
          <a:stretch>
            <a:fillRect/>
          </a:stretch>
        </p:blipFill>
        <p:spPr>
          <a:xfrm>
            <a:off x="683568" y="3883961"/>
            <a:ext cx="5663675" cy="1908213"/>
          </a:xfrm>
          <a:prstGeom prst="rect">
            <a:avLst/>
          </a:prstGeom>
        </p:spPr>
      </p:pic>
    </p:spTree>
    <p:extLst>
      <p:ext uri="{BB962C8B-B14F-4D97-AF65-F5344CB8AC3E}">
        <p14:creationId xmlns:p14="http://schemas.microsoft.com/office/powerpoint/2010/main" val="447145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11560" y="288000"/>
            <a:ext cx="6948440" cy="1124776"/>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ERD General Hardware Company</a:t>
            </a:r>
          </a:p>
        </p:txBody>
      </p:sp>
      <p:sp>
        <p:nvSpPr>
          <p:cNvPr id="207875" name="Rectangle 3"/>
          <p:cNvSpPr>
            <a:spLocks noGrp="1" noChangeArrowheads="1"/>
          </p:cNvSpPr>
          <p:nvPr>
            <p:ph idx="1"/>
          </p:nvPr>
        </p:nvSpPr>
        <p:spPr>
          <a:xfrm>
            <a:off x="540000" y="1080000"/>
            <a:ext cx="8100000" cy="4862512"/>
          </a:xfrm>
        </p:spPr>
        <p:txBody>
          <a:bodyPr/>
          <a:lstStyle/>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FCAA107E-6452-451E-B086-BD0E798FD460}"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38</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graphicFrame>
        <p:nvGraphicFramePr>
          <p:cNvPr id="2" name="Object 1"/>
          <p:cNvGraphicFramePr>
            <a:graphicFrameLocks noChangeAspect="1"/>
          </p:cNvGraphicFramePr>
          <p:nvPr>
            <p:extLst/>
          </p:nvPr>
        </p:nvGraphicFramePr>
        <p:xfrm>
          <a:off x="59574" y="1079999"/>
          <a:ext cx="9084426" cy="4725265"/>
        </p:xfrm>
        <a:graphic>
          <a:graphicData uri="http://schemas.openxmlformats.org/presentationml/2006/ole">
            <mc:AlternateContent xmlns:mc="http://schemas.openxmlformats.org/markup-compatibility/2006">
              <mc:Choice xmlns:v="urn:schemas-microsoft-com:vml" Requires="v">
                <p:oleObj spid="_x0000_s20498" name="Visio" r:id="rId4" imgW="9118907" imgH="4742467" progId="Visio.Drawing.15">
                  <p:embed/>
                </p:oleObj>
              </mc:Choice>
              <mc:Fallback>
                <p:oleObj name="Visio" r:id="rId4" imgW="9118907" imgH="4742467" progId="Visio.Drawing.15">
                  <p:embed/>
                  <p:pic>
                    <p:nvPicPr>
                      <p:cNvPr id="0" name=""/>
                      <p:cNvPicPr/>
                      <p:nvPr/>
                    </p:nvPicPr>
                    <p:blipFill>
                      <a:blip r:embed="rId5"/>
                      <a:stretch>
                        <a:fillRect/>
                      </a:stretch>
                    </p:blipFill>
                    <p:spPr>
                      <a:xfrm>
                        <a:off x="59574" y="1079999"/>
                        <a:ext cx="9084426" cy="4725265"/>
                      </a:xfrm>
                      <a:prstGeom prst="rect">
                        <a:avLst/>
                      </a:prstGeom>
                    </p:spPr>
                  </p:pic>
                </p:oleObj>
              </mc:Fallback>
            </mc:AlternateContent>
          </a:graphicData>
        </a:graphic>
      </p:graphicFrame>
    </p:spTree>
    <p:extLst>
      <p:ext uri="{BB962C8B-B14F-4D97-AF65-F5344CB8AC3E}">
        <p14:creationId xmlns:p14="http://schemas.microsoft.com/office/powerpoint/2010/main" val="961967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288000"/>
            <a:ext cx="7020000" cy="720000"/>
          </a:xfrm>
        </p:spPr>
        <p:txBody>
          <a:bodyPr/>
          <a:lstStyle/>
          <a:p>
            <a:r>
              <a:rPr lang="nl-NL" dirty="0"/>
              <a:t>Oefening 4-7</a:t>
            </a:r>
          </a:p>
        </p:txBody>
      </p:sp>
      <p:sp>
        <p:nvSpPr>
          <p:cNvPr id="286723" name="Rectangle 3"/>
          <p:cNvSpPr>
            <a:spLocks noGrp="1" noChangeArrowheads="1"/>
          </p:cNvSpPr>
          <p:nvPr>
            <p:ph idx="1"/>
          </p:nvPr>
        </p:nvSpPr>
        <p:spPr>
          <a:xfrm>
            <a:off x="540000" y="1080000"/>
            <a:ext cx="8100000" cy="4862512"/>
          </a:xfrm>
        </p:spPr>
        <p:txBody>
          <a:bodyPr/>
          <a:lstStyle/>
          <a:p>
            <a:pPr marL="0" indent="0">
              <a:spcBef>
                <a:spcPct val="0"/>
              </a:spcBef>
              <a:buNone/>
            </a:pPr>
            <a:r>
              <a:rPr lang="nl-NL" sz="2800" i="1" dirty="0"/>
              <a:t>Huizen hebben bezoekers; daarvan worden vastgelegd: naam, telefoonnummer (al dan niet mobiel), en een indicatie van de interesse (van ++ tot --). Ook datum en tijd van bezoek worden genoteerd.</a:t>
            </a:r>
            <a:endParaRPr lang="nl-NL" sz="2800" dirty="0"/>
          </a:p>
          <a:p>
            <a:pPr marL="0" indent="0">
              <a:spcBef>
                <a:spcPct val="0"/>
              </a:spcBef>
              <a:buFont typeface="Symbol" pitchFamily="18" charset="2"/>
              <a:buNone/>
            </a:pPr>
            <a:endParaRPr lang="nl-NL" sz="2800" dirty="0"/>
          </a:p>
          <a:p>
            <a:pPr marL="0" indent="0">
              <a:spcBef>
                <a:spcPct val="0"/>
              </a:spcBef>
              <a:buFont typeface="Symbol" pitchFamily="18" charset="2"/>
              <a:buNone/>
            </a:pPr>
            <a:r>
              <a:rPr lang="nl-NL" sz="2800" b="1" dirty="0"/>
              <a:t>Pas het ERD aan</a:t>
            </a:r>
          </a:p>
          <a:p>
            <a:pPr marL="288000" indent="-288000">
              <a:spcBef>
                <a:spcPct val="0"/>
              </a:spcBef>
              <a:buNone/>
              <a:defRPr/>
            </a:pPr>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51619EE0-A652-42AC-9E08-058B4DA9E448}"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39</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extLst>
      <p:ext uri="{BB962C8B-B14F-4D97-AF65-F5344CB8AC3E}">
        <p14:creationId xmlns:p14="http://schemas.microsoft.com/office/powerpoint/2010/main" val="231144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DDL</a:t>
            </a:r>
          </a:p>
          <a:p>
            <a:pPr lvl="1"/>
            <a:r>
              <a:rPr lang="en-US" dirty="0"/>
              <a:t> CREATE TABLE</a:t>
            </a:r>
          </a:p>
          <a:p>
            <a:pPr lvl="1"/>
            <a:r>
              <a:rPr lang="en-US" dirty="0"/>
              <a:t> ALTER TABLE</a:t>
            </a:r>
          </a:p>
          <a:p>
            <a:pPr lvl="1"/>
            <a:r>
              <a:rPr lang="en-US" dirty="0"/>
              <a:t> DROP TABLE</a:t>
            </a:r>
          </a:p>
          <a:p>
            <a:pPr lvl="1"/>
            <a:endParaRPr lang="en-US" dirty="0"/>
          </a:p>
          <a:p>
            <a:r>
              <a:rPr lang="en-US" dirty="0"/>
              <a:t>DML</a:t>
            </a:r>
          </a:p>
          <a:p>
            <a:pPr lvl="1"/>
            <a:r>
              <a:rPr lang="en-US" dirty="0"/>
              <a:t> INSERT INTO</a:t>
            </a:r>
          </a:p>
          <a:p>
            <a:pPr lvl="1"/>
            <a:r>
              <a:rPr lang="en-US" dirty="0"/>
              <a:t> UPDATE</a:t>
            </a:r>
          </a:p>
          <a:p>
            <a:pPr lvl="1"/>
            <a:r>
              <a:rPr lang="en-US" dirty="0"/>
              <a:t> DELETE</a:t>
            </a:r>
          </a:p>
          <a:p>
            <a:pPr lvl="1"/>
            <a:r>
              <a:rPr lang="en-US" dirty="0"/>
              <a:t> SELECT</a:t>
            </a:r>
            <a:endParaRPr lang="nl-NL" dirty="0"/>
          </a:p>
        </p:txBody>
      </p:sp>
      <p:sp>
        <p:nvSpPr>
          <p:cNvPr id="3" name="Title 2"/>
          <p:cNvSpPr>
            <a:spLocks noGrp="1"/>
          </p:cNvSpPr>
          <p:nvPr>
            <p:ph type="title"/>
          </p:nvPr>
        </p:nvSpPr>
        <p:spPr/>
        <p:txBody>
          <a:bodyPr/>
          <a:lstStyle/>
          <a:p>
            <a:r>
              <a:rPr lang="en-US" dirty="0" err="1"/>
              <a:t>Samenvatting</a:t>
            </a:r>
            <a:r>
              <a:rPr lang="en-US" dirty="0"/>
              <a:t> </a:t>
            </a:r>
            <a:r>
              <a:rPr lang="en-US" dirty="0" err="1"/>
              <a:t>vorige</a:t>
            </a:r>
            <a:r>
              <a:rPr lang="en-US" dirty="0"/>
              <a:t> les (2/2)</a:t>
            </a:r>
            <a:endParaRPr lang="nl-NL" dirty="0"/>
          </a:p>
        </p:txBody>
      </p:sp>
      <p:sp>
        <p:nvSpPr>
          <p:cNvPr id="4" name="Date Placeholder 3"/>
          <p:cNvSpPr>
            <a:spLocks noGrp="1"/>
          </p:cNvSpPr>
          <p:nvPr>
            <p:ph type="dt" sz="half" idx="10"/>
          </p:nvPr>
        </p:nvSpPr>
        <p:spPr/>
        <p:txBody>
          <a:bodyPr/>
          <a:lstStyle/>
          <a:p>
            <a:fld id="{E918D115-2CDF-4B91-97B5-E384D1914689}" type="datetime1">
              <a:rPr lang="nl-NL" smtClean="0"/>
              <a:pPr/>
              <a:t>18-9-2017</a:t>
            </a:fld>
            <a:endParaRPr lang="nl-NL" dirty="0"/>
          </a:p>
        </p:txBody>
      </p:sp>
      <p:sp>
        <p:nvSpPr>
          <p:cNvPr id="5" name="Slide Number Placeholder 4"/>
          <p:cNvSpPr>
            <a:spLocks noGrp="1"/>
          </p:cNvSpPr>
          <p:nvPr>
            <p:ph type="sldNum" sz="quarter" idx="11"/>
          </p:nvPr>
        </p:nvSpPr>
        <p:spPr/>
        <p:txBody>
          <a:bodyPr/>
          <a:lstStyle/>
          <a:p>
            <a:fld id="{0F95BF7B-D311-4A70-A4D8-7B3F6F265E16}" type="slidenum">
              <a:rPr lang="nl-NL" smtClean="0"/>
              <a:pPr/>
              <a:t>4</a:t>
            </a:fld>
            <a:endParaRPr lang="nl-NL" dirty="0"/>
          </a:p>
        </p:txBody>
      </p:sp>
      <p:sp>
        <p:nvSpPr>
          <p:cNvPr id="6" name="Footer Placeholder 5"/>
          <p:cNvSpPr>
            <a:spLocks noGrp="1"/>
          </p:cNvSpPr>
          <p:nvPr>
            <p:ph type="ftr" sz="quarter" idx="12"/>
          </p:nvPr>
        </p:nvSpPr>
        <p:spPr/>
        <p:txBody>
          <a:bodyPr/>
          <a:lstStyle/>
          <a:p>
            <a:pPr algn="ctr"/>
            <a:r>
              <a:rPr lang="nl-NL"/>
              <a:t>Avans Hogeschool - AE&amp;I - Informatica</a:t>
            </a:r>
            <a:endParaRPr lang="nl-NL" dirty="0"/>
          </a:p>
        </p:txBody>
      </p:sp>
    </p:spTree>
    <p:extLst>
      <p:ext uri="{BB962C8B-B14F-4D97-AF65-F5344CB8AC3E}">
        <p14:creationId xmlns:p14="http://schemas.microsoft.com/office/powerpoint/2010/main" val="802387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288000"/>
            <a:ext cx="7020000" cy="720000"/>
          </a:xfrm>
        </p:spPr>
        <p:txBody>
          <a:bodyPr/>
          <a:lstStyle/>
          <a:p>
            <a:r>
              <a:rPr lang="nl-NL" dirty="0"/>
              <a:t>Eenwaardige relaties</a:t>
            </a:r>
          </a:p>
        </p:txBody>
      </p:sp>
      <p:sp>
        <p:nvSpPr>
          <p:cNvPr id="286723" name="Rectangle 3"/>
          <p:cNvSpPr>
            <a:spLocks noGrp="1" noChangeArrowheads="1"/>
          </p:cNvSpPr>
          <p:nvPr>
            <p:ph idx="1"/>
          </p:nvPr>
        </p:nvSpPr>
        <p:spPr>
          <a:xfrm>
            <a:off x="540000" y="1080000"/>
            <a:ext cx="8100000" cy="4862512"/>
          </a:xfrm>
        </p:spPr>
        <p:txBody>
          <a:bodyPr/>
          <a:lstStyle/>
          <a:p>
            <a:pPr marL="514350" indent="-514350">
              <a:spcBef>
                <a:spcPct val="0"/>
              </a:spcBef>
              <a:spcAft>
                <a:spcPts val="1200"/>
              </a:spcAft>
            </a:pPr>
            <a:r>
              <a:rPr lang="nl-NL" sz="2800" dirty="0"/>
              <a:t>Eenwaardige relaties (ook wel </a:t>
            </a:r>
            <a:r>
              <a:rPr lang="nl-NL" sz="2800" i="1" dirty="0"/>
              <a:t>recursieve relaties genoemd</a:t>
            </a:r>
            <a:r>
              <a:rPr lang="nl-NL" sz="2800" dirty="0"/>
              <a:t>) verbinden voorkomens van een entiteittype met andere voorkomens van hetzelfde entiteittype</a:t>
            </a:r>
          </a:p>
          <a:p>
            <a:pPr marL="514350" indent="-514350">
              <a:spcBef>
                <a:spcPct val="0"/>
              </a:spcBef>
            </a:pPr>
            <a:r>
              <a:rPr lang="nl-NL" sz="2800" dirty="0" err="1"/>
              <a:t>Cardinaliteit</a:t>
            </a:r>
            <a:r>
              <a:rPr lang="nl-NL" sz="2800" dirty="0"/>
              <a:t>:</a:t>
            </a:r>
          </a:p>
          <a:p>
            <a:pPr marL="793750" lvl="1" indent="-514350">
              <a:spcBef>
                <a:spcPct val="0"/>
              </a:spcBef>
            </a:pPr>
            <a:r>
              <a:rPr lang="nl-NL" sz="2800" dirty="0"/>
              <a:t>1:1 eenwaardige (recursieve) relatie</a:t>
            </a:r>
          </a:p>
          <a:p>
            <a:pPr marL="793750" lvl="1" indent="-514350">
              <a:spcBef>
                <a:spcPct val="0"/>
              </a:spcBef>
            </a:pPr>
            <a:r>
              <a:rPr lang="nl-NL" sz="2800" dirty="0"/>
              <a:t>1:n eenwaardige (recursieve) relatie</a:t>
            </a:r>
          </a:p>
          <a:p>
            <a:pPr marL="793750" lvl="1" indent="-514350">
              <a:spcBef>
                <a:spcPct val="0"/>
              </a:spcBef>
            </a:pPr>
            <a:r>
              <a:rPr lang="nl-NL" sz="2800" dirty="0"/>
              <a:t>n:m eenwaardige (recursieve) relatie</a:t>
            </a:r>
          </a:p>
          <a:p>
            <a:pPr marL="514350" indent="-514350">
              <a:spcBef>
                <a:spcPts val="1200"/>
              </a:spcBef>
            </a:pPr>
            <a:r>
              <a:rPr lang="nl-NL" sz="2800" dirty="0"/>
              <a:t>Modaliteit:</a:t>
            </a:r>
          </a:p>
          <a:p>
            <a:pPr marL="793750" lvl="1" indent="-514350">
              <a:spcBef>
                <a:spcPct val="0"/>
              </a:spcBef>
            </a:pPr>
            <a:r>
              <a:rPr lang="nl-NL" sz="2800" dirty="0"/>
              <a:t>Nul</a:t>
            </a:r>
          </a:p>
          <a:p>
            <a:pPr marL="793750" lvl="1" indent="-514350">
              <a:spcBef>
                <a:spcPct val="0"/>
              </a:spcBef>
            </a:pPr>
            <a:r>
              <a:rPr lang="nl-NL" sz="2800" dirty="0"/>
              <a:t>Eén</a:t>
            </a:r>
          </a:p>
          <a:p>
            <a:pPr marL="288000" indent="-288000">
              <a:spcBef>
                <a:spcPct val="0"/>
              </a:spcBef>
              <a:buNone/>
              <a:defRPr/>
            </a:pPr>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0DD5CE51-DD59-4CF4-8FA6-2D0C68C2DD4C}"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40</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extLst>
      <p:ext uri="{BB962C8B-B14F-4D97-AF65-F5344CB8AC3E}">
        <p14:creationId xmlns:p14="http://schemas.microsoft.com/office/powerpoint/2010/main" val="729740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a:t>Relationeel ontwerp / Tabelschema</a:t>
            </a:r>
            <a:endParaRPr lang="en-US" dirty="0"/>
          </a:p>
        </p:txBody>
      </p:sp>
      <p:sp>
        <p:nvSpPr>
          <p:cNvPr id="4" name="Tijdelijke aanduiding voor datum 3"/>
          <p:cNvSpPr>
            <a:spLocks noGrp="1"/>
          </p:cNvSpPr>
          <p:nvPr>
            <p:ph type="dt" sz="half" idx="10"/>
          </p:nvPr>
        </p:nvSpPr>
        <p:spPr/>
        <p:txBody>
          <a:bodyPr/>
          <a:lstStyle/>
          <a:p>
            <a:fld id="{E918D115-2CDF-4B91-97B5-E384D1914689}" type="datetime1">
              <a:rPr lang="nl-NL" smtClean="0"/>
              <a:pPr/>
              <a:t>18-9-2017</a:t>
            </a:fld>
            <a:endParaRPr lang="nl-NL" dirty="0"/>
          </a:p>
        </p:txBody>
      </p:sp>
      <p:sp>
        <p:nvSpPr>
          <p:cNvPr id="5" name="Tijdelijke aanduiding voor dianummer 4"/>
          <p:cNvSpPr>
            <a:spLocks noGrp="1"/>
          </p:cNvSpPr>
          <p:nvPr>
            <p:ph type="sldNum" sz="quarter" idx="11"/>
          </p:nvPr>
        </p:nvSpPr>
        <p:spPr/>
        <p:txBody>
          <a:bodyPr/>
          <a:lstStyle/>
          <a:p>
            <a:fld id="{0F95BF7B-D311-4A70-A4D8-7B3F6F265E16}" type="slidenum">
              <a:rPr lang="nl-NL" smtClean="0"/>
              <a:pPr/>
              <a:t>41</a:t>
            </a:fld>
            <a:endParaRPr lang="nl-NL" dirty="0"/>
          </a:p>
        </p:txBody>
      </p:sp>
      <p:sp>
        <p:nvSpPr>
          <p:cNvPr id="6" name="Tijdelijke aanduiding voor voettekst 5"/>
          <p:cNvSpPr>
            <a:spLocks noGrp="1"/>
          </p:cNvSpPr>
          <p:nvPr>
            <p:ph type="ftr" sz="quarter" idx="12"/>
          </p:nvPr>
        </p:nvSpPr>
        <p:spPr/>
        <p:txBody>
          <a:bodyPr/>
          <a:lstStyle/>
          <a:p>
            <a:pPr algn="ctr"/>
            <a:r>
              <a:rPr lang="nl-NL"/>
              <a:t>Avans Hogeschool - AE&amp;I - Informatica</a:t>
            </a:r>
            <a:endParaRPr lang="nl-NL" dirty="0"/>
          </a:p>
        </p:txBody>
      </p:sp>
      <p:graphicFrame>
        <p:nvGraphicFramePr>
          <p:cNvPr id="7" name="Group 3"/>
          <p:cNvGraphicFramePr>
            <a:graphicFrameLocks/>
          </p:cNvGraphicFramePr>
          <p:nvPr>
            <p:extLst>
              <p:ext uri="{D42A27DB-BD31-4B8C-83A1-F6EECF244321}">
                <p14:modId xmlns:p14="http://schemas.microsoft.com/office/powerpoint/2010/main" val="186749849"/>
              </p:ext>
            </p:extLst>
          </p:nvPr>
        </p:nvGraphicFramePr>
        <p:xfrm>
          <a:off x="391878" y="3500537"/>
          <a:ext cx="6934200" cy="809626"/>
        </p:xfrm>
        <a:graphic>
          <a:graphicData uri="http://schemas.openxmlformats.org/drawingml/2006/table">
            <a:tbl>
              <a:tblPr/>
              <a:tblGrid>
                <a:gridCol w="1592263">
                  <a:extLst>
                    <a:ext uri="{9D8B030D-6E8A-4147-A177-3AD203B41FA5}">
                      <a16:colId xmlns:a16="http://schemas.microsoft.com/office/drawing/2014/main" val="20000"/>
                    </a:ext>
                  </a:extLst>
                </a:gridCol>
                <a:gridCol w="1985962">
                  <a:extLst>
                    <a:ext uri="{9D8B030D-6E8A-4147-A177-3AD203B41FA5}">
                      <a16:colId xmlns:a16="http://schemas.microsoft.com/office/drawing/2014/main" val="20001"/>
                    </a:ext>
                  </a:extLst>
                </a:gridCol>
                <a:gridCol w="1633538">
                  <a:extLst>
                    <a:ext uri="{9D8B030D-6E8A-4147-A177-3AD203B41FA5}">
                      <a16:colId xmlns:a16="http://schemas.microsoft.com/office/drawing/2014/main" val="20002"/>
                    </a:ext>
                  </a:extLst>
                </a:gridCol>
                <a:gridCol w="1722437">
                  <a:extLst>
                    <a:ext uri="{9D8B030D-6E8A-4147-A177-3AD203B41FA5}">
                      <a16:colId xmlns:a16="http://schemas.microsoft.com/office/drawing/2014/main" val="20003"/>
                    </a:ext>
                  </a:extLst>
                </a:gridCol>
              </a:tblGrid>
              <a:tr h="404813">
                <a:tc gridSpan="4">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Arial" charset="0"/>
                          <a:ea typeface="Times New Roman" pitchFamily="18" charset="0"/>
                          <a:cs typeface="Arial" charset="0"/>
                        </a:rPr>
                        <a:t>Verkoper</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4048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Arial" charset="0"/>
                          <a:ea typeface="Times New Roman" pitchFamily="18" charset="0"/>
                          <a:cs typeface="Arial" charset="0"/>
                        </a:rPr>
                        <a:t>VerkoperNr</a:t>
                      </a:r>
                      <a:endParaRPr kumimoji="0" lang="en-US" sz="2000" b="0" i="0" u="sng"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Times New Roman" pitchFamily="18" charset="0"/>
                          <a:cs typeface="Arial" charset="0"/>
                        </a:rPr>
                        <a:t>VerkoperNaam</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Times New Roman" pitchFamily="18" charset="0"/>
                          <a:cs typeface="Arial" charset="0"/>
                        </a:rPr>
                        <a:t>CommPerct</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Times New Roman" pitchFamily="18" charset="0"/>
                          <a:cs typeface="Arial" charset="0"/>
                        </a:rPr>
                        <a:t>JaarinDienst</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bl>
          </a:graphicData>
        </a:graphic>
      </p:graphicFrame>
      <p:cxnSp>
        <p:nvCxnSpPr>
          <p:cNvPr id="8" name="AutoShape 17"/>
          <p:cNvCxnSpPr>
            <a:cxnSpLocks noChangeShapeType="1"/>
          </p:cNvCxnSpPr>
          <p:nvPr/>
        </p:nvCxnSpPr>
        <p:spPr bwMode="auto">
          <a:xfrm rot="10800000" flipH="1" flipV="1">
            <a:off x="2071453" y="1782862"/>
            <a:ext cx="1890713" cy="1717675"/>
          </a:xfrm>
          <a:prstGeom prst="bentConnector4">
            <a:avLst>
              <a:gd name="adj1" fmla="val -12093"/>
              <a:gd name="adj2" fmla="val 77542"/>
            </a:avLst>
          </a:prstGeom>
          <a:noFill/>
          <a:ln w="38100">
            <a:solidFill>
              <a:schemeClr val="tx1"/>
            </a:solidFill>
            <a:miter lim="800000"/>
            <a:headEnd/>
            <a:tailEnd type="triangle" w="med" len="med"/>
          </a:ln>
          <a:effectLst/>
        </p:spPr>
      </p:cxnSp>
      <p:cxnSp>
        <p:nvCxnSpPr>
          <p:cNvPr id="9" name="AutoShape 18"/>
          <p:cNvCxnSpPr>
            <a:cxnSpLocks noChangeShapeType="1"/>
          </p:cNvCxnSpPr>
          <p:nvPr/>
        </p:nvCxnSpPr>
        <p:spPr bwMode="auto">
          <a:xfrm>
            <a:off x="6948253" y="1782862"/>
            <a:ext cx="612775" cy="4016375"/>
          </a:xfrm>
          <a:prstGeom prst="bentConnector3">
            <a:avLst>
              <a:gd name="adj1" fmla="val 196375"/>
            </a:avLst>
          </a:prstGeom>
          <a:noFill/>
          <a:ln w="38100">
            <a:solidFill>
              <a:schemeClr val="tx1"/>
            </a:solidFill>
            <a:miter lim="800000"/>
            <a:headEnd/>
            <a:tailEnd type="triangle" w="med" len="med"/>
          </a:ln>
          <a:effectLst/>
        </p:spPr>
      </p:cxnSp>
      <p:sp>
        <p:nvSpPr>
          <p:cNvPr id="10" name="Line 19"/>
          <p:cNvSpPr>
            <a:spLocks noChangeShapeType="1"/>
          </p:cNvSpPr>
          <p:nvPr/>
        </p:nvSpPr>
        <p:spPr bwMode="auto">
          <a:xfrm>
            <a:off x="6606941" y="4941987"/>
            <a:ext cx="0" cy="358775"/>
          </a:xfrm>
          <a:prstGeom prst="line">
            <a:avLst/>
          </a:prstGeom>
          <a:noFill/>
          <a:ln w="38100">
            <a:solidFill>
              <a:schemeClr val="tx1"/>
            </a:solidFill>
            <a:prstDash val="sysDot"/>
            <a:round/>
            <a:headEnd/>
            <a:tailEnd/>
          </a:ln>
          <a:effectLst/>
        </p:spPr>
        <p:txBody>
          <a:bodyPr/>
          <a:lstStyle/>
          <a:p>
            <a:endParaRPr lang="nl-NL" dirty="0"/>
          </a:p>
        </p:txBody>
      </p:sp>
      <p:cxnSp>
        <p:nvCxnSpPr>
          <p:cNvPr id="11" name="AutoShape 20"/>
          <p:cNvCxnSpPr>
            <a:cxnSpLocks noChangeShapeType="1"/>
            <a:stCxn id="10" idx="0"/>
            <a:endCxn id="12" idx="0"/>
          </p:cNvCxnSpPr>
          <p:nvPr/>
        </p:nvCxnSpPr>
        <p:spPr bwMode="auto">
          <a:xfrm flipH="1">
            <a:off x="1225316" y="4922937"/>
            <a:ext cx="5381625" cy="46038"/>
          </a:xfrm>
          <a:prstGeom prst="straightConnector1">
            <a:avLst/>
          </a:prstGeom>
          <a:noFill/>
          <a:ln w="38100">
            <a:solidFill>
              <a:schemeClr val="tx1"/>
            </a:solidFill>
            <a:prstDash val="sysDot"/>
            <a:round/>
            <a:headEnd/>
            <a:tailEnd/>
          </a:ln>
          <a:effectLst/>
        </p:spPr>
      </p:cxnSp>
      <p:sp>
        <p:nvSpPr>
          <p:cNvPr id="12" name="Line 21"/>
          <p:cNvSpPr>
            <a:spLocks noChangeShapeType="1"/>
          </p:cNvSpPr>
          <p:nvPr/>
        </p:nvSpPr>
        <p:spPr bwMode="auto">
          <a:xfrm flipH="1" flipV="1">
            <a:off x="1218966" y="4292700"/>
            <a:ext cx="6350" cy="655637"/>
          </a:xfrm>
          <a:prstGeom prst="line">
            <a:avLst/>
          </a:prstGeom>
          <a:noFill/>
          <a:ln w="38100">
            <a:solidFill>
              <a:schemeClr val="tx1"/>
            </a:solidFill>
            <a:prstDash val="sysDot"/>
            <a:round/>
            <a:headEnd/>
            <a:tailEnd type="triangle" w="med" len="med"/>
          </a:ln>
          <a:effectLst/>
        </p:spPr>
        <p:txBody>
          <a:bodyPr/>
          <a:lstStyle/>
          <a:p>
            <a:endParaRPr lang="nl-NL" dirty="0"/>
          </a:p>
        </p:txBody>
      </p:sp>
      <p:pic>
        <p:nvPicPr>
          <p:cNvPr id="13" name="Picture 22" descr="Picture4"/>
          <p:cNvPicPr>
            <a:picLocks noChangeAspect="1" noChangeArrowheads="1"/>
          </p:cNvPicPr>
          <p:nvPr/>
        </p:nvPicPr>
        <p:blipFill>
          <a:blip r:embed="rId3" cstate="print"/>
          <a:srcRect/>
          <a:stretch>
            <a:fillRect/>
          </a:stretch>
        </p:blipFill>
        <p:spPr bwMode="auto">
          <a:xfrm>
            <a:off x="2080978" y="836712"/>
            <a:ext cx="4875213" cy="1889125"/>
          </a:xfrm>
          <a:prstGeom prst="rect">
            <a:avLst/>
          </a:prstGeom>
          <a:noFill/>
        </p:spPr>
      </p:pic>
      <p:graphicFrame>
        <p:nvGraphicFramePr>
          <p:cNvPr id="14" name="Group 23"/>
          <p:cNvGraphicFramePr>
            <a:graphicFrameLocks/>
          </p:cNvGraphicFramePr>
          <p:nvPr>
            <p:extLst>
              <p:ext uri="{D42A27DB-BD31-4B8C-83A1-F6EECF244321}">
                <p14:modId xmlns:p14="http://schemas.microsoft.com/office/powerpoint/2010/main" val="2830752526"/>
              </p:ext>
            </p:extLst>
          </p:nvPr>
        </p:nvGraphicFramePr>
        <p:xfrm>
          <a:off x="1357078" y="5303937"/>
          <a:ext cx="6197600" cy="792480"/>
        </p:xfrm>
        <a:graphic>
          <a:graphicData uri="http://schemas.openxmlformats.org/drawingml/2006/table">
            <a:tbl>
              <a:tblPr/>
              <a:tblGrid>
                <a:gridCol w="1154113">
                  <a:extLst>
                    <a:ext uri="{9D8B030D-6E8A-4147-A177-3AD203B41FA5}">
                      <a16:colId xmlns:a16="http://schemas.microsoft.com/office/drawing/2014/main" val="20000"/>
                    </a:ext>
                  </a:extLst>
                </a:gridCol>
                <a:gridCol w="1558925">
                  <a:extLst>
                    <a:ext uri="{9D8B030D-6E8A-4147-A177-3AD203B41FA5}">
                      <a16:colId xmlns:a16="http://schemas.microsoft.com/office/drawing/2014/main" val="20001"/>
                    </a:ext>
                  </a:extLst>
                </a:gridCol>
                <a:gridCol w="1871662">
                  <a:extLst>
                    <a:ext uri="{9D8B030D-6E8A-4147-A177-3AD203B41FA5}">
                      <a16:colId xmlns:a16="http://schemas.microsoft.com/office/drawing/2014/main" val="20002"/>
                    </a:ext>
                  </a:extLst>
                </a:gridCol>
                <a:gridCol w="1612900">
                  <a:extLst>
                    <a:ext uri="{9D8B030D-6E8A-4147-A177-3AD203B41FA5}">
                      <a16:colId xmlns:a16="http://schemas.microsoft.com/office/drawing/2014/main" val="20003"/>
                    </a:ext>
                  </a:extLst>
                </a:gridCol>
              </a:tblGrid>
              <a:tr h="265113">
                <a:tc gridSpan="4">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Arial" charset="0"/>
                          <a:ea typeface="Times New Roman" pitchFamily="18" charset="0"/>
                          <a:cs typeface="Arial" charset="0"/>
                        </a:rPr>
                        <a:t>Klant</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0000"/>
                  </a:ext>
                </a:extLst>
              </a:tr>
              <a:tr h="2651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Arial" charset="0"/>
                          <a:ea typeface="Times New Roman" pitchFamily="18" charset="0"/>
                          <a:cs typeface="Arial" charset="0"/>
                        </a:rPr>
                        <a:t>KlantNr</a:t>
                      </a:r>
                      <a:endParaRPr kumimoji="0" lang="en-US" sz="2000" b="0" i="0" u="sng"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Times New Roman" pitchFamily="18" charset="0"/>
                          <a:cs typeface="Arial" charset="0"/>
                        </a:rPr>
                        <a:t>KlantNaam</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Times New Roman" pitchFamily="18" charset="0"/>
                          <a:cs typeface="Arial" charset="0"/>
                        </a:rPr>
                        <a:t>PlaatsHfdkntr</a:t>
                      </a:r>
                      <a:endParaRPr kumimoji="0" lang="en-US" sz="20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ea typeface="Times New Roman" pitchFamily="18" charset="0"/>
                          <a:cs typeface="Arial" charset="0"/>
                        </a:rPr>
                        <a:t>VerkoperNr</a:t>
                      </a:r>
                      <a:endParaRPr kumimoji="0" lang="en-US" sz="2000" b="0" i="1"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60510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288000"/>
            <a:ext cx="7020000" cy="720000"/>
          </a:xfrm>
        </p:spPr>
        <p:txBody>
          <a:bodyPr/>
          <a:lstStyle/>
          <a:p>
            <a:r>
              <a:rPr lang="nl-NL" dirty="0"/>
              <a:t>Oefening 4-8</a:t>
            </a:r>
          </a:p>
        </p:txBody>
      </p:sp>
      <p:sp>
        <p:nvSpPr>
          <p:cNvPr id="286723" name="Rectangle 3"/>
          <p:cNvSpPr>
            <a:spLocks noGrp="1" noChangeArrowheads="1"/>
          </p:cNvSpPr>
          <p:nvPr>
            <p:ph idx="1"/>
          </p:nvPr>
        </p:nvSpPr>
        <p:spPr>
          <a:xfrm>
            <a:off x="540000" y="1080000"/>
            <a:ext cx="8100000" cy="4862512"/>
          </a:xfrm>
        </p:spPr>
        <p:txBody>
          <a:bodyPr/>
          <a:lstStyle/>
          <a:p>
            <a:pPr marL="0" indent="0">
              <a:spcBef>
                <a:spcPct val="0"/>
              </a:spcBef>
              <a:buNone/>
            </a:pPr>
            <a:r>
              <a:rPr lang="nl-NL" sz="2800" i="1" dirty="0"/>
              <a:t>Bezoekers worden onderscheiden in hoofdbezoeker en medebezoekers; bijgehouden wordt door wie een hoofdbezoeker vergezeld wordt (of niet).</a:t>
            </a:r>
          </a:p>
          <a:p>
            <a:pPr marL="0" indent="0">
              <a:spcBef>
                <a:spcPct val="0"/>
              </a:spcBef>
              <a:buNone/>
            </a:pPr>
            <a:endParaRPr lang="nl-NL" sz="2800" dirty="0"/>
          </a:p>
          <a:p>
            <a:pPr marL="0" indent="0">
              <a:spcBef>
                <a:spcPct val="0"/>
              </a:spcBef>
              <a:buNone/>
            </a:pPr>
            <a:r>
              <a:rPr lang="nl-NL" sz="2800" b="1" dirty="0"/>
              <a:t>Pas het ERD aan.</a:t>
            </a:r>
          </a:p>
          <a:p>
            <a:pPr marL="288000" indent="-288000">
              <a:spcBef>
                <a:spcPct val="0"/>
              </a:spcBef>
              <a:buNone/>
              <a:defRPr/>
            </a:pPr>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FC9AB7C5-4E49-4105-BD42-CA34652CCB1B}"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42</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extLst>
      <p:ext uri="{BB962C8B-B14F-4D97-AF65-F5344CB8AC3E}">
        <p14:creationId xmlns:p14="http://schemas.microsoft.com/office/powerpoint/2010/main" val="1692792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288000"/>
            <a:ext cx="7020000" cy="720000"/>
          </a:xfrm>
        </p:spPr>
        <p:txBody>
          <a:bodyPr/>
          <a:lstStyle/>
          <a:p>
            <a:r>
              <a:rPr lang="nl-NL" dirty="0"/>
              <a:t>Driewaardige relatie</a:t>
            </a:r>
          </a:p>
        </p:txBody>
      </p:sp>
      <p:sp>
        <p:nvSpPr>
          <p:cNvPr id="286723" name="Rectangle 3"/>
          <p:cNvSpPr>
            <a:spLocks noGrp="1" noChangeArrowheads="1"/>
          </p:cNvSpPr>
          <p:nvPr>
            <p:ph idx="1"/>
          </p:nvPr>
        </p:nvSpPr>
        <p:spPr>
          <a:xfrm>
            <a:off x="540000" y="1080000"/>
            <a:ext cx="8100000" cy="4862512"/>
          </a:xfrm>
        </p:spPr>
        <p:txBody>
          <a:bodyPr/>
          <a:lstStyle/>
          <a:p>
            <a:pPr marL="514350" indent="-514350"/>
            <a:r>
              <a:rPr lang="nl-NL" sz="2800" dirty="0"/>
              <a:t>Een driewaardige (ternaire) relatie is een relatie waarbij 3 entiteiten betrokken zijn (oftewel een relatie van graad 3).</a:t>
            </a:r>
          </a:p>
          <a:p>
            <a:pPr marL="514350" indent="-514350"/>
            <a:endParaRPr lang="nl-NL" sz="2800" dirty="0"/>
          </a:p>
          <a:p>
            <a:pPr marL="514350" indent="-514350"/>
            <a:r>
              <a:rPr lang="nl-NL" sz="2800" dirty="0"/>
              <a:t>Een driewaardige relatie heeft alleen kracht bij veel-op-veel relaties.</a:t>
            </a:r>
          </a:p>
          <a:p>
            <a:pPr marL="514350" indent="-514350"/>
            <a:endParaRPr lang="nl-NL" sz="2800" dirty="0"/>
          </a:p>
          <a:p>
            <a:pPr marL="514350" lvl="0" indent="-514350"/>
            <a:r>
              <a:rPr lang="nl-NL" sz="2800" dirty="0"/>
              <a:t>Drie- of </a:t>
            </a:r>
            <a:r>
              <a:rPr lang="nl-NL" sz="2800" dirty="0" err="1"/>
              <a:t>meerwaardige</a:t>
            </a:r>
            <a:r>
              <a:rPr lang="nl-NL" sz="2800" dirty="0"/>
              <a:t> relaties worden in de praktijk meestal opgebouwd uit meerdere een- of tweevoudige relaties</a:t>
            </a:r>
            <a:r>
              <a:rPr lang="nl-NL" sz="2800" b="1" dirty="0"/>
              <a:t>. </a:t>
            </a:r>
            <a:endParaRPr lang="nl-NL" sz="2800" dirty="0">
              <a:solidFill>
                <a:schemeClr val="tx1"/>
              </a:solidFill>
            </a:endParaRPr>
          </a:p>
          <a:p>
            <a:pPr marL="514350" indent="-514350"/>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CD34FBF5-1440-42E3-9ACC-B639AE8E31B5}"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43</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extLst>
      <p:ext uri="{BB962C8B-B14F-4D97-AF65-F5344CB8AC3E}">
        <p14:creationId xmlns:p14="http://schemas.microsoft.com/office/powerpoint/2010/main" val="1112823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288000"/>
            <a:ext cx="7020000" cy="720000"/>
          </a:xfrm>
        </p:spPr>
        <p:txBody>
          <a:bodyPr/>
          <a:lstStyle/>
          <a:p>
            <a:r>
              <a:rPr lang="nl-NL" dirty="0"/>
              <a:t>Zwakke entiteit</a:t>
            </a:r>
          </a:p>
        </p:txBody>
      </p:sp>
      <p:sp>
        <p:nvSpPr>
          <p:cNvPr id="286723" name="Rectangle 3"/>
          <p:cNvSpPr>
            <a:spLocks noGrp="1" noChangeArrowheads="1"/>
          </p:cNvSpPr>
          <p:nvPr>
            <p:ph idx="1"/>
          </p:nvPr>
        </p:nvSpPr>
        <p:spPr>
          <a:xfrm>
            <a:off x="540000" y="1080000"/>
            <a:ext cx="8100000" cy="4862512"/>
          </a:xfrm>
        </p:spPr>
        <p:txBody>
          <a:bodyPr/>
          <a:lstStyle/>
          <a:p>
            <a:pPr marL="514350" indent="-514350">
              <a:spcBef>
                <a:spcPct val="0"/>
              </a:spcBef>
            </a:pPr>
            <a:r>
              <a:rPr lang="nl-NL" sz="2800" dirty="0"/>
              <a:t>Een zwakke of afhankelijke entiteit is een entiteit die alleen maar kan bestaan als een bijbehorende gewone (sterke) entiteit aanwezig is.</a:t>
            </a:r>
          </a:p>
          <a:p>
            <a:pPr marL="514350" indent="-514350">
              <a:spcBef>
                <a:spcPct val="0"/>
              </a:spcBef>
            </a:pPr>
            <a:endParaRPr lang="nl-NL" sz="2800" dirty="0"/>
          </a:p>
          <a:p>
            <a:pPr marL="288000" indent="-288000">
              <a:spcBef>
                <a:spcPct val="0"/>
              </a:spcBef>
              <a:buNone/>
              <a:defRPr/>
            </a:pPr>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5F977F60-269F-4EA3-AE03-B67AEFCB4EE5}"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44</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extLst>
      <p:ext uri="{BB962C8B-B14F-4D97-AF65-F5344CB8AC3E}">
        <p14:creationId xmlns:p14="http://schemas.microsoft.com/office/powerpoint/2010/main" val="36116389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288000"/>
            <a:ext cx="7020000" cy="720000"/>
          </a:xfrm>
        </p:spPr>
        <p:txBody>
          <a:bodyPr/>
          <a:lstStyle/>
          <a:p>
            <a:r>
              <a:rPr lang="nl-NL" dirty="0"/>
              <a:t>Zwakke entiteit: Voorbeeld</a:t>
            </a:r>
          </a:p>
        </p:txBody>
      </p:sp>
      <p:sp>
        <p:nvSpPr>
          <p:cNvPr id="286723" name="Rectangle 3"/>
          <p:cNvSpPr>
            <a:spLocks noGrp="1" noChangeArrowheads="1"/>
          </p:cNvSpPr>
          <p:nvPr>
            <p:ph idx="1"/>
          </p:nvPr>
        </p:nvSpPr>
        <p:spPr>
          <a:xfrm>
            <a:off x="540000" y="1080000"/>
            <a:ext cx="4536056" cy="4862512"/>
          </a:xfrm>
        </p:spPr>
        <p:txBody>
          <a:bodyPr/>
          <a:lstStyle/>
          <a:p>
            <a:pPr marL="514350" indent="-514350"/>
            <a:r>
              <a:rPr lang="nl-NL" sz="2800" dirty="0"/>
              <a:t>Bestelling kan niet bestaan zonder klant of artikelen</a:t>
            </a:r>
          </a:p>
          <a:p>
            <a:pPr marL="514350" indent="-514350"/>
            <a:r>
              <a:rPr lang="nl-NL" sz="2800" dirty="0"/>
              <a:t>Bestelling is daarom een zwakke entiteit</a:t>
            </a:r>
            <a:br>
              <a:rPr lang="nl-NL" sz="2800" dirty="0"/>
            </a:br>
            <a:r>
              <a:rPr lang="nl-NL" sz="2800" dirty="0"/>
              <a:t>(afhankelijk)</a:t>
            </a:r>
          </a:p>
          <a:p>
            <a:pPr marL="514350" indent="-514350"/>
            <a:r>
              <a:rPr lang="nl-NL" sz="2800" dirty="0"/>
              <a:t>Klant en Artikel zijn sterk (onafhankelijk)</a:t>
            </a:r>
          </a:p>
        </p:txBody>
      </p:sp>
      <p:sp>
        <p:nvSpPr>
          <p:cNvPr id="7" name="Tijdelijke aanduiding voor datum 4"/>
          <p:cNvSpPr>
            <a:spLocks noGrp="1"/>
          </p:cNvSpPr>
          <p:nvPr>
            <p:ph type="dt" sz="half" idx="10"/>
          </p:nvPr>
        </p:nvSpPr>
        <p:spPr>
          <a:xfrm>
            <a:off x="457200" y="6552000"/>
            <a:ext cx="2133600" cy="216000"/>
          </a:xfrm>
        </p:spPr>
        <p:txBody>
          <a:bodyPr/>
          <a:lstStyle/>
          <a:p>
            <a:fld id="{CBD1EAC7-9443-4197-91CF-5F272E146D3F}"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45</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
        <p:nvSpPr>
          <p:cNvPr id="10" name="Rechthoek 9"/>
          <p:cNvSpPr/>
          <p:nvPr/>
        </p:nvSpPr>
        <p:spPr>
          <a:xfrm>
            <a:off x="611560" y="5013176"/>
            <a:ext cx="5040560" cy="738664"/>
          </a:xfrm>
          <a:prstGeom prst="rect">
            <a:avLst/>
          </a:prstGeom>
        </p:spPr>
        <p:txBody>
          <a:bodyPr wrap="square">
            <a:spAutoFit/>
          </a:bodyPr>
          <a:lstStyle/>
          <a:p>
            <a:r>
              <a:rPr lang="nl-NL" sz="1400" dirty="0">
                <a:latin typeface="Arial" pitchFamily="34" charset="0"/>
                <a:cs typeface="Arial" pitchFamily="34" charset="0"/>
              </a:rPr>
              <a:t>Namen van relaties kunnen richtingsafhankelijk zijn:</a:t>
            </a:r>
          </a:p>
          <a:p>
            <a:pPr marL="342900" indent="-342900">
              <a:buFont typeface="Arial" pitchFamily="34" charset="0"/>
              <a:buChar char="•"/>
            </a:pPr>
            <a:r>
              <a:rPr lang="nl-NL" sz="1400" dirty="0">
                <a:latin typeface="Arial" pitchFamily="34" charset="0"/>
                <a:cs typeface="Arial" pitchFamily="34" charset="0"/>
              </a:rPr>
              <a:t>Bestelling </a:t>
            </a:r>
            <a:r>
              <a:rPr lang="nl-NL" sz="1400" i="1" dirty="0">
                <a:latin typeface="Arial" pitchFamily="34" charset="0"/>
                <a:cs typeface="Arial" pitchFamily="34" charset="0"/>
              </a:rPr>
              <a:t>heeft </a:t>
            </a:r>
            <a:r>
              <a:rPr lang="nl-NL" sz="1400" dirty="0">
                <a:latin typeface="Arial" pitchFamily="34" charset="0"/>
                <a:cs typeface="Arial" pitchFamily="34" charset="0"/>
              </a:rPr>
              <a:t>artikelen;</a:t>
            </a:r>
          </a:p>
          <a:p>
            <a:pPr marL="342900" indent="-342900">
              <a:buFont typeface="Arial" pitchFamily="34" charset="0"/>
              <a:buChar char="•"/>
            </a:pPr>
            <a:r>
              <a:rPr lang="nl-NL" sz="1400" dirty="0">
                <a:latin typeface="Arial" pitchFamily="34" charset="0"/>
                <a:cs typeface="Arial" pitchFamily="34" charset="0"/>
              </a:rPr>
              <a:t>Artikel </a:t>
            </a:r>
            <a:r>
              <a:rPr lang="nl-NL" sz="1400" i="1" dirty="0">
                <a:latin typeface="Arial" pitchFamily="34" charset="0"/>
                <a:cs typeface="Arial" pitchFamily="34" charset="0"/>
              </a:rPr>
              <a:t>kan voorkomen in</a:t>
            </a:r>
            <a:r>
              <a:rPr lang="nl-NL" sz="1400" dirty="0">
                <a:latin typeface="Arial" pitchFamily="34" charset="0"/>
                <a:cs typeface="Arial" pitchFamily="34" charset="0"/>
              </a:rPr>
              <a:t> bestellingen</a:t>
            </a:r>
          </a:p>
        </p:txBody>
      </p:sp>
      <p:pic>
        <p:nvPicPr>
          <p:cNvPr id="17410" name="Picture 2"/>
          <p:cNvPicPr>
            <a:picLocks noChangeAspect="1" noChangeArrowheads="1"/>
          </p:cNvPicPr>
          <p:nvPr/>
        </p:nvPicPr>
        <p:blipFill>
          <a:blip r:embed="rId3" cstate="print"/>
          <a:srcRect/>
          <a:stretch>
            <a:fillRect/>
          </a:stretch>
        </p:blipFill>
        <p:spPr bwMode="auto">
          <a:xfrm>
            <a:off x="5940152" y="548680"/>
            <a:ext cx="1447800" cy="5772150"/>
          </a:xfrm>
          <a:prstGeom prst="rect">
            <a:avLst/>
          </a:prstGeom>
          <a:noFill/>
          <a:ln w="9525">
            <a:noFill/>
            <a:miter lim="800000"/>
            <a:headEnd/>
            <a:tailEnd/>
          </a:ln>
        </p:spPr>
      </p:pic>
    </p:spTree>
    <p:extLst>
      <p:ext uri="{BB962C8B-B14F-4D97-AF65-F5344CB8AC3E}">
        <p14:creationId xmlns:p14="http://schemas.microsoft.com/office/powerpoint/2010/main" val="983457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288000"/>
            <a:ext cx="7020000" cy="720000"/>
          </a:xfrm>
        </p:spPr>
        <p:txBody>
          <a:bodyPr/>
          <a:lstStyle/>
          <a:p>
            <a:r>
              <a:rPr lang="nl-NL" dirty="0"/>
              <a:t>Super- en subtypen</a:t>
            </a:r>
          </a:p>
        </p:txBody>
      </p:sp>
      <p:sp>
        <p:nvSpPr>
          <p:cNvPr id="286723" name="Rectangle 3"/>
          <p:cNvSpPr>
            <a:spLocks noGrp="1" noChangeArrowheads="1"/>
          </p:cNvSpPr>
          <p:nvPr>
            <p:ph idx="1"/>
          </p:nvPr>
        </p:nvSpPr>
        <p:spPr>
          <a:xfrm>
            <a:off x="540000" y="1080000"/>
            <a:ext cx="8100000" cy="4862512"/>
          </a:xfrm>
        </p:spPr>
        <p:txBody>
          <a:bodyPr/>
          <a:lstStyle/>
          <a:p>
            <a:pPr marL="514350" indent="-514350">
              <a:spcBef>
                <a:spcPct val="0"/>
              </a:spcBef>
            </a:pPr>
            <a:r>
              <a:rPr lang="nl-NL" sz="2800" dirty="0"/>
              <a:t>Een subtype entiteit is een entiteit die een speciaal geval weergeeft van een andere entiteit, het supertype.</a:t>
            </a:r>
          </a:p>
          <a:p>
            <a:pPr marL="514350" indent="-514350">
              <a:spcBef>
                <a:spcPct val="0"/>
              </a:spcBef>
            </a:pPr>
            <a:endParaRPr lang="nl-NL" sz="2800" dirty="0"/>
          </a:p>
          <a:p>
            <a:pPr marL="514350" indent="-514350">
              <a:spcBef>
                <a:spcPct val="0"/>
              </a:spcBef>
            </a:pPr>
            <a:r>
              <a:rPr lang="nl-NL" sz="2800" dirty="0"/>
              <a:t>Een super / </a:t>
            </a:r>
            <a:r>
              <a:rPr lang="nl-NL" sz="2800" dirty="0" err="1"/>
              <a:t>subtype-relatie</a:t>
            </a:r>
            <a:r>
              <a:rPr lang="nl-NL" sz="2800" dirty="0"/>
              <a:t> wordt ook wel een “is een” (IS-A) relatie genoemd.</a:t>
            </a:r>
          </a:p>
          <a:p>
            <a:pPr marL="514350" indent="-514350">
              <a:spcBef>
                <a:spcPct val="0"/>
              </a:spcBef>
            </a:pPr>
            <a:endParaRPr lang="nl-NL" sz="2800" dirty="0"/>
          </a:p>
          <a:p>
            <a:pPr marL="514350" indent="-514350">
              <a:spcBef>
                <a:spcPct val="0"/>
              </a:spcBef>
            </a:pPr>
            <a:r>
              <a:rPr lang="nl-NL" sz="2800" dirty="0"/>
              <a:t>Entiteiten met een IS-A relatie zouden dezelfde </a:t>
            </a:r>
            <a:r>
              <a:rPr lang="nl-NL" sz="2800" dirty="0" err="1"/>
              <a:t>identifier</a:t>
            </a:r>
            <a:r>
              <a:rPr lang="nl-NL" sz="2800" dirty="0"/>
              <a:t> moeten hebben; in het ERD wordt deze alleen bij het supertype aangegeven.</a:t>
            </a:r>
          </a:p>
        </p:txBody>
      </p:sp>
      <p:sp>
        <p:nvSpPr>
          <p:cNvPr id="7" name="Tijdelijke aanduiding voor datum 4"/>
          <p:cNvSpPr>
            <a:spLocks noGrp="1"/>
          </p:cNvSpPr>
          <p:nvPr>
            <p:ph type="dt" sz="half" idx="10"/>
          </p:nvPr>
        </p:nvSpPr>
        <p:spPr>
          <a:xfrm>
            <a:off x="457200" y="6552000"/>
            <a:ext cx="2133600" cy="216000"/>
          </a:xfrm>
        </p:spPr>
        <p:txBody>
          <a:bodyPr/>
          <a:lstStyle/>
          <a:p>
            <a:fld id="{FB02B7D5-2F31-4A61-AAA9-1C761C59B7A3}"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46</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extLst>
      <p:ext uri="{BB962C8B-B14F-4D97-AF65-F5344CB8AC3E}">
        <p14:creationId xmlns:p14="http://schemas.microsoft.com/office/powerpoint/2010/main" val="3612648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nl-NL"/>
              <a:t>Super-/Sub-Typen: Voorbeeld (I)</a:t>
            </a:r>
            <a:endParaRPr lang="nl-NL" dirty="0"/>
          </a:p>
        </p:txBody>
      </p:sp>
      <p:sp>
        <p:nvSpPr>
          <p:cNvPr id="4" name="Tijdelijke aanduiding voor dianummer 5"/>
          <p:cNvSpPr>
            <a:spLocks noGrp="1"/>
          </p:cNvSpPr>
          <p:nvPr>
            <p:ph type="sldNum" sz="quarter" idx="12"/>
          </p:nvPr>
        </p:nvSpPr>
        <p:spPr/>
        <p:txBody>
          <a:bodyPr/>
          <a:lstStyle/>
          <a:p>
            <a:endParaRPr lang="en-US"/>
          </a:p>
          <a:p>
            <a:r>
              <a:rPr lang="en-US"/>
              <a:t>1-</a:t>
            </a:r>
            <a:fld id="{545FDAB0-84CA-4FC4-8232-055300910D26}" type="slidenum">
              <a:rPr lang="en-US" smtClean="0"/>
              <a:pPr/>
              <a:t>47</a:t>
            </a:fld>
            <a:endParaRPr lang="en-US" dirty="0"/>
          </a:p>
        </p:txBody>
      </p:sp>
      <p:sp>
        <p:nvSpPr>
          <p:cNvPr id="6" name="Rectangle 3"/>
          <p:cNvSpPr>
            <a:spLocks noChangeArrowheads="1"/>
          </p:cNvSpPr>
          <p:nvPr/>
        </p:nvSpPr>
        <p:spPr bwMode="auto">
          <a:xfrm>
            <a:off x="395288" y="1744662"/>
            <a:ext cx="2376512" cy="3041659"/>
          </a:xfrm>
          <a:prstGeom prst="rect">
            <a:avLst/>
          </a:prstGeom>
          <a:solidFill>
            <a:srgbClr val="D5DFEB"/>
          </a:solidFill>
          <a:ln w="9525">
            <a:solidFill>
              <a:schemeClr val="tx1"/>
            </a:solidFill>
            <a:miter lim="800000"/>
            <a:headEnd/>
            <a:tailEnd/>
          </a:ln>
          <a:effectLst/>
        </p:spPr>
        <p:txBody>
          <a:bodyPr wrap="none" anchor="ctr"/>
          <a:lstStyle/>
          <a:p>
            <a:pPr algn="ctr"/>
            <a:r>
              <a:rPr lang="nl-NL" b="1" dirty="0">
                <a:latin typeface="Arial" charset="0"/>
              </a:rPr>
              <a:t>*</a:t>
            </a:r>
            <a:r>
              <a:rPr lang="nl-NL" dirty="0">
                <a:latin typeface="Arial" charset="0"/>
              </a:rPr>
              <a:t>KlantNummer</a:t>
            </a:r>
          </a:p>
          <a:p>
            <a:pPr algn="ctr"/>
            <a:r>
              <a:rPr lang="nl-NL" dirty="0">
                <a:latin typeface="Arial" charset="0"/>
              </a:rPr>
              <a:t>KlantNaam</a:t>
            </a:r>
          </a:p>
          <a:p>
            <a:pPr algn="ctr"/>
            <a:r>
              <a:rPr lang="nl-NL" dirty="0">
                <a:latin typeface="Arial" charset="0"/>
              </a:rPr>
              <a:t>Bedrag</a:t>
            </a:r>
          </a:p>
          <a:p>
            <a:pPr algn="ctr"/>
            <a:r>
              <a:rPr lang="nl-NL" dirty="0">
                <a:latin typeface="Arial" charset="0"/>
              </a:rPr>
              <a:t>Adres</a:t>
            </a:r>
          </a:p>
          <a:p>
            <a:pPr algn="ctr"/>
            <a:r>
              <a:rPr lang="nl-NL" dirty="0">
                <a:latin typeface="Arial" charset="0"/>
              </a:rPr>
              <a:t>BSN</a:t>
            </a:r>
          </a:p>
          <a:p>
            <a:pPr algn="ctr"/>
            <a:r>
              <a:rPr lang="nl-NL" dirty="0">
                <a:latin typeface="Arial" charset="0"/>
              </a:rPr>
              <a:t>BTWnummer</a:t>
            </a:r>
          </a:p>
          <a:p>
            <a:pPr algn="ctr"/>
            <a:r>
              <a:rPr lang="nl-NL" dirty="0">
                <a:latin typeface="Arial" charset="0"/>
              </a:rPr>
              <a:t>ContactPersoon</a:t>
            </a:r>
          </a:p>
          <a:p>
            <a:pPr algn="ctr"/>
            <a:r>
              <a:rPr lang="nl-NL" dirty="0">
                <a:latin typeface="Arial" charset="0"/>
              </a:rPr>
              <a:t>Telefoon</a:t>
            </a:r>
          </a:p>
        </p:txBody>
      </p:sp>
      <p:sp>
        <p:nvSpPr>
          <p:cNvPr id="7" name="Rectangle 4"/>
          <p:cNvSpPr>
            <a:spLocks noChangeArrowheads="1"/>
          </p:cNvSpPr>
          <p:nvPr/>
        </p:nvSpPr>
        <p:spPr bwMode="auto">
          <a:xfrm>
            <a:off x="395288" y="1239838"/>
            <a:ext cx="2376512" cy="504825"/>
          </a:xfrm>
          <a:prstGeom prst="rect">
            <a:avLst/>
          </a:prstGeom>
          <a:solidFill>
            <a:srgbClr val="F7CBAC"/>
          </a:solidFill>
          <a:ln w="9525">
            <a:solidFill>
              <a:schemeClr val="tx1"/>
            </a:solidFill>
            <a:miter lim="800000"/>
            <a:headEnd/>
            <a:tailEnd/>
          </a:ln>
          <a:effectLst/>
        </p:spPr>
        <p:txBody>
          <a:bodyPr wrap="none" anchor="ctr"/>
          <a:lstStyle/>
          <a:p>
            <a:pPr algn="ctr"/>
            <a:r>
              <a:rPr lang="nl-NL" dirty="0">
                <a:latin typeface="Arial" charset="0"/>
              </a:rPr>
              <a:t>Klant</a:t>
            </a:r>
          </a:p>
        </p:txBody>
      </p:sp>
      <p:sp>
        <p:nvSpPr>
          <p:cNvPr id="8" name="Rectangle 3"/>
          <p:cNvSpPr>
            <a:spLocks noChangeArrowheads="1"/>
          </p:cNvSpPr>
          <p:nvPr/>
        </p:nvSpPr>
        <p:spPr bwMode="auto">
          <a:xfrm>
            <a:off x="4931792" y="1755493"/>
            <a:ext cx="2376512" cy="1313467"/>
          </a:xfrm>
          <a:prstGeom prst="rect">
            <a:avLst/>
          </a:prstGeom>
          <a:solidFill>
            <a:srgbClr val="D5DFEB"/>
          </a:solidFill>
          <a:ln w="9525">
            <a:solidFill>
              <a:schemeClr val="tx1"/>
            </a:solidFill>
            <a:miter lim="800000"/>
            <a:headEnd/>
            <a:tailEnd/>
          </a:ln>
          <a:effectLst/>
        </p:spPr>
        <p:txBody>
          <a:bodyPr wrap="none" anchor="ctr"/>
          <a:lstStyle/>
          <a:p>
            <a:pPr algn="ctr"/>
            <a:r>
              <a:rPr lang="nl-NL" b="1" dirty="0">
                <a:latin typeface="Arial" charset="0"/>
              </a:rPr>
              <a:t>*</a:t>
            </a:r>
            <a:r>
              <a:rPr lang="nl-NL" dirty="0">
                <a:latin typeface="Arial" charset="0"/>
              </a:rPr>
              <a:t>KlantNummer</a:t>
            </a:r>
          </a:p>
          <a:p>
            <a:pPr algn="ctr"/>
            <a:r>
              <a:rPr lang="nl-NL" dirty="0">
                <a:latin typeface="Arial" charset="0"/>
              </a:rPr>
              <a:t>KlantNaam</a:t>
            </a:r>
          </a:p>
          <a:p>
            <a:pPr algn="ctr"/>
            <a:r>
              <a:rPr lang="nl-NL" dirty="0">
                <a:latin typeface="Arial" charset="0"/>
              </a:rPr>
              <a:t>Bedrag</a:t>
            </a:r>
          </a:p>
        </p:txBody>
      </p:sp>
      <p:sp>
        <p:nvSpPr>
          <p:cNvPr id="9" name="Rectangle 4"/>
          <p:cNvSpPr>
            <a:spLocks noChangeArrowheads="1"/>
          </p:cNvSpPr>
          <p:nvPr/>
        </p:nvSpPr>
        <p:spPr bwMode="auto">
          <a:xfrm>
            <a:off x="4931792" y="1250669"/>
            <a:ext cx="2376512" cy="504825"/>
          </a:xfrm>
          <a:prstGeom prst="rect">
            <a:avLst/>
          </a:prstGeom>
          <a:solidFill>
            <a:srgbClr val="F7CBAC"/>
          </a:solidFill>
          <a:ln w="9525">
            <a:solidFill>
              <a:schemeClr val="tx1"/>
            </a:solidFill>
            <a:miter lim="800000"/>
            <a:headEnd/>
            <a:tailEnd/>
          </a:ln>
          <a:effectLst/>
        </p:spPr>
        <p:txBody>
          <a:bodyPr wrap="none" anchor="ctr"/>
          <a:lstStyle/>
          <a:p>
            <a:pPr algn="ctr"/>
            <a:r>
              <a:rPr lang="en-US" dirty="0" err="1">
                <a:latin typeface="Arial" charset="0"/>
              </a:rPr>
              <a:t>Klant</a:t>
            </a:r>
            <a:endParaRPr lang="nl-NL" dirty="0">
              <a:latin typeface="Arial" charset="0"/>
            </a:endParaRPr>
          </a:p>
        </p:txBody>
      </p:sp>
      <p:sp>
        <p:nvSpPr>
          <p:cNvPr id="10" name="Rectangle 3"/>
          <p:cNvSpPr>
            <a:spLocks noChangeArrowheads="1"/>
          </p:cNvSpPr>
          <p:nvPr/>
        </p:nvSpPr>
        <p:spPr bwMode="auto">
          <a:xfrm>
            <a:off x="3501887" y="5643925"/>
            <a:ext cx="2376512" cy="809411"/>
          </a:xfrm>
          <a:prstGeom prst="rect">
            <a:avLst/>
          </a:prstGeom>
          <a:solidFill>
            <a:srgbClr val="D5DFEB"/>
          </a:solidFill>
          <a:ln w="9525">
            <a:solidFill>
              <a:schemeClr val="tx1"/>
            </a:solidFill>
            <a:miter lim="800000"/>
            <a:headEnd/>
            <a:tailEnd/>
          </a:ln>
          <a:effectLst/>
        </p:spPr>
        <p:txBody>
          <a:bodyPr wrap="none" anchor="ctr"/>
          <a:lstStyle/>
          <a:p>
            <a:pPr algn="ctr"/>
            <a:r>
              <a:rPr lang="nl-NL" dirty="0">
                <a:latin typeface="Arial" charset="0"/>
              </a:rPr>
              <a:t>Adres</a:t>
            </a:r>
          </a:p>
          <a:p>
            <a:pPr algn="ctr"/>
            <a:r>
              <a:rPr lang="nl-NL" dirty="0">
                <a:latin typeface="Arial" charset="0"/>
              </a:rPr>
              <a:t>BSN</a:t>
            </a:r>
          </a:p>
        </p:txBody>
      </p:sp>
      <p:sp>
        <p:nvSpPr>
          <p:cNvPr id="11" name="Rectangle 4"/>
          <p:cNvSpPr>
            <a:spLocks noChangeArrowheads="1"/>
          </p:cNvSpPr>
          <p:nvPr/>
        </p:nvSpPr>
        <p:spPr bwMode="auto">
          <a:xfrm>
            <a:off x="3501887" y="5139101"/>
            <a:ext cx="2376512" cy="504825"/>
          </a:xfrm>
          <a:prstGeom prst="rect">
            <a:avLst/>
          </a:prstGeom>
          <a:solidFill>
            <a:srgbClr val="F7CBAC"/>
          </a:solidFill>
          <a:ln w="9525">
            <a:solidFill>
              <a:schemeClr val="tx1"/>
            </a:solidFill>
            <a:miter lim="800000"/>
            <a:headEnd/>
            <a:tailEnd/>
          </a:ln>
          <a:effectLst/>
        </p:spPr>
        <p:txBody>
          <a:bodyPr wrap="none" anchor="ctr"/>
          <a:lstStyle/>
          <a:p>
            <a:pPr algn="ctr"/>
            <a:r>
              <a:rPr lang="nl-NL" dirty="0">
                <a:latin typeface="Arial" charset="0"/>
              </a:rPr>
              <a:t>Individu</a:t>
            </a:r>
          </a:p>
        </p:txBody>
      </p:sp>
      <p:sp>
        <p:nvSpPr>
          <p:cNvPr id="12" name="Rectangle 3"/>
          <p:cNvSpPr>
            <a:spLocks noChangeArrowheads="1"/>
          </p:cNvSpPr>
          <p:nvPr/>
        </p:nvSpPr>
        <p:spPr bwMode="auto">
          <a:xfrm>
            <a:off x="6371952" y="5643925"/>
            <a:ext cx="2376512" cy="1169451"/>
          </a:xfrm>
          <a:prstGeom prst="rect">
            <a:avLst/>
          </a:prstGeom>
          <a:solidFill>
            <a:srgbClr val="D5DFEB"/>
          </a:solidFill>
          <a:ln w="9525">
            <a:solidFill>
              <a:schemeClr val="tx1"/>
            </a:solidFill>
            <a:miter lim="800000"/>
            <a:headEnd/>
            <a:tailEnd/>
          </a:ln>
          <a:effectLst/>
        </p:spPr>
        <p:txBody>
          <a:bodyPr wrap="none" anchor="ctr"/>
          <a:lstStyle/>
          <a:p>
            <a:pPr algn="ctr"/>
            <a:r>
              <a:rPr lang="nl-NL" dirty="0">
                <a:latin typeface="Arial" charset="0"/>
              </a:rPr>
              <a:t>BTWNummer</a:t>
            </a:r>
          </a:p>
          <a:p>
            <a:pPr algn="ctr"/>
            <a:r>
              <a:rPr lang="nl-NL" dirty="0">
                <a:latin typeface="Arial" charset="0"/>
              </a:rPr>
              <a:t>ContactPersoon</a:t>
            </a:r>
          </a:p>
          <a:p>
            <a:pPr algn="ctr"/>
            <a:r>
              <a:rPr lang="nl-NL" dirty="0">
                <a:latin typeface="Arial" charset="0"/>
              </a:rPr>
              <a:t>Telefoon</a:t>
            </a:r>
          </a:p>
        </p:txBody>
      </p:sp>
      <p:sp>
        <p:nvSpPr>
          <p:cNvPr id="13" name="Rectangle 4"/>
          <p:cNvSpPr>
            <a:spLocks noChangeArrowheads="1"/>
          </p:cNvSpPr>
          <p:nvPr/>
        </p:nvSpPr>
        <p:spPr bwMode="auto">
          <a:xfrm>
            <a:off x="6371952" y="5139101"/>
            <a:ext cx="2376512" cy="504825"/>
          </a:xfrm>
          <a:prstGeom prst="rect">
            <a:avLst/>
          </a:prstGeom>
          <a:solidFill>
            <a:srgbClr val="F7CBAC"/>
          </a:solidFill>
          <a:ln w="9525">
            <a:solidFill>
              <a:schemeClr val="tx1"/>
            </a:solidFill>
            <a:miter lim="800000"/>
            <a:headEnd/>
            <a:tailEnd/>
          </a:ln>
          <a:effectLst/>
        </p:spPr>
        <p:txBody>
          <a:bodyPr wrap="none" anchor="ctr"/>
          <a:lstStyle/>
          <a:p>
            <a:pPr algn="ctr"/>
            <a:r>
              <a:rPr lang="en-US" dirty="0" err="1">
                <a:latin typeface="Arial" charset="0"/>
              </a:rPr>
              <a:t>Zaak</a:t>
            </a:r>
            <a:endParaRPr lang="nl-NL" dirty="0">
              <a:latin typeface="Arial" charset="0"/>
            </a:endParaRPr>
          </a:p>
        </p:txBody>
      </p:sp>
      <p:sp>
        <p:nvSpPr>
          <p:cNvPr id="15" name="AutoShape 8"/>
          <p:cNvSpPr>
            <a:spLocks noChangeArrowheads="1"/>
          </p:cNvSpPr>
          <p:nvPr/>
        </p:nvSpPr>
        <p:spPr bwMode="auto">
          <a:xfrm>
            <a:off x="5472162" y="3212976"/>
            <a:ext cx="1295772" cy="1259706"/>
          </a:xfrm>
          <a:prstGeom prst="diamond">
            <a:avLst/>
          </a:prstGeom>
          <a:solidFill>
            <a:srgbClr val="FCE4D6"/>
          </a:solidFill>
          <a:ln w="9525">
            <a:solidFill>
              <a:schemeClr val="tx1"/>
            </a:solidFill>
            <a:miter lim="800000"/>
            <a:headEnd/>
            <a:tailEnd/>
          </a:ln>
          <a:effectLst/>
        </p:spPr>
        <p:txBody>
          <a:bodyPr wrap="none" anchor="ctr"/>
          <a:lstStyle/>
          <a:p>
            <a:pPr algn="ctr"/>
            <a:r>
              <a:rPr lang="nl-NL" dirty="0">
                <a:latin typeface="Arial" charset="0"/>
              </a:rPr>
              <a:t>IS-A</a:t>
            </a:r>
          </a:p>
        </p:txBody>
      </p:sp>
      <p:cxnSp>
        <p:nvCxnSpPr>
          <p:cNvPr id="23" name="Gebogen verbindingslijn 22"/>
          <p:cNvCxnSpPr>
            <a:stCxn id="15" idx="2"/>
            <a:endCxn id="11" idx="0"/>
          </p:cNvCxnSpPr>
          <p:nvPr/>
        </p:nvCxnSpPr>
        <p:spPr bwMode="auto">
          <a:xfrm rot="5400000">
            <a:off x="5071887" y="4090939"/>
            <a:ext cx="666419" cy="1429905"/>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Gebogen verbindingslijn 24"/>
          <p:cNvCxnSpPr>
            <a:stCxn id="15" idx="2"/>
            <a:endCxn id="13" idx="0"/>
          </p:cNvCxnSpPr>
          <p:nvPr/>
        </p:nvCxnSpPr>
        <p:spPr bwMode="auto">
          <a:xfrm rot="16200000" flipH="1">
            <a:off x="6506919" y="4085811"/>
            <a:ext cx="666419" cy="1440160"/>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28" name="Line 7"/>
          <p:cNvSpPr>
            <a:spLocks noChangeShapeType="1"/>
          </p:cNvSpPr>
          <p:nvPr/>
        </p:nvSpPr>
        <p:spPr bwMode="auto">
          <a:xfrm rot="5400000">
            <a:off x="6120048" y="4490640"/>
            <a:ext cx="0" cy="180975"/>
          </a:xfrm>
          <a:prstGeom prst="line">
            <a:avLst/>
          </a:prstGeom>
          <a:noFill/>
          <a:ln w="25400">
            <a:solidFill>
              <a:schemeClr val="tx1"/>
            </a:solidFill>
            <a:round/>
            <a:headEnd/>
            <a:tailEnd/>
          </a:ln>
          <a:effectLst/>
        </p:spPr>
        <p:txBody>
          <a:bodyPr/>
          <a:lstStyle/>
          <a:p>
            <a:endParaRPr lang="nl-NL" dirty="0"/>
          </a:p>
        </p:txBody>
      </p:sp>
      <p:sp>
        <p:nvSpPr>
          <p:cNvPr id="37" name="Line 7"/>
          <p:cNvSpPr>
            <a:spLocks noChangeShapeType="1"/>
          </p:cNvSpPr>
          <p:nvPr/>
        </p:nvSpPr>
        <p:spPr bwMode="auto">
          <a:xfrm rot="5400000">
            <a:off x="4690143" y="4922688"/>
            <a:ext cx="0" cy="180975"/>
          </a:xfrm>
          <a:prstGeom prst="line">
            <a:avLst/>
          </a:prstGeom>
          <a:noFill/>
          <a:ln w="25400">
            <a:solidFill>
              <a:schemeClr val="tx1"/>
            </a:solidFill>
            <a:round/>
            <a:headEnd/>
            <a:tailEnd/>
          </a:ln>
          <a:effectLst/>
        </p:spPr>
        <p:txBody>
          <a:bodyPr/>
          <a:lstStyle/>
          <a:p>
            <a:endParaRPr lang="nl-NL" dirty="0"/>
          </a:p>
        </p:txBody>
      </p:sp>
      <p:sp>
        <p:nvSpPr>
          <p:cNvPr id="38" name="Line 7"/>
          <p:cNvSpPr>
            <a:spLocks noChangeShapeType="1"/>
          </p:cNvSpPr>
          <p:nvPr/>
        </p:nvSpPr>
        <p:spPr bwMode="auto">
          <a:xfrm rot="5400000">
            <a:off x="7560208" y="4922688"/>
            <a:ext cx="0" cy="180975"/>
          </a:xfrm>
          <a:prstGeom prst="line">
            <a:avLst/>
          </a:prstGeom>
          <a:noFill/>
          <a:ln w="25400">
            <a:solidFill>
              <a:schemeClr val="tx1"/>
            </a:solidFill>
            <a:round/>
            <a:headEnd/>
            <a:tailEnd/>
          </a:ln>
          <a:effectLst/>
        </p:spPr>
        <p:txBody>
          <a:bodyPr/>
          <a:lstStyle/>
          <a:p>
            <a:endParaRPr lang="nl-NL" dirty="0"/>
          </a:p>
        </p:txBody>
      </p:sp>
      <p:cxnSp>
        <p:nvCxnSpPr>
          <p:cNvPr id="20" name="Rechte verbindingslijn 19"/>
          <p:cNvCxnSpPr>
            <a:stCxn id="8" idx="2"/>
            <a:endCxn id="15" idx="0"/>
          </p:cNvCxnSpPr>
          <p:nvPr/>
        </p:nvCxnSpPr>
        <p:spPr bwMode="auto">
          <a:xfrm rot="5400000">
            <a:off x="6048040" y="3140968"/>
            <a:ext cx="14401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936627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288000"/>
            <a:ext cx="7020000" cy="720000"/>
          </a:xfrm>
        </p:spPr>
        <p:txBody>
          <a:bodyPr/>
          <a:lstStyle/>
          <a:p>
            <a:r>
              <a:rPr lang="nl-NL" dirty="0"/>
              <a:t>Super- en subtypen: notatie</a:t>
            </a:r>
          </a:p>
        </p:txBody>
      </p:sp>
      <p:sp>
        <p:nvSpPr>
          <p:cNvPr id="286723" name="Rectangle 3"/>
          <p:cNvSpPr>
            <a:spLocks noGrp="1" noChangeArrowheads="1"/>
          </p:cNvSpPr>
          <p:nvPr>
            <p:ph idx="1"/>
          </p:nvPr>
        </p:nvSpPr>
        <p:spPr>
          <a:xfrm>
            <a:off x="540000" y="1080000"/>
            <a:ext cx="8100000" cy="4862512"/>
          </a:xfrm>
        </p:spPr>
        <p:txBody>
          <a:bodyPr/>
          <a:lstStyle/>
          <a:p>
            <a:pPr>
              <a:spcBef>
                <a:spcPct val="0"/>
              </a:spcBef>
            </a:pPr>
            <a:r>
              <a:rPr lang="nl-NL" sz="2800" dirty="0"/>
              <a:t>Het feit dat een relatie een super-/subtype is wordt aangegeven door een </a:t>
            </a:r>
            <a:r>
              <a:rPr lang="el-GR" sz="3200" dirty="0">
                <a:solidFill>
                  <a:schemeClr val="accent1"/>
                </a:solidFill>
                <a:cs typeface="Arial" charset="0"/>
              </a:rPr>
              <a:t>ε</a:t>
            </a:r>
            <a:r>
              <a:rPr lang="nl-NL" sz="3200" dirty="0">
                <a:cs typeface="Arial" charset="0"/>
              </a:rPr>
              <a:t> </a:t>
            </a:r>
            <a:r>
              <a:rPr lang="nl-NL" sz="2800" dirty="0"/>
              <a:t>(epsilon)</a:t>
            </a:r>
            <a:r>
              <a:rPr lang="nl-NL" sz="2800" dirty="0">
                <a:cs typeface="Arial" charset="0"/>
              </a:rPr>
              <a:t>.</a:t>
            </a:r>
            <a:endParaRPr lang="el-GR" sz="2800" dirty="0">
              <a:cs typeface="Arial" charset="0"/>
            </a:endParaRPr>
          </a:p>
          <a:p>
            <a:pPr>
              <a:spcBef>
                <a:spcPct val="0"/>
              </a:spcBef>
              <a:buFont typeface="Symbol" pitchFamily="18" charset="2"/>
              <a:buNone/>
            </a:pPr>
            <a:endParaRPr lang="nl-NL" sz="2800" dirty="0"/>
          </a:p>
          <a:p>
            <a:pPr>
              <a:spcBef>
                <a:spcPct val="0"/>
              </a:spcBef>
            </a:pPr>
            <a:r>
              <a:rPr lang="nl-NL" sz="2800" dirty="0"/>
              <a:t>De </a:t>
            </a:r>
            <a:r>
              <a:rPr lang="nl-NL" sz="2800">
                <a:solidFill>
                  <a:schemeClr val="accent1"/>
                </a:solidFill>
              </a:rPr>
              <a:t>modaliteit</a:t>
            </a:r>
            <a:r>
              <a:rPr lang="nl-NL" sz="2800"/>
              <a:t> wordt </a:t>
            </a:r>
            <a:r>
              <a:rPr lang="nl-NL" sz="2800" dirty="0"/>
              <a:t>op de gebruikelijke manier aangeven, en betekent of het subtype al dan niet verplicht voorkomt.</a:t>
            </a:r>
          </a:p>
          <a:p>
            <a:pPr>
              <a:spcBef>
                <a:spcPct val="0"/>
              </a:spcBef>
              <a:buFont typeface="Symbol" pitchFamily="18" charset="2"/>
              <a:buNone/>
            </a:pPr>
            <a:endParaRPr lang="nl-NL" sz="2800" dirty="0"/>
          </a:p>
          <a:p>
            <a:pPr>
              <a:spcBef>
                <a:spcPct val="0"/>
              </a:spcBef>
            </a:pPr>
            <a:r>
              <a:rPr lang="nl-NL" sz="2800" dirty="0"/>
              <a:t>De </a:t>
            </a:r>
            <a:r>
              <a:rPr lang="nl-NL" sz="2800" dirty="0" err="1">
                <a:solidFill>
                  <a:schemeClr val="accent1"/>
                </a:solidFill>
              </a:rPr>
              <a:t>cardinaliteit</a:t>
            </a:r>
            <a:r>
              <a:rPr lang="nl-NL" sz="2800" dirty="0"/>
              <a:t> wordt door een boog weergegeven, met daarnaast een </a:t>
            </a:r>
            <a:r>
              <a:rPr lang="nl-NL" sz="2800" dirty="0">
                <a:solidFill>
                  <a:schemeClr val="accent1"/>
                </a:solidFill>
              </a:rPr>
              <a:t>1</a:t>
            </a:r>
            <a:r>
              <a:rPr lang="nl-NL" sz="2800" dirty="0"/>
              <a:t> of </a:t>
            </a:r>
            <a:r>
              <a:rPr lang="nl-NL" sz="2800" dirty="0">
                <a:solidFill>
                  <a:schemeClr val="accent1"/>
                </a:solidFill>
              </a:rPr>
              <a:t>m</a:t>
            </a:r>
            <a:r>
              <a:rPr lang="nl-NL" sz="2800" dirty="0"/>
              <a:t>. 1 betekent dat maximaal 1 subtype tegelijkertijd voorkomt; m meerdere.</a:t>
            </a:r>
          </a:p>
        </p:txBody>
      </p:sp>
      <p:sp>
        <p:nvSpPr>
          <p:cNvPr id="7" name="Tijdelijke aanduiding voor datum 4"/>
          <p:cNvSpPr>
            <a:spLocks noGrp="1"/>
          </p:cNvSpPr>
          <p:nvPr>
            <p:ph type="dt" sz="half" idx="10"/>
          </p:nvPr>
        </p:nvSpPr>
        <p:spPr>
          <a:xfrm>
            <a:off x="457200" y="6552000"/>
            <a:ext cx="2133600" cy="216000"/>
          </a:xfrm>
        </p:spPr>
        <p:txBody>
          <a:bodyPr/>
          <a:lstStyle/>
          <a:p>
            <a:fld id="{46EA96DF-5282-4E92-B9AC-A50377610CA7}"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48</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extLst>
      <p:ext uri="{BB962C8B-B14F-4D97-AF65-F5344CB8AC3E}">
        <p14:creationId xmlns:p14="http://schemas.microsoft.com/office/powerpoint/2010/main" val="1166780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288000"/>
            <a:ext cx="7020000" cy="720000"/>
          </a:xfrm>
        </p:spPr>
        <p:txBody>
          <a:bodyPr/>
          <a:lstStyle/>
          <a:p>
            <a:r>
              <a:rPr lang="nl-NL" dirty="0"/>
              <a:t>Super- en subtypen: voorbeeld 1</a:t>
            </a:r>
          </a:p>
        </p:txBody>
      </p:sp>
      <p:sp>
        <p:nvSpPr>
          <p:cNvPr id="7" name="Tijdelijke aanduiding voor datum 4"/>
          <p:cNvSpPr>
            <a:spLocks noGrp="1"/>
          </p:cNvSpPr>
          <p:nvPr>
            <p:ph type="dt" sz="half" idx="10"/>
          </p:nvPr>
        </p:nvSpPr>
        <p:spPr>
          <a:xfrm>
            <a:off x="457200" y="6552000"/>
            <a:ext cx="2133600" cy="216000"/>
          </a:xfrm>
        </p:spPr>
        <p:txBody>
          <a:bodyPr/>
          <a:lstStyle/>
          <a:p>
            <a:fld id="{1FD5D4A0-10EA-47D9-8770-60B5619E29FE}"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49</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pic>
        <p:nvPicPr>
          <p:cNvPr id="3083" name="Picture 11"/>
          <p:cNvPicPr>
            <a:picLocks noChangeAspect="1" noChangeArrowheads="1"/>
          </p:cNvPicPr>
          <p:nvPr/>
        </p:nvPicPr>
        <p:blipFill>
          <a:blip r:embed="rId3" cstate="print"/>
          <a:srcRect/>
          <a:stretch>
            <a:fillRect/>
          </a:stretch>
        </p:blipFill>
        <p:spPr bwMode="auto">
          <a:xfrm>
            <a:off x="251520" y="1988840"/>
            <a:ext cx="8676456" cy="4138412"/>
          </a:xfrm>
          <a:prstGeom prst="rect">
            <a:avLst/>
          </a:prstGeom>
          <a:noFill/>
          <a:ln w="9525">
            <a:noFill/>
            <a:miter lim="800000"/>
            <a:headEnd/>
            <a:tailEnd/>
          </a:ln>
        </p:spPr>
      </p:pic>
      <p:pic>
        <p:nvPicPr>
          <p:cNvPr id="10" name="Picture 2"/>
          <p:cNvPicPr>
            <a:picLocks noChangeAspect="1" noChangeArrowheads="1"/>
          </p:cNvPicPr>
          <p:nvPr/>
        </p:nvPicPr>
        <p:blipFill>
          <a:blip r:embed="rId4" cstate="print"/>
          <a:srcRect/>
          <a:stretch>
            <a:fillRect/>
          </a:stretch>
        </p:blipFill>
        <p:spPr bwMode="auto">
          <a:xfrm>
            <a:off x="323850" y="981075"/>
            <a:ext cx="2132013" cy="2563813"/>
          </a:xfrm>
          <a:prstGeom prst="rect">
            <a:avLst/>
          </a:prstGeom>
          <a:noFill/>
          <a:ln w="9525">
            <a:miter lim="800000"/>
            <a:headEnd/>
            <a:tailEnd/>
          </a:ln>
          <a:effectLst/>
        </p:spPr>
      </p:pic>
      <p:sp>
        <p:nvSpPr>
          <p:cNvPr id="16" name="Rectangle 2"/>
          <p:cNvSpPr txBox="1">
            <a:spLocks noChangeArrowheads="1"/>
          </p:cNvSpPr>
          <p:nvPr/>
        </p:nvSpPr>
        <p:spPr bwMode="auto">
          <a:xfrm>
            <a:off x="2987824" y="1052736"/>
            <a:ext cx="4608512" cy="11521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nl-NL" kern="0" dirty="0">
                <a:latin typeface="Arial" pitchFamily="34" charset="0"/>
                <a:ea typeface="+mj-ea"/>
                <a:cs typeface="+mj-cs"/>
              </a:rPr>
              <a:t>Een klant moet hier van precies één van de drie types zijn</a:t>
            </a:r>
            <a:endParaRPr kumimoji="0" lang="nl-NL" i="0" u="none" strike="noStrike" kern="0" cap="none" spc="0" normalizeH="0" baseline="0" noProof="0" dirty="0">
              <a:ln>
                <a:noFill/>
              </a:ln>
              <a:solidFill>
                <a:schemeClr val="tx1"/>
              </a:solidFill>
              <a:effectLst/>
              <a:uLnTx/>
              <a:uFillTx/>
              <a:latin typeface="Arial" pitchFamily="34" charset="0"/>
              <a:ea typeface="+mj-ea"/>
              <a:cs typeface="+mj-cs"/>
            </a:endParaRPr>
          </a:p>
        </p:txBody>
      </p:sp>
    </p:spTree>
    <p:extLst>
      <p:ext uri="{BB962C8B-B14F-4D97-AF65-F5344CB8AC3E}">
        <p14:creationId xmlns:p14="http://schemas.microsoft.com/office/powerpoint/2010/main" val="396377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288000"/>
            <a:ext cx="7020000" cy="720000"/>
          </a:xfrm>
        </p:spPr>
        <p:txBody>
          <a:bodyPr/>
          <a:lstStyle/>
          <a:p>
            <a:r>
              <a:rPr lang="nl-NL" dirty="0"/>
              <a:t>Drie lagen </a:t>
            </a:r>
          </a:p>
        </p:txBody>
      </p:sp>
      <p:sp>
        <p:nvSpPr>
          <p:cNvPr id="286723" name="Rectangle 3"/>
          <p:cNvSpPr>
            <a:spLocks noGrp="1" noChangeArrowheads="1"/>
          </p:cNvSpPr>
          <p:nvPr>
            <p:ph idx="1"/>
          </p:nvPr>
        </p:nvSpPr>
        <p:spPr>
          <a:xfrm>
            <a:off x="540000" y="1080000"/>
            <a:ext cx="8100000" cy="4862512"/>
          </a:xfrm>
        </p:spPr>
        <p:txBody>
          <a:bodyPr/>
          <a:lstStyle/>
          <a:p>
            <a:pPr marL="288000" indent="-288000">
              <a:spcBef>
                <a:spcPct val="0"/>
              </a:spcBef>
              <a:defRPr/>
            </a:pPr>
            <a:r>
              <a:rPr lang="nl-NL" sz="2800" dirty="0"/>
              <a:t>ANSI/SPARC introduceerde het 3-lagen model in 1975; het geeft een raamwerk voor rol en doel van gegevensmodellering</a:t>
            </a:r>
          </a:p>
          <a:p>
            <a:pPr marL="648000" lvl="1" indent="-288000">
              <a:spcBef>
                <a:spcPts val="1200"/>
              </a:spcBef>
              <a:buFont typeface="Wingdings" pitchFamily="2" charset="2"/>
              <a:buChar char="§"/>
              <a:defRPr/>
            </a:pPr>
            <a:r>
              <a:rPr lang="nl-NL" sz="2800" dirty="0"/>
              <a:t>Extern schema</a:t>
            </a:r>
          </a:p>
          <a:p>
            <a:pPr marL="648000" lvl="1" indent="-288000">
              <a:spcBef>
                <a:spcPts val="1200"/>
              </a:spcBef>
              <a:buFont typeface="Wingdings" pitchFamily="2" charset="2"/>
              <a:buChar char="§"/>
              <a:defRPr/>
            </a:pPr>
            <a:r>
              <a:rPr lang="nl-NL" sz="2800" dirty="0"/>
              <a:t>Conceptueel schema </a:t>
            </a:r>
          </a:p>
          <a:p>
            <a:pPr marL="648000" lvl="1" indent="-288000">
              <a:spcBef>
                <a:spcPts val="1200"/>
              </a:spcBef>
              <a:buFont typeface="Wingdings" pitchFamily="2" charset="2"/>
              <a:buChar char="§"/>
              <a:defRPr/>
            </a:pPr>
            <a:r>
              <a:rPr lang="nl-NL" sz="2800" dirty="0"/>
              <a:t>Intern schema</a:t>
            </a:r>
          </a:p>
          <a:p>
            <a:pPr marL="648000" lvl="1" indent="-288000">
              <a:spcBef>
                <a:spcPts val="1200"/>
              </a:spcBef>
              <a:buFont typeface="Wingdings" pitchFamily="2" charset="2"/>
              <a:buChar char="§"/>
              <a:defRPr/>
            </a:pPr>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4CAF46BF-C3B6-4895-B2AF-B96E90A7D7A7}"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5</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755576" y="1484784"/>
            <a:ext cx="7853108" cy="4104456"/>
          </a:xfrm>
          <a:prstGeom prst="rect">
            <a:avLst/>
          </a:prstGeom>
          <a:noFill/>
          <a:ln w="9525">
            <a:noFill/>
            <a:miter lim="800000"/>
            <a:headEnd/>
            <a:tailEnd/>
          </a:ln>
        </p:spPr>
      </p:pic>
      <p:sp>
        <p:nvSpPr>
          <p:cNvPr id="286722" name="Rectangle 2"/>
          <p:cNvSpPr>
            <a:spLocks noGrp="1" noChangeArrowheads="1"/>
          </p:cNvSpPr>
          <p:nvPr>
            <p:ph type="title"/>
          </p:nvPr>
        </p:nvSpPr>
        <p:spPr>
          <a:xfrm>
            <a:off x="539552" y="288000"/>
            <a:ext cx="7020000" cy="720000"/>
          </a:xfrm>
        </p:spPr>
        <p:txBody>
          <a:bodyPr/>
          <a:lstStyle/>
          <a:p>
            <a:r>
              <a:rPr lang="nl-NL" dirty="0"/>
              <a:t>Super- en subtypen: voorbeeld 2</a:t>
            </a:r>
          </a:p>
        </p:txBody>
      </p:sp>
      <p:sp>
        <p:nvSpPr>
          <p:cNvPr id="7" name="Tijdelijke aanduiding voor datum 4"/>
          <p:cNvSpPr>
            <a:spLocks noGrp="1"/>
          </p:cNvSpPr>
          <p:nvPr>
            <p:ph type="dt" sz="half" idx="10"/>
          </p:nvPr>
        </p:nvSpPr>
        <p:spPr>
          <a:xfrm>
            <a:off x="457200" y="6552000"/>
            <a:ext cx="2133600" cy="216000"/>
          </a:xfrm>
        </p:spPr>
        <p:txBody>
          <a:bodyPr/>
          <a:lstStyle/>
          <a:p>
            <a:fld id="{654F3640-CE02-4C79-91C1-86CBC5E5054F}"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50</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
        <p:nvSpPr>
          <p:cNvPr id="10" name="Rectangle 2"/>
          <p:cNvSpPr txBox="1">
            <a:spLocks noChangeArrowheads="1"/>
          </p:cNvSpPr>
          <p:nvPr/>
        </p:nvSpPr>
        <p:spPr bwMode="auto">
          <a:xfrm>
            <a:off x="467544" y="1268760"/>
            <a:ext cx="2808312" cy="15841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nl-NL" kern="0" dirty="0">
                <a:latin typeface="Arial" pitchFamily="34" charset="0"/>
                <a:ea typeface="+mj-ea"/>
                <a:cs typeface="+mj-cs"/>
              </a:rPr>
              <a:t>Een klant kan meerdere soorten systemen gebruiken</a:t>
            </a:r>
            <a:endParaRPr kumimoji="0" lang="nl-NL" i="0" u="none" strike="noStrike" kern="0" cap="none" spc="0" normalizeH="0" baseline="0" noProof="0" dirty="0">
              <a:ln>
                <a:noFill/>
              </a:ln>
              <a:solidFill>
                <a:schemeClr val="tx1"/>
              </a:solidFill>
              <a:effectLst/>
              <a:uLnTx/>
              <a:uFillTx/>
              <a:latin typeface="Arial" pitchFamily="34" charset="0"/>
              <a:ea typeface="+mj-ea"/>
              <a:cs typeface="+mj-cs"/>
            </a:endParaRPr>
          </a:p>
        </p:txBody>
      </p:sp>
    </p:spTree>
    <p:extLst>
      <p:ext uri="{BB962C8B-B14F-4D97-AF65-F5344CB8AC3E}">
        <p14:creationId xmlns:p14="http://schemas.microsoft.com/office/powerpoint/2010/main" val="6605566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539552" y="288000"/>
            <a:ext cx="7020000" cy="720000"/>
          </a:xfrm>
        </p:spPr>
        <p:txBody>
          <a:bodyPr/>
          <a:lstStyle/>
          <a:p>
            <a:r>
              <a:rPr lang="nl-NL" dirty="0"/>
              <a:t>Oefening 4-9</a:t>
            </a:r>
          </a:p>
        </p:txBody>
      </p:sp>
      <p:sp>
        <p:nvSpPr>
          <p:cNvPr id="286723" name="Rectangle 3"/>
          <p:cNvSpPr>
            <a:spLocks noGrp="1" noChangeArrowheads="1"/>
          </p:cNvSpPr>
          <p:nvPr>
            <p:ph idx="1"/>
          </p:nvPr>
        </p:nvSpPr>
        <p:spPr>
          <a:xfrm>
            <a:off x="540000" y="1080000"/>
            <a:ext cx="8100000" cy="4862512"/>
          </a:xfrm>
        </p:spPr>
        <p:txBody>
          <a:bodyPr/>
          <a:lstStyle/>
          <a:p>
            <a:pPr marL="0" indent="0">
              <a:spcBef>
                <a:spcPct val="0"/>
              </a:spcBef>
              <a:buFont typeface="Symbol" pitchFamily="18" charset="2"/>
              <a:buNone/>
            </a:pPr>
            <a:r>
              <a:rPr lang="nl-NL" sz="2800" i="1" dirty="0"/>
              <a:t>Huizen worden onderscheiden in appartementen of woonhuizen; andere mogelijkheden zijn denkbaar, maar worden niet bijgehouden. Voor appartementen is de woonlaag en de aanwezigheid van een lift van belang, en de vraag of de VVE al dan niet actief is; voor woonhuizen het grondoppervlak (in m</a:t>
            </a:r>
            <a:r>
              <a:rPr lang="nl-NL" sz="2800" i="1" baseline="30000" dirty="0"/>
              <a:t>2</a:t>
            </a:r>
            <a:r>
              <a:rPr lang="nl-NL" sz="2800" i="1" dirty="0"/>
              <a:t>). Van beide wordt ook de inhoud (m</a:t>
            </a:r>
            <a:r>
              <a:rPr lang="nl-NL" sz="2800" i="1" baseline="30000" dirty="0"/>
              <a:t>3</a:t>
            </a:r>
            <a:r>
              <a:rPr lang="nl-NL" sz="2800" i="1" dirty="0"/>
              <a:t>) opgeslagen, en van een woonhuis ook het aantal verdiepingen.</a:t>
            </a:r>
            <a:endParaRPr lang="nl-NL" sz="2800" dirty="0"/>
          </a:p>
          <a:p>
            <a:pPr marL="0" indent="0">
              <a:spcBef>
                <a:spcPct val="0"/>
              </a:spcBef>
              <a:buFont typeface="Symbol" pitchFamily="18" charset="2"/>
              <a:buNone/>
            </a:pPr>
            <a:endParaRPr lang="nl-NL" sz="2800" dirty="0"/>
          </a:p>
          <a:p>
            <a:pPr marL="0" indent="0">
              <a:spcBef>
                <a:spcPct val="0"/>
              </a:spcBef>
              <a:buFont typeface="Symbol" pitchFamily="18" charset="2"/>
              <a:buNone/>
            </a:pPr>
            <a:r>
              <a:rPr lang="nl-NL" sz="2800" b="1" dirty="0"/>
              <a:t>Pas het ERD aan.</a:t>
            </a:r>
          </a:p>
          <a:p>
            <a:pPr marL="288000" indent="-288000">
              <a:spcBef>
                <a:spcPct val="0"/>
              </a:spcBef>
              <a:buNone/>
              <a:defRPr/>
            </a:pPr>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BEDB2F56-2389-4CB4-88AE-005834B027B3}"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51</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extLst>
      <p:ext uri="{BB962C8B-B14F-4D97-AF65-F5344CB8AC3E}">
        <p14:creationId xmlns:p14="http://schemas.microsoft.com/office/powerpoint/2010/main" val="13333274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Van ERD naar relationeel model</a:t>
            </a:r>
          </a:p>
        </p:txBody>
      </p:sp>
      <p:sp>
        <p:nvSpPr>
          <p:cNvPr id="3" name="Tijdelijke aanduiding voor dianummer 2"/>
          <p:cNvSpPr>
            <a:spLocks noGrp="1"/>
          </p:cNvSpPr>
          <p:nvPr>
            <p:ph type="sldNum" sz="quarter" idx="11"/>
          </p:nvPr>
        </p:nvSpPr>
        <p:spPr/>
        <p:txBody>
          <a:bodyPr/>
          <a:lstStyle/>
          <a:p>
            <a:r>
              <a:rPr lang="en-US">
                <a:solidFill>
                  <a:srgbClr val="FFFFFF"/>
                </a:solidFill>
              </a:rPr>
              <a:t>5-</a:t>
            </a:r>
            <a:fld id="{5A404CF0-4E49-4914-AAC9-A22BCEC9B534}" type="slidenum">
              <a:rPr lang="en-US" smtClean="0">
                <a:solidFill>
                  <a:srgbClr val="FFFFFF"/>
                </a:solidFill>
              </a:rPr>
              <a:pPr/>
              <a:t>52</a:t>
            </a:fld>
            <a:endParaRPr lang="en-US" dirty="0">
              <a:solidFill>
                <a:srgbClr val="FFFFFF"/>
              </a:solidFill>
            </a:endParaRPr>
          </a:p>
        </p:txBody>
      </p:sp>
      <p:sp>
        <p:nvSpPr>
          <p:cNvPr id="6" name="Rectangle 3"/>
          <p:cNvSpPr>
            <a:spLocks noChangeArrowheads="1"/>
          </p:cNvSpPr>
          <p:nvPr/>
        </p:nvSpPr>
        <p:spPr bwMode="auto">
          <a:xfrm>
            <a:off x="557033" y="1368000"/>
            <a:ext cx="8534400" cy="3416962"/>
          </a:xfrm>
          <a:prstGeom prst="rect">
            <a:avLst/>
          </a:prstGeom>
          <a:noFill/>
          <a:ln w="9525">
            <a:noFill/>
            <a:miter lim="800000"/>
            <a:headEnd/>
            <a:tailEnd/>
          </a:ln>
          <a:effectLst/>
        </p:spPr>
        <p:txBody>
          <a:bodyPr lIns="92075" tIns="46038" rIns="92075" bIns="46038">
            <a:spAutoFit/>
          </a:bodyPr>
          <a:lstStyle/>
          <a:p>
            <a:pPr>
              <a:buClr>
                <a:srgbClr val="C7002B"/>
              </a:buClr>
              <a:buSzPct val="80000"/>
              <a:tabLst>
                <a:tab pos="354013" algn="l"/>
                <a:tab pos="800100" algn="l"/>
              </a:tabLst>
            </a:pPr>
            <a:r>
              <a:rPr lang="nl-NL" dirty="0">
                <a:solidFill>
                  <a:srgbClr val="000000"/>
                </a:solidFill>
                <a:latin typeface="Arial" charset="0"/>
              </a:rPr>
              <a:t>Het relationeel model is een weergave van de tabellen en hoe ze met elkaar samenhangen.</a:t>
            </a:r>
          </a:p>
          <a:p>
            <a:pPr>
              <a:buClr>
                <a:srgbClr val="C7002B"/>
              </a:buClr>
              <a:buSzPct val="80000"/>
              <a:tabLst>
                <a:tab pos="354013" algn="l"/>
                <a:tab pos="800100" algn="l"/>
              </a:tabLst>
            </a:pPr>
            <a:endParaRPr lang="nl-NL" dirty="0">
              <a:solidFill>
                <a:srgbClr val="000000"/>
              </a:solidFill>
              <a:latin typeface="Arial" charset="0"/>
            </a:endParaRPr>
          </a:p>
          <a:p>
            <a:pPr>
              <a:buClr>
                <a:srgbClr val="C7002B"/>
              </a:buClr>
              <a:buSzPct val="80000"/>
              <a:tabLst>
                <a:tab pos="354013" algn="l"/>
                <a:tab pos="800100" algn="l"/>
              </a:tabLst>
            </a:pPr>
            <a:r>
              <a:rPr lang="nl-NL" dirty="0">
                <a:solidFill>
                  <a:srgbClr val="000000"/>
                </a:solidFill>
                <a:latin typeface="Arial" charset="0"/>
              </a:rPr>
              <a:t>De relaties uit het ERD worden gerealiseerd door:</a:t>
            </a:r>
          </a:p>
          <a:p>
            <a:pPr marL="457200" indent="-457200">
              <a:buClr>
                <a:srgbClr val="C7002B"/>
              </a:buClr>
              <a:buSzPct val="80000"/>
              <a:buFont typeface="Arial" panose="020B0604020202020204" pitchFamily="34" charset="0"/>
              <a:buChar char="•"/>
              <a:tabLst>
                <a:tab pos="354013" algn="l"/>
                <a:tab pos="800100" algn="l"/>
              </a:tabLst>
            </a:pPr>
            <a:r>
              <a:rPr lang="nl-NL" dirty="0" err="1">
                <a:solidFill>
                  <a:srgbClr val="000000"/>
                </a:solidFill>
                <a:latin typeface="Arial" charset="0"/>
              </a:rPr>
              <a:t>Primary</a:t>
            </a:r>
            <a:r>
              <a:rPr lang="nl-NL" dirty="0">
                <a:solidFill>
                  <a:srgbClr val="000000"/>
                </a:solidFill>
                <a:latin typeface="Arial" charset="0"/>
              </a:rPr>
              <a:t> </a:t>
            </a:r>
            <a:r>
              <a:rPr lang="nl-NL" dirty="0" err="1">
                <a:solidFill>
                  <a:srgbClr val="000000"/>
                </a:solidFill>
                <a:latin typeface="Arial" charset="0"/>
              </a:rPr>
              <a:t>keys</a:t>
            </a:r>
            <a:r>
              <a:rPr lang="nl-NL" dirty="0">
                <a:solidFill>
                  <a:srgbClr val="000000"/>
                </a:solidFill>
                <a:latin typeface="Arial" charset="0"/>
              </a:rPr>
              <a:t> van de ene tabel op te nemen als </a:t>
            </a:r>
            <a:r>
              <a:rPr lang="nl-NL" i="1" dirty="0" err="1">
                <a:solidFill>
                  <a:srgbClr val="000000"/>
                </a:solidFill>
                <a:latin typeface="Arial" charset="0"/>
              </a:rPr>
              <a:t>foreign</a:t>
            </a:r>
            <a:r>
              <a:rPr lang="nl-NL" i="1" dirty="0">
                <a:solidFill>
                  <a:srgbClr val="000000"/>
                </a:solidFill>
                <a:latin typeface="Arial" charset="0"/>
              </a:rPr>
              <a:t> </a:t>
            </a:r>
            <a:r>
              <a:rPr lang="nl-NL" i="1" dirty="0" err="1">
                <a:solidFill>
                  <a:srgbClr val="000000"/>
                </a:solidFill>
                <a:latin typeface="Arial" charset="0"/>
              </a:rPr>
              <a:t>key</a:t>
            </a:r>
            <a:r>
              <a:rPr lang="nl-NL" dirty="0">
                <a:solidFill>
                  <a:srgbClr val="000000"/>
                </a:solidFill>
                <a:latin typeface="Arial" charset="0"/>
              </a:rPr>
              <a:t> in de andere (1:1, 1:veel)</a:t>
            </a:r>
          </a:p>
          <a:p>
            <a:pPr marL="457200" indent="-457200">
              <a:buClr>
                <a:srgbClr val="C7002B"/>
              </a:buClr>
              <a:buSzPct val="80000"/>
              <a:buFont typeface="Arial" panose="020B0604020202020204" pitchFamily="34" charset="0"/>
              <a:buChar char="•"/>
              <a:tabLst>
                <a:tab pos="354013" algn="l"/>
                <a:tab pos="800100" algn="l"/>
              </a:tabLst>
            </a:pPr>
            <a:r>
              <a:rPr lang="nl-NL" dirty="0">
                <a:solidFill>
                  <a:srgbClr val="000000"/>
                </a:solidFill>
                <a:latin typeface="Arial" charset="0"/>
              </a:rPr>
              <a:t>Een extra tabel toe te voegen met daarin de </a:t>
            </a:r>
            <a:r>
              <a:rPr lang="nl-NL" dirty="0" err="1">
                <a:solidFill>
                  <a:srgbClr val="000000"/>
                </a:solidFill>
                <a:latin typeface="Arial" charset="0"/>
              </a:rPr>
              <a:t>primary</a:t>
            </a:r>
            <a:r>
              <a:rPr lang="nl-NL" dirty="0">
                <a:solidFill>
                  <a:srgbClr val="000000"/>
                </a:solidFill>
                <a:latin typeface="Arial" charset="0"/>
              </a:rPr>
              <a:t> </a:t>
            </a:r>
            <a:r>
              <a:rPr lang="nl-NL" dirty="0" err="1">
                <a:solidFill>
                  <a:srgbClr val="000000"/>
                </a:solidFill>
                <a:latin typeface="Arial" charset="0"/>
              </a:rPr>
              <a:t>keys</a:t>
            </a:r>
            <a:r>
              <a:rPr lang="nl-NL" dirty="0">
                <a:solidFill>
                  <a:srgbClr val="000000"/>
                </a:solidFill>
                <a:latin typeface="Arial" charset="0"/>
              </a:rPr>
              <a:t> van de tabellen waartussen de relatie wordt gelegd  (</a:t>
            </a:r>
            <a:r>
              <a:rPr lang="nl-NL" dirty="0" err="1">
                <a:solidFill>
                  <a:srgbClr val="000000"/>
                </a:solidFill>
                <a:latin typeface="Arial" charset="0"/>
              </a:rPr>
              <a:t>veel:veel</a:t>
            </a:r>
            <a:r>
              <a:rPr lang="nl-NL" dirty="0">
                <a:solidFill>
                  <a:srgbClr val="000000"/>
                </a:solidFill>
                <a:latin typeface="Arial" charset="0"/>
              </a:rPr>
              <a:t>)</a:t>
            </a:r>
          </a:p>
        </p:txBody>
      </p:sp>
    </p:spTree>
    <p:extLst>
      <p:ext uri="{BB962C8B-B14F-4D97-AF65-F5344CB8AC3E}">
        <p14:creationId xmlns:p14="http://schemas.microsoft.com/office/powerpoint/2010/main" val="2444467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Voorbeeld: 1-op-1-relatie</a:t>
            </a:r>
          </a:p>
        </p:txBody>
      </p:sp>
      <p:sp>
        <p:nvSpPr>
          <p:cNvPr id="3" name="Tijdelijke aanduiding voor dianummer 2"/>
          <p:cNvSpPr>
            <a:spLocks noGrp="1"/>
          </p:cNvSpPr>
          <p:nvPr>
            <p:ph type="sldNum" sz="quarter" idx="11"/>
          </p:nvPr>
        </p:nvSpPr>
        <p:spPr/>
        <p:txBody>
          <a:bodyPr/>
          <a:lstStyle/>
          <a:p>
            <a:r>
              <a:rPr lang="en-US">
                <a:solidFill>
                  <a:srgbClr val="FFFFFF"/>
                </a:solidFill>
              </a:rPr>
              <a:t>5-</a:t>
            </a:r>
            <a:fld id="{5A404CF0-4E49-4914-AAC9-A22BCEC9B534}" type="slidenum">
              <a:rPr lang="en-US" smtClean="0">
                <a:solidFill>
                  <a:srgbClr val="FFFFFF"/>
                </a:solidFill>
              </a:rPr>
              <a:pPr/>
              <a:t>53</a:t>
            </a:fld>
            <a:endParaRPr lang="en-US" dirty="0">
              <a:solidFill>
                <a:srgbClr val="FFFFFF"/>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831279720"/>
              </p:ext>
            </p:extLst>
          </p:nvPr>
        </p:nvGraphicFramePr>
        <p:xfrm>
          <a:off x="1813462" y="908720"/>
          <a:ext cx="5553075" cy="5553075"/>
        </p:xfrm>
        <a:graphic>
          <a:graphicData uri="http://schemas.openxmlformats.org/presentationml/2006/ole">
            <mc:AlternateContent xmlns:mc="http://schemas.openxmlformats.org/markup-compatibility/2006">
              <mc:Choice xmlns:v="urn:schemas-microsoft-com:vml" Requires="v">
                <p:oleObj spid="_x0000_s15402" name="Visio" r:id="rId3" imgW="5566357" imgH="5565000" progId="Visio.Drawing.15">
                  <p:embed/>
                </p:oleObj>
              </mc:Choice>
              <mc:Fallback>
                <p:oleObj name="Visio" r:id="rId3" imgW="5566357" imgH="5565000" progId="Visio.Drawing.15">
                  <p:embed/>
                  <p:pic>
                    <p:nvPicPr>
                      <p:cNvPr id="0" name=""/>
                      <p:cNvPicPr/>
                      <p:nvPr/>
                    </p:nvPicPr>
                    <p:blipFill>
                      <a:blip r:embed="rId4"/>
                      <a:stretch>
                        <a:fillRect/>
                      </a:stretch>
                    </p:blipFill>
                    <p:spPr>
                      <a:xfrm>
                        <a:off x="1813462" y="908720"/>
                        <a:ext cx="5553075" cy="5553075"/>
                      </a:xfrm>
                      <a:prstGeom prst="rect">
                        <a:avLst/>
                      </a:prstGeom>
                    </p:spPr>
                  </p:pic>
                </p:oleObj>
              </mc:Fallback>
            </mc:AlternateContent>
          </a:graphicData>
        </a:graphic>
      </p:graphicFrame>
      <p:sp>
        <p:nvSpPr>
          <p:cNvPr id="6" name="Rechthoek 5"/>
          <p:cNvSpPr/>
          <p:nvPr/>
        </p:nvSpPr>
        <p:spPr>
          <a:xfrm>
            <a:off x="1619672" y="908720"/>
            <a:ext cx="5976664" cy="1656184"/>
          </a:xfrm>
          <a:prstGeom prst="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nl-NL">
              <a:solidFill>
                <a:srgbClr val="C7002B"/>
              </a:solidFill>
            </a:endParaRPr>
          </a:p>
        </p:txBody>
      </p:sp>
    </p:spTree>
    <p:extLst>
      <p:ext uri="{BB962C8B-B14F-4D97-AF65-F5344CB8AC3E}">
        <p14:creationId xmlns:p14="http://schemas.microsoft.com/office/powerpoint/2010/main" val="310605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Voorbeeld: 1-op-1-relatie</a:t>
            </a:r>
          </a:p>
        </p:txBody>
      </p:sp>
      <p:sp>
        <p:nvSpPr>
          <p:cNvPr id="3" name="Tijdelijke aanduiding voor dianummer 2"/>
          <p:cNvSpPr>
            <a:spLocks noGrp="1"/>
          </p:cNvSpPr>
          <p:nvPr>
            <p:ph type="sldNum" sz="quarter" idx="11"/>
          </p:nvPr>
        </p:nvSpPr>
        <p:spPr/>
        <p:txBody>
          <a:bodyPr/>
          <a:lstStyle/>
          <a:p>
            <a:r>
              <a:rPr lang="en-US">
                <a:solidFill>
                  <a:srgbClr val="FFFFFF"/>
                </a:solidFill>
              </a:rPr>
              <a:t>5-</a:t>
            </a:r>
            <a:fld id="{5A404CF0-4E49-4914-AAC9-A22BCEC9B534}" type="slidenum">
              <a:rPr lang="en-US" smtClean="0">
                <a:solidFill>
                  <a:srgbClr val="FFFFFF"/>
                </a:solidFill>
              </a:rPr>
              <a:pPr/>
              <a:t>54</a:t>
            </a:fld>
            <a:endParaRPr lang="en-US" dirty="0">
              <a:solidFill>
                <a:srgbClr val="FFFFFF"/>
              </a:solidFill>
            </a:endParaRPr>
          </a:p>
        </p:txBody>
      </p:sp>
      <p:sp>
        <p:nvSpPr>
          <p:cNvPr id="5" name="Rectangle 3"/>
          <p:cNvSpPr>
            <a:spLocks noChangeArrowheads="1"/>
          </p:cNvSpPr>
          <p:nvPr/>
        </p:nvSpPr>
        <p:spPr bwMode="auto">
          <a:xfrm>
            <a:off x="539552" y="793399"/>
            <a:ext cx="8534400" cy="1693413"/>
          </a:xfrm>
          <a:prstGeom prst="rect">
            <a:avLst/>
          </a:prstGeom>
          <a:noFill/>
          <a:ln w="9525">
            <a:noFill/>
            <a:miter lim="800000"/>
            <a:headEnd/>
            <a:tailEnd/>
          </a:ln>
          <a:effectLst/>
        </p:spPr>
        <p:txBody>
          <a:bodyPr lIns="92075" tIns="46038" rIns="92075" bIns="46038">
            <a:spAutoFit/>
          </a:bodyPr>
          <a:lstStyle/>
          <a:p>
            <a:pPr>
              <a:buClr>
                <a:srgbClr val="C7002B"/>
              </a:buClr>
              <a:buSzPct val="80000"/>
              <a:tabLst>
                <a:tab pos="354013" algn="l"/>
                <a:tab pos="800100" algn="l"/>
              </a:tabLst>
            </a:pPr>
            <a:r>
              <a:rPr lang="nl-NL" dirty="0">
                <a:solidFill>
                  <a:srgbClr val="000000"/>
                </a:solidFill>
                <a:latin typeface="Arial" charset="0"/>
              </a:rPr>
              <a:t>Oplossing: voeg de </a:t>
            </a:r>
            <a:r>
              <a:rPr lang="nl-NL" dirty="0" err="1">
                <a:solidFill>
                  <a:srgbClr val="000000"/>
                </a:solidFill>
                <a:latin typeface="Arial" charset="0"/>
              </a:rPr>
              <a:t>primary</a:t>
            </a:r>
            <a:r>
              <a:rPr lang="nl-NL" dirty="0">
                <a:solidFill>
                  <a:srgbClr val="000000"/>
                </a:solidFill>
                <a:latin typeface="Arial" charset="0"/>
              </a:rPr>
              <a:t> </a:t>
            </a:r>
            <a:r>
              <a:rPr lang="nl-NL" dirty="0" err="1">
                <a:solidFill>
                  <a:srgbClr val="000000"/>
                </a:solidFill>
                <a:latin typeface="Arial" charset="0"/>
              </a:rPr>
              <a:t>key</a:t>
            </a:r>
            <a:r>
              <a:rPr lang="nl-NL" dirty="0">
                <a:solidFill>
                  <a:srgbClr val="000000"/>
                </a:solidFill>
                <a:latin typeface="Arial" charset="0"/>
              </a:rPr>
              <a:t> van de ene tabel toe als </a:t>
            </a:r>
            <a:r>
              <a:rPr lang="nl-NL" dirty="0" err="1">
                <a:solidFill>
                  <a:srgbClr val="000000"/>
                </a:solidFill>
                <a:latin typeface="Arial" charset="0"/>
              </a:rPr>
              <a:t>foreign</a:t>
            </a:r>
            <a:r>
              <a:rPr lang="nl-NL" dirty="0">
                <a:solidFill>
                  <a:srgbClr val="000000"/>
                </a:solidFill>
                <a:latin typeface="Arial" charset="0"/>
              </a:rPr>
              <a:t> </a:t>
            </a:r>
            <a:r>
              <a:rPr lang="nl-NL" dirty="0" err="1">
                <a:solidFill>
                  <a:srgbClr val="000000"/>
                </a:solidFill>
                <a:latin typeface="Arial" charset="0"/>
              </a:rPr>
              <a:t>key</a:t>
            </a:r>
            <a:r>
              <a:rPr lang="nl-NL" dirty="0">
                <a:solidFill>
                  <a:srgbClr val="000000"/>
                </a:solidFill>
                <a:latin typeface="Arial" charset="0"/>
              </a:rPr>
              <a:t> aan de tabel van de ander</a:t>
            </a:r>
          </a:p>
          <a:p>
            <a:pPr marL="457200" indent="-457200">
              <a:buClr>
                <a:srgbClr val="C7002B"/>
              </a:buClr>
              <a:buSzPct val="80000"/>
              <a:buFont typeface="Arial" panose="020B0604020202020204" pitchFamily="34" charset="0"/>
              <a:buChar char="•"/>
              <a:tabLst>
                <a:tab pos="354013" algn="l"/>
                <a:tab pos="800100" algn="l"/>
              </a:tabLst>
            </a:pPr>
            <a:r>
              <a:rPr lang="nl-NL" dirty="0">
                <a:solidFill>
                  <a:srgbClr val="000000"/>
                </a:solidFill>
                <a:latin typeface="Arial" charset="0"/>
              </a:rPr>
              <a:t>Kan op twee manieren</a:t>
            </a:r>
          </a:p>
          <a:p>
            <a:pPr>
              <a:buClr>
                <a:srgbClr val="C7002B"/>
              </a:buClr>
              <a:buSzPct val="80000"/>
              <a:tabLst>
                <a:tab pos="354013" algn="l"/>
                <a:tab pos="800100" algn="l"/>
              </a:tabLst>
            </a:pPr>
            <a:endParaRPr lang="nl-NL" sz="3200" dirty="0">
              <a:solidFill>
                <a:srgbClr val="000000"/>
              </a:solidFill>
              <a:latin typeface="Arial" charset="0"/>
            </a:endParaRPr>
          </a:p>
        </p:txBody>
      </p:sp>
      <p:sp>
        <p:nvSpPr>
          <p:cNvPr id="6" name="Rechthoek 5"/>
          <p:cNvSpPr/>
          <p:nvPr/>
        </p:nvSpPr>
        <p:spPr>
          <a:xfrm>
            <a:off x="665116" y="2754593"/>
            <a:ext cx="2664295"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C7002B"/>
                </a:solidFill>
              </a:rPr>
              <a:t>Verkoper</a:t>
            </a:r>
          </a:p>
        </p:txBody>
      </p:sp>
      <p:sp>
        <p:nvSpPr>
          <p:cNvPr id="7" name="Rechthoek 6"/>
          <p:cNvSpPr/>
          <p:nvPr/>
        </p:nvSpPr>
        <p:spPr>
          <a:xfrm>
            <a:off x="665117" y="3186641"/>
            <a:ext cx="2664296" cy="1548539"/>
          </a:xfrm>
          <a:prstGeom prst="rect">
            <a:avLst/>
          </a:prstGeom>
          <a:solidFill>
            <a:schemeClr val="tx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l-NL" dirty="0">
                <a:solidFill>
                  <a:srgbClr val="000000"/>
                </a:solidFill>
              </a:rPr>
              <a:t>*</a:t>
            </a:r>
            <a:r>
              <a:rPr lang="nl-NL" sz="2000" dirty="0" err="1">
                <a:solidFill>
                  <a:srgbClr val="000000"/>
                </a:solidFill>
              </a:rPr>
              <a:t>Verkopernummer</a:t>
            </a:r>
            <a:br>
              <a:rPr lang="nl-NL" sz="2000" dirty="0">
                <a:solidFill>
                  <a:srgbClr val="000000"/>
                </a:solidFill>
              </a:rPr>
            </a:br>
            <a:r>
              <a:rPr lang="nl-NL" sz="2000" dirty="0">
                <a:solidFill>
                  <a:srgbClr val="000000"/>
                </a:solidFill>
              </a:rPr>
              <a:t>Naam</a:t>
            </a:r>
            <a:br>
              <a:rPr lang="nl-NL" sz="2000" dirty="0">
                <a:solidFill>
                  <a:srgbClr val="000000"/>
                </a:solidFill>
              </a:rPr>
            </a:br>
            <a:r>
              <a:rPr lang="nl-NL" sz="2000" dirty="0">
                <a:solidFill>
                  <a:srgbClr val="000000"/>
                </a:solidFill>
              </a:rPr>
              <a:t>Commissie</a:t>
            </a:r>
            <a:br>
              <a:rPr lang="nl-NL" sz="2000" dirty="0">
                <a:solidFill>
                  <a:srgbClr val="000000"/>
                </a:solidFill>
              </a:rPr>
            </a:br>
            <a:r>
              <a:rPr lang="nl-NL" sz="2000" dirty="0" err="1">
                <a:solidFill>
                  <a:srgbClr val="000000"/>
                </a:solidFill>
              </a:rPr>
              <a:t>JaarInDienst</a:t>
            </a:r>
            <a:br>
              <a:rPr lang="nl-NL" dirty="0">
                <a:solidFill>
                  <a:srgbClr val="C7002B"/>
                </a:solidFill>
              </a:rPr>
            </a:br>
            <a:endParaRPr lang="nl-NL" dirty="0">
              <a:solidFill>
                <a:srgbClr val="C7002B"/>
              </a:solidFill>
            </a:endParaRPr>
          </a:p>
        </p:txBody>
      </p:sp>
      <p:sp>
        <p:nvSpPr>
          <p:cNvPr id="8" name="Rechthoek 7"/>
          <p:cNvSpPr/>
          <p:nvPr/>
        </p:nvSpPr>
        <p:spPr>
          <a:xfrm>
            <a:off x="5849693" y="2754593"/>
            <a:ext cx="2664295"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C7002B"/>
                </a:solidFill>
              </a:rPr>
              <a:t>Kamer</a:t>
            </a:r>
          </a:p>
        </p:txBody>
      </p:sp>
      <p:sp>
        <p:nvSpPr>
          <p:cNvPr id="9" name="Rechthoek 8"/>
          <p:cNvSpPr/>
          <p:nvPr/>
        </p:nvSpPr>
        <p:spPr>
          <a:xfrm>
            <a:off x="5849694" y="3186641"/>
            <a:ext cx="2664296" cy="1548539"/>
          </a:xfrm>
          <a:prstGeom prst="rect">
            <a:avLst/>
          </a:prstGeom>
          <a:solidFill>
            <a:schemeClr val="tx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l-NL" dirty="0">
                <a:solidFill>
                  <a:srgbClr val="000000"/>
                </a:solidFill>
              </a:rPr>
              <a:t>*</a:t>
            </a:r>
            <a:r>
              <a:rPr lang="nl-NL" sz="2000" dirty="0">
                <a:solidFill>
                  <a:srgbClr val="000000"/>
                </a:solidFill>
              </a:rPr>
              <a:t>Kamernummer</a:t>
            </a:r>
            <a:br>
              <a:rPr lang="nl-NL" sz="2000" dirty="0">
                <a:solidFill>
                  <a:srgbClr val="000000"/>
                </a:solidFill>
              </a:rPr>
            </a:br>
            <a:r>
              <a:rPr lang="nl-NL" sz="2000" i="1" dirty="0" err="1">
                <a:solidFill>
                  <a:srgbClr val="000000"/>
                </a:solidFill>
              </a:rPr>
              <a:t>Verkopernummer</a:t>
            </a:r>
            <a:br>
              <a:rPr lang="nl-NL" sz="2000" dirty="0">
                <a:solidFill>
                  <a:srgbClr val="000000"/>
                </a:solidFill>
              </a:rPr>
            </a:br>
            <a:r>
              <a:rPr lang="nl-NL" sz="2000" dirty="0">
                <a:solidFill>
                  <a:srgbClr val="000000"/>
                </a:solidFill>
              </a:rPr>
              <a:t>Oppervlakte</a:t>
            </a:r>
            <a:br>
              <a:rPr lang="nl-NL" sz="2000" dirty="0">
                <a:solidFill>
                  <a:srgbClr val="000000"/>
                </a:solidFill>
              </a:rPr>
            </a:br>
            <a:r>
              <a:rPr lang="nl-NL" sz="2000" dirty="0">
                <a:solidFill>
                  <a:srgbClr val="000000"/>
                </a:solidFill>
              </a:rPr>
              <a:t>Telefoon</a:t>
            </a:r>
            <a:br>
              <a:rPr lang="nl-NL" dirty="0">
                <a:solidFill>
                  <a:srgbClr val="C7002B"/>
                </a:solidFill>
              </a:rPr>
            </a:br>
            <a:endParaRPr lang="nl-NL" dirty="0">
              <a:solidFill>
                <a:srgbClr val="C7002B"/>
              </a:solidFill>
            </a:endParaRPr>
          </a:p>
        </p:txBody>
      </p:sp>
      <p:sp>
        <p:nvSpPr>
          <p:cNvPr id="10" name="Rectangle 3"/>
          <p:cNvSpPr>
            <a:spLocks noChangeArrowheads="1"/>
          </p:cNvSpPr>
          <p:nvPr/>
        </p:nvSpPr>
        <p:spPr bwMode="auto">
          <a:xfrm>
            <a:off x="539552" y="5166879"/>
            <a:ext cx="8534400" cy="831639"/>
          </a:xfrm>
          <a:prstGeom prst="rect">
            <a:avLst/>
          </a:prstGeom>
          <a:noFill/>
          <a:ln w="9525">
            <a:noFill/>
            <a:miter lim="800000"/>
            <a:headEnd/>
            <a:tailEnd/>
          </a:ln>
          <a:effectLst/>
        </p:spPr>
        <p:txBody>
          <a:bodyPr lIns="92075" tIns="46038" rIns="92075" bIns="46038">
            <a:spAutoFit/>
          </a:bodyPr>
          <a:lstStyle/>
          <a:p>
            <a:pPr marL="457200" indent="-457200">
              <a:buClr>
                <a:srgbClr val="C7002B"/>
              </a:buClr>
              <a:buSzPct val="80000"/>
              <a:buFont typeface="Arial" panose="020B0604020202020204" pitchFamily="34" charset="0"/>
              <a:buChar char="•"/>
              <a:tabLst>
                <a:tab pos="354013" algn="l"/>
                <a:tab pos="800100" algn="l"/>
              </a:tabLst>
            </a:pPr>
            <a:r>
              <a:rPr lang="nl-NL" dirty="0">
                <a:solidFill>
                  <a:srgbClr val="000000"/>
                </a:solidFill>
                <a:latin typeface="Arial" charset="0"/>
              </a:rPr>
              <a:t>Of andersom</a:t>
            </a:r>
          </a:p>
          <a:p>
            <a:pPr marL="457200" indent="-457200">
              <a:buClr>
                <a:srgbClr val="C7002B"/>
              </a:buClr>
              <a:buSzPct val="80000"/>
              <a:buFont typeface="Arial" panose="020B0604020202020204" pitchFamily="34" charset="0"/>
              <a:buChar char="•"/>
              <a:tabLst>
                <a:tab pos="354013" algn="l"/>
                <a:tab pos="800100" algn="l"/>
              </a:tabLst>
            </a:pPr>
            <a:r>
              <a:rPr lang="nl-NL" b="1" dirty="0">
                <a:solidFill>
                  <a:srgbClr val="000000"/>
                </a:solidFill>
                <a:latin typeface="Arial" charset="0"/>
              </a:rPr>
              <a:t>Maak de </a:t>
            </a:r>
            <a:r>
              <a:rPr lang="nl-NL" b="1" dirty="0" err="1">
                <a:solidFill>
                  <a:srgbClr val="000000"/>
                </a:solidFill>
                <a:latin typeface="Arial" charset="0"/>
              </a:rPr>
              <a:t>foreign</a:t>
            </a:r>
            <a:r>
              <a:rPr lang="nl-NL" b="1" dirty="0">
                <a:solidFill>
                  <a:srgbClr val="000000"/>
                </a:solidFill>
                <a:latin typeface="Arial" charset="0"/>
              </a:rPr>
              <a:t> </a:t>
            </a:r>
            <a:r>
              <a:rPr lang="nl-NL" b="1" dirty="0" err="1">
                <a:solidFill>
                  <a:srgbClr val="000000"/>
                </a:solidFill>
                <a:latin typeface="Arial" charset="0"/>
              </a:rPr>
              <a:t>key</a:t>
            </a:r>
            <a:r>
              <a:rPr lang="nl-NL" b="1" dirty="0">
                <a:solidFill>
                  <a:srgbClr val="000000"/>
                </a:solidFill>
                <a:latin typeface="Arial" charset="0"/>
              </a:rPr>
              <a:t> uniek (UNIQUE </a:t>
            </a:r>
            <a:r>
              <a:rPr lang="nl-NL" b="1" dirty="0" err="1">
                <a:solidFill>
                  <a:srgbClr val="000000"/>
                </a:solidFill>
                <a:latin typeface="Arial" charset="0"/>
              </a:rPr>
              <a:t>constraint</a:t>
            </a:r>
            <a:r>
              <a:rPr lang="nl-NL" b="1" dirty="0">
                <a:solidFill>
                  <a:srgbClr val="000000"/>
                </a:solidFill>
                <a:latin typeface="Arial" charset="0"/>
              </a:rPr>
              <a:t>)</a:t>
            </a:r>
            <a:endParaRPr lang="nl-NL" sz="3200" b="1" dirty="0">
              <a:solidFill>
                <a:srgbClr val="000000"/>
              </a:solidFill>
              <a:latin typeface="Arial" charset="0"/>
            </a:endParaRPr>
          </a:p>
        </p:txBody>
      </p:sp>
      <p:cxnSp>
        <p:nvCxnSpPr>
          <p:cNvPr id="12" name="Gebogen verbindingslijn 11"/>
          <p:cNvCxnSpPr/>
          <p:nvPr/>
        </p:nvCxnSpPr>
        <p:spPr>
          <a:xfrm>
            <a:off x="3329411" y="3402665"/>
            <a:ext cx="2520282" cy="336162"/>
          </a:xfrm>
          <a:prstGeom prst="bentConnector3">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5440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Voorbeeld: 1-op-veel-relatie</a:t>
            </a:r>
          </a:p>
        </p:txBody>
      </p:sp>
      <p:sp>
        <p:nvSpPr>
          <p:cNvPr id="3" name="Tijdelijke aanduiding voor dianummer 2"/>
          <p:cNvSpPr>
            <a:spLocks noGrp="1"/>
          </p:cNvSpPr>
          <p:nvPr>
            <p:ph type="sldNum" sz="quarter" idx="11"/>
          </p:nvPr>
        </p:nvSpPr>
        <p:spPr/>
        <p:txBody>
          <a:bodyPr/>
          <a:lstStyle/>
          <a:p>
            <a:r>
              <a:rPr lang="en-US">
                <a:solidFill>
                  <a:srgbClr val="FFFFFF"/>
                </a:solidFill>
              </a:rPr>
              <a:t>5-</a:t>
            </a:r>
            <a:fld id="{5A404CF0-4E49-4914-AAC9-A22BCEC9B534}" type="slidenum">
              <a:rPr lang="en-US" smtClean="0">
                <a:solidFill>
                  <a:srgbClr val="FFFFFF"/>
                </a:solidFill>
              </a:rPr>
              <a:pPr/>
              <a:t>55</a:t>
            </a:fld>
            <a:endParaRPr lang="en-US" dirty="0">
              <a:solidFill>
                <a:srgbClr val="FFFFFF"/>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314874648"/>
              </p:ext>
            </p:extLst>
          </p:nvPr>
        </p:nvGraphicFramePr>
        <p:xfrm>
          <a:off x="1813462" y="908720"/>
          <a:ext cx="5553075" cy="5553075"/>
        </p:xfrm>
        <a:graphic>
          <a:graphicData uri="http://schemas.openxmlformats.org/presentationml/2006/ole">
            <mc:AlternateContent xmlns:mc="http://schemas.openxmlformats.org/markup-compatibility/2006">
              <mc:Choice xmlns:v="urn:schemas-microsoft-com:vml" Requires="v">
                <p:oleObj spid="_x0000_s16426" name="Visio" r:id="rId3" imgW="5566357" imgH="5565000" progId="Visio.Drawing.15">
                  <p:embed/>
                </p:oleObj>
              </mc:Choice>
              <mc:Fallback>
                <p:oleObj name="Visio" r:id="rId3" imgW="5566357" imgH="5565000" progId="Visio.Drawing.15">
                  <p:embed/>
                  <p:pic>
                    <p:nvPicPr>
                      <p:cNvPr id="0" name=""/>
                      <p:cNvPicPr/>
                      <p:nvPr/>
                    </p:nvPicPr>
                    <p:blipFill>
                      <a:blip r:embed="rId4"/>
                      <a:stretch>
                        <a:fillRect/>
                      </a:stretch>
                    </p:blipFill>
                    <p:spPr>
                      <a:xfrm>
                        <a:off x="1813462" y="908720"/>
                        <a:ext cx="5553075" cy="5553075"/>
                      </a:xfrm>
                      <a:prstGeom prst="rect">
                        <a:avLst/>
                      </a:prstGeom>
                    </p:spPr>
                  </p:pic>
                </p:oleObj>
              </mc:Fallback>
            </mc:AlternateContent>
          </a:graphicData>
        </a:graphic>
      </p:graphicFrame>
      <p:sp>
        <p:nvSpPr>
          <p:cNvPr id="6" name="Rechthoek 5"/>
          <p:cNvSpPr/>
          <p:nvPr/>
        </p:nvSpPr>
        <p:spPr>
          <a:xfrm>
            <a:off x="1601220" y="2857165"/>
            <a:ext cx="5976664" cy="1656184"/>
          </a:xfrm>
          <a:prstGeom prst="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nl-NL">
              <a:solidFill>
                <a:srgbClr val="C7002B"/>
              </a:solidFill>
            </a:endParaRPr>
          </a:p>
        </p:txBody>
      </p:sp>
    </p:spTree>
    <p:extLst>
      <p:ext uri="{BB962C8B-B14F-4D97-AF65-F5344CB8AC3E}">
        <p14:creationId xmlns:p14="http://schemas.microsoft.com/office/powerpoint/2010/main" val="271153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Voorbeeld: 1-op-veel-relatie</a:t>
            </a:r>
          </a:p>
        </p:txBody>
      </p:sp>
      <p:sp>
        <p:nvSpPr>
          <p:cNvPr id="3" name="Tijdelijke aanduiding voor dianummer 2"/>
          <p:cNvSpPr>
            <a:spLocks noGrp="1"/>
          </p:cNvSpPr>
          <p:nvPr>
            <p:ph type="sldNum" sz="quarter" idx="11"/>
          </p:nvPr>
        </p:nvSpPr>
        <p:spPr/>
        <p:txBody>
          <a:bodyPr/>
          <a:lstStyle/>
          <a:p>
            <a:r>
              <a:rPr lang="en-US">
                <a:solidFill>
                  <a:srgbClr val="FFFFFF"/>
                </a:solidFill>
              </a:rPr>
              <a:t>5-</a:t>
            </a:r>
            <a:fld id="{5A404CF0-4E49-4914-AAC9-A22BCEC9B534}" type="slidenum">
              <a:rPr lang="en-US" smtClean="0">
                <a:solidFill>
                  <a:srgbClr val="FFFFFF"/>
                </a:solidFill>
              </a:rPr>
              <a:pPr/>
              <a:t>56</a:t>
            </a:fld>
            <a:endParaRPr lang="en-US" dirty="0">
              <a:solidFill>
                <a:srgbClr val="FFFFFF"/>
              </a:solidFill>
            </a:endParaRPr>
          </a:p>
        </p:txBody>
      </p:sp>
      <p:sp>
        <p:nvSpPr>
          <p:cNvPr id="5" name="Rectangle 3"/>
          <p:cNvSpPr>
            <a:spLocks noChangeArrowheads="1"/>
          </p:cNvSpPr>
          <p:nvPr/>
        </p:nvSpPr>
        <p:spPr bwMode="auto">
          <a:xfrm>
            <a:off x="609600" y="5184296"/>
            <a:ext cx="8534400" cy="954750"/>
          </a:xfrm>
          <a:prstGeom prst="rect">
            <a:avLst/>
          </a:prstGeom>
          <a:noFill/>
          <a:ln w="9525">
            <a:noFill/>
            <a:miter lim="800000"/>
            <a:headEnd/>
            <a:tailEnd/>
          </a:ln>
          <a:effectLst/>
        </p:spPr>
        <p:txBody>
          <a:bodyPr lIns="92075" tIns="46038" rIns="92075" bIns="46038">
            <a:spAutoFit/>
          </a:bodyPr>
          <a:lstStyle/>
          <a:p>
            <a:pPr>
              <a:buClr>
                <a:srgbClr val="C7002B"/>
              </a:buClr>
              <a:buSzPct val="80000"/>
              <a:tabLst>
                <a:tab pos="354013" algn="l"/>
                <a:tab pos="800100" algn="l"/>
              </a:tabLst>
            </a:pPr>
            <a:r>
              <a:rPr lang="nl-NL" dirty="0">
                <a:solidFill>
                  <a:srgbClr val="000000"/>
                </a:solidFill>
                <a:latin typeface="Arial" charset="0"/>
              </a:rPr>
              <a:t>…en dwing geen uniciteit af</a:t>
            </a:r>
          </a:p>
          <a:p>
            <a:pPr>
              <a:buClr>
                <a:srgbClr val="C7002B"/>
              </a:buClr>
              <a:buSzPct val="80000"/>
              <a:tabLst>
                <a:tab pos="354013" algn="l"/>
                <a:tab pos="800100" algn="l"/>
              </a:tabLst>
            </a:pPr>
            <a:endParaRPr lang="nl-NL" sz="3200" dirty="0">
              <a:solidFill>
                <a:srgbClr val="000000"/>
              </a:solidFill>
              <a:latin typeface="Arial" charset="0"/>
            </a:endParaRPr>
          </a:p>
        </p:txBody>
      </p:sp>
      <p:sp>
        <p:nvSpPr>
          <p:cNvPr id="6" name="Rechthoek 5"/>
          <p:cNvSpPr/>
          <p:nvPr/>
        </p:nvSpPr>
        <p:spPr>
          <a:xfrm>
            <a:off x="823608" y="2780928"/>
            <a:ext cx="2664295"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dirty="0">
                <a:solidFill>
                  <a:srgbClr val="C7002B"/>
                </a:solidFill>
              </a:rPr>
              <a:t>Verkoper</a:t>
            </a:r>
          </a:p>
        </p:txBody>
      </p:sp>
      <p:sp>
        <p:nvSpPr>
          <p:cNvPr id="7" name="Rechthoek 6"/>
          <p:cNvSpPr/>
          <p:nvPr/>
        </p:nvSpPr>
        <p:spPr>
          <a:xfrm>
            <a:off x="823609" y="3212976"/>
            <a:ext cx="2664296" cy="1548539"/>
          </a:xfrm>
          <a:prstGeom prst="rect">
            <a:avLst/>
          </a:prstGeom>
          <a:solidFill>
            <a:schemeClr val="tx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l-NL" dirty="0">
                <a:solidFill>
                  <a:srgbClr val="000000"/>
                </a:solidFill>
              </a:rPr>
              <a:t>*</a:t>
            </a:r>
            <a:r>
              <a:rPr lang="nl-NL" sz="2000" dirty="0" err="1">
                <a:solidFill>
                  <a:srgbClr val="000000"/>
                </a:solidFill>
              </a:rPr>
              <a:t>Verkopernummer</a:t>
            </a:r>
            <a:br>
              <a:rPr lang="nl-NL" sz="2000" dirty="0">
                <a:solidFill>
                  <a:srgbClr val="000000"/>
                </a:solidFill>
              </a:rPr>
            </a:br>
            <a:r>
              <a:rPr lang="nl-NL" sz="2000" dirty="0">
                <a:solidFill>
                  <a:srgbClr val="000000"/>
                </a:solidFill>
              </a:rPr>
              <a:t>Naam</a:t>
            </a:r>
            <a:br>
              <a:rPr lang="nl-NL" sz="2000" dirty="0">
                <a:solidFill>
                  <a:srgbClr val="000000"/>
                </a:solidFill>
              </a:rPr>
            </a:br>
            <a:r>
              <a:rPr lang="nl-NL" sz="2000" dirty="0">
                <a:solidFill>
                  <a:srgbClr val="000000"/>
                </a:solidFill>
              </a:rPr>
              <a:t>Commissie</a:t>
            </a:r>
            <a:br>
              <a:rPr lang="nl-NL" sz="2000" dirty="0">
                <a:solidFill>
                  <a:srgbClr val="000000"/>
                </a:solidFill>
              </a:rPr>
            </a:br>
            <a:r>
              <a:rPr lang="nl-NL" sz="2000" dirty="0" err="1">
                <a:solidFill>
                  <a:srgbClr val="000000"/>
                </a:solidFill>
              </a:rPr>
              <a:t>JaarInDienst</a:t>
            </a:r>
            <a:br>
              <a:rPr lang="nl-NL" dirty="0">
                <a:solidFill>
                  <a:srgbClr val="C7002B"/>
                </a:solidFill>
              </a:rPr>
            </a:br>
            <a:endParaRPr lang="nl-NL" dirty="0">
              <a:solidFill>
                <a:srgbClr val="C7002B"/>
              </a:solidFill>
            </a:endParaRPr>
          </a:p>
        </p:txBody>
      </p:sp>
      <p:sp>
        <p:nvSpPr>
          <p:cNvPr id="8" name="Rechthoek 7"/>
          <p:cNvSpPr/>
          <p:nvPr/>
        </p:nvSpPr>
        <p:spPr>
          <a:xfrm>
            <a:off x="6008185" y="2780928"/>
            <a:ext cx="2664295"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dirty="0">
                <a:solidFill>
                  <a:srgbClr val="C7002B"/>
                </a:solidFill>
              </a:rPr>
              <a:t>Klant</a:t>
            </a:r>
          </a:p>
        </p:txBody>
      </p:sp>
      <p:sp>
        <p:nvSpPr>
          <p:cNvPr id="9" name="Rechthoek 8"/>
          <p:cNvSpPr/>
          <p:nvPr/>
        </p:nvSpPr>
        <p:spPr>
          <a:xfrm>
            <a:off x="6008186" y="3212976"/>
            <a:ext cx="2664296" cy="1548539"/>
          </a:xfrm>
          <a:prstGeom prst="rect">
            <a:avLst/>
          </a:prstGeom>
          <a:solidFill>
            <a:schemeClr val="tx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l-NL" dirty="0">
                <a:solidFill>
                  <a:srgbClr val="000000"/>
                </a:solidFill>
              </a:rPr>
              <a:t>*</a:t>
            </a:r>
            <a:r>
              <a:rPr lang="nl-NL" sz="2000" dirty="0">
                <a:solidFill>
                  <a:srgbClr val="000000"/>
                </a:solidFill>
              </a:rPr>
              <a:t>Klantnummer</a:t>
            </a:r>
            <a:br>
              <a:rPr lang="nl-NL" sz="2000" dirty="0">
                <a:solidFill>
                  <a:srgbClr val="000000"/>
                </a:solidFill>
              </a:rPr>
            </a:br>
            <a:r>
              <a:rPr lang="nl-NL" sz="2000" i="1" dirty="0" err="1">
                <a:solidFill>
                  <a:srgbClr val="000000"/>
                </a:solidFill>
              </a:rPr>
              <a:t>Verkopernummer</a:t>
            </a:r>
            <a:br>
              <a:rPr lang="nl-NL" sz="2000" dirty="0">
                <a:solidFill>
                  <a:srgbClr val="000000"/>
                </a:solidFill>
              </a:rPr>
            </a:br>
            <a:r>
              <a:rPr lang="nl-NL" sz="2000" dirty="0">
                <a:solidFill>
                  <a:srgbClr val="000000"/>
                </a:solidFill>
              </a:rPr>
              <a:t>Adres</a:t>
            </a:r>
            <a:br>
              <a:rPr lang="nl-NL" sz="2000" dirty="0">
                <a:solidFill>
                  <a:srgbClr val="000000"/>
                </a:solidFill>
              </a:rPr>
            </a:br>
            <a:r>
              <a:rPr lang="nl-NL" sz="2000" dirty="0">
                <a:solidFill>
                  <a:srgbClr val="000000"/>
                </a:solidFill>
              </a:rPr>
              <a:t>Hoofdkantoor</a:t>
            </a:r>
            <a:br>
              <a:rPr lang="nl-NL" dirty="0">
                <a:solidFill>
                  <a:srgbClr val="C7002B"/>
                </a:solidFill>
              </a:rPr>
            </a:br>
            <a:endParaRPr lang="nl-NL" dirty="0">
              <a:solidFill>
                <a:srgbClr val="C7002B"/>
              </a:solidFill>
            </a:endParaRPr>
          </a:p>
        </p:txBody>
      </p:sp>
      <p:cxnSp>
        <p:nvCxnSpPr>
          <p:cNvPr id="12" name="Gebogen verbindingslijn 11"/>
          <p:cNvCxnSpPr/>
          <p:nvPr/>
        </p:nvCxnSpPr>
        <p:spPr>
          <a:xfrm>
            <a:off x="3487903" y="3429000"/>
            <a:ext cx="2520282" cy="336162"/>
          </a:xfrm>
          <a:prstGeom prst="bentConnector3">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3"/>
          <p:cNvSpPr>
            <a:spLocks noChangeArrowheads="1"/>
          </p:cNvSpPr>
          <p:nvPr/>
        </p:nvSpPr>
        <p:spPr bwMode="auto">
          <a:xfrm>
            <a:off x="625691" y="1333736"/>
            <a:ext cx="8534400" cy="1324081"/>
          </a:xfrm>
          <a:prstGeom prst="rect">
            <a:avLst/>
          </a:prstGeom>
          <a:noFill/>
          <a:ln w="9525">
            <a:noFill/>
            <a:miter lim="800000"/>
            <a:headEnd/>
            <a:tailEnd/>
          </a:ln>
          <a:effectLst/>
        </p:spPr>
        <p:txBody>
          <a:bodyPr lIns="92075" tIns="46038" rIns="92075" bIns="46038">
            <a:spAutoFit/>
          </a:bodyPr>
          <a:lstStyle/>
          <a:p>
            <a:pPr>
              <a:buClr>
                <a:srgbClr val="C7002B"/>
              </a:buClr>
              <a:buSzPct val="80000"/>
              <a:tabLst>
                <a:tab pos="354013" algn="l"/>
                <a:tab pos="800100" algn="l"/>
              </a:tabLst>
            </a:pPr>
            <a:r>
              <a:rPr lang="nl-NL" dirty="0">
                <a:solidFill>
                  <a:srgbClr val="000000"/>
                </a:solidFill>
                <a:latin typeface="Arial" charset="0"/>
              </a:rPr>
              <a:t>Oplossing: voeg de </a:t>
            </a:r>
            <a:r>
              <a:rPr lang="nl-NL" dirty="0" err="1">
                <a:solidFill>
                  <a:srgbClr val="000000"/>
                </a:solidFill>
                <a:latin typeface="Arial" charset="0"/>
              </a:rPr>
              <a:t>primary</a:t>
            </a:r>
            <a:r>
              <a:rPr lang="nl-NL" dirty="0">
                <a:solidFill>
                  <a:srgbClr val="000000"/>
                </a:solidFill>
                <a:latin typeface="Arial" charset="0"/>
              </a:rPr>
              <a:t> </a:t>
            </a:r>
            <a:r>
              <a:rPr lang="nl-NL" dirty="0" err="1">
                <a:solidFill>
                  <a:srgbClr val="000000"/>
                </a:solidFill>
                <a:latin typeface="Arial" charset="0"/>
              </a:rPr>
              <a:t>key</a:t>
            </a:r>
            <a:r>
              <a:rPr lang="nl-NL" dirty="0">
                <a:solidFill>
                  <a:srgbClr val="000000"/>
                </a:solidFill>
                <a:latin typeface="Arial" charset="0"/>
              </a:rPr>
              <a:t> van de ‘kant met de ‘1’  toe als </a:t>
            </a:r>
            <a:r>
              <a:rPr lang="nl-NL" dirty="0" err="1">
                <a:solidFill>
                  <a:srgbClr val="000000"/>
                </a:solidFill>
                <a:latin typeface="Arial" charset="0"/>
              </a:rPr>
              <a:t>foreign</a:t>
            </a:r>
            <a:r>
              <a:rPr lang="nl-NL" dirty="0">
                <a:solidFill>
                  <a:srgbClr val="000000"/>
                </a:solidFill>
                <a:latin typeface="Arial" charset="0"/>
              </a:rPr>
              <a:t> </a:t>
            </a:r>
            <a:r>
              <a:rPr lang="nl-NL" dirty="0" err="1">
                <a:solidFill>
                  <a:srgbClr val="000000"/>
                </a:solidFill>
                <a:latin typeface="Arial" charset="0"/>
              </a:rPr>
              <a:t>key</a:t>
            </a:r>
            <a:r>
              <a:rPr lang="nl-NL" dirty="0">
                <a:solidFill>
                  <a:srgbClr val="000000"/>
                </a:solidFill>
                <a:latin typeface="Arial" charset="0"/>
              </a:rPr>
              <a:t> aan de tabel van de ‘veel’-kant</a:t>
            </a:r>
          </a:p>
          <a:p>
            <a:pPr>
              <a:buClr>
                <a:srgbClr val="C7002B"/>
              </a:buClr>
              <a:buSzPct val="80000"/>
              <a:tabLst>
                <a:tab pos="354013" algn="l"/>
                <a:tab pos="800100" algn="l"/>
              </a:tabLst>
            </a:pPr>
            <a:endParaRPr lang="nl-NL" sz="3200" dirty="0">
              <a:solidFill>
                <a:srgbClr val="000000"/>
              </a:solidFill>
              <a:latin typeface="Arial" charset="0"/>
            </a:endParaRPr>
          </a:p>
        </p:txBody>
      </p:sp>
    </p:spTree>
    <p:extLst>
      <p:ext uri="{BB962C8B-B14F-4D97-AF65-F5344CB8AC3E}">
        <p14:creationId xmlns:p14="http://schemas.microsoft.com/office/powerpoint/2010/main" val="40854777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Voorbeeld: veel-op-veel-relatie</a:t>
            </a:r>
          </a:p>
        </p:txBody>
      </p:sp>
      <p:sp>
        <p:nvSpPr>
          <p:cNvPr id="3" name="Tijdelijke aanduiding voor dianummer 2"/>
          <p:cNvSpPr>
            <a:spLocks noGrp="1"/>
          </p:cNvSpPr>
          <p:nvPr>
            <p:ph type="sldNum" sz="quarter" idx="11"/>
          </p:nvPr>
        </p:nvSpPr>
        <p:spPr/>
        <p:txBody>
          <a:bodyPr/>
          <a:lstStyle/>
          <a:p>
            <a:r>
              <a:rPr lang="en-US">
                <a:solidFill>
                  <a:srgbClr val="FFFFFF"/>
                </a:solidFill>
              </a:rPr>
              <a:t>5-</a:t>
            </a:r>
            <a:fld id="{5A404CF0-4E49-4914-AAC9-A22BCEC9B534}" type="slidenum">
              <a:rPr lang="en-US" smtClean="0">
                <a:solidFill>
                  <a:srgbClr val="FFFFFF"/>
                </a:solidFill>
              </a:rPr>
              <a:pPr/>
              <a:t>57</a:t>
            </a:fld>
            <a:endParaRPr lang="en-US" dirty="0">
              <a:solidFill>
                <a:srgbClr val="FFFFFF"/>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927322039"/>
              </p:ext>
            </p:extLst>
          </p:nvPr>
        </p:nvGraphicFramePr>
        <p:xfrm>
          <a:off x="1813462" y="908720"/>
          <a:ext cx="5553075" cy="5553075"/>
        </p:xfrm>
        <a:graphic>
          <a:graphicData uri="http://schemas.openxmlformats.org/presentationml/2006/ole">
            <mc:AlternateContent xmlns:mc="http://schemas.openxmlformats.org/markup-compatibility/2006">
              <mc:Choice xmlns:v="urn:schemas-microsoft-com:vml" Requires="v">
                <p:oleObj spid="_x0000_s17450" name="Visio" r:id="rId3" imgW="5566357" imgH="5565000" progId="Visio.Drawing.15">
                  <p:embed/>
                </p:oleObj>
              </mc:Choice>
              <mc:Fallback>
                <p:oleObj name="Visio" r:id="rId3" imgW="5566357" imgH="5565000" progId="Visio.Drawing.15">
                  <p:embed/>
                  <p:pic>
                    <p:nvPicPr>
                      <p:cNvPr id="0" name=""/>
                      <p:cNvPicPr/>
                      <p:nvPr/>
                    </p:nvPicPr>
                    <p:blipFill>
                      <a:blip r:embed="rId4"/>
                      <a:stretch>
                        <a:fillRect/>
                      </a:stretch>
                    </p:blipFill>
                    <p:spPr>
                      <a:xfrm>
                        <a:off x="1813462" y="908720"/>
                        <a:ext cx="5553075" cy="5553075"/>
                      </a:xfrm>
                      <a:prstGeom prst="rect">
                        <a:avLst/>
                      </a:prstGeom>
                    </p:spPr>
                  </p:pic>
                </p:oleObj>
              </mc:Fallback>
            </mc:AlternateContent>
          </a:graphicData>
        </a:graphic>
      </p:graphicFrame>
      <p:sp>
        <p:nvSpPr>
          <p:cNvPr id="6" name="Rechthoek 5"/>
          <p:cNvSpPr/>
          <p:nvPr/>
        </p:nvSpPr>
        <p:spPr>
          <a:xfrm>
            <a:off x="1601220" y="4805611"/>
            <a:ext cx="5976664" cy="1656184"/>
          </a:xfrm>
          <a:prstGeom prst="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nl-NL">
              <a:solidFill>
                <a:srgbClr val="C7002B"/>
              </a:solidFill>
            </a:endParaRPr>
          </a:p>
        </p:txBody>
      </p:sp>
    </p:spTree>
    <p:extLst>
      <p:ext uri="{BB962C8B-B14F-4D97-AF65-F5344CB8AC3E}">
        <p14:creationId xmlns:p14="http://schemas.microsoft.com/office/powerpoint/2010/main" val="362256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Voorbeeld: veel-op-veel-relatie</a:t>
            </a:r>
          </a:p>
        </p:txBody>
      </p:sp>
      <p:sp>
        <p:nvSpPr>
          <p:cNvPr id="3" name="Tijdelijke aanduiding voor dianummer 2"/>
          <p:cNvSpPr>
            <a:spLocks noGrp="1"/>
          </p:cNvSpPr>
          <p:nvPr>
            <p:ph type="sldNum" sz="quarter" idx="11"/>
          </p:nvPr>
        </p:nvSpPr>
        <p:spPr/>
        <p:txBody>
          <a:bodyPr/>
          <a:lstStyle/>
          <a:p>
            <a:r>
              <a:rPr lang="en-US">
                <a:solidFill>
                  <a:srgbClr val="FFFFFF"/>
                </a:solidFill>
              </a:rPr>
              <a:t>5-</a:t>
            </a:r>
            <a:fld id="{5A404CF0-4E49-4914-AAC9-A22BCEC9B534}" type="slidenum">
              <a:rPr lang="en-US" smtClean="0">
                <a:solidFill>
                  <a:srgbClr val="FFFFFF"/>
                </a:solidFill>
              </a:rPr>
              <a:pPr/>
              <a:t>58</a:t>
            </a:fld>
            <a:endParaRPr lang="en-US" dirty="0">
              <a:solidFill>
                <a:srgbClr val="FFFFFF"/>
              </a:solidFill>
            </a:endParaRPr>
          </a:p>
        </p:txBody>
      </p:sp>
      <p:sp>
        <p:nvSpPr>
          <p:cNvPr id="5" name="Rectangle 3"/>
          <p:cNvSpPr>
            <a:spLocks noChangeArrowheads="1"/>
          </p:cNvSpPr>
          <p:nvPr/>
        </p:nvSpPr>
        <p:spPr bwMode="auto">
          <a:xfrm>
            <a:off x="539552" y="4460831"/>
            <a:ext cx="8534400" cy="2801409"/>
          </a:xfrm>
          <a:prstGeom prst="rect">
            <a:avLst/>
          </a:prstGeom>
          <a:noFill/>
          <a:ln w="9525">
            <a:noFill/>
            <a:miter lim="800000"/>
            <a:headEnd/>
            <a:tailEnd/>
          </a:ln>
          <a:effectLst/>
        </p:spPr>
        <p:txBody>
          <a:bodyPr lIns="92075" tIns="46038" rIns="92075" bIns="46038">
            <a:spAutoFit/>
          </a:bodyPr>
          <a:lstStyle/>
          <a:p>
            <a:pPr>
              <a:buClr>
                <a:srgbClr val="C7002B"/>
              </a:buClr>
              <a:buSzPct val="80000"/>
              <a:tabLst>
                <a:tab pos="354013" algn="l"/>
                <a:tab pos="800100" algn="l"/>
              </a:tabLst>
            </a:pPr>
            <a:r>
              <a:rPr lang="nl-NL" dirty="0">
                <a:solidFill>
                  <a:srgbClr val="000000"/>
                </a:solidFill>
                <a:latin typeface="Arial" charset="0"/>
              </a:rPr>
              <a:t>..en voeg de mogelijke gegevens uit de intersectie van de relatie toe aan die nieuwe tabel (in dit geval misschien wel ‘verkoopdatum’) !</a:t>
            </a:r>
          </a:p>
          <a:p>
            <a:pPr>
              <a:buClr>
                <a:srgbClr val="C7002B"/>
              </a:buClr>
              <a:buSzPct val="80000"/>
              <a:tabLst>
                <a:tab pos="354013" algn="l"/>
                <a:tab pos="800100" algn="l"/>
              </a:tabLst>
            </a:pPr>
            <a:endParaRPr lang="nl-NL" dirty="0">
              <a:solidFill>
                <a:srgbClr val="000000"/>
              </a:solidFill>
              <a:latin typeface="Arial" charset="0"/>
            </a:endParaRPr>
          </a:p>
          <a:p>
            <a:pPr>
              <a:buClr>
                <a:srgbClr val="C7002B"/>
              </a:buClr>
              <a:buSzPct val="80000"/>
              <a:tabLst>
                <a:tab pos="354013" algn="l"/>
                <a:tab pos="800100" algn="l"/>
              </a:tabLst>
            </a:pPr>
            <a:r>
              <a:rPr lang="nl-NL" dirty="0">
                <a:solidFill>
                  <a:srgbClr val="000000"/>
                </a:solidFill>
                <a:latin typeface="Arial" charset="0"/>
              </a:rPr>
              <a:t>De nieuwe tabel heeft de </a:t>
            </a:r>
            <a:r>
              <a:rPr lang="nl-NL" dirty="0" err="1">
                <a:solidFill>
                  <a:srgbClr val="000000"/>
                </a:solidFill>
                <a:latin typeface="Arial" charset="0"/>
              </a:rPr>
              <a:t>primary</a:t>
            </a:r>
            <a:r>
              <a:rPr lang="nl-NL" dirty="0">
                <a:solidFill>
                  <a:srgbClr val="000000"/>
                </a:solidFill>
                <a:latin typeface="Arial" charset="0"/>
              </a:rPr>
              <a:t> </a:t>
            </a:r>
            <a:r>
              <a:rPr lang="nl-NL" dirty="0" err="1">
                <a:solidFill>
                  <a:srgbClr val="000000"/>
                </a:solidFill>
                <a:latin typeface="Arial" charset="0"/>
              </a:rPr>
              <a:t>keys</a:t>
            </a:r>
            <a:r>
              <a:rPr lang="nl-NL" dirty="0">
                <a:solidFill>
                  <a:srgbClr val="000000"/>
                </a:solidFill>
                <a:latin typeface="Arial" charset="0"/>
              </a:rPr>
              <a:t> van de andere twee tabellen als </a:t>
            </a:r>
            <a:r>
              <a:rPr lang="nl-NL" dirty="0" err="1">
                <a:solidFill>
                  <a:srgbClr val="000000"/>
                </a:solidFill>
                <a:latin typeface="Arial" charset="0"/>
              </a:rPr>
              <a:t>primary</a:t>
            </a:r>
            <a:r>
              <a:rPr lang="nl-NL" dirty="0">
                <a:solidFill>
                  <a:srgbClr val="000000"/>
                </a:solidFill>
                <a:latin typeface="Arial" charset="0"/>
              </a:rPr>
              <a:t> </a:t>
            </a:r>
            <a:r>
              <a:rPr lang="nl-NL" dirty="0" err="1">
                <a:solidFill>
                  <a:srgbClr val="000000"/>
                </a:solidFill>
                <a:latin typeface="Arial" charset="0"/>
              </a:rPr>
              <a:t>key</a:t>
            </a:r>
            <a:endParaRPr lang="nl-NL" dirty="0">
              <a:solidFill>
                <a:srgbClr val="000000"/>
              </a:solidFill>
              <a:latin typeface="Arial" charset="0"/>
            </a:endParaRPr>
          </a:p>
          <a:p>
            <a:pPr>
              <a:buClr>
                <a:srgbClr val="C7002B"/>
              </a:buClr>
              <a:buSzPct val="80000"/>
              <a:tabLst>
                <a:tab pos="354013" algn="l"/>
                <a:tab pos="800100" algn="l"/>
              </a:tabLst>
            </a:pPr>
            <a:endParaRPr lang="nl-NL" sz="3200" dirty="0">
              <a:solidFill>
                <a:srgbClr val="000000"/>
              </a:solidFill>
              <a:latin typeface="Arial" charset="0"/>
            </a:endParaRPr>
          </a:p>
        </p:txBody>
      </p:sp>
      <p:grpSp>
        <p:nvGrpSpPr>
          <p:cNvPr id="4" name="Groep 3"/>
          <p:cNvGrpSpPr/>
          <p:nvPr/>
        </p:nvGrpSpPr>
        <p:grpSpPr>
          <a:xfrm>
            <a:off x="74775" y="2365414"/>
            <a:ext cx="2664297" cy="1980587"/>
            <a:chOff x="335997" y="2802031"/>
            <a:chExt cx="2664297" cy="1980587"/>
          </a:xfrm>
        </p:grpSpPr>
        <p:sp>
          <p:nvSpPr>
            <p:cNvPr id="6" name="Rechthoek 5"/>
            <p:cNvSpPr/>
            <p:nvPr/>
          </p:nvSpPr>
          <p:spPr>
            <a:xfrm>
              <a:off x="335997" y="2802031"/>
              <a:ext cx="2664295"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dirty="0">
                  <a:solidFill>
                    <a:srgbClr val="C7002B"/>
                  </a:solidFill>
                </a:rPr>
                <a:t>Verkoper</a:t>
              </a:r>
            </a:p>
          </p:txBody>
        </p:sp>
        <p:sp>
          <p:nvSpPr>
            <p:cNvPr id="7" name="Rechthoek 6"/>
            <p:cNvSpPr/>
            <p:nvPr/>
          </p:nvSpPr>
          <p:spPr>
            <a:xfrm>
              <a:off x="335998" y="3234079"/>
              <a:ext cx="2664296" cy="1548539"/>
            </a:xfrm>
            <a:prstGeom prst="rect">
              <a:avLst/>
            </a:prstGeom>
            <a:solidFill>
              <a:schemeClr val="tx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l-NL" sz="2000" dirty="0">
                  <a:solidFill>
                    <a:srgbClr val="000000"/>
                  </a:solidFill>
                </a:rPr>
                <a:t>*</a:t>
              </a:r>
              <a:r>
                <a:rPr lang="nl-NL" sz="2000" dirty="0" err="1">
                  <a:solidFill>
                    <a:srgbClr val="000000"/>
                  </a:solidFill>
                </a:rPr>
                <a:t>Verkopernummer</a:t>
              </a:r>
              <a:br>
                <a:rPr lang="nl-NL" sz="2000" dirty="0">
                  <a:solidFill>
                    <a:srgbClr val="000000"/>
                  </a:solidFill>
                </a:rPr>
              </a:br>
              <a:r>
                <a:rPr lang="nl-NL" sz="2000" dirty="0">
                  <a:solidFill>
                    <a:srgbClr val="000000"/>
                  </a:solidFill>
                </a:rPr>
                <a:t>Naam</a:t>
              </a:r>
              <a:br>
                <a:rPr lang="nl-NL" sz="2000" dirty="0">
                  <a:solidFill>
                    <a:srgbClr val="000000"/>
                  </a:solidFill>
                </a:rPr>
              </a:br>
              <a:r>
                <a:rPr lang="nl-NL" sz="2000" dirty="0">
                  <a:solidFill>
                    <a:srgbClr val="000000"/>
                  </a:solidFill>
                </a:rPr>
                <a:t>Commissie</a:t>
              </a:r>
              <a:br>
                <a:rPr lang="nl-NL" sz="2000" dirty="0">
                  <a:solidFill>
                    <a:srgbClr val="000000"/>
                  </a:solidFill>
                </a:rPr>
              </a:br>
              <a:r>
                <a:rPr lang="nl-NL" sz="2000" dirty="0" err="1">
                  <a:solidFill>
                    <a:srgbClr val="000000"/>
                  </a:solidFill>
                </a:rPr>
                <a:t>JaarInDienst</a:t>
              </a:r>
              <a:br>
                <a:rPr lang="nl-NL" dirty="0">
                  <a:solidFill>
                    <a:srgbClr val="C7002B"/>
                  </a:solidFill>
                </a:rPr>
              </a:br>
              <a:endParaRPr lang="nl-NL" dirty="0">
                <a:solidFill>
                  <a:srgbClr val="C7002B"/>
                </a:solidFill>
              </a:endParaRPr>
            </a:p>
          </p:txBody>
        </p:sp>
      </p:grpSp>
      <p:grpSp>
        <p:nvGrpSpPr>
          <p:cNvPr id="15" name="Groep 14"/>
          <p:cNvGrpSpPr/>
          <p:nvPr/>
        </p:nvGrpSpPr>
        <p:grpSpPr>
          <a:xfrm>
            <a:off x="6394847" y="2607157"/>
            <a:ext cx="2664297" cy="1584177"/>
            <a:chOff x="6300191" y="2985050"/>
            <a:chExt cx="2664297" cy="1584177"/>
          </a:xfrm>
        </p:grpSpPr>
        <p:sp>
          <p:nvSpPr>
            <p:cNvPr id="8" name="Rechthoek 7"/>
            <p:cNvSpPr/>
            <p:nvPr/>
          </p:nvSpPr>
          <p:spPr>
            <a:xfrm>
              <a:off x="6300191" y="2985050"/>
              <a:ext cx="2664295"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dirty="0">
                  <a:solidFill>
                    <a:srgbClr val="C7002B"/>
                  </a:solidFill>
                </a:rPr>
                <a:t>Product</a:t>
              </a:r>
            </a:p>
          </p:txBody>
        </p:sp>
        <p:sp>
          <p:nvSpPr>
            <p:cNvPr id="9" name="Rechthoek 8"/>
            <p:cNvSpPr/>
            <p:nvPr/>
          </p:nvSpPr>
          <p:spPr>
            <a:xfrm>
              <a:off x="6300192" y="3417099"/>
              <a:ext cx="2664296" cy="1152128"/>
            </a:xfrm>
            <a:prstGeom prst="rect">
              <a:avLst/>
            </a:prstGeom>
            <a:solidFill>
              <a:schemeClr val="tx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l-NL" sz="2000" dirty="0">
                  <a:solidFill>
                    <a:srgbClr val="000000"/>
                  </a:solidFill>
                </a:rPr>
                <a:t>*Productnummer</a:t>
              </a:r>
              <a:br>
                <a:rPr lang="nl-NL" sz="2000" dirty="0">
                  <a:solidFill>
                    <a:srgbClr val="000000"/>
                  </a:solidFill>
                </a:rPr>
              </a:br>
              <a:r>
                <a:rPr lang="nl-NL" sz="2000" dirty="0">
                  <a:solidFill>
                    <a:srgbClr val="000000"/>
                  </a:solidFill>
                </a:rPr>
                <a:t>Naam</a:t>
              </a:r>
              <a:br>
                <a:rPr lang="nl-NL" sz="2000" dirty="0">
                  <a:solidFill>
                    <a:srgbClr val="000000"/>
                  </a:solidFill>
                </a:rPr>
              </a:br>
              <a:r>
                <a:rPr lang="nl-NL" sz="2000" dirty="0">
                  <a:solidFill>
                    <a:srgbClr val="000000"/>
                  </a:solidFill>
                </a:rPr>
                <a:t>Prijs</a:t>
              </a:r>
              <a:endParaRPr lang="nl-NL" sz="2000" dirty="0">
                <a:solidFill>
                  <a:srgbClr val="C7002B"/>
                </a:solidFill>
              </a:endParaRPr>
            </a:p>
          </p:txBody>
        </p:sp>
      </p:grpSp>
      <p:sp>
        <p:nvSpPr>
          <p:cNvPr id="11" name="Rectangle 3"/>
          <p:cNvSpPr>
            <a:spLocks noChangeArrowheads="1"/>
          </p:cNvSpPr>
          <p:nvPr/>
        </p:nvSpPr>
        <p:spPr bwMode="auto">
          <a:xfrm>
            <a:off x="518810" y="952627"/>
            <a:ext cx="8534400" cy="1324081"/>
          </a:xfrm>
          <a:prstGeom prst="rect">
            <a:avLst/>
          </a:prstGeom>
          <a:noFill/>
          <a:ln w="9525">
            <a:noFill/>
            <a:miter lim="800000"/>
            <a:headEnd/>
            <a:tailEnd/>
          </a:ln>
          <a:effectLst/>
        </p:spPr>
        <p:txBody>
          <a:bodyPr lIns="92075" tIns="46038" rIns="92075" bIns="46038">
            <a:spAutoFit/>
          </a:bodyPr>
          <a:lstStyle/>
          <a:p>
            <a:pPr>
              <a:buClr>
                <a:srgbClr val="C7002B"/>
              </a:buClr>
              <a:buSzPct val="80000"/>
              <a:tabLst>
                <a:tab pos="354013" algn="l"/>
                <a:tab pos="800100" algn="l"/>
              </a:tabLst>
            </a:pPr>
            <a:r>
              <a:rPr lang="nl-NL" dirty="0">
                <a:solidFill>
                  <a:srgbClr val="000000"/>
                </a:solidFill>
                <a:latin typeface="Arial" charset="0"/>
              </a:rPr>
              <a:t>Oplossing: voeg een tussentabel toe met de </a:t>
            </a:r>
            <a:r>
              <a:rPr lang="nl-NL" dirty="0" err="1">
                <a:solidFill>
                  <a:srgbClr val="000000"/>
                </a:solidFill>
                <a:latin typeface="Arial" charset="0"/>
              </a:rPr>
              <a:t>primary</a:t>
            </a:r>
            <a:r>
              <a:rPr lang="nl-NL" dirty="0">
                <a:solidFill>
                  <a:srgbClr val="000000"/>
                </a:solidFill>
                <a:latin typeface="Arial" charset="0"/>
              </a:rPr>
              <a:t> </a:t>
            </a:r>
            <a:br>
              <a:rPr lang="nl-NL" dirty="0">
                <a:solidFill>
                  <a:srgbClr val="000000"/>
                </a:solidFill>
                <a:latin typeface="Arial" charset="0"/>
              </a:rPr>
            </a:br>
            <a:r>
              <a:rPr lang="nl-NL" dirty="0" err="1">
                <a:solidFill>
                  <a:srgbClr val="000000"/>
                </a:solidFill>
                <a:latin typeface="Arial" charset="0"/>
              </a:rPr>
              <a:t>keys</a:t>
            </a:r>
            <a:r>
              <a:rPr lang="nl-NL" dirty="0">
                <a:solidFill>
                  <a:srgbClr val="000000"/>
                </a:solidFill>
                <a:latin typeface="Arial" charset="0"/>
              </a:rPr>
              <a:t> van beide tabellen</a:t>
            </a:r>
          </a:p>
          <a:p>
            <a:pPr>
              <a:buClr>
                <a:srgbClr val="C7002B"/>
              </a:buClr>
              <a:buSzPct val="80000"/>
              <a:tabLst>
                <a:tab pos="354013" algn="l"/>
                <a:tab pos="800100" algn="l"/>
              </a:tabLst>
            </a:pPr>
            <a:endParaRPr lang="nl-NL" sz="3200" dirty="0">
              <a:solidFill>
                <a:srgbClr val="000000"/>
              </a:solidFill>
              <a:latin typeface="Arial" charset="0"/>
            </a:endParaRPr>
          </a:p>
        </p:txBody>
      </p:sp>
      <p:grpSp>
        <p:nvGrpSpPr>
          <p:cNvPr id="10" name="Groep 9"/>
          <p:cNvGrpSpPr/>
          <p:nvPr/>
        </p:nvGrpSpPr>
        <p:grpSpPr>
          <a:xfrm>
            <a:off x="3138094" y="2351845"/>
            <a:ext cx="2664297" cy="1584177"/>
            <a:chOff x="3419872" y="2493483"/>
            <a:chExt cx="2664297" cy="1584177"/>
          </a:xfrm>
        </p:grpSpPr>
        <p:sp>
          <p:nvSpPr>
            <p:cNvPr id="13" name="Rechthoek 12"/>
            <p:cNvSpPr/>
            <p:nvPr/>
          </p:nvSpPr>
          <p:spPr>
            <a:xfrm>
              <a:off x="3419872" y="2493483"/>
              <a:ext cx="2664295"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dirty="0">
                  <a:solidFill>
                    <a:srgbClr val="C7002B"/>
                  </a:solidFill>
                </a:rPr>
                <a:t>Verkoop</a:t>
              </a:r>
            </a:p>
          </p:txBody>
        </p:sp>
        <p:sp>
          <p:nvSpPr>
            <p:cNvPr id="14" name="Rechthoek 13"/>
            <p:cNvSpPr/>
            <p:nvPr/>
          </p:nvSpPr>
          <p:spPr>
            <a:xfrm>
              <a:off x="3419873" y="2925532"/>
              <a:ext cx="2664296" cy="1152128"/>
            </a:xfrm>
            <a:prstGeom prst="rect">
              <a:avLst/>
            </a:prstGeom>
            <a:solidFill>
              <a:schemeClr val="tx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l-NL" sz="2000" dirty="0">
                  <a:solidFill>
                    <a:srgbClr val="000000"/>
                  </a:solidFill>
                </a:rPr>
                <a:t>*</a:t>
              </a:r>
              <a:r>
                <a:rPr lang="nl-NL" sz="2000" dirty="0" err="1">
                  <a:solidFill>
                    <a:srgbClr val="000000"/>
                  </a:solidFill>
                </a:rPr>
                <a:t>Verkopernummer</a:t>
              </a:r>
              <a:br>
                <a:rPr lang="nl-NL" sz="2000" dirty="0">
                  <a:solidFill>
                    <a:srgbClr val="000000"/>
                  </a:solidFill>
                </a:rPr>
              </a:br>
              <a:r>
                <a:rPr lang="nl-NL" sz="2000" dirty="0">
                  <a:solidFill>
                    <a:srgbClr val="000000"/>
                  </a:solidFill>
                </a:rPr>
                <a:t>*Productnummer</a:t>
              </a:r>
              <a:br>
                <a:rPr lang="nl-NL" sz="2000" dirty="0">
                  <a:solidFill>
                    <a:srgbClr val="000000"/>
                  </a:solidFill>
                </a:rPr>
              </a:br>
              <a:r>
                <a:rPr lang="nl-NL" sz="2000" dirty="0">
                  <a:solidFill>
                    <a:srgbClr val="000000"/>
                  </a:solidFill>
                </a:rPr>
                <a:t>Verkoopdatum</a:t>
              </a:r>
              <a:endParaRPr lang="nl-NL" sz="2000" dirty="0">
                <a:solidFill>
                  <a:srgbClr val="C7002B"/>
                </a:solidFill>
              </a:endParaRPr>
            </a:p>
          </p:txBody>
        </p:sp>
      </p:grpSp>
      <p:cxnSp>
        <p:nvCxnSpPr>
          <p:cNvPr id="17" name="Rechte verbindingslijn 16"/>
          <p:cNvCxnSpPr/>
          <p:nvPr/>
        </p:nvCxnSpPr>
        <p:spPr>
          <a:xfrm>
            <a:off x="2739070" y="3039205"/>
            <a:ext cx="39902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bogen verbindingslijn 19"/>
          <p:cNvCxnSpPr>
            <a:stCxn id="14" idx="3"/>
          </p:cNvCxnSpPr>
          <p:nvPr/>
        </p:nvCxnSpPr>
        <p:spPr>
          <a:xfrm flipV="1">
            <a:off x="5802391" y="3247577"/>
            <a:ext cx="592456" cy="112381"/>
          </a:xfrm>
          <a:prstGeom prst="bentConnector3">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706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a:t>Oefening 4-10</a:t>
            </a:r>
          </a:p>
        </p:txBody>
      </p:sp>
      <p:sp>
        <p:nvSpPr>
          <p:cNvPr id="4" name="Tijdelijke aanduiding voor dianummer 3"/>
          <p:cNvSpPr>
            <a:spLocks noGrp="1"/>
          </p:cNvSpPr>
          <p:nvPr>
            <p:ph type="sldNum" sz="quarter" idx="11"/>
          </p:nvPr>
        </p:nvSpPr>
        <p:spPr/>
        <p:txBody>
          <a:bodyPr/>
          <a:lstStyle/>
          <a:p>
            <a:r>
              <a:rPr lang="en-US">
                <a:solidFill>
                  <a:srgbClr val="FFFFFF"/>
                </a:solidFill>
              </a:rPr>
              <a:t>5-</a:t>
            </a:r>
            <a:fld id="{8BED72B0-39A0-4E41-8ACD-B2489ECDB20C}" type="slidenum">
              <a:rPr lang="en-US" smtClean="0">
                <a:solidFill>
                  <a:srgbClr val="FFFFFF"/>
                </a:solidFill>
              </a:rPr>
              <a:pPr/>
              <a:t>59</a:t>
            </a:fld>
            <a:endParaRPr lang="en-US" dirty="0">
              <a:solidFill>
                <a:srgbClr val="FFFFFF"/>
              </a:solidFill>
            </a:endParaRPr>
          </a:p>
        </p:txBody>
      </p:sp>
      <p:sp>
        <p:nvSpPr>
          <p:cNvPr id="8" name="Tijdelijke aanduiding voor inhoud 1"/>
          <p:cNvSpPr>
            <a:spLocks noGrp="1"/>
          </p:cNvSpPr>
          <p:nvPr>
            <p:ph idx="1"/>
          </p:nvPr>
        </p:nvSpPr>
        <p:spPr>
          <a:xfrm>
            <a:off x="539552" y="5229200"/>
            <a:ext cx="8136904" cy="648072"/>
          </a:xfrm>
        </p:spPr>
        <p:txBody>
          <a:bodyPr/>
          <a:lstStyle/>
          <a:p>
            <a:pPr marL="0" indent="0">
              <a:buNone/>
            </a:pPr>
            <a:r>
              <a:rPr lang="nl-NL" dirty="0"/>
              <a:t>Maak van het plaatje een relationeel model.</a:t>
            </a:r>
          </a:p>
        </p:txBody>
      </p:sp>
      <p:pic>
        <p:nvPicPr>
          <p:cNvPr id="14" name="Picture 13"/>
          <p:cNvPicPr>
            <a:picLocks noChangeAspect="1"/>
          </p:cNvPicPr>
          <p:nvPr/>
        </p:nvPicPr>
        <p:blipFill>
          <a:blip r:embed="rId3"/>
          <a:stretch>
            <a:fillRect/>
          </a:stretch>
        </p:blipFill>
        <p:spPr>
          <a:xfrm>
            <a:off x="539146" y="2316383"/>
            <a:ext cx="8065707" cy="2225233"/>
          </a:xfrm>
          <a:prstGeom prst="rect">
            <a:avLst/>
          </a:prstGeom>
        </p:spPr>
      </p:pic>
    </p:spTree>
    <p:extLst>
      <p:ext uri="{BB962C8B-B14F-4D97-AF65-F5344CB8AC3E}">
        <p14:creationId xmlns:p14="http://schemas.microsoft.com/office/powerpoint/2010/main" val="273527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inhoud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07704" y="1196752"/>
            <a:ext cx="4896544" cy="4679627"/>
          </a:xfrm>
        </p:spPr>
      </p:pic>
      <p:sp>
        <p:nvSpPr>
          <p:cNvPr id="3" name="Titel 2"/>
          <p:cNvSpPr>
            <a:spLocks noGrp="1"/>
          </p:cNvSpPr>
          <p:nvPr>
            <p:ph type="title"/>
          </p:nvPr>
        </p:nvSpPr>
        <p:spPr/>
        <p:txBody>
          <a:bodyPr/>
          <a:lstStyle/>
          <a:p>
            <a:r>
              <a:rPr lang="en-US" dirty="0"/>
              <a:t>Extern Schema</a:t>
            </a:r>
          </a:p>
        </p:txBody>
      </p:sp>
      <p:sp>
        <p:nvSpPr>
          <p:cNvPr id="4" name="Tijdelijke aanduiding voor datum 3"/>
          <p:cNvSpPr>
            <a:spLocks noGrp="1"/>
          </p:cNvSpPr>
          <p:nvPr>
            <p:ph type="dt" sz="half" idx="10"/>
          </p:nvPr>
        </p:nvSpPr>
        <p:spPr/>
        <p:txBody>
          <a:bodyPr/>
          <a:lstStyle/>
          <a:p>
            <a:fld id="{E918D115-2CDF-4B91-97B5-E384D1914689}" type="datetime1">
              <a:rPr lang="nl-NL" smtClean="0"/>
              <a:pPr/>
              <a:t>18-9-2017</a:t>
            </a:fld>
            <a:endParaRPr lang="nl-NL" dirty="0"/>
          </a:p>
        </p:txBody>
      </p:sp>
      <p:sp>
        <p:nvSpPr>
          <p:cNvPr id="5" name="Tijdelijke aanduiding voor dianummer 4"/>
          <p:cNvSpPr>
            <a:spLocks noGrp="1"/>
          </p:cNvSpPr>
          <p:nvPr>
            <p:ph type="sldNum" sz="quarter" idx="11"/>
          </p:nvPr>
        </p:nvSpPr>
        <p:spPr/>
        <p:txBody>
          <a:bodyPr/>
          <a:lstStyle/>
          <a:p>
            <a:fld id="{0F95BF7B-D311-4A70-A4D8-7B3F6F265E16}" type="slidenum">
              <a:rPr lang="nl-NL" smtClean="0"/>
              <a:pPr/>
              <a:t>6</a:t>
            </a:fld>
            <a:endParaRPr lang="nl-NL" dirty="0"/>
          </a:p>
        </p:txBody>
      </p:sp>
      <p:sp>
        <p:nvSpPr>
          <p:cNvPr id="6" name="Tijdelijke aanduiding voor voettekst 5"/>
          <p:cNvSpPr>
            <a:spLocks noGrp="1"/>
          </p:cNvSpPr>
          <p:nvPr>
            <p:ph type="ftr" sz="quarter" idx="12"/>
          </p:nvPr>
        </p:nvSpPr>
        <p:spPr/>
        <p:txBody>
          <a:bodyPr/>
          <a:lstStyle/>
          <a:p>
            <a:pPr algn="ctr"/>
            <a:r>
              <a:rPr lang="nl-NL"/>
              <a:t>Avans Hogeschool - AE&amp;I - Informatica</a:t>
            </a:r>
            <a:endParaRPr lang="nl-NL" dirty="0"/>
          </a:p>
        </p:txBody>
      </p:sp>
    </p:spTree>
    <p:extLst>
      <p:ext uri="{BB962C8B-B14F-4D97-AF65-F5344CB8AC3E}">
        <p14:creationId xmlns:p14="http://schemas.microsoft.com/office/powerpoint/2010/main" val="93981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540000" y="288000"/>
            <a:ext cx="7020000" cy="719410"/>
          </a:xfrm>
        </p:spPr>
        <p:txBody>
          <a:bodyPr/>
          <a:lstStyle/>
          <a:p>
            <a:r>
              <a:rPr lang="nl-NL" dirty="0"/>
              <a:t>Drie lagen </a:t>
            </a:r>
          </a:p>
        </p:txBody>
      </p:sp>
      <p:sp>
        <p:nvSpPr>
          <p:cNvPr id="10" name="Tijdelijke aanduiding voor datum 4"/>
          <p:cNvSpPr>
            <a:spLocks noGrp="1"/>
          </p:cNvSpPr>
          <p:nvPr>
            <p:ph type="dt" sz="half" idx="10"/>
          </p:nvPr>
        </p:nvSpPr>
        <p:spPr>
          <a:xfrm>
            <a:off x="457200" y="6552000"/>
            <a:ext cx="2133600" cy="216000"/>
          </a:xfrm>
        </p:spPr>
        <p:txBody>
          <a:bodyPr/>
          <a:lstStyle/>
          <a:p>
            <a:fld id="{15EEA0A9-42B8-4B70-816C-6F71A2373CC7}" type="datetime1">
              <a:rPr lang="nl-NL" smtClean="0"/>
              <a:t>18-9-2017</a:t>
            </a:fld>
            <a:endParaRPr lang="nl-NL" dirty="0"/>
          </a:p>
        </p:txBody>
      </p:sp>
      <p:sp>
        <p:nvSpPr>
          <p:cNvPr id="11"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7</a:t>
            </a:fld>
            <a:endParaRPr lang="nl-NL"/>
          </a:p>
        </p:txBody>
      </p:sp>
      <p:sp>
        <p:nvSpPr>
          <p:cNvPr id="12"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pic>
        <p:nvPicPr>
          <p:cNvPr id="14" name="Picture 3" descr="j0292020"/>
          <p:cNvPicPr>
            <a:picLocks noChangeAspect="1" noChangeArrowheads="1"/>
          </p:cNvPicPr>
          <p:nvPr/>
        </p:nvPicPr>
        <p:blipFill>
          <a:blip r:embed="rId3" cstate="print"/>
          <a:srcRect/>
          <a:stretch>
            <a:fillRect/>
          </a:stretch>
        </p:blipFill>
        <p:spPr bwMode="auto">
          <a:xfrm>
            <a:off x="468610" y="1304702"/>
            <a:ext cx="1868488" cy="1773237"/>
          </a:xfrm>
          <a:prstGeom prst="rect">
            <a:avLst/>
          </a:prstGeom>
          <a:noFill/>
          <a:ln w="9525">
            <a:noFill/>
            <a:miter lim="800000"/>
            <a:headEnd/>
            <a:tailEnd/>
          </a:ln>
        </p:spPr>
      </p:pic>
      <p:pic>
        <p:nvPicPr>
          <p:cNvPr id="15" name="Picture 4" descr="ERD"/>
          <p:cNvPicPr>
            <a:picLocks noChangeAspect="1" noChangeArrowheads="1"/>
          </p:cNvPicPr>
          <p:nvPr/>
        </p:nvPicPr>
        <p:blipFill>
          <a:blip r:embed="rId4" cstate="print"/>
          <a:srcRect/>
          <a:stretch>
            <a:fillRect/>
          </a:stretch>
        </p:blipFill>
        <p:spPr bwMode="auto">
          <a:xfrm>
            <a:off x="6012160" y="1196752"/>
            <a:ext cx="2808288" cy="1990725"/>
          </a:xfrm>
          <a:prstGeom prst="rect">
            <a:avLst/>
          </a:prstGeom>
          <a:noFill/>
          <a:ln w="9525">
            <a:noFill/>
            <a:miter lim="800000"/>
            <a:headEnd/>
            <a:tailEnd/>
          </a:ln>
        </p:spPr>
      </p:pic>
      <p:graphicFrame>
        <p:nvGraphicFramePr>
          <p:cNvPr id="16" name="Group 5"/>
          <p:cNvGraphicFramePr>
            <a:graphicFrameLocks noGrp="1"/>
          </p:cNvGraphicFramePr>
          <p:nvPr/>
        </p:nvGraphicFramePr>
        <p:xfrm>
          <a:off x="6372523" y="4365402"/>
          <a:ext cx="2232025" cy="1828800"/>
        </p:xfrm>
        <a:graphic>
          <a:graphicData uri="http://schemas.openxmlformats.org/drawingml/2006/table">
            <a:tbl>
              <a:tblPr/>
              <a:tblGrid>
                <a:gridCol w="331787">
                  <a:extLst>
                    <a:ext uri="{9D8B030D-6E8A-4147-A177-3AD203B41FA5}">
                      <a16:colId xmlns:a16="http://schemas.microsoft.com/office/drawing/2014/main" val="20000"/>
                    </a:ext>
                  </a:extLst>
                </a:gridCol>
                <a:gridCol w="331788">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gridCol w="417512">
                  <a:extLst>
                    <a:ext uri="{9D8B030D-6E8A-4147-A177-3AD203B41FA5}">
                      <a16:colId xmlns:a16="http://schemas.microsoft.com/office/drawing/2014/main" val="20003"/>
                    </a:ext>
                  </a:extLst>
                </a:gridCol>
                <a:gridCol w="371475">
                  <a:extLst>
                    <a:ext uri="{9D8B030D-6E8A-4147-A177-3AD203B41FA5}">
                      <a16:colId xmlns:a16="http://schemas.microsoft.com/office/drawing/2014/main" val="20004"/>
                    </a:ext>
                  </a:extLst>
                </a:gridCol>
                <a:gridCol w="395288">
                  <a:extLst>
                    <a:ext uri="{9D8B030D-6E8A-4147-A177-3AD203B41FA5}">
                      <a16:colId xmlns:a16="http://schemas.microsoft.com/office/drawing/2014/main" val="20005"/>
                    </a:ext>
                  </a:extLst>
                </a:gridCol>
              </a:tblGrid>
              <a:tr h="131763">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Naam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Leeftijd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Sport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Club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Bedrag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763">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Carl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Voetbal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LFC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1763">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426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Anna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Voetbal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LFC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017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312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Hockey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SHCL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1763">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619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Sahid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Voetbal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VVL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31763">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419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Merel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Tennis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TCL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31763">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094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Kim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Voetbal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VVL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31763">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476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Hockey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SHCL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31763">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426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Anna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Hockey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SHCL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30175">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Frank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Hockey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SHCL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31763">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828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Loes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Golf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Bosch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31763">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476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Tennis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TCL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ECFF2B"/>
                        </a:buClr>
                        <a:buSzPct val="80000"/>
                        <a:buFont typeface="Symbol" pitchFamily="18" charset="2"/>
                        <a:buNone/>
                        <a:tabLst/>
                      </a:pPr>
                      <a:r>
                        <a:rPr kumimoji="0" lang="nl-NL" sz="400" b="0" i="0" u="none" strike="noStrike" cap="none" normalizeH="0" baseline="0" dirty="0">
                          <a:ln>
                            <a:noFill/>
                          </a:ln>
                          <a:solidFill>
                            <a:schemeClr val="tx1"/>
                          </a:solidFill>
                          <a:effectLst>
                            <a:outerShdw blurRad="38100" dist="38100" dir="2700000" algn="tl">
                              <a:srgbClr val="000000"/>
                            </a:outerShdw>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7" name="AutoShape 98"/>
          <p:cNvSpPr>
            <a:spLocks noChangeArrowheads="1"/>
          </p:cNvSpPr>
          <p:nvPr/>
        </p:nvSpPr>
        <p:spPr bwMode="auto">
          <a:xfrm>
            <a:off x="792460" y="4689252"/>
            <a:ext cx="2101850" cy="1152525"/>
          </a:xfrm>
          <a:prstGeom prst="flowChartMagneticDisk">
            <a:avLst/>
          </a:prstGeom>
          <a:solidFill>
            <a:srgbClr val="FFE482"/>
          </a:solidFill>
          <a:ln w="9525">
            <a:solidFill>
              <a:schemeClr val="tx1"/>
            </a:solidFill>
            <a:round/>
            <a:headEnd/>
            <a:tailEnd/>
          </a:ln>
        </p:spPr>
        <p:txBody>
          <a:bodyPr wrap="none" anchor="ctr"/>
          <a:lstStyle/>
          <a:p>
            <a:endParaRPr lang="nl-NL" dirty="0"/>
          </a:p>
        </p:txBody>
      </p:sp>
      <p:cxnSp>
        <p:nvCxnSpPr>
          <p:cNvPr id="18" name="AutoShape 100"/>
          <p:cNvCxnSpPr>
            <a:cxnSpLocks noChangeShapeType="1"/>
          </p:cNvCxnSpPr>
          <p:nvPr/>
        </p:nvCxnSpPr>
        <p:spPr bwMode="auto">
          <a:xfrm>
            <a:off x="7417098" y="3187477"/>
            <a:ext cx="3175" cy="1177925"/>
          </a:xfrm>
          <a:prstGeom prst="straightConnector1">
            <a:avLst/>
          </a:prstGeom>
          <a:noFill/>
          <a:ln w="38100">
            <a:solidFill>
              <a:schemeClr val="tx1"/>
            </a:solidFill>
            <a:round/>
            <a:headEnd/>
            <a:tailEnd type="triangle" w="med" len="med"/>
          </a:ln>
        </p:spPr>
      </p:cxnSp>
      <p:cxnSp>
        <p:nvCxnSpPr>
          <p:cNvPr id="19" name="AutoShape 101"/>
          <p:cNvCxnSpPr>
            <a:cxnSpLocks noChangeShapeType="1"/>
            <a:stCxn id="17" idx="4"/>
          </p:cNvCxnSpPr>
          <p:nvPr/>
        </p:nvCxnSpPr>
        <p:spPr bwMode="auto">
          <a:xfrm>
            <a:off x="2894310" y="5265514"/>
            <a:ext cx="3478213" cy="4763"/>
          </a:xfrm>
          <a:prstGeom prst="straightConnector1">
            <a:avLst/>
          </a:prstGeom>
          <a:noFill/>
          <a:ln w="38100">
            <a:solidFill>
              <a:schemeClr val="tx1"/>
            </a:solidFill>
            <a:round/>
            <a:headEnd type="triangle" w="med" len="med"/>
            <a:tailEnd/>
          </a:ln>
        </p:spPr>
      </p:cxnSp>
      <p:cxnSp>
        <p:nvCxnSpPr>
          <p:cNvPr id="20" name="AutoShape 104"/>
          <p:cNvCxnSpPr>
            <a:cxnSpLocks noChangeShapeType="1"/>
          </p:cNvCxnSpPr>
          <p:nvPr/>
        </p:nvCxnSpPr>
        <p:spPr bwMode="auto">
          <a:xfrm>
            <a:off x="2337098" y="2192114"/>
            <a:ext cx="3675062" cy="0"/>
          </a:xfrm>
          <a:prstGeom prst="straightConnector1">
            <a:avLst/>
          </a:prstGeom>
          <a:noFill/>
          <a:ln w="127000">
            <a:solidFill>
              <a:srgbClr val="FF0000"/>
            </a:solidFill>
            <a:round/>
            <a:headEnd/>
            <a:tailEnd type="triangle" w="med" len="med"/>
          </a:ln>
        </p:spPr>
      </p:cxnSp>
      <p:sp>
        <p:nvSpPr>
          <p:cNvPr id="13" name="Tekstvak 12"/>
          <p:cNvSpPr txBox="1"/>
          <p:nvPr/>
        </p:nvSpPr>
        <p:spPr>
          <a:xfrm>
            <a:off x="1691680" y="1124744"/>
            <a:ext cx="2002471" cy="461665"/>
          </a:xfrm>
          <a:prstGeom prst="rect">
            <a:avLst/>
          </a:prstGeom>
          <a:noFill/>
        </p:spPr>
        <p:txBody>
          <a:bodyPr wrap="none" rtlCol="0">
            <a:spAutoFit/>
          </a:bodyPr>
          <a:lstStyle/>
          <a:p>
            <a:r>
              <a:rPr lang="nl-NL" dirty="0"/>
              <a:t>Extern schema</a:t>
            </a:r>
          </a:p>
        </p:txBody>
      </p:sp>
      <p:sp>
        <p:nvSpPr>
          <p:cNvPr id="21" name="Tekstvak 20"/>
          <p:cNvSpPr txBox="1"/>
          <p:nvPr/>
        </p:nvSpPr>
        <p:spPr>
          <a:xfrm>
            <a:off x="4644008" y="3140968"/>
            <a:ext cx="2719014" cy="461665"/>
          </a:xfrm>
          <a:prstGeom prst="rect">
            <a:avLst/>
          </a:prstGeom>
          <a:noFill/>
        </p:spPr>
        <p:txBody>
          <a:bodyPr wrap="none" rtlCol="0">
            <a:spAutoFit/>
          </a:bodyPr>
          <a:lstStyle/>
          <a:p>
            <a:r>
              <a:rPr lang="nl-NL" dirty="0"/>
              <a:t>Conceptueel schema</a:t>
            </a:r>
          </a:p>
        </p:txBody>
      </p:sp>
      <p:sp>
        <p:nvSpPr>
          <p:cNvPr id="22" name="Tekstvak 21"/>
          <p:cNvSpPr txBox="1"/>
          <p:nvPr/>
        </p:nvSpPr>
        <p:spPr>
          <a:xfrm>
            <a:off x="2123728" y="4221088"/>
            <a:ext cx="1917513" cy="461665"/>
          </a:xfrm>
          <a:prstGeom prst="rect">
            <a:avLst/>
          </a:prstGeom>
          <a:noFill/>
        </p:spPr>
        <p:txBody>
          <a:bodyPr wrap="none" rtlCol="0">
            <a:spAutoFit/>
          </a:bodyPr>
          <a:lstStyle/>
          <a:p>
            <a:r>
              <a:rPr lang="nl-NL" dirty="0"/>
              <a:t>Intern schema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strVal val="#ppt_w*0.70"/>
                                          </p:val>
                                        </p:tav>
                                        <p:tav tm="100000">
                                          <p:val>
                                            <p:strVal val="#ppt_w"/>
                                          </p:val>
                                        </p:tav>
                                      </p:tavLst>
                                    </p:anim>
                                    <p:anim calcmode="lin" valueType="num">
                                      <p:cBhvr>
                                        <p:cTn id="8" dur="1000" fill="hold"/>
                                        <p:tgtEl>
                                          <p:spTgt spid="20"/>
                                        </p:tgtEl>
                                        <p:attrNameLst>
                                          <p:attrName>ppt_h</p:attrName>
                                        </p:attrNameLst>
                                      </p:cBhvr>
                                      <p:tavLst>
                                        <p:tav tm="0">
                                          <p:val>
                                            <p:strVal val="#ppt_h"/>
                                          </p:val>
                                        </p:tav>
                                        <p:tav tm="100000">
                                          <p:val>
                                            <p:strVal val="#ppt_h"/>
                                          </p:val>
                                        </p:tav>
                                      </p:tavLst>
                                    </p:anim>
                                    <p:animEffect transition="in" filter="fade">
                                      <p:cBhvr>
                                        <p:cTn id="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539552" y="288000"/>
            <a:ext cx="7020000" cy="719410"/>
          </a:xfrm>
        </p:spPr>
        <p:txBody>
          <a:bodyPr/>
          <a:lstStyle/>
          <a:p>
            <a:r>
              <a:rPr lang="nl-NL" dirty="0"/>
              <a:t>De essentie van gegevensmodellering</a:t>
            </a:r>
          </a:p>
        </p:txBody>
      </p:sp>
      <p:sp>
        <p:nvSpPr>
          <p:cNvPr id="197635" name="Rectangle 3"/>
          <p:cNvSpPr>
            <a:spLocks noGrp="1" noChangeArrowheads="1"/>
          </p:cNvSpPr>
          <p:nvPr>
            <p:ph idx="1"/>
          </p:nvPr>
        </p:nvSpPr>
        <p:spPr>
          <a:xfrm>
            <a:off x="540000" y="1080000"/>
            <a:ext cx="8100000" cy="5687999"/>
          </a:xfrm>
        </p:spPr>
        <p:txBody>
          <a:bodyPr/>
          <a:lstStyle/>
          <a:p>
            <a:pPr marL="514350" indent="-514350">
              <a:spcBef>
                <a:spcPct val="0"/>
              </a:spcBef>
              <a:buFont typeface="+mj-lt"/>
              <a:buAutoNum type="arabicPeriod"/>
              <a:defRPr/>
            </a:pPr>
            <a:r>
              <a:rPr lang="nl-NL" sz="2800" dirty="0"/>
              <a:t>Verken de manier waarop onderwerpen samenhangen, zoals ze doen in de echte wereld</a:t>
            </a:r>
          </a:p>
          <a:p>
            <a:pPr marL="514350" indent="-514350">
              <a:spcBef>
                <a:spcPct val="0"/>
              </a:spcBef>
              <a:buFont typeface="+mj-lt"/>
              <a:buAutoNum type="arabicPeriod"/>
              <a:defRPr/>
            </a:pPr>
            <a:endParaRPr lang="nl-NL" sz="2800" dirty="0"/>
          </a:p>
          <a:p>
            <a:pPr marL="514350" indent="-514350">
              <a:spcBef>
                <a:spcPct val="0"/>
              </a:spcBef>
              <a:buFont typeface="+mj-lt"/>
              <a:buAutoNum type="arabicPeriod"/>
              <a:defRPr/>
            </a:pPr>
            <a:r>
              <a:rPr lang="nl-NL" sz="2800" dirty="0"/>
              <a:t>Bedenk een manier om dit vast te leggen:</a:t>
            </a:r>
            <a:br>
              <a:rPr lang="nl-NL" sz="2800" dirty="0"/>
            </a:br>
            <a:r>
              <a:rPr lang="nl-NL" sz="2800" b="1" dirty="0"/>
              <a:t>E</a:t>
            </a:r>
            <a:r>
              <a:rPr lang="nl-NL" sz="2800" dirty="0"/>
              <a:t>ntiteit-</a:t>
            </a:r>
            <a:r>
              <a:rPr lang="nl-NL" sz="2800" b="1" dirty="0"/>
              <a:t>R</a:t>
            </a:r>
            <a:r>
              <a:rPr lang="nl-NL" sz="2800" dirty="0"/>
              <a:t>elatie</a:t>
            </a:r>
            <a:r>
              <a:rPr lang="nl-NL" sz="2800" b="1" dirty="0"/>
              <a:t>d</a:t>
            </a:r>
            <a:r>
              <a:rPr lang="nl-NL" sz="2800" dirty="0"/>
              <a:t>iagram (ERD)</a:t>
            </a:r>
          </a:p>
          <a:p>
            <a:pPr marL="514350" indent="-514350">
              <a:spcBef>
                <a:spcPct val="0"/>
              </a:spcBef>
              <a:buFont typeface="+mj-lt"/>
              <a:buAutoNum type="arabicPeriod"/>
              <a:defRPr/>
            </a:pPr>
            <a:endParaRPr lang="nl-NL" sz="2800" dirty="0"/>
          </a:p>
          <a:p>
            <a:pPr marL="514350" indent="-514350">
              <a:spcBef>
                <a:spcPct val="0"/>
              </a:spcBef>
              <a:buFont typeface="+mj-lt"/>
              <a:buAutoNum type="arabicPeriod"/>
            </a:pPr>
            <a:r>
              <a:rPr lang="nl-NL" sz="2800" dirty="0"/>
              <a:t>Een ERD is een tekentechniek, die entiteiten, attributen en relaties in beeld brengt</a:t>
            </a:r>
          </a:p>
          <a:p>
            <a:pPr marL="514350" indent="-514350">
              <a:spcBef>
                <a:spcPct val="0"/>
              </a:spcBef>
              <a:buFont typeface="+mj-lt"/>
              <a:buAutoNum type="arabicPeriod"/>
            </a:pPr>
            <a:endParaRPr lang="nl-NL" sz="2800" dirty="0"/>
          </a:p>
          <a:p>
            <a:pPr marL="514350" indent="-514350">
              <a:spcBef>
                <a:spcPct val="0"/>
              </a:spcBef>
              <a:buFont typeface="+mj-lt"/>
              <a:buAutoNum type="arabicPeriod"/>
            </a:pPr>
            <a:r>
              <a:rPr lang="nl-NL" sz="2800" dirty="0"/>
              <a:t>ERD kent vele varianten</a:t>
            </a:r>
          </a:p>
          <a:p>
            <a:pPr marL="514350" indent="-514350">
              <a:spcBef>
                <a:spcPct val="0"/>
              </a:spcBef>
              <a:buFont typeface="+mj-lt"/>
              <a:buAutoNum type="arabicPeriod"/>
            </a:pPr>
            <a:endParaRPr lang="nl-NL" sz="2800" dirty="0"/>
          </a:p>
          <a:p>
            <a:pPr marL="514350" indent="-514350">
              <a:spcBef>
                <a:spcPct val="0"/>
              </a:spcBef>
              <a:buFont typeface="+mj-lt"/>
              <a:buAutoNum type="arabicPeriod"/>
            </a:pPr>
            <a:r>
              <a:rPr lang="nl-NL" sz="2800" dirty="0"/>
              <a:t>Vertaal de ERD naar een database</a:t>
            </a:r>
          </a:p>
        </p:txBody>
      </p:sp>
      <p:sp>
        <p:nvSpPr>
          <p:cNvPr id="7" name="Tijdelijke aanduiding voor datum 4"/>
          <p:cNvSpPr>
            <a:spLocks noGrp="1"/>
          </p:cNvSpPr>
          <p:nvPr>
            <p:ph type="dt" sz="half" idx="10"/>
          </p:nvPr>
        </p:nvSpPr>
        <p:spPr>
          <a:xfrm>
            <a:off x="457200" y="6552000"/>
            <a:ext cx="2133600" cy="216000"/>
          </a:xfrm>
        </p:spPr>
        <p:txBody>
          <a:bodyPr/>
          <a:lstStyle/>
          <a:p>
            <a:fld id="{3736A080-A3FC-4727-8934-DADD27FCF4A8}"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8</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11560" y="288000"/>
            <a:ext cx="6948440" cy="1124776"/>
          </a:xfr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nl-NL" dirty="0"/>
              <a:t>ERD General Hardware Company</a:t>
            </a:r>
          </a:p>
        </p:txBody>
      </p:sp>
      <p:sp>
        <p:nvSpPr>
          <p:cNvPr id="207875" name="Rectangle 3"/>
          <p:cNvSpPr>
            <a:spLocks noGrp="1" noChangeArrowheads="1"/>
          </p:cNvSpPr>
          <p:nvPr>
            <p:ph idx="1"/>
          </p:nvPr>
        </p:nvSpPr>
        <p:spPr>
          <a:xfrm>
            <a:off x="540000" y="1080000"/>
            <a:ext cx="8100000" cy="4862512"/>
          </a:xfrm>
        </p:spPr>
        <p:txBody>
          <a:bodyPr/>
          <a:lstStyle/>
          <a:p>
            <a:pPr marL="0" indent="0">
              <a:spcBef>
                <a:spcPct val="0"/>
              </a:spcBef>
              <a:buNone/>
              <a:defRPr/>
            </a:pPr>
            <a:endParaRPr lang="nl-NL" sz="2800" dirty="0"/>
          </a:p>
          <a:p>
            <a:pPr marL="0" indent="0">
              <a:spcBef>
                <a:spcPct val="0"/>
              </a:spcBef>
              <a:buNone/>
              <a:defRPr/>
            </a:pPr>
            <a:endParaRPr lang="nl-NL" sz="2800" dirty="0"/>
          </a:p>
          <a:p>
            <a:pPr marL="0" indent="0">
              <a:spcBef>
                <a:spcPct val="0"/>
              </a:spcBef>
              <a:buNone/>
              <a:defRPr/>
            </a:pPr>
            <a:endParaRPr lang="nl-NL" sz="2800" b="1" dirty="0"/>
          </a:p>
          <a:p>
            <a:endParaRPr lang="nl-NL" sz="2800" dirty="0"/>
          </a:p>
        </p:txBody>
      </p:sp>
      <p:sp>
        <p:nvSpPr>
          <p:cNvPr id="7" name="Tijdelijke aanduiding voor datum 4"/>
          <p:cNvSpPr>
            <a:spLocks noGrp="1"/>
          </p:cNvSpPr>
          <p:nvPr>
            <p:ph type="dt" sz="half" idx="10"/>
          </p:nvPr>
        </p:nvSpPr>
        <p:spPr>
          <a:xfrm>
            <a:off x="457200" y="6552000"/>
            <a:ext cx="2133600" cy="216000"/>
          </a:xfrm>
        </p:spPr>
        <p:txBody>
          <a:bodyPr/>
          <a:lstStyle/>
          <a:p>
            <a:fld id="{FCAA107E-6452-451E-B086-BD0E798FD460}" type="datetime1">
              <a:rPr lang="nl-NL" smtClean="0"/>
              <a:t>18-9-2017</a:t>
            </a:fld>
            <a:endParaRPr lang="nl-NL" dirty="0"/>
          </a:p>
        </p:txBody>
      </p:sp>
      <p:sp>
        <p:nvSpPr>
          <p:cNvPr id="8" name="Tijdelijke aanduiding voor dianummer 5"/>
          <p:cNvSpPr>
            <a:spLocks noGrp="1"/>
          </p:cNvSpPr>
          <p:nvPr>
            <p:ph type="sldNum" sz="quarter" idx="11"/>
          </p:nvPr>
        </p:nvSpPr>
        <p:spPr>
          <a:xfrm>
            <a:off x="6553200" y="6552000"/>
            <a:ext cx="2133600" cy="216000"/>
          </a:xfrm>
        </p:spPr>
        <p:txBody>
          <a:bodyPr/>
          <a:lstStyle/>
          <a:p>
            <a:fld id="{0F95BF7B-D311-4A70-A4D8-7B3F6F265E16}" type="slidenum">
              <a:rPr lang="nl-NL" smtClean="0"/>
              <a:pPr/>
              <a:t>9</a:t>
            </a:fld>
            <a:endParaRPr lang="nl-NL"/>
          </a:p>
        </p:txBody>
      </p:sp>
      <p:sp>
        <p:nvSpPr>
          <p:cNvPr id="9" name="Tijdelijke aanduiding voor voettekst 6"/>
          <p:cNvSpPr>
            <a:spLocks noGrp="1"/>
          </p:cNvSpPr>
          <p:nvPr>
            <p:ph type="ftr" sz="quarter" idx="12"/>
          </p:nvPr>
        </p:nvSpPr>
        <p:spPr>
          <a:xfrm>
            <a:off x="3124200" y="6552000"/>
            <a:ext cx="2895600" cy="216000"/>
          </a:xfrm>
        </p:spPr>
        <p:txBody>
          <a:bodyPr/>
          <a:lstStyle/>
          <a:p>
            <a:pPr algn="ctr"/>
            <a:r>
              <a:rPr lang="nl-NL" dirty="0"/>
              <a:t>Avans Hogeschool - AE&amp;I - Informatica</a:t>
            </a:r>
          </a:p>
        </p:txBody>
      </p:sp>
      <p:graphicFrame>
        <p:nvGraphicFramePr>
          <p:cNvPr id="2" name="Object 1"/>
          <p:cNvGraphicFramePr>
            <a:graphicFrameLocks noChangeAspect="1"/>
          </p:cNvGraphicFramePr>
          <p:nvPr>
            <p:extLst>
              <p:ext uri="{D42A27DB-BD31-4B8C-83A1-F6EECF244321}">
                <p14:modId xmlns:p14="http://schemas.microsoft.com/office/powerpoint/2010/main" val="2274147806"/>
              </p:ext>
            </p:extLst>
          </p:nvPr>
        </p:nvGraphicFramePr>
        <p:xfrm>
          <a:off x="59574" y="1079999"/>
          <a:ext cx="9084426" cy="4725265"/>
        </p:xfrm>
        <a:graphic>
          <a:graphicData uri="http://schemas.openxmlformats.org/presentationml/2006/ole">
            <mc:AlternateContent xmlns:mc="http://schemas.openxmlformats.org/markup-compatibility/2006">
              <mc:Choice xmlns:v="urn:schemas-microsoft-com:vml" Requires="v">
                <p:oleObj spid="_x0000_s1172" name="Visio" r:id="rId4" imgW="9118907" imgH="4742467" progId="Visio.Drawing.15">
                  <p:embed/>
                </p:oleObj>
              </mc:Choice>
              <mc:Fallback>
                <p:oleObj name="Visio" r:id="rId4" imgW="9118907" imgH="4742467" progId="Visio.Drawing.15">
                  <p:embed/>
                  <p:pic>
                    <p:nvPicPr>
                      <p:cNvPr id="0" name=""/>
                      <p:cNvPicPr/>
                      <p:nvPr/>
                    </p:nvPicPr>
                    <p:blipFill>
                      <a:blip r:embed="rId5"/>
                      <a:stretch>
                        <a:fillRect/>
                      </a:stretch>
                    </p:blipFill>
                    <p:spPr>
                      <a:xfrm>
                        <a:off x="59574" y="1079999"/>
                        <a:ext cx="9084426" cy="4725265"/>
                      </a:xfrm>
                      <a:prstGeom prst="rect">
                        <a:avLst/>
                      </a:prstGeom>
                    </p:spPr>
                  </p:pic>
                </p:oleObj>
              </mc:Fallback>
            </mc:AlternateContent>
          </a:graphicData>
        </a:graphic>
      </p:graphicFrame>
    </p:spTree>
    <p:extLst>
      <p:ext uri="{BB962C8B-B14F-4D97-AF65-F5344CB8AC3E}">
        <p14:creationId xmlns:p14="http://schemas.microsoft.com/office/powerpoint/2010/main" val="3290142079"/>
      </p:ext>
    </p:extLst>
  </p:cSld>
  <p:clrMapOvr>
    <a:masterClrMapping/>
  </p:clrMapOvr>
</p:sld>
</file>

<file path=ppt/theme/theme1.xml><?xml version="1.0" encoding="utf-8"?>
<a:theme xmlns:a="http://schemas.openxmlformats.org/drawingml/2006/main" name="Presentatie1">
  <a:themeElements>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fontScheme name="Default Design">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FFFFFF"/>
        </a:lt1>
        <a:dk2>
          <a:srgbClr val="C7002B"/>
        </a:dk2>
        <a:lt2>
          <a:srgbClr val="FFFFFF"/>
        </a:lt2>
        <a:accent1>
          <a:srgbClr val="FFFFFF"/>
        </a:accent1>
        <a:accent2>
          <a:srgbClr val="C0C0C0"/>
        </a:accent2>
        <a:accent3>
          <a:srgbClr val="E0AAAC"/>
        </a:accent3>
        <a:accent4>
          <a:srgbClr val="DADADA"/>
        </a:accent4>
        <a:accent5>
          <a:srgbClr val="FFFFFF"/>
        </a:accent5>
        <a:accent6>
          <a:srgbClr val="AEAEAE"/>
        </a:accent6>
        <a:hlink>
          <a:srgbClr val="522641"/>
        </a:hlink>
        <a:folHlink>
          <a:srgbClr val="0066CC"/>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808080"/>
        </a:lt2>
        <a:accent1>
          <a:srgbClr val="808080"/>
        </a:accent1>
        <a:accent2>
          <a:srgbClr val="C0C0C0"/>
        </a:accent2>
        <a:accent3>
          <a:srgbClr val="FFFFFF"/>
        </a:accent3>
        <a:accent4>
          <a:srgbClr val="000000"/>
        </a:accent4>
        <a:accent5>
          <a:srgbClr val="C0C0C0"/>
        </a:accent5>
        <a:accent6>
          <a:srgbClr val="AEAEAE"/>
        </a:accent6>
        <a:hlink>
          <a:srgbClr val="522641"/>
        </a:hlink>
        <a:folHlink>
          <a:srgbClr val="A0A0A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ijn thema">
  <a:themeElements>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fontScheme name="Default Design">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FFFFFF"/>
        </a:lt1>
        <a:dk2>
          <a:srgbClr val="C7002B"/>
        </a:dk2>
        <a:lt2>
          <a:srgbClr val="FFFFFF"/>
        </a:lt2>
        <a:accent1>
          <a:srgbClr val="FFFFFF"/>
        </a:accent1>
        <a:accent2>
          <a:srgbClr val="C0C0C0"/>
        </a:accent2>
        <a:accent3>
          <a:srgbClr val="E0AAAC"/>
        </a:accent3>
        <a:accent4>
          <a:srgbClr val="DADADA"/>
        </a:accent4>
        <a:accent5>
          <a:srgbClr val="FFFFFF"/>
        </a:accent5>
        <a:accent6>
          <a:srgbClr val="AEAEAE"/>
        </a:accent6>
        <a:hlink>
          <a:srgbClr val="522641"/>
        </a:hlink>
        <a:folHlink>
          <a:srgbClr val="0066CC"/>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808080"/>
        </a:lt2>
        <a:accent1>
          <a:srgbClr val="808080"/>
        </a:accent1>
        <a:accent2>
          <a:srgbClr val="C0C0C0"/>
        </a:accent2>
        <a:accent3>
          <a:srgbClr val="FFFFFF"/>
        </a:accent3>
        <a:accent4>
          <a:srgbClr val="000000"/>
        </a:accent4>
        <a:accent5>
          <a:srgbClr val="C0C0C0"/>
        </a:accent5>
        <a:accent6>
          <a:srgbClr val="AEAEAE"/>
        </a:accent6>
        <a:hlink>
          <a:srgbClr val="522641"/>
        </a:hlink>
        <a:folHlink>
          <a:srgbClr val="A0A0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ijn thema" id="{0AE40F96-04E9-47AE-810E-45072164DD7F}" vid="{7BCCC61B-3A17-49A3-B08D-81F06F5C8FF3}"/>
    </a:ext>
  </a:extLst>
</a:theme>
</file>

<file path=ppt/theme/theme3.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Avans-Frans</Template>
  <TotalTime>1311</TotalTime>
  <Words>2909</Words>
  <Application>Microsoft Office PowerPoint</Application>
  <PresentationFormat>Diavoorstelling (4:3)</PresentationFormat>
  <Paragraphs>668</Paragraphs>
  <Slides>59</Slides>
  <Notes>53</Notes>
  <HiddenSlides>0</HiddenSlides>
  <MMClips>0</MMClips>
  <ScaleCrop>false</ScaleCrop>
  <HeadingPairs>
    <vt:vector size="8" baseType="variant">
      <vt:variant>
        <vt:lpstr>Gebruikte lettertypen</vt:lpstr>
      </vt:variant>
      <vt:variant>
        <vt:i4>7</vt:i4>
      </vt:variant>
      <vt:variant>
        <vt:lpstr>Thema</vt:lpstr>
      </vt:variant>
      <vt:variant>
        <vt:i4>2</vt:i4>
      </vt:variant>
      <vt:variant>
        <vt:lpstr>Ingesloten OLE-bronprogramma's</vt:lpstr>
      </vt:variant>
      <vt:variant>
        <vt:i4>1</vt:i4>
      </vt:variant>
      <vt:variant>
        <vt:lpstr>Diatitels</vt:lpstr>
      </vt:variant>
      <vt:variant>
        <vt:i4>59</vt:i4>
      </vt:variant>
    </vt:vector>
  </HeadingPairs>
  <TitlesOfParts>
    <vt:vector size="69" baseType="lpstr">
      <vt:lpstr>Arial</vt:lpstr>
      <vt:lpstr>Symbol</vt:lpstr>
      <vt:lpstr>Tahoma</vt:lpstr>
      <vt:lpstr>Times</vt:lpstr>
      <vt:lpstr>Times New Roman</vt:lpstr>
      <vt:lpstr>Verdana</vt:lpstr>
      <vt:lpstr>Wingdings</vt:lpstr>
      <vt:lpstr>Presentatie1</vt:lpstr>
      <vt:lpstr>mijn thema</vt:lpstr>
      <vt:lpstr>Visio</vt:lpstr>
      <vt:lpstr>Gegevensmodellering VPI Relationele Databases College 2 </vt:lpstr>
      <vt:lpstr>Inhoud</vt:lpstr>
      <vt:lpstr>Samenvatting vorige les (1/2)</vt:lpstr>
      <vt:lpstr>Samenvatting vorige les (2/2)</vt:lpstr>
      <vt:lpstr>Drie lagen </vt:lpstr>
      <vt:lpstr>Extern Schema</vt:lpstr>
      <vt:lpstr>Drie lagen </vt:lpstr>
      <vt:lpstr>De essentie van gegevensmodellering</vt:lpstr>
      <vt:lpstr>ERD General Hardware Company</vt:lpstr>
      <vt:lpstr>ERD General Hardware Company</vt:lpstr>
      <vt:lpstr>Oefening 4-1</vt:lpstr>
      <vt:lpstr>Oefening 4-2</vt:lpstr>
      <vt:lpstr>Entiteiten</vt:lpstr>
      <vt:lpstr>Attributen</vt:lpstr>
      <vt:lpstr>ERD General Hardware Company</vt:lpstr>
      <vt:lpstr>ERD: Entiteit</vt:lpstr>
      <vt:lpstr>ERD: Attributen bij entiteit</vt:lpstr>
      <vt:lpstr>Entiteit &amp; Attributen: Alternatieve notatie</vt:lpstr>
      <vt:lpstr>Oefening 4-3</vt:lpstr>
      <vt:lpstr>Relaties</vt:lpstr>
      <vt:lpstr>Binaire Relaties</vt:lpstr>
      <vt:lpstr>Relationeel ontwerp / Tabelschema</vt:lpstr>
      <vt:lpstr>Oefening 4-4</vt:lpstr>
      <vt:lpstr>Cardinaliteit</vt:lpstr>
      <vt:lpstr>Eén-op-één-relatie</vt:lpstr>
      <vt:lpstr>Eén-op-veel-relatie</vt:lpstr>
      <vt:lpstr>Veel-op-veel-relatie</vt:lpstr>
      <vt:lpstr>Cardinaliteit: Voorbeelden</vt:lpstr>
      <vt:lpstr>Modaliteit of Optionaliteit</vt:lpstr>
      <vt:lpstr>Cardinaliteit / Modaliteit: Voorbeelden</vt:lpstr>
      <vt:lpstr>Oefening 4-5</vt:lpstr>
      <vt:lpstr>Intersectiegegevens</vt:lpstr>
      <vt:lpstr>n:m-relatie met intersectiegegevens</vt:lpstr>
      <vt:lpstr>ERD General Hardware Company</vt:lpstr>
      <vt:lpstr>Oefening 4-6</vt:lpstr>
      <vt:lpstr>Relaties</vt:lpstr>
      <vt:lpstr>1-op-1:  een verkoper kan een andere vervangen</vt:lpstr>
      <vt:lpstr>ERD General Hardware Company</vt:lpstr>
      <vt:lpstr>Oefening 4-7</vt:lpstr>
      <vt:lpstr>Eenwaardige relaties</vt:lpstr>
      <vt:lpstr>Relationeel ontwerp / Tabelschema</vt:lpstr>
      <vt:lpstr>Oefening 4-8</vt:lpstr>
      <vt:lpstr>Driewaardige relatie</vt:lpstr>
      <vt:lpstr>Zwakke entiteit</vt:lpstr>
      <vt:lpstr>Zwakke entiteit: Voorbeeld</vt:lpstr>
      <vt:lpstr>Super- en subtypen</vt:lpstr>
      <vt:lpstr>Super-/Sub-Typen: Voorbeeld (I)</vt:lpstr>
      <vt:lpstr>Super- en subtypen: notatie</vt:lpstr>
      <vt:lpstr>Super- en subtypen: voorbeeld 1</vt:lpstr>
      <vt:lpstr>Super- en subtypen: voorbeeld 2</vt:lpstr>
      <vt:lpstr>Oefening 4-9</vt:lpstr>
      <vt:lpstr>Van ERD naar relationeel model</vt:lpstr>
      <vt:lpstr>Voorbeeld: 1-op-1-relatie</vt:lpstr>
      <vt:lpstr>Voorbeeld: 1-op-1-relatie</vt:lpstr>
      <vt:lpstr>Voorbeeld: 1-op-veel-relatie</vt:lpstr>
      <vt:lpstr>Voorbeeld: 1-op-veel-relatie</vt:lpstr>
      <vt:lpstr>Voorbeeld: veel-op-veel-relatie</vt:lpstr>
      <vt:lpstr>Voorbeeld: veel-op-veel-relatie</vt:lpstr>
      <vt:lpstr>Oefening 4-10</vt:lpstr>
    </vt:vector>
  </TitlesOfParts>
  <Company>boohoo.com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1</dc:title>
  <dc:creator>WAGN</dc:creator>
  <cp:lastModifiedBy>Marco van Poortvliet</cp:lastModifiedBy>
  <cp:revision>337</cp:revision>
  <dcterms:created xsi:type="dcterms:W3CDTF">2004-02-18T00:25:30Z</dcterms:created>
  <dcterms:modified xsi:type="dcterms:W3CDTF">2017-09-18T13:08:20Z</dcterms:modified>
</cp:coreProperties>
</file>