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265" r:id="rId3"/>
    <p:sldId id="281" r:id="rId4"/>
    <p:sldId id="289" r:id="rId5"/>
    <p:sldId id="273" r:id="rId6"/>
    <p:sldId id="290" r:id="rId7"/>
    <p:sldId id="291" r:id="rId8"/>
    <p:sldId id="297" r:id="rId9"/>
    <p:sldId id="292" r:id="rId10"/>
    <p:sldId id="298" r:id="rId11"/>
    <p:sldId id="320" r:id="rId12"/>
    <p:sldId id="294" r:id="rId13"/>
    <p:sldId id="295" r:id="rId14"/>
    <p:sldId id="300" r:id="rId15"/>
    <p:sldId id="302" r:id="rId16"/>
    <p:sldId id="303" r:id="rId17"/>
    <p:sldId id="304" r:id="rId18"/>
    <p:sldId id="306" r:id="rId19"/>
    <p:sldId id="308" r:id="rId20"/>
    <p:sldId id="288" r:id="rId21"/>
    <p:sldId id="287" r:id="rId22"/>
    <p:sldId id="311" r:id="rId23"/>
    <p:sldId id="312" r:id="rId24"/>
    <p:sldId id="314" r:id="rId25"/>
    <p:sldId id="313" r:id="rId26"/>
    <p:sldId id="316" r:id="rId27"/>
    <p:sldId id="315" r:id="rId28"/>
    <p:sldId id="318" r:id="rId29"/>
    <p:sldId id="269" r:id="rId30"/>
    <p:sldId id="309" r:id="rId31"/>
    <p:sldId id="310" r:id="rId32"/>
    <p:sldId id="319" r:id="rId33"/>
    <p:sldId id="31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9285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2"/>
          <a:stretch/>
        </p:blipFill>
        <p:spPr>
          <a:xfrm>
            <a:off x="8576736" y="2165308"/>
            <a:ext cx="3623731" cy="28560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9"/>
          <a:stretch/>
        </p:blipFill>
        <p:spPr>
          <a:xfrm flipH="1">
            <a:off x="-1122" y="-342610"/>
            <a:ext cx="4108185" cy="27894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06" y="-72267"/>
            <a:ext cx="3790778" cy="258009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7"/>
          <a:stretch/>
        </p:blipFill>
        <p:spPr>
          <a:xfrm>
            <a:off x="7966527" y="-40656"/>
            <a:ext cx="4230640" cy="247058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0"/>
          <a:stretch/>
        </p:blipFill>
        <p:spPr>
          <a:xfrm flipH="1">
            <a:off x="4935763" y="2421467"/>
            <a:ext cx="3755416" cy="240733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" y="2434027"/>
            <a:ext cx="4937994" cy="27652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4829780"/>
            <a:ext cx="9144002" cy="1236724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6129797"/>
            <a:ext cx="9144002" cy="62189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white">
          <a:xfrm>
            <a:off x="3174" y="2393703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 userDrawn="1"/>
        </p:nvSpPr>
        <p:spPr bwMode="white">
          <a:xfrm rot="16200000">
            <a:off x="6445787" y="855236"/>
            <a:ext cx="30600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white">
          <a:xfrm rot="16200000">
            <a:off x="3754682" y="3564414"/>
            <a:ext cx="23760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88" y="1307162"/>
            <a:ext cx="2155256" cy="2106693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 bwMode="white">
          <a:xfrm rot="16200000">
            <a:off x="2542637" y="855236"/>
            <a:ext cx="30600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/>
          <p:cNvSpPr/>
          <p:nvPr userDrawn="1"/>
        </p:nvSpPr>
        <p:spPr bwMode="white">
          <a:xfrm rot="16200000">
            <a:off x="7475764" y="3564413"/>
            <a:ext cx="23760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iv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de-DE" smtClean="0"/>
              <a:pPr/>
              <a:t>25.03.2015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ive 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de-DE" smtClean="0"/>
              <a:pPr/>
              <a:t>25.03.2015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de-DE" smtClean="0"/>
              <a:pPr/>
              <a:t>25.03.2015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de-DE" smtClean="0"/>
              <a:t>25.03.2015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</a:t>
            </a:r>
          </a:p>
          <a:p>
            <a:pPr lvl="6"/>
            <a:r>
              <a:rPr lang="de-DE" dirty="0" smtClean="0"/>
              <a:t>Siebte</a:t>
            </a:r>
          </a:p>
          <a:p>
            <a:pPr lvl="7"/>
            <a:r>
              <a:rPr lang="de-DE" dirty="0" smtClean="0"/>
              <a:t>Achte</a:t>
            </a:r>
          </a:p>
          <a:p>
            <a:pPr lvl="8"/>
            <a:r>
              <a:rPr lang="de-DE" dirty="0" smtClean="0"/>
              <a:t>Neunte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de-DE" smtClean="0"/>
              <a:pPr/>
              <a:t>25.03.2015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377613" y="98028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9F7C3E6-B90A-40B2-AA59-45E86CE6C189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telepresence/" TargetMode="External"/><Relationship Id="rId2" Type="http://schemas.openxmlformats.org/officeDocument/2006/relationships/hyperlink" Target="http://www.kurent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ynckia.com/licode/" TargetMode="External"/><Relationship Id="rId4" Type="http://schemas.openxmlformats.org/officeDocument/2006/relationships/hyperlink" Target="https://jitsi.org/Projects/JitsiVideobrid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136/thesis" TargetMode="External"/><Relationship Id="rId2" Type="http://schemas.openxmlformats.org/officeDocument/2006/relationships/hyperlink" Target="http://www.mikogo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urento.org/docs/current/introducing_kurento.html" TargetMode="External"/><Relationship Id="rId3" Type="http://schemas.openxmlformats.org/officeDocument/2006/relationships/hyperlink" Target="http://www.jenningswire.com/wp-content/uploads/2014/01/Businessman1.jpg" TargetMode="External"/><Relationship Id="rId7" Type="http://schemas.openxmlformats.org/officeDocument/2006/relationships/hyperlink" Target="http://thumbs.dreamstime.com/z/picture-confused-woman-smartphone-bright-32589001.jpg" TargetMode="External"/><Relationship Id="rId2" Type="http://schemas.openxmlformats.org/officeDocument/2006/relationships/hyperlink" Target="http://lifestyle.beiruting.com/wp-content/uploads/2011/09/business-man-resume.jpg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careerealism.com/wp-content/uploads/2011/11/Mature-Businessman-Thinking.jpg" TargetMode="External"/><Relationship Id="rId5" Type="http://schemas.openxmlformats.org/officeDocument/2006/relationships/hyperlink" Target="http://ak3.picdn.net/shutterstock/videos/4885424/preview/stock-footage-businessman-enjoying-book-on-digital-ebook-reader-device-on-train-journey.jpg" TargetMode="External"/><Relationship Id="rId4" Type="http://schemas.openxmlformats.org/officeDocument/2006/relationships/hyperlink" Target="http://bizblog.cosmobc.com/files/2015/03/Business-Man.jp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rpol.nl/2010/01/14/network-emulator-toolkit/" TargetMode="External"/><Relationship Id="rId2" Type="http://schemas.openxmlformats.org/officeDocument/2006/relationships/hyperlink" Target="http://blogs.msdn.com/b/lkruger/archive/2009/06/08/introducing-true-network-emulation-in-visual-studio-2010.aspx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WebRTC </a:t>
            </a:r>
            <a:r>
              <a:rPr lang="de-DE" dirty="0" err="1"/>
              <a:t>m</a:t>
            </a:r>
            <a:r>
              <a:rPr lang="de-DE" dirty="0" err="1" smtClean="0"/>
              <a:t>ultipoint</a:t>
            </a:r>
            <a:r>
              <a:rPr lang="de-DE" dirty="0" smtClean="0"/>
              <a:t> </a:t>
            </a:r>
            <a:r>
              <a:rPr lang="de-DE" dirty="0" err="1" smtClean="0"/>
              <a:t>conferencing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recording using a Media Server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58" y="6249415"/>
            <a:ext cx="1590675" cy="4095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4" y="6226112"/>
            <a:ext cx="2231224" cy="4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Restrictive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establish</a:t>
            </a:r>
            <a:r>
              <a:rPr lang="de-DE" dirty="0" smtClean="0"/>
              <a:t> a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, a </a:t>
            </a:r>
            <a:r>
              <a:rPr lang="de-DE" dirty="0" err="1" smtClean="0"/>
              <a:t>publicly</a:t>
            </a:r>
            <a:r>
              <a:rPr lang="de-DE" dirty="0" smtClean="0"/>
              <a:t> </a:t>
            </a:r>
            <a:r>
              <a:rPr lang="de-DE" dirty="0" err="1" smtClean="0"/>
              <a:t>accessible</a:t>
            </a:r>
            <a:r>
              <a:rPr lang="de-DE" dirty="0" smtClean="0"/>
              <a:t> IP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r>
              <a:rPr lang="de-DE" dirty="0" smtClean="0"/>
              <a:t>ICE (Interactive Connectivity Establishment)</a:t>
            </a:r>
          </a:p>
          <a:p>
            <a:pPr lvl="1"/>
            <a:r>
              <a:rPr lang="de-DE" dirty="0" smtClean="0"/>
              <a:t>STUN (Session </a:t>
            </a:r>
            <a:r>
              <a:rPr lang="de-DE" dirty="0" err="1" smtClean="0"/>
              <a:t>Traversal</a:t>
            </a:r>
            <a:r>
              <a:rPr lang="de-DE" dirty="0" smtClean="0"/>
              <a:t> Utilities </a:t>
            </a:r>
            <a:r>
              <a:rPr lang="de-DE" dirty="0" err="1" smtClean="0"/>
              <a:t>for</a:t>
            </a:r>
            <a:r>
              <a:rPr lang="de-DE" dirty="0" smtClean="0"/>
              <a:t> NAT) UDP, TCP, http, https</a:t>
            </a:r>
          </a:p>
          <a:p>
            <a:pPr lvl="1"/>
            <a:r>
              <a:rPr lang="de-DE" dirty="0" smtClean="0"/>
              <a:t>TURN (</a:t>
            </a:r>
            <a:r>
              <a:rPr lang="de-DE" dirty="0" err="1" smtClean="0"/>
              <a:t>Traversal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Relays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NAT)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6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3" y="1906420"/>
            <a:ext cx="11918713" cy="46841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Restrictive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7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Connecting</a:t>
            </a:r>
            <a:r>
              <a:rPr lang="de-DE" dirty="0" smtClean="0"/>
              <a:t> SIP </a:t>
            </a:r>
            <a:r>
              <a:rPr lang="de-DE" dirty="0" err="1" smtClean="0"/>
              <a:t>devices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Session </a:t>
            </a:r>
            <a:r>
              <a:rPr lang="de-DE" dirty="0" err="1" smtClean="0"/>
              <a:t>Instantiation</a:t>
            </a:r>
            <a:r>
              <a:rPr lang="de-DE" dirty="0" smtClean="0"/>
              <a:t> Protocol</a:t>
            </a:r>
          </a:p>
          <a:p>
            <a:r>
              <a:rPr lang="de-DE" dirty="0" smtClean="0"/>
              <a:t>Text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r>
              <a:rPr lang="de-DE" dirty="0" err="1" smtClean="0"/>
              <a:t>Uses</a:t>
            </a:r>
            <a:r>
              <a:rPr lang="de-DE" dirty="0" smtClean="0"/>
              <a:t> SDP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media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initialization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mandatory</a:t>
            </a:r>
            <a:r>
              <a:rPr lang="de-DE" dirty="0" smtClean="0"/>
              <a:t> </a:t>
            </a:r>
            <a:r>
              <a:rPr lang="de-DE" dirty="0" err="1" smtClean="0"/>
              <a:t>codecs</a:t>
            </a:r>
            <a:r>
              <a:rPr lang="de-DE" dirty="0" smtClean="0"/>
              <a:t> – </a:t>
            </a:r>
            <a:r>
              <a:rPr lang="de-DE" dirty="0" err="1" smtClean="0"/>
              <a:t>transcoding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r>
              <a:rPr lang="de-DE" dirty="0" smtClean="0"/>
              <a:t>PSTN </a:t>
            </a:r>
            <a:r>
              <a:rPr lang="de-DE" dirty="0" err="1" smtClean="0"/>
              <a:t>telephone</a:t>
            </a:r>
            <a:r>
              <a:rPr lang="de-DE" dirty="0" smtClean="0"/>
              <a:t> </a:t>
            </a:r>
            <a:r>
              <a:rPr lang="de-DE" dirty="0" err="1" smtClean="0"/>
              <a:t>behaves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teleconferencing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four</a:t>
            </a:r>
            <a:r>
              <a:rPr lang="de-DE" dirty="0" smtClean="0"/>
              <a:t> </a:t>
            </a:r>
            <a:r>
              <a:rPr lang="de-DE" dirty="0" err="1" smtClean="0"/>
              <a:t>cameras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microphones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825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Media Server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multipoint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6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</a:t>
            </a:r>
            <a:r>
              <a:rPr lang="de-DE" dirty="0" smtClean="0"/>
              <a:t> in a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conference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91" y="1901825"/>
            <a:ext cx="4267893" cy="412432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endParaRPr lang="de-DE" dirty="0" smtClean="0"/>
          </a:p>
          <a:p>
            <a:pPr lvl="1"/>
            <a:r>
              <a:rPr lang="de-DE" dirty="0" smtClean="0"/>
              <a:t>3 </a:t>
            </a:r>
            <a:r>
              <a:rPr lang="de-DE" dirty="0" err="1" smtClean="0"/>
              <a:t>uploads</a:t>
            </a:r>
            <a:endParaRPr lang="de-DE" dirty="0" smtClean="0"/>
          </a:p>
          <a:p>
            <a:pPr lvl="1"/>
            <a:r>
              <a:rPr lang="de-DE" dirty="0" smtClean="0"/>
              <a:t>3 </a:t>
            </a:r>
            <a:r>
              <a:rPr lang="de-DE" dirty="0" err="1" smtClean="0"/>
              <a:t>downloads</a:t>
            </a:r>
            <a:endParaRPr lang="de-DE" dirty="0" smtClean="0"/>
          </a:p>
          <a:p>
            <a:pPr lvl="1"/>
            <a:r>
              <a:rPr lang="de-DE" dirty="0" smtClean="0"/>
              <a:t>3 Mbit/s </a:t>
            </a:r>
            <a:r>
              <a:rPr lang="de-DE" dirty="0" err="1" smtClean="0"/>
              <a:t>bandwidth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-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downstream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VGA </a:t>
            </a:r>
            <a:r>
              <a:rPr lang="de-DE" dirty="0" err="1" smtClean="0"/>
              <a:t>video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820685" y="4494362"/>
            <a:ext cx="3157268" cy="1337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 </a:t>
            </a:r>
            <a:r>
              <a:rPr lang="de-DE" dirty="0" err="1" smtClean="0"/>
              <a:t>participants</a:t>
            </a:r>
            <a:r>
              <a:rPr lang="de-DE" dirty="0" smtClean="0"/>
              <a:t>: </a:t>
            </a:r>
          </a:p>
          <a:p>
            <a:pPr algn="ctr"/>
            <a:r>
              <a:rPr lang="de-DE" dirty="0" err="1" smtClean="0"/>
              <a:t>Bandwidth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12Mbit/s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 rot="20940276">
            <a:off x="9282443" y="5365630"/>
            <a:ext cx="2021457" cy="931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WLAN 802.11b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suffice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20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</a:t>
            </a:r>
            <a:r>
              <a:rPr lang="de-DE" dirty="0" smtClean="0"/>
              <a:t> in a </a:t>
            </a:r>
            <a:r>
              <a:rPr lang="de-DE" dirty="0" err="1" smtClean="0"/>
              <a:t>relayed</a:t>
            </a:r>
            <a:r>
              <a:rPr lang="de-DE" dirty="0" smtClean="0"/>
              <a:t> </a:t>
            </a:r>
            <a:r>
              <a:rPr lang="de-DE" dirty="0" err="1" smtClean="0"/>
              <a:t>conference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91" y="2065234"/>
            <a:ext cx="4267893" cy="3797506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endParaRPr lang="de-DE" dirty="0" smtClean="0"/>
          </a:p>
          <a:p>
            <a:pPr lvl="1"/>
            <a:r>
              <a:rPr lang="de-DE" dirty="0"/>
              <a:t>1</a:t>
            </a:r>
            <a:r>
              <a:rPr lang="de-DE" dirty="0" smtClean="0"/>
              <a:t> </a:t>
            </a:r>
            <a:r>
              <a:rPr lang="de-DE" dirty="0" err="1" smtClean="0"/>
              <a:t>upload</a:t>
            </a:r>
            <a:endParaRPr lang="de-DE" dirty="0" smtClean="0"/>
          </a:p>
          <a:p>
            <a:pPr lvl="1"/>
            <a:r>
              <a:rPr lang="de-DE" dirty="0" smtClean="0"/>
              <a:t>3 </a:t>
            </a:r>
            <a:r>
              <a:rPr lang="de-DE" dirty="0" err="1" smtClean="0"/>
              <a:t>downloads</a:t>
            </a:r>
            <a:endParaRPr lang="de-DE" dirty="0" smtClean="0"/>
          </a:p>
          <a:p>
            <a:pPr lvl="1"/>
            <a:r>
              <a:rPr lang="de-DE" dirty="0"/>
              <a:t>4</a:t>
            </a:r>
            <a:r>
              <a:rPr lang="de-DE" dirty="0" smtClean="0"/>
              <a:t> Mbit/s </a:t>
            </a:r>
            <a:r>
              <a:rPr lang="de-DE" dirty="0" err="1" smtClean="0"/>
              <a:t>bandwidth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VGA </a:t>
            </a:r>
            <a:r>
              <a:rPr lang="de-DE" dirty="0" err="1" smtClean="0"/>
              <a:t>video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820685" y="4494362"/>
            <a:ext cx="3157268" cy="1337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10 </a:t>
            </a:r>
            <a:r>
              <a:rPr lang="de-DE" dirty="0" err="1" smtClean="0"/>
              <a:t>participants</a:t>
            </a:r>
            <a:r>
              <a:rPr lang="de-DE" dirty="0" smtClean="0"/>
              <a:t>: </a:t>
            </a:r>
          </a:p>
          <a:p>
            <a:pPr algn="ctr"/>
            <a:r>
              <a:rPr lang="de-DE" dirty="0" err="1" smtClean="0"/>
              <a:t>Bandwidth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18.4Mbit/s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 rot="20940276">
            <a:off x="9282443" y="5365630"/>
            <a:ext cx="2021457" cy="931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WLAN 802.11g </a:t>
            </a:r>
            <a:r>
              <a:rPr lang="de-DE" dirty="0" err="1" smtClean="0"/>
              <a:t>needed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3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</a:t>
            </a:r>
            <a:r>
              <a:rPr lang="de-DE" dirty="0" smtClean="0"/>
              <a:t> in a </a:t>
            </a:r>
            <a:r>
              <a:rPr lang="de-DE" dirty="0" err="1" smtClean="0"/>
              <a:t>mixed</a:t>
            </a:r>
            <a:r>
              <a:rPr lang="de-DE" dirty="0" smtClean="0"/>
              <a:t> </a:t>
            </a:r>
            <a:r>
              <a:rPr lang="de-DE" dirty="0" err="1" smtClean="0"/>
              <a:t>conference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91" y="2065234"/>
            <a:ext cx="4267893" cy="3797506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endParaRPr lang="de-DE" dirty="0" smtClean="0"/>
          </a:p>
          <a:p>
            <a:pPr lvl="1"/>
            <a:r>
              <a:rPr lang="de-DE" dirty="0" smtClean="0"/>
              <a:t>1 </a:t>
            </a:r>
            <a:r>
              <a:rPr lang="de-DE" dirty="0" err="1" smtClean="0"/>
              <a:t>upload</a:t>
            </a:r>
            <a:endParaRPr lang="de-DE" dirty="0" smtClean="0"/>
          </a:p>
          <a:p>
            <a:pPr lvl="1"/>
            <a:r>
              <a:rPr lang="de-DE" dirty="0"/>
              <a:t>1</a:t>
            </a:r>
            <a:r>
              <a:rPr lang="de-DE" dirty="0" smtClean="0"/>
              <a:t> </a:t>
            </a:r>
            <a:r>
              <a:rPr lang="de-DE" dirty="0" err="1" smtClean="0"/>
              <a:t>download</a:t>
            </a:r>
            <a:endParaRPr lang="de-DE" dirty="0" smtClean="0"/>
          </a:p>
          <a:p>
            <a:pPr lvl="1"/>
            <a:r>
              <a:rPr lang="de-DE" dirty="0"/>
              <a:t>2</a:t>
            </a:r>
            <a:r>
              <a:rPr lang="de-DE" dirty="0" smtClean="0"/>
              <a:t> Mbit/s </a:t>
            </a:r>
            <a:r>
              <a:rPr lang="de-DE" dirty="0" err="1" smtClean="0"/>
              <a:t>bandwidth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VGA </a:t>
            </a:r>
            <a:r>
              <a:rPr lang="de-DE" dirty="0" err="1" smtClean="0"/>
              <a:t>video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820685" y="4494362"/>
            <a:ext cx="3157268" cy="1337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25 </a:t>
            </a:r>
            <a:r>
              <a:rPr lang="de-DE" dirty="0" err="1" smtClean="0"/>
              <a:t>participants</a:t>
            </a:r>
            <a:r>
              <a:rPr lang="de-DE" dirty="0" smtClean="0"/>
              <a:t>: </a:t>
            </a:r>
          </a:p>
          <a:p>
            <a:pPr algn="ctr"/>
            <a:r>
              <a:rPr lang="de-DE" dirty="0" err="1" smtClean="0"/>
              <a:t>Bandwidth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2 Mbit/s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 rot="20940276">
            <a:off x="9282443" y="5365630"/>
            <a:ext cx="2021457" cy="931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on 3G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0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Relayed conference</a:t>
            </a:r>
          </a:p>
          <a:p>
            <a:pPr lvl="1"/>
            <a:r>
              <a:rPr lang="en-US" dirty="0"/>
              <a:t>2 participants: 4.1 Mbit/s needed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participipants</a:t>
            </a:r>
            <a:r>
              <a:rPr lang="en-US" dirty="0"/>
              <a:t>: 16.4 Mbit/s needed</a:t>
            </a:r>
          </a:p>
          <a:p>
            <a:pPr lvl="1"/>
            <a:r>
              <a:rPr lang="en-US" dirty="0"/>
              <a:t>7 participants: 50.2 Mbit/s needed</a:t>
            </a:r>
          </a:p>
          <a:p>
            <a:pPr lvl="1"/>
            <a:r>
              <a:rPr lang="en-US" dirty="0"/>
              <a:t>10 participants: 102.4 Mbit/s needed</a:t>
            </a:r>
          </a:p>
          <a:p>
            <a:r>
              <a:rPr lang="en-US" dirty="0"/>
              <a:t>Mixed conference</a:t>
            </a:r>
          </a:p>
          <a:p>
            <a:pPr lvl="1"/>
            <a:r>
              <a:rPr lang="en-US" dirty="0"/>
              <a:t>2 participants: 4.1 Mbit/s needed</a:t>
            </a:r>
          </a:p>
          <a:p>
            <a:pPr lvl="1"/>
            <a:r>
              <a:rPr lang="en-US" dirty="0"/>
              <a:t>4 participants: 8.2 Mbit/s needed</a:t>
            </a:r>
          </a:p>
          <a:p>
            <a:pPr lvl="1"/>
            <a:r>
              <a:rPr lang="en-US" dirty="0"/>
              <a:t>7 participants: 14.3 Mbit/s needed</a:t>
            </a:r>
          </a:p>
          <a:p>
            <a:pPr lvl="1"/>
            <a:r>
              <a:rPr lang="en-US" dirty="0"/>
              <a:t>10 participants: 20.5 Mbit/s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 rot="21400799">
            <a:off x="7695253" y="2580647"/>
            <a:ext cx="3386691" cy="72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High </a:t>
            </a:r>
            <a:r>
              <a:rPr lang="de-DE" dirty="0" err="1" smtClean="0"/>
              <a:t>strain</a:t>
            </a:r>
            <a:r>
              <a:rPr lang="de-DE" dirty="0" smtClean="0"/>
              <a:t> on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49" y="4236646"/>
            <a:ext cx="1754263" cy="156091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8" y="2268747"/>
            <a:ext cx="1742631" cy="1550567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 rot="21400799">
            <a:off x="7554352" y="4626214"/>
            <a:ext cx="3386691" cy="7208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High </a:t>
            </a:r>
            <a:r>
              <a:rPr lang="de-DE" dirty="0" err="1" smtClean="0"/>
              <a:t>processing</a:t>
            </a:r>
            <a:r>
              <a:rPr lang="de-DE" dirty="0" smtClean="0"/>
              <a:t> power </a:t>
            </a:r>
            <a:r>
              <a:rPr lang="de-DE" dirty="0" err="1" smtClean="0"/>
              <a:t>needed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186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Bandwidth </a:t>
            </a:r>
            <a:r>
              <a:rPr lang="en-US" dirty="0" smtClean="0"/>
              <a:t>recommendations </a:t>
            </a:r>
            <a:r>
              <a:rPr lang="en-US" dirty="0" smtClean="0">
                <a:solidFill>
                  <a:schemeClr val="accent1"/>
                </a:solidFill>
              </a:rPr>
              <a:t>(at 15fps)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639817"/>
              </p:ext>
            </p:extLst>
          </p:nvPr>
        </p:nvGraphicFramePr>
        <p:xfrm>
          <a:off x="1341438" y="1901825"/>
          <a:ext cx="9509125" cy="2768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01825"/>
                <a:gridCol w="1901825"/>
                <a:gridCol w="1901825"/>
                <a:gridCol w="1901825"/>
                <a:gridCol w="1901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Recommended bandwidth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Minor </a:t>
                      </a:r>
                      <a:r>
                        <a:rPr lang="en-US" dirty="0" err="1" smtClean="0"/>
                        <a:t>hickups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(1 freeze per minute)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used bandwidth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QCIF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176x144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384kbit/s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200kbit/s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700kbit/s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352x288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700kbit/s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384kbit/s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2000kbit/s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VGA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640x480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1024kbit/s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512kbit/s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2100kbit/s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 720p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1280x720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1900kbit/s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1024kbit/s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2500kbit/s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 1080p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1920x1080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bgerundetes Rechteck 6"/>
          <p:cNvSpPr/>
          <p:nvPr/>
        </p:nvSpPr>
        <p:spPr>
          <a:xfrm rot="21218107">
            <a:off x="7384211" y="4735902"/>
            <a:ext cx="4278702" cy="12249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stream</a:t>
            </a:r>
            <a:r>
              <a:rPr lang="de-DE" dirty="0" smtClean="0"/>
              <a:t> was </a:t>
            </a:r>
            <a:r>
              <a:rPr lang="de-DE" dirty="0" err="1" smtClean="0"/>
              <a:t>tested</a:t>
            </a:r>
            <a:r>
              <a:rPr lang="de-DE" dirty="0" smtClean="0"/>
              <a:t> on a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was limited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Network Emulator Toolkit</a:t>
            </a:r>
          </a:p>
        </p:txBody>
      </p:sp>
    </p:spTree>
    <p:extLst>
      <p:ext uri="{BB962C8B-B14F-4D97-AF65-F5344CB8AC3E}">
        <p14:creationId xmlns:p14="http://schemas.microsoft.com/office/powerpoint/2010/main" val="211705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Source Media </a:t>
            </a:r>
            <a:r>
              <a:rPr lang="de-DE" dirty="0"/>
              <a:t>S</a:t>
            </a:r>
            <a:r>
              <a:rPr lang="de-DE" dirty="0" smtClean="0"/>
              <a:t>ervers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Kurento</a:t>
            </a:r>
            <a:r>
              <a:rPr lang="de-DE" dirty="0"/>
              <a:t>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://www.kurento.org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(LGPL)</a:t>
            </a:r>
          </a:p>
          <a:p>
            <a:r>
              <a:rPr lang="de-DE" b="1" dirty="0" err="1" smtClean="0"/>
              <a:t>Doubango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https://code.google.com/p/telepresence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(GPL)</a:t>
            </a:r>
          </a:p>
          <a:p>
            <a:r>
              <a:rPr lang="de-DE" b="1" dirty="0" err="1" smtClean="0"/>
              <a:t>Jitsi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jitsi.org/Projects/JitsiVideobridge</a:t>
            </a:r>
            <a:r>
              <a:rPr lang="de-DE" dirty="0" smtClean="0"/>
              <a:t> (MIT)</a:t>
            </a:r>
          </a:p>
          <a:p>
            <a:r>
              <a:rPr lang="de-DE" b="1" dirty="0" err="1" smtClean="0"/>
              <a:t>Licode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http://lynckia.com/licode</a:t>
            </a:r>
            <a:r>
              <a:rPr lang="de-DE" dirty="0" smtClean="0">
                <a:hlinkClick r:id="rId5"/>
              </a:rPr>
              <a:t>/</a:t>
            </a:r>
            <a:r>
              <a:rPr lang="de-DE" dirty="0" smtClean="0"/>
              <a:t> (MIT)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427383" y="1804296"/>
            <a:ext cx="4818141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Kurento</a:t>
            </a:r>
            <a:r>
              <a:rPr lang="de-DE" sz="2000" dirty="0"/>
              <a:t> http://www.kurento.org</a:t>
            </a:r>
            <a:r>
              <a:rPr lang="de-DE" sz="2000" dirty="0" smtClean="0"/>
              <a:t>/ (LGPL)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472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Goal: </a:t>
            </a:r>
            <a:r>
              <a:rPr lang="en-US" dirty="0"/>
              <a:t>WebRTC conferencing prototype </a:t>
            </a:r>
            <a:r>
              <a:rPr lang="en-US" dirty="0" smtClean="0"/>
              <a:t>that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allows </a:t>
            </a:r>
            <a:r>
              <a:rPr lang="en-US" dirty="0"/>
              <a:t>more than four participants to communicate </a:t>
            </a:r>
            <a:r>
              <a:rPr lang="en-US" dirty="0" smtClean="0"/>
              <a:t>simultaneously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supports </a:t>
            </a:r>
            <a:r>
              <a:rPr lang="en-US" dirty="0"/>
              <a:t>recording of </a:t>
            </a:r>
            <a:r>
              <a:rPr lang="en-US" dirty="0" smtClean="0"/>
              <a:t>conversations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allows </a:t>
            </a:r>
            <a:r>
              <a:rPr lang="en-US" dirty="0"/>
              <a:t>participants in restrictive network environments to take part in </a:t>
            </a:r>
            <a:r>
              <a:rPr lang="en-US" dirty="0" smtClean="0"/>
              <a:t>conversations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optionally </a:t>
            </a:r>
            <a:r>
              <a:rPr lang="en-US" dirty="0"/>
              <a:t>allows SIP-Clients (soft/hard phones), and Teleconferencing systems to </a:t>
            </a:r>
            <a:r>
              <a:rPr lang="en-US" dirty="0" smtClean="0"/>
              <a:t>connect </a:t>
            </a:r>
            <a:r>
              <a:rPr lang="en-US" dirty="0"/>
              <a:t>to a conference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54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9" y="1082160"/>
            <a:ext cx="11212604" cy="554331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22" y="182880"/>
            <a:ext cx="9509760" cy="1233424"/>
          </a:xfrm>
        </p:spPr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9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-364415"/>
            <a:ext cx="9509760" cy="1233424"/>
          </a:xfrm>
        </p:spPr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Start a </a:t>
            </a:r>
            <a:r>
              <a:rPr lang="de-DE" dirty="0" err="1" smtClean="0"/>
              <a:t>conversation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802594"/>
            <a:ext cx="8374716" cy="75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-477566"/>
            <a:ext cx="8374716" cy="75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3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Most of the goals for this thesis were achieved with the </a:t>
            </a:r>
            <a:r>
              <a:rPr lang="en-US" dirty="0" err="1"/>
              <a:t>simucos</a:t>
            </a:r>
            <a:r>
              <a:rPr lang="en-US" dirty="0"/>
              <a:t> prototype:</a:t>
            </a:r>
          </a:p>
          <a:p>
            <a:r>
              <a:rPr lang="en-US" dirty="0"/>
              <a:t>Conferences can be recorded on the media server as VP8 or h.264 video files.</a:t>
            </a:r>
          </a:p>
          <a:p>
            <a:r>
              <a:rPr lang="en-US" dirty="0"/>
              <a:t>Many clients may participate in a conference, the highest number tested was 25 in a </a:t>
            </a:r>
            <a:r>
              <a:rPr lang="en-US" dirty="0" smtClean="0"/>
              <a:t>mixed conference</a:t>
            </a:r>
            <a:r>
              <a:rPr lang="en-US" dirty="0"/>
              <a:t>, and 14 in a relayed conference.</a:t>
            </a:r>
          </a:p>
          <a:p>
            <a:r>
              <a:rPr lang="en-US" dirty="0"/>
              <a:t>Participants in restrictive network environments can connect to a conference using a STUN </a:t>
            </a:r>
            <a:r>
              <a:rPr lang="en-US" dirty="0" smtClean="0"/>
              <a:t>or TURN </a:t>
            </a:r>
            <a:r>
              <a:rPr lang="en-US" dirty="0"/>
              <a:t>server.</a:t>
            </a:r>
          </a:p>
          <a:p>
            <a:r>
              <a:rPr lang="en-US" dirty="0"/>
              <a:t>Only the optional goal to add support for SIP clients into </a:t>
            </a:r>
            <a:r>
              <a:rPr lang="en-US" dirty="0" err="1"/>
              <a:t>simucos</a:t>
            </a:r>
            <a:r>
              <a:rPr lang="en-US" dirty="0"/>
              <a:t> was not implemented due </a:t>
            </a:r>
            <a:r>
              <a:rPr lang="en-US" dirty="0" smtClean="0"/>
              <a:t>to the </a:t>
            </a:r>
            <a:r>
              <a:rPr lang="en-US" dirty="0"/>
              <a:t>chosen Node.js architecture.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4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prospect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WebRTC is a mature technology</a:t>
            </a:r>
          </a:p>
          <a:p>
            <a:r>
              <a:rPr lang="en-US" dirty="0" smtClean="0"/>
              <a:t>WebRTC has disruptive qualities:</a:t>
            </a:r>
          </a:p>
          <a:p>
            <a:pPr lvl="1"/>
            <a:r>
              <a:rPr lang="en-US" dirty="0" smtClean="0"/>
              <a:t>Solutions are achievable that would need more experience, more man-power and more time with other communication solutions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a peer-to-peer conference to a media server</a:t>
            </a:r>
          </a:p>
          <a:p>
            <a:r>
              <a:rPr lang="en-US" dirty="0" smtClean="0"/>
              <a:t>Hybrid architecture approach</a:t>
            </a:r>
          </a:p>
          <a:p>
            <a:pPr lvl="1"/>
            <a:r>
              <a:rPr lang="en-US" dirty="0" smtClean="0"/>
              <a:t>Lessen strain on media server by using peer-to-peer meshes</a:t>
            </a:r>
          </a:p>
          <a:p>
            <a:r>
              <a:rPr lang="en-US" dirty="0" smtClean="0"/>
              <a:t>Dynamic architecture approach</a:t>
            </a:r>
          </a:p>
          <a:p>
            <a:pPr lvl="1"/>
            <a:r>
              <a:rPr lang="en-US" dirty="0" smtClean="0"/>
              <a:t>Develop algorithms to optimize the hybrid architecture approach</a:t>
            </a:r>
          </a:p>
          <a:p>
            <a:r>
              <a:rPr lang="en-US" dirty="0" smtClean="0"/>
              <a:t>Peer-to-peer broadcasting of one presenter</a:t>
            </a:r>
          </a:p>
          <a:p>
            <a:pPr lvl="1"/>
            <a:r>
              <a:rPr lang="en-US" dirty="0" smtClean="0"/>
              <a:t>Tree based structure</a:t>
            </a:r>
          </a:p>
          <a:p>
            <a:pPr lvl="1"/>
            <a:r>
              <a:rPr lang="en-US" dirty="0" smtClean="0"/>
              <a:t>Ring 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6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 future for WebRTC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 in </a:t>
            </a:r>
            <a:r>
              <a:rPr lang="en-US" dirty="0" smtClean="0"/>
              <a:t>WebRTC 1.0</a:t>
            </a:r>
            <a:endParaRPr lang="en-US" dirty="0"/>
          </a:p>
          <a:p>
            <a:pPr lvl="1"/>
            <a:r>
              <a:rPr lang="en-US" dirty="0"/>
              <a:t>Unified statistics API</a:t>
            </a:r>
          </a:p>
          <a:p>
            <a:pPr lvl="1"/>
            <a:r>
              <a:rPr lang="en-US" dirty="0"/>
              <a:t>Promises instead of callbacks</a:t>
            </a:r>
          </a:p>
          <a:p>
            <a:r>
              <a:rPr lang="en-US" dirty="0"/>
              <a:t>Object RTC (ORTC)</a:t>
            </a:r>
          </a:p>
          <a:p>
            <a:pPr lvl="1"/>
            <a:r>
              <a:rPr lang="en-US" dirty="0"/>
              <a:t>Effort to create the next version of WebRTC (backed by Microsoft and Google)</a:t>
            </a:r>
          </a:p>
          <a:p>
            <a:pPr lvl="1"/>
            <a:r>
              <a:rPr lang="en-US" dirty="0"/>
              <a:t>Exchange text-based SDP with a JS object model</a:t>
            </a:r>
          </a:p>
          <a:p>
            <a:pPr lvl="1"/>
            <a:r>
              <a:rPr lang="en-US" dirty="0"/>
              <a:t>Developers gain access to lower-level functions (e.g. Codec settings per track)</a:t>
            </a:r>
          </a:p>
          <a:p>
            <a:pPr lvl="1"/>
            <a:r>
              <a:rPr lang="en-US" dirty="0"/>
              <a:t>More powerful and flexible JavaScript API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3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393166"/>
            <a:ext cx="91440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hlinkClick r:id="rId2"/>
              </a:rPr>
              <a:t>www.mikogo.com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4060165"/>
            <a:ext cx="9144000" cy="1572705"/>
          </a:xfrm>
        </p:spPr>
        <p:txBody>
          <a:bodyPr>
            <a:normAutofit/>
          </a:bodyPr>
          <a:lstStyle/>
          <a:p>
            <a:r>
              <a:rPr lang="en-US" dirty="0"/>
              <a:t>Thesis available at: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github.com/marc136/thesis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Email</a:t>
            </a:r>
            <a:r>
              <a:rPr lang="en-US" smtClean="0"/>
              <a:t>: </a:t>
            </a:r>
            <a:r>
              <a:rPr lang="en-US" smtClean="0"/>
              <a:t>mwalter@mikogo.com</a:t>
            </a: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24" y="999543"/>
            <a:ext cx="3352523" cy="70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More Time?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sz="2600" b="1" dirty="0" smtClean="0"/>
              <a:t>Image sources</a:t>
            </a:r>
          </a:p>
          <a:p>
            <a:r>
              <a:rPr lang="en-US" dirty="0" smtClean="0"/>
              <a:t>Title page: </a:t>
            </a:r>
          </a:p>
          <a:p>
            <a:pPr lvl="1"/>
            <a:r>
              <a:rPr lang="en-US" dirty="0" smtClean="0"/>
              <a:t>Top </a:t>
            </a:r>
            <a:r>
              <a:rPr lang="en-US" dirty="0"/>
              <a:t>left: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lifestyle.beiruting.com/wp-content/uploads/2011/09/business-man-resume.jpg</a:t>
            </a:r>
            <a:endParaRPr lang="en-US" dirty="0"/>
          </a:p>
          <a:p>
            <a:pPr lvl="1"/>
            <a:r>
              <a:rPr lang="en-US" dirty="0" smtClean="0"/>
              <a:t>Top center: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://www.jenningswire.com//</a:t>
            </a:r>
            <a:r>
              <a:rPr lang="en-US" dirty="0" smtClean="0">
                <a:hlinkClick r:id="rId3"/>
              </a:rPr>
              <a:t>wp-content/uploads/2014/01/Businessman1.jpg</a:t>
            </a:r>
            <a:endParaRPr lang="en-US" dirty="0" smtClean="0"/>
          </a:p>
          <a:p>
            <a:pPr lvl="1"/>
            <a:r>
              <a:rPr lang="en-US" dirty="0"/>
              <a:t>Top right: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bizblog.cosmobc.com/files/2015/03/Business-Man.jpg</a:t>
            </a:r>
            <a:endParaRPr lang="en-US" dirty="0" smtClean="0"/>
          </a:p>
          <a:p>
            <a:pPr lvl="1"/>
            <a:r>
              <a:rPr lang="en-US" dirty="0" smtClean="0"/>
              <a:t>Bottom left: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ak3.picdn.net/shutterstock/videos/4885424/preview/stock-footage-businessman-enjoying-book-on-digital-ebook-reader-device-on-train-journey.jpg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Bottom center: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www.careerealism.com/wp-content/uploads/2011/11/Mature-Businessman-Thinking.jpg</a:t>
            </a:r>
            <a:endParaRPr lang="en-US" dirty="0"/>
          </a:p>
          <a:p>
            <a:pPr lvl="1"/>
            <a:r>
              <a:rPr lang="en-US" dirty="0" smtClean="0"/>
              <a:t>Bottom right: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thumbs.dreamstime.com/z/picture-confused-woman-smartphone-bright-32589001.jpg</a:t>
            </a:r>
            <a:endParaRPr lang="en-US" dirty="0"/>
          </a:p>
          <a:p>
            <a:r>
              <a:rPr lang="en-US" sz="1900" dirty="0" smtClean="0"/>
              <a:t>28</a:t>
            </a:r>
            <a:r>
              <a:rPr lang="en-US" sz="1700" dirty="0"/>
              <a:t>: </a:t>
            </a:r>
            <a:r>
              <a:rPr lang="en-US" sz="1700" dirty="0">
                <a:hlinkClick r:id="rId8"/>
              </a:rPr>
              <a:t>http://</a:t>
            </a:r>
            <a:r>
              <a:rPr lang="en-US" sz="1700" dirty="0" smtClean="0">
                <a:hlinkClick r:id="rId8"/>
              </a:rPr>
              <a:t>www.kurento.org/docs/current/introducing_kurento.html</a:t>
            </a:r>
            <a:endParaRPr lang="en-US" sz="17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Kurento Media Server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69" y="799070"/>
            <a:ext cx="5371428" cy="55238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26" y="3335509"/>
            <a:ext cx="4444444" cy="28952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341120" y="319164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media pipeline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2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WebRTC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Peer-to-Peer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devices</a:t>
            </a:r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dependent</a:t>
            </a:r>
            <a:r>
              <a:rPr lang="de-DE" dirty="0" smtClean="0"/>
              <a:t> on OS, </a:t>
            </a:r>
            <a:r>
              <a:rPr lang="de-DE" dirty="0" err="1" smtClean="0"/>
              <a:t>proprietary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chats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Google Chrome </a:t>
            </a:r>
            <a:r>
              <a:rPr lang="de-DE" dirty="0" err="1" smtClean="0"/>
              <a:t>and</a:t>
            </a:r>
            <a:r>
              <a:rPr lang="de-DE" dirty="0" smtClean="0"/>
              <a:t> Mozilla Firefox</a:t>
            </a:r>
          </a:p>
          <a:p>
            <a:r>
              <a:rPr lang="de-DE" dirty="0" err="1" smtClean="0"/>
              <a:t>Uses</a:t>
            </a:r>
            <a:r>
              <a:rPr lang="de-DE" dirty="0" smtClean="0"/>
              <a:t> SDP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instantiate</a:t>
            </a:r>
            <a:r>
              <a:rPr lang="de-DE" dirty="0" smtClean="0"/>
              <a:t> </a:t>
            </a:r>
            <a:r>
              <a:rPr lang="de-DE" dirty="0" err="1" smtClean="0"/>
              <a:t>sessions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signaling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endParaRPr lang="de-DE" dirty="0" smtClean="0"/>
          </a:p>
          <a:p>
            <a:r>
              <a:rPr lang="en-US" dirty="0" smtClean="0"/>
              <a:t>Jointly defined by the W3C WebRTC Working Group (browser API) and the IETF RTCWEB Work Group (protocols)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439" y="719328"/>
            <a:ext cx="2213966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0985" y="339362"/>
            <a:ext cx="3200400" cy="1091251"/>
          </a:xfrm>
        </p:spPr>
        <p:txBody>
          <a:bodyPr/>
          <a:lstStyle/>
          <a:p>
            <a:r>
              <a:rPr lang="de-DE" dirty="0" smtClean="0"/>
              <a:t>Network Emulation Toolkit </a:t>
            </a:r>
            <a:r>
              <a:rPr lang="de-DE" dirty="0" smtClean="0">
                <a:solidFill>
                  <a:schemeClr val="accent1"/>
                </a:solidFill>
              </a:rPr>
              <a:t>(NEWT)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5401559" y="5769204"/>
            <a:ext cx="6297105" cy="970962"/>
          </a:xfrm>
        </p:spPr>
        <p:txBody>
          <a:bodyPr/>
          <a:lstStyle/>
          <a:p>
            <a:r>
              <a:rPr lang="de-DE" dirty="0">
                <a:hlinkClick r:id="rId2"/>
              </a:rPr>
              <a:t>http://blogs.msdn.com/b/lkruger/archive/2009/06/08/introducing-true-network-emulation-in-visual-studio-2010.aspx</a:t>
            </a:r>
            <a:endParaRPr lang="de-DE" dirty="0"/>
          </a:p>
          <a:p>
            <a:r>
              <a:rPr lang="de-DE" dirty="0">
                <a:hlinkClick r:id="rId3"/>
              </a:rPr>
              <a:t>https://blog.mrpol.nl/2010/01/14/network-emulator-toolkit/</a:t>
            </a:r>
            <a:endParaRPr lang="de-DE" dirty="0"/>
          </a:p>
          <a:p>
            <a:endParaRPr lang="de-DE" dirty="0"/>
          </a:p>
        </p:txBody>
      </p:sp>
      <p:pic>
        <p:nvPicPr>
          <p:cNvPr id="6" name="Bildplatzhalt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82525" y="325228"/>
            <a:ext cx="6130738" cy="5246018"/>
          </a:xfrm>
          <a:prstGeom prst="rect">
            <a:avLst/>
          </a:prstGeom>
        </p:spPr>
      </p:pic>
      <p:pic>
        <p:nvPicPr>
          <p:cNvPr id="8" name="Inhaltsplatzhalt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93"/>
          <a:stretch/>
        </p:blipFill>
        <p:spPr>
          <a:xfrm>
            <a:off x="237593" y="3751349"/>
            <a:ext cx="4381541" cy="2875142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867266" y="1753389"/>
            <a:ext cx="2351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Simulate high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Simulate packet loss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3" y="1906420"/>
            <a:ext cx="11918713" cy="46841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ICE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Gathering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4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Symmetric</a:t>
            </a:r>
            <a:r>
              <a:rPr lang="de-DE" dirty="0" smtClean="0"/>
              <a:t> NAT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9" y="1634045"/>
            <a:ext cx="11263084" cy="46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WebRTC </a:t>
            </a:r>
            <a:r>
              <a:rPr lang="de-DE" dirty="0" err="1" smtClean="0"/>
              <a:t>triangle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965986"/>
            <a:ext cx="6413791" cy="474552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507926" y="5710387"/>
            <a:ext cx="3895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</a:t>
            </a:r>
            <a:r>
              <a:rPr lang="en-US" dirty="0" smtClean="0"/>
              <a:t> </a:t>
            </a:r>
            <a:r>
              <a:rPr lang="en-US" dirty="0" err="1" smtClean="0"/>
              <a:t>Iya</a:t>
            </a:r>
            <a:r>
              <a:rPr lang="en-US" dirty="0" smtClean="0"/>
              <a:t> </a:t>
            </a:r>
            <a:r>
              <a:rPr lang="en-US" dirty="0" err="1"/>
              <a:t>Grigorik</a:t>
            </a:r>
            <a:r>
              <a:rPr lang="en-US" dirty="0"/>
              <a:t>, </a:t>
            </a:r>
            <a:r>
              <a:rPr lang="en-US" dirty="0" smtClean="0"/>
              <a:t>2013</a:t>
            </a:r>
            <a:br>
              <a:rPr lang="en-US" dirty="0" smtClean="0"/>
            </a:br>
            <a:r>
              <a:rPr lang="en-US" dirty="0" smtClean="0"/>
              <a:t>High-performance </a:t>
            </a:r>
            <a:r>
              <a:rPr lang="en-US" dirty="0"/>
              <a:t>browser </a:t>
            </a:r>
            <a:r>
              <a:rPr lang="en-US" dirty="0" smtClean="0"/>
              <a:t>networking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bits</a:t>
            </a:r>
            <a:r>
              <a:rPr lang="de-DE" dirty="0" smtClean="0"/>
              <a:t> – The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RTCPeerConnection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main </a:t>
            </a:r>
            <a:r>
              <a:rPr lang="en-US" dirty="0"/>
              <a:t>object used by a web application in the </a:t>
            </a:r>
            <a:r>
              <a:rPr lang="en-US" dirty="0" smtClean="0"/>
              <a:t>browser</a:t>
            </a:r>
            <a:endParaRPr lang="en-US" dirty="0"/>
          </a:p>
          <a:p>
            <a:pPr lvl="1"/>
            <a:r>
              <a:rPr lang="en-US" dirty="0" smtClean="0"/>
              <a:t>Create connections </a:t>
            </a:r>
            <a:r>
              <a:rPr lang="en-US" dirty="0"/>
              <a:t>between </a:t>
            </a:r>
            <a:r>
              <a:rPr lang="en-US" dirty="0" smtClean="0"/>
              <a:t>peers</a:t>
            </a:r>
          </a:p>
          <a:p>
            <a:pPr lvl="1"/>
            <a:r>
              <a:rPr lang="en-US" dirty="0" smtClean="0"/>
              <a:t>Handle SDP offers and answers</a:t>
            </a:r>
          </a:p>
          <a:p>
            <a:pPr lvl="1"/>
            <a:r>
              <a:rPr lang="en-US" dirty="0" smtClean="0"/>
              <a:t>ICE </a:t>
            </a:r>
            <a:r>
              <a:rPr lang="en-US" dirty="0"/>
              <a:t>agent to find and negotiate usable IP addresses and port </a:t>
            </a:r>
            <a:r>
              <a:rPr lang="en-US" dirty="0" smtClean="0"/>
              <a:t>numbers</a:t>
            </a:r>
            <a:r>
              <a:rPr lang="en-US" dirty="0"/>
              <a:t> </a:t>
            </a:r>
            <a:r>
              <a:rPr lang="en-US" dirty="0" smtClean="0"/>
              <a:t>(ICE candidates)</a:t>
            </a:r>
          </a:p>
          <a:p>
            <a:pPr lvl="1"/>
            <a:r>
              <a:rPr lang="en-US" dirty="0" smtClean="0"/>
              <a:t>Receive and send media </a:t>
            </a:r>
            <a:r>
              <a:rPr lang="en-US" dirty="0"/>
              <a:t>streams </a:t>
            </a:r>
            <a:endParaRPr lang="en-US" dirty="0" smtClean="0"/>
          </a:p>
          <a:p>
            <a:r>
              <a:rPr lang="en-US" b="1" dirty="0" smtClean="0"/>
              <a:t>media </a:t>
            </a:r>
            <a:r>
              <a:rPr lang="en-US" b="1" dirty="0"/>
              <a:t>stream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requested using </a:t>
            </a:r>
            <a:r>
              <a:rPr lang="en-US" dirty="0"/>
              <a:t>the </a:t>
            </a:r>
            <a:r>
              <a:rPr lang="en-US" dirty="0" err="1"/>
              <a:t>MediaStream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Multiple video and audio tracks</a:t>
            </a:r>
            <a:endParaRPr lang="en-US" dirty="0"/>
          </a:p>
          <a:p>
            <a:r>
              <a:rPr lang="en-US" b="1" dirty="0" err="1" smtClean="0"/>
              <a:t>RTCDataChannel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TCP based, used to send arbitrary non-media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WebRTC device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conforms </a:t>
            </a:r>
            <a:r>
              <a:rPr lang="en-US" dirty="0"/>
              <a:t>to the protocol </a:t>
            </a:r>
            <a:r>
              <a:rPr lang="en-US" dirty="0" smtClean="0"/>
              <a:t>specifications</a:t>
            </a:r>
            <a:endParaRPr lang="en-US" dirty="0"/>
          </a:p>
          <a:p>
            <a:r>
              <a:rPr lang="en-US" b="1" dirty="0" smtClean="0"/>
              <a:t>WebRTC browser</a:t>
            </a:r>
            <a:br>
              <a:rPr lang="en-US" b="1" dirty="0" smtClean="0"/>
            </a:br>
            <a:r>
              <a:rPr lang="en-US" dirty="0" smtClean="0"/>
              <a:t>WebRTC </a:t>
            </a:r>
            <a:r>
              <a:rPr lang="en-US" dirty="0"/>
              <a:t>device that also supports the </a:t>
            </a:r>
            <a:r>
              <a:rPr lang="en-US" dirty="0" smtClean="0"/>
              <a:t>full ECMAScript </a:t>
            </a:r>
            <a:r>
              <a:rPr lang="en-US" dirty="0"/>
              <a:t>API.</a:t>
            </a:r>
          </a:p>
          <a:p>
            <a:r>
              <a:rPr lang="en-US" b="1" dirty="0" smtClean="0"/>
              <a:t>WebRTC gateway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WebRTC </a:t>
            </a:r>
            <a:r>
              <a:rPr lang="en-US" dirty="0"/>
              <a:t>device that mediates media traffic </a:t>
            </a:r>
            <a:r>
              <a:rPr lang="en-US" dirty="0" smtClean="0"/>
              <a:t>to non-WebRTC </a:t>
            </a:r>
            <a:r>
              <a:rPr lang="en-US" dirty="0"/>
              <a:t>devices and may not conform to all protocol specifications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 rot="21397692">
            <a:off x="6319521" y="1322832"/>
            <a:ext cx="4602480" cy="1308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UDP based protocols for the peer connection and TCP based ones for the data channel including encryption with TLS and DTLS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 rot="21397692">
            <a:off x="3492584" y="4865959"/>
            <a:ext cx="2919315" cy="830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PSTN telephone and WebRTC browser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 rot="21397692">
            <a:off x="7402175" y="4202673"/>
            <a:ext cx="2919315" cy="830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WebRTC browser to a multicast endpoint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2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Goals: </a:t>
            </a:r>
            <a:r>
              <a:rPr lang="en-US" dirty="0"/>
              <a:t>WebRTC conferencing prototype </a:t>
            </a:r>
            <a:r>
              <a:rPr lang="en-US" dirty="0" smtClean="0"/>
              <a:t>that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allows </a:t>
            </a:r>
            <a:r>
              <a:rPr lang="en-US" dirty="0"/>
              <a:t>more than four participants to communicate </a:t>
            </a:r>
            <a:r>
              <a:rPr lang="en-US" dirty="0" smtClean="0"/>
              <a:t>simultaneously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supports </a:t>
            </a:r>
            <a:r>
              <a:rPr lang="en-US" dirty="0"/>
              <a:t>recording of </a:t>
            </a:r>
            <a:r>
              <a:rPr lang="en-US" dirty="0" smtClean="0"/>
              <a:t>conversations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allows </a:t>
            </a:r>
            <a:r>
              <a:rPr lang="en-US" dirty="0"/>
              <a:t>participants in restrictive network environments to take part in </a:t>
            </a:r>
            <a:r>
              <a:rPr lang="en-US" dirty="0" smtClean="0"/>
              <a:t>conversations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optionally </a:t>
            </a:r>
            <a:r>
              <a:rPr lang="en-US" dirty="0"/>
              <a:t>allows SIP-Clients (soft/hard phones), and Teleconferencing systems to </a:t>
            </a:r>
            <a:r>
              <a:rPr lang="en-US" dirty="0" smtClean="0"/>
              <a:t>connect </a:t>
            </a:r>
            <a:r>
              <a:rPr lang="en-US" dirty="0"/>
              <a:t>to a conference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3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175130"/>
            <a:ext cx="9509760" cy="1233424"/>
          </a:xfrm>
        </p:spPr>
        <p:txBody>
          <a:bodyPr/>
          <a:lstStyle/>
          <a:p>
            <a:r>
              <a:rPr lang="de-DE" dirty="0" smtClean="0"/>
              <a:t>Multipoint </a:t>
            </a:r>
            <a:r>
              <a:rPr lang="de-DE" dirty="0" err="1" smtClean="0"/>
              <a:t>conferencing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24" y="1599193"/>
            <a:ext cx="9509760" cy="473276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149707" y="762223"/>
            <a:ext cx="3895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</a:t>
            </a:r>
            <a:r>
              <a:rPr lang="en-US" dirty="0" smtClean="0"/>
              <a:t> Ilya </a:t>
            </a:r>
            <a:r>
              <a:rPr lang="en-US" dirty="0" err="1"/>
              <a:t>Grigorik</a:t>
            </a:r>
            <a:r>
              <a:rPr lang="en-US" dirty="0"/>
              <a:t>, </a:t>
            </a:r>
            <a:r>
              <a:rPr lang="en-US" dirty="0" smtClean="0"/>
              <a:t>2013</a:t>
            </a:r>
            <a:br>
              <a:rPr lang="en-US" dirty="0" smtClean="0"/>
            </a:br>
            <a:r>
              <a:rPr lang="en-US" dirty="0" smtClean="0"/>
              <a:t>High-performance </a:t>
            </a:r>
            <a:r>
              <a:rPr lang="en-US" dirty="0"/>
              <a:t>browser </a:t>
            </a:r>
            <a:r>
              <a:rPr lang="en-US" dirty="0" smtClean="0"/>
              <a:t>networking</a:t>
            </a:r>
            <a:endParaRPr lang="de-DE" dirty="0"/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70"/>
          <a:stretch/>
        </p:blipFill>
        <p:spPr>
          <a:xfrm>
            <a:off x="1237424" y="1599193"/>
            <a:ext cx="6954469" cy="4732764"/>
          </a:xfrm>
          <a:prstGeom prst="rect">
            <a:avLst/>
          </a:prstGeom>
        </p:spPr>
      </p:pic>
      <p:pic>
        <p:nvPicPr>
          <p:cNvPr id="11" name="Inhaltsplatzhalt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05"/>
          <a:stretch/>
        </p:blipFill>
        <p:spPr>
          <a:xfrm>
            <a:off x="1237424" y="1599193"/>
            <a:ext cx="4088720" cy="4732764"/>
          </a:xfrm>
          <a:prstGeom prst="rect">
            <a:avLst/>
          </a:prstGeom>
        </p:spPr>
      </p:pic>
      <p:pic>
        <p:nvPicPr>
          <p:cNvPr id="12" name="Inhaltsplatzhalt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64"/>
          <a:stretch/>
        </p:blipFill>
        <p:spPr>
          <a:xfrm>
            <a:off x="1237424" y="1599193"/>
            <a:ext cx="1486922" cy="47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/>
          <p:cNvCxnSpPr/>
          <p:nvPr/>
        </p:nvCxnSpPr>
        <p:spPr>
          <a:xfrm>
            <a:off x="5840083" y="2096219"/>
            <a:ext cx="0" cy="3536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records</a:t>
            </a:r>
            <a:r>
              <a:rPr lang="de-DE" dirty="0" smtClean="0"/>
              <a:t> a </a:t>
            </a:r>
            <a:r>
              <a:rPr lang="de-DE" dirty="0" err="1" smtClean="0"/>
              <a:t>conference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conference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41120" y="2430180"/>
            <a:ext cx="4572000" cy="1848521"/>
          </a:xfrm>
        </p:spPr>
        <p:txBody>
          <a:bodyPr/>
          <a:lstStyle/>
          <a:p>
            <a:pPr marL="45720" indent="0">
              <a:buNone/>
            </a:pPr>
            <a:r>
              <a:rPr lang="de-DE" dirty="0" smtClean="0"/>
              <a:t>- High </a:t>
            </a:r>
            <a:r>
              <a:rPr lang="de-DE" dirty="0" err="1"/>
              <a:t>processing</a:t>
            </a:r>
            <a:r>
              <a:rPr lang="de-DE" dirty="0"/>
              <a:t> power on </a:t>
            </a:r>
            <a:r>
              <a:rPr lang="de-DE" dirty="0" err="1"/>
              <a:t>client</a:t>
            </a:r>
            <a:endParaRPr lang="de-DE" dirty="0"/>
          </a:p>
          <a:p>
            <a:pPr marL="45720" indent="0">
              <a:buNone/>
            </a:pPr>
            <a:r>
              <a:rPr lang="de-DE" dirty="0" smtClean="0"/>
              <a:t>- Distribution </a:t>
            </a:r>
            <a:r>
              <a:rPr lang="de-DE" dirty="0" err="1"/>
              <a:t>complicated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dedicated client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78880" y="2430181"/>
            <a:ext cx="4572000" cy="1632860"/>
          </a:xfrm>
        </p:spPr>
        <p:txBody>
          <a:bodyPr/>
          <a:lstStyle/>
          <a:p>
            <a:pPr marL="45720" indent="0">
              <a:buNone/>
            </a:pPr>
            <a:r>
              <a:rPr lang="de-DE" dirty="0" smtClean="0"/>
              <a:t>- Additional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pPr marL="45720" indent="0">
              <a:buNone/>
            </a:pPr>
            <a:r>
              <a:rPr lang="de-DE" dirty="0" smtClean="0"/>
              <a:t>- Distribution </a:t>
            </a:r>
            <a:r>
              <a:rPr lang="de-DE" dirty="0" err="1" smtClean="0"/>
              <a:t>complicated</a:t>
            </a:r>
            <a:endParaRPr lang="de-DE" dirty="0" smtClean="0"/>
          </a:p>
          <a:p>
            <a:pPr marL="45720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endParaRPr lang="de-DE" dirty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1341120" y="4670179"/>
            <a:ext cx="4572000" cy="146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r>
              <a:rPr lang="de-DE" dirty="0" smtClean="0"/>
              <a:t> </a:t>
            </a:r>
            <a:r>
              <a:rPr lang="de-DE" dirty="0" err="1" smtClean="0"/>
              <a:t>records</a:t>
            </a:r>
            <a:r>
              <a:rPr lang="de-DE" dirty="0" smtClean="0"/>
              <a:t> </a:t>
            </a:r>
            <a:r>
              <a:rPr lang="de-DE" dirty="0" err="1" smtClean="0"/>
              <a:t>himself</a:t>
            </a:r>
            <a:endParaRPr lang="de-DE" dirty="0" smtClean="0"/>
          </a:p>
          <a:p>
            <a:pPr marL="45720" indent="0">
              <a:buFont typeface="Wingdings" pitchFamily="2" charset="2"/>
              <a:buNone/>
            </a:pPr>
            <a:r>
              <a:rPr lang="de-DE" dirty="0" smtClean="0"/>
              <a:t>Uploads </a:t>
            </a:r>
            <a:r>
              <a:rPr lang="de-DE" dirty="0" err="1" smtClean="0"/>
              <a:t>recording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41120" y="3949831"/>
            <a:ext cx="9509760" cy="63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Recording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entity</a:t>
            </a:r>
            <a:endParaRPr lang="de-DE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6278880" y="4670179"/>
            <a:ext cx="4572000" cy="168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de-DE" dirty="0" smtClean="0"/>
              <a:t>Entity </a:t>
            </a:r>
            <a:r>
              <a:rPr lang="de-DE" dirty="0" err="1" smtClean="0"/>
              <a:t>distributes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pPr marL="45720" indent="0">
              <a:buFont typeface="Wingdings" pitchFamily="2" charset="2"/>
              <a:buNone/>
            </a:pPr>
            <a:r>
              <a:rPr lang="de-DE" dirty="0" smtClean="0"/>
              <a:t>Stores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5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Benutzerdefiniert 1">
      <a:majorFont>
        <a:latin typeface="Rockwell Condensed"/>
        <a:ea typeface=""/>
        <a:cs typeface=""/>
      </a:majorFont>
      <a:minorFont>
        <a:latin typeface="Calibri"/>
        <a:ea typeface=""/>
        <a:cs typeface="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üro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üro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264BA5-BE9F-44D2-9B86-8E00ED566E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Blau bebänderte Präsentation mit dem Foto eines Sonnenaufgangs in den Bergen (Breitbild)</Template>
  <TotalTime>0</TotalTime>
  <Words>961</Words>
  <Application>Microsoft Office PowerPoint</Application>
  <PresentationFormat>Breitbild</PresentationFormat>
  <Paragraphs>200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Corbel</vt:lpstr>
      <vt:lpstr>Euphemia</vt:lpstr>
      <vt:lpstr>Rockwell Condensed</vt:lpstr>
      <vt:lpstr>Wingdings</vt:lpstr>
      <vt:lpstr>Banded Design Blue 16x9</vt:lpstr>
      <vt:lpstr>WebRTC multipoint conferencing</vt:lpstr>
      <vt:lpstr>Goal: WebRTC conferencing prototype that</vt:lpstr>
      <vt:lpstr>WebRTC introduction</vt:lpstr>
      <vt:lpstr>WebRTC triangle</vt:lpstr>
      <vt:lpstr>Important bits – The API</vt:lpstr>
      <vt:lpstr>Device types</vt:lpstr>
      <vt:lpstr>Goals: WebRTC conferencing prototype that</vt:lpstr>
      <vt:lpstr>Multipoint conferencing</vt:lpstr>
      <vt:lpstr>Who records a conference</vt:lpstr>
      <vt:lpstr>Restrictive network environments</vt:lpstr>
      <vt:lpstr>Restrictive network environments</vt:lpstr>
      <vt:lpstr>Connecting SIP devices</vt:lpstr>
      <vt:lpstr>Media Server</vt:lpstr>
      <vt:lpstr>Participant in a full mesh conference</vt:lpstr>
      <vt:lpstr>Participant in a relayed conference</vt:lpstr>
      <vt:lpstr>Participant in a mixed conference</vt:lpstr>
      <vt:lpstr>Media Server</vt:lpstr>
      <vt:lpstr>Bandwidth recommendations (at 15fps)</vt:lpstr>
      <vt:lpstr>Open Source Media Servers</vt:lpstr>
      <vt:lpstr>Architecture</vt:lpstr>
      <vt:lpstr>Example: Start a conversation</vt:lpstr>
      <vt:lpstr>PowerPoint-Präsentation</vt:lpstr>
      <vt:lpstr>Goals</vt:lpstr>
      <vt:lpstr>Conclusion and prospect</vt:lpstr>
      <vt:lpstr>Future ideas</vt:lpstr>
      <vt:lpstr>Bright future for WebRTC</vt:lpstr>
      <vt:lpstr>www.mikogo.com  Questions?</vt:lpstr>
      <vt:lpstr>More Time?</vt:lpstr>
      <vt:lpstr>Kurento Media Server</vt:lpstr>
      <vt:lpstr>Network Emulation Toolkit (NEWT)</vt:lpstr>
      <vt:lpstr>ICE Candidate Gathering</vt:lpstr>
      <vt:lpstr>Symmetric NAT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 multipoint conferencing</dc:title>
  <dc:creator>marc walter</dc:creator>
  <cp:keywords/>
  <cp:lastModifiedBy>marc walter</cp:lastModifiedBy>
  <cp:revision>98</cp:revision>
  <dcterms:created xsi:type="dcterms:W3CDTF">2015-03-22T20:53:49Z</dcterms:created>
  <dcterms:modified xsi:type="dcterms:W3CDTF">2015-03-25T14:49:13Z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