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70" r:id="rId16"/>
    <p:sldId id="272" r:id="rId17"/>
    <p:sldId id="271" r:id="rId18"/>
    <p:sldId id="268" r:id="rId19"/>
    <p:sldId id="27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99"/>
    <a:srgbClr val="EADA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4EC4-509C-41F0-8A3C-3FD42342D075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45DD-77C6-4BEE-88F5-6F8D80B40C16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Introducing </a:t>
            </a:r>
            <a:r>
              <a:rPr lang="en-US" sz="4400" b="1" dirty="0" smtClean="0">
                <a:solidFill>
                  <a:srgbClr val="FF0000"/>
                </a:solidFill>
              </a:rPr>
              <a:t>E-motion</a:t>
            </a:r>
          </a:p>
          <a:p>
            <a:r>
              <a:rPr lang="en-US" sz="4000" b="1" i="1" dirty="0" smtClean="0">
                <a:solidFill>
                  <a:srgbClr val="D60093"/>
                </a:solidFill>
              </a:rPr>
              <a:t>Driving motors, with feelings</a:t>
            </a:r>
            <a:endParaRPr lang="en-GB" sz="4000" b="1" i="1" dirty="0">
              <a:solidFill>
                <a:srgbClr val="D60093"/>
              </a:solidFill>
            </a:endParaRPr>
          </a:p>
        </p:txBody>
      </p:sp>
      <p:pic>
        <p:nvPicPr>
          <p:cNvPr id="5" name="Picture 4" descr="esrf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3205" y="386094"/>
            <a:ext cx="1271243" cy="1386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pic>
        <p:nvPicPr>
          <p:cNvPr id="9" name="Picture 8" descr="emotion_with_lo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5166" y="1844824"/>
            <a:ext cx="3999042" cy="440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5661248"/>
            <a:ext cx="70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Baked with love by                                   M. </a:t>
            </a:r>
            <a:r>
              <a:rPr lang="en-US" dirty="0" err="1" smtClean="0">
                <a:solidFill>
                  <a:srgbClr val="FF3399"/>
                </a:solidFill>
              </a:rPr>
              <a:t>Guijarro</a:t>
            </a:r>
            <a:r>
              <a:rPr lang="en-US" dirty="0" smtClean="0">
                <a:solidFill>
                  <a:srgbClr val="FF3399"/>
                </a:solidFill>
              </a:rPr>
              <a:t>, C. </a:t>
            </a:r>
            <a:r>
              <a:rPr lang="en-US" dirty="0" err="1" smtClean="0">
                <a:solidFill>
                  <a:srgbClr val="FF3399"/>
                </a:solidFill>
              </a:rPr>
              <a:t>Guilloud</a:t>
            </a:r>
            <a:r>
              <a:rPr lang="en-US" dirty="0" smtClean="0">
                <a:solidFill>
                  <a:srgbClr val="FF3399"/>
                </a:solidFill>
              </a:rPr>
              <a:t>, M. Perez</a:t>
            </a:r>
            <a:endParaRPr lang="en-GB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More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Interesting features</a:t>
            </a:r>
            <a:endParaRPr lang="en-GB" sz="4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132856"/>
            <a:ext cx="8326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Communication module: </a:t>
            </a:r>
            <a:r>
              <a:rPr lang="en-US" sz="2000" b="1" dirty="0" smtClean="0"/>
              <a:t>emotion/</a:t>
            </a:r>
            <a:r>
              <a:rPr lang="en-US" sz="2000" b="1" dirty="0" err="1" smtClean="0"/>
              <a:t>comm</a:t>
            </a:r>
            <a:r>
              <a:rPr lang="en-US" sz="2000" b="1" dirty="0" smtClean="0"/>
              <a:t>/*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At the moment, only TCP (serial line in progress !)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Optimized code for commands/replies scenario (if controller supports it)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Automatic reconnection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3789040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Groups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can mix axes from any controller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optimize calls whenever it is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More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Interesting features</a:t>
            </a:r>
            <a:endParaRPr lang="en-GB" sz="40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34290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19872" y="2492896"/>
            <a:ext cx="5472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emotion.controller.CalcController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base class derived from Controller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allows to create virtual axis (= macro motors in spec)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configuration, real axes are tagged “real”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additional roles can be given to axes with other tags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2 methods to overwrite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calc_from_real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positions_dict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calc_to_real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axis_tag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positions_dict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More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Interesting features</a:t>
            </a:r>
            <a:endParaRPr lang="en-GB" sz="4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3" y="2132856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Mockup controller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to test the library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Tests coverage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69 % (with TestMockupController.py, TestLogging.py, TestGroup.py, TestTcpComm.py)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 included : each individual controller with real hardware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E-motion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Test bench for controller developers</a:t>
            </a:r>
            <a:endParaRPr lang="en-GB" sz="4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86802" y="1988840"/>
            <a:ext cx="679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</a:t>
            </a:r>
            <a:r>
              <a:rPr lang="en-US" dirty="0" err="1" smtClean="0"/>
              <a:t>IPython</a:t>
            </a:r>
            <a:r>
              <a:rPr lang="en-US" dirty="0" smtClean="0"/>
              <a:t> started in console mode + required imports already done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5243240" cy="373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Emotion IRL	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15226" y="6392361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1052736"/>
            <a:ext cx="4752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Tango</a:t>
            </a:r>
          </a:p>
          <a:p>
            <a:r>
              <a:rPr lang="en-US" sz="2000" dirty="0" smtClean="0"/>
              <a:t>	</a:t>
            </a:r>
            <a:r>
              <a:rPr lang="en-US" sz="2000" i="1" dirty="0" smtClean="0"/>
              <a:t>Emotion.py </a:t>
            </a:r>
            <a:r>
              <a:rPr lang="en-US" sz="2000" dirty="0" err="1" smtClean="0"/>
              <a:t>PyTango</a:t>
            </a:r>
            <a:r>
              <a:rPr lang="en-US" sz="2000" dirty="0" smtClean="0"/>
              <a:t> device server</a:t>
            </a:r>
            <a:endParaRPr lang="en-GB" sz="2000" dirty="0"/>
          </a:p>
        </p:txBody>
      </p:sp>
      <p:sp>
        <p:nvSpPr>
          <p:cNvPr id="5" name="TextBox 7"/>
          <p:cNvSpPr txBox="1"/>
          <p:nvPr/>
        </p:nvSpPr>
        <p:spPr>
          <a:xfrm>
            <a:off x="3815408" y="116632"/>
            <a:ext cx="53285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SPEC</a:t>
            </a:r>
          </a:p>
          <a:p>
            <a:r>
              <a:rPr lang="en-US" sz="2000" dirty="0" smtClean="0"/>
              <a:t>	Hardware macro-motor : </a:t>
            </a:r>
            <a:r>
              <a:rPr lang="en-US" sz="2000" dirty="0" err="1" smtClean="0">
                <a:latin typeface="Consolas" pitchFamily="49" charset="0"/>
              </a:rPr>
              <a:t>tango_mot</a:t>
            </a:r>
            <a:endParaRPr lang="en-GB" sz="2000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204864"/>
            <a:ext cx="6552728" cy="3960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059832" y="4221088"/>
            <a:ext cx="324036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Emotion library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3429000"/>
            <a:ext cx="1378391" cy="369332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Tango server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29000"/>
            <a:ext cx="910121" cy="369332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IPython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5229200"/>
            <a:ext cx="80983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Icepap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283968" y="5229200"/>
            <a:ext cx="820802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FlexDC</a:t>
            </a:r>
            <a:endParaRPr lang="en-GB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5405395" y="5229200"/>
            <a:ext cx="89479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PI-E753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405395" y="5733256"/>
            <a:ext cx="89479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PI-E517</a:t>
            </a:r>
            <a:endParaRPr lang="en-GB" dirty="0"/>
          </a:p>
        </p:txBody>
      </p:sp>
      <p:cxnSp>
        <p:nvCxnSpPr>
          <p:cNvPr id="20" name="Connecteur droit 19"/>
          <p:cNvCxnSpPr>
            <a:stCxn id="10" idx="2"/>
            <a:endCxn id="9" idx="0"/>
          </p:cNvCxnSpPr>
          <p:nvPr/>
        </p:nvCxnSpPr>
        <p:spPr>
          <a:xfrm>
            <a:off x="3749028" y="3798332"/>
            <a:ext cx="930984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9" idx="0"/>
          </p:cNvCxnSpPr>
          <p:nvPr/>
        </p:nvCxnSpPr>
        <p:spPr>
          <a:xfrm flipH="1">
            <a:off x="4680012" y="3798332"/>
            <a:ext cx="1139137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"/>
          <p:cNvSpPr txBox="1"/>
          <p:nvPr/>
        </p:nvSpPr>
        <p:spPr>
          <a:xfrm>
            <a:off x="3419872" y="2780928"/>
            <a:ext cx="642035" cy="369332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GB" dirty="0"/>
          </a:p>
        </p:txBody>
      </p:sp>
      <p:cxnSp>
        <p:nvCxnSpPr>
          <p:cNvPr id="26" name="Connecteur droit 25"/>
          <p:cNvCxnSpPr>
            <a:stCxn id="24" idx="2"/>
            <a:endCxn id="10" idx="0"/>
          </p:cNvCxnSpPr>
          <p:nvPr/>
        </p:nvCxnSpPr>
        <p:spPr>
          <a:xfrm>
            <a:off x="3740890" y="3150260"/>
            <a:ext cx="8138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ATK-Panel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ID16 </a:t>
            </a:r>
            <a:r>
              <a:rPr lang="en-US" sz="4400" dirty="0" err="1" smtClean="0"/>
              <a:t>Piezo</a:t>
            </a:r>
            <a:r>
              <a:rPr lang="en-US" sz="4400" dirty="0" smtClean="0"/>
              <a:t> Hexapod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TODO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315794"/>
            <a:ext cx="82809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Foreseen developme</a:t>
            </a:r>
            <a:r>
              <a:rPr lang="en-US" sz="4000" b="1" i="1" dirty="0" smtClean="0"/>
              <a:t>nts</a:t>
            </a:r>
            <a:endParaRPr lang="en-US" sz="4000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Limits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Specific features</a:t>
            </a:r>
            <a:endParaRPr lang="en-US" sz="3200" dirty="0" smtClean="0"/>
          </a:p>
          <a:p>
            <a:pPr lvl="1"/>
            <a:endParaRPr lang="en-GB" sz="3200" dirty="0"/>
          </a:p>
        </p:txBody>
      </p:sp>
      <p:sp>
        <p:nvSpPr>
          <p:cNvPr id="5" name="TextBox 7"/>
          <p:cNvSpPr txBox="1"/>
          <p:nvPr/>
        </p:nvSpPr>
        <p:spPr>
          <a:xfrm>
            <a:off x="539552" y="3404026"/>
            <a:ext cx="8280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And even </a:t>
            </a:r>
            <a:r>
              <a:rPr lang="en-US" sz="4000" b="1" i="1" dirty="0" smtClean="0"/>
              <a:t>more to come </a:t>
            </a:r>
            <a:r>
              <a:rPr lang="en-US" sz="4000" b="1" i="1" dirty="0" smtClean="0"/>
              <a:t>!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Trajectories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..</a:t>
            </a:r>
            <a:endParaRPr lang="en-GB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Acknowledgements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56792"/>
            <a:ext cx="235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thanks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S. </a:t>
            </a:r>
            <a:r>
              <a:rPr lang="en-US" dirty="0" err="1" smtClean="0"/>
              <a:t>Petitdemange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T. </a:t>
            </a:r>
            <a:r>
              <a:rPr lang="en-US" dirty="0" err="1" smtClean="0"/>
              <a:t>Coutinho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Limitations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pic>
        <p:nvPicPr>
          <p:cNvPr id="3074" name="Picture 2" descr="D:\cyril\BLISS\emotion\Porsche-Panamera-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377561" cy="4919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75656" y="1628800"/>
            <a:ext cx="6552728" cy="33123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26064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E-motion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836712"/>
            <a:ext cx="7618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In short: Lima for motor controllers</a:t>
            </a:r>
            <a:endParaRPr lang="en-GB" sz="4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2996952"/>
            <a:ext cx="324036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Emotion library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204864"/>
            <a:ext cx="1378391" cy="369332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Tango server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2204864"/>
            <a:ext cx="910121" cy="369332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IPython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39859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Controller </a:t>
            </a:r>
            <a:r>
              <a:rPr lang="en-US" sz="1400" dirty="0" err="1" smtClean="0"/>
              <a:t>plugins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2132856"/>
            <a:ext cx="93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Library “clients”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4005064"/>
            <a:ext cx="80983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Icepap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4005064"/>
            <a:ext cx="820802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FlexDC</a:t>
            </a:r>
            <a:endParaRPr lang="en-GB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5621419" y="4005064"/>
            <a:ext cx="89479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PI-E753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621419" y="4509120"/>
            <a:ext cx="894797" cy="369332"/>
          </a:xfrm>
          <a:prstGeom prst="rect">
            <a:avLst/>
          </a:prstGeom>
          <a:solidFill>
            <a:srgbClr val="EADAE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PI-E517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1560" y="512002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Technology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gevent</a:t>
            </a:r>
            <a:r>
              <a:rPr lang="en-US" dirty="0" smtClean="0"/>
              <a:t>: </a:t>
            </a:r>
            <a:r>
              <a:rPr lang="en-US" dirty="0" err="1" smtClean="0"/>
              <a:t>coroutine</a:t>
            </a:r>
            <a:r>
              <a:rPr lang="en-US" dirty="0"/>
              <a:t>-</a:t>
            </a:r>
            <a:r>
              <a:rPr lang="en-US" dirty="0" smtClean="0"/>
              <a:t>based networking, synchronous API on top of </a:t>
            </a:r>
            <a:r>
              <a:rPr lang="en-US" dirty="0" err="1" smtClean="0"/>
              <a:t>libevent</a:t>
            </a:r>
            <a:r>
              <a:rPr lang="en-US" dirty="0" smtClean="0"/>
              <a:t> loop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pydispatcher</a:t>
            </a:r>
            <a:r>
              <a:rPr lang="en-US" dirty="0" smtClean="0"/>
              <a:t>: signals/slots</a:t>
            </a:r>
          </a:p>
          <a:p>
            <a:pPr lvl="1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55576" y="1628800"/>
            <a:ext cx="316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Emotion project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 end 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D60093"/>
                </a:solidFill>
              </a:rPr>
              <a:t>Any questions ?</a:t>
            </a:r>
            <a:endParaRPr lang="en-GB" sz="4000" b="1" i="1" dirty="0">
              <a:solidFill>
                <a:srgbClr val="D60093"/>
              </a:solidFill>
            </a:endParaRPr>
          </a:p>
        </p:txBody>
      </p:sp>
      <p:pic>
        <p:nvPicPr>
          <p:cNvPr id="5122" name="Picture 2" descr="emotion 900x678 Où nous ressentons nos émotions dans notre corps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544616" cy="4176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E-motion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8367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from</a:t>
            </a:r>
            <a:endParaRPr lang="en-GB" sz="4000" b="1" i="1" dirty="0"/>
          </a:p>
        </p:txBody>
      </p:sp>
      <p:pic>
        <p:nvPicPr>
          <p:cNvPr id="1026" name="Picture 2" descr="D:\cyril\BLISS\emotion\melted motor wiring nov 2011 003-resized-600.j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908720"/>
            <a:ext cx="5715000" cy="4286250"/>
          </a:xfrm>
          <a:prstGeom prst="rect">
            <a:avLst/>
          </a:prstGeom>
          <a:noFill/>
        </p:spPr>
      </p:pic>
      <p:pic>
        <p:nvPicPr>
          <p:cNvPr id="1027" name="Picture 3" descr="D:\cyril\BLISS\emotion\scalextric_kentoto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060848"/>
            <a:ext cx="4771397" cy="3578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E-motion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836712"/>
            <a:ext cx="62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to</a:t>
            </a:r>
            <a:endParaRPr lang="en-GB" sz="4000" b="1" i="1" dirty="0"/>
          </a:p>
        </p:txBody>
      </p:sp>
      <p:pic>
        <p:nvPicPr>
          <p:cNvPr id="2050" name="Picture 2" descr="D:\cyril\BLISS\emotion\2013_audi_r8_e-tron_46_1024x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5276330" cy="3958590"/>
          </a:xfrm>
          <a:prstGeom prst="rect">
            <a:avLst/>
          </a:prstGeom>
          <a:noFill/>
        </p:spPr>
      </p:pic>
      <p:pic>
        <p:nvPicPr>
          <p:cNvPr id="2051" name="Picture 3" descr="D:\cyril\BLISS\emotion\Renault-DeZir-Electric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052736"/>
            <a:ext cx="4534901" cy="3377952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7740352" y="260648"/>
            <a:ext cx="1295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Tribute to M.G. </a:t>
            </a:r>
            <a:r>
              <a:rPr lang="en-US" sz="1200" dirty="0" smtClean="0">
                <a:sym typeface="Wingdings" pitchFamily="2" charset="2"/>
              </a:rPr>
              <a:t>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03648" y="2204864"/>
            <a:ext cx="6480720" cy="371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4 main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 smtClean="0"/>
              <a:t>Config</a:t>
            </a:r>
            <a:r>
              <a:rPr lang="en-US" sz="4000" b="1" i="1" dirty="0" smtClean="0"/>
              <a:t>, Controller, Axis, Group</a:t>
            </a:r>
            <a:endParaRPr lang="en-GB" sz="40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683568" y="2276871"/>
            <a:ext cx="316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Emotion library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3131840" y="4293096"/>
            <a:ext cx="3024336" cy="1008112"/>
            <a:chOff x="3059832" y="3717032"/>
            <a:chExt cx="3024336" cy="1008112"/>
          </a:xfrm>
        </p:grpSpPr>
        <p:sp>
          <p:nvSpPr>
            <p:cNvPr id="22" name="Rectangle 21"/>
            <p:cNvSpPr/>
            <p:nvPr/>
          </p:nvSpPr>
          <p:spPr>
            <a:xfrm>
              <a:off x="3059832" y="3717032"/>
              <a:ext cx="3024336" cy="10081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55976" y="4149080"/>
              <a:ext cx="1656184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Calc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en-GB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9850" y="3779748"/>
              <a:ext cx="11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Controller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131840" y="3140968"/>
            <a:ext cx="864096" cy="11521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995936" y="3140968"/>
            <a:ext cx="2160240" cy="1152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-Shape 30"/>
          <p:cNvSpPr/>
          <p:nvPr/>
        </p:nvSpPr>
        <p:spPr>
          <a:xfrm rot="10800000">
            <a:off x="4644008" y="3140968"/>
            <a:ext cx="1512168" cy="1152128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427984" y="378904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Axis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048" y="3212976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A single XML file</a:t>
            </a:r>
            <a:endParaRPr lang="en-GB" sz="4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5616" y="2132856"/>
            <a:ext cx="7742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Basic principles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Controllers export Axis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Groups contain Axis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Unique names, naming is optional for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Each controller has a class (plug-in class name, = kind of controller)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Lazy evaluation: Axis and Group objects are passive until used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4221088"/>
            <a:ext cx="6034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tags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4 main ones: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(root), controller, axis, group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Additional tags depend on controller class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some predefined ones: velocity, </a:t>
            </a:r>
            <a:r>
              <a:rPr lang="en-US" dirty="0" err="1" smtClean="0"/>
              <a:t>acctime</a:t>
            </a:r>
            <a:r>
              <a:rPr lang="en-US" dirty="0" smtClean="0"/>
              <a:t>, backlash…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Short notation, using attributes</a:t>
            </a:r>
          </a:p>
          <a:p>
            <a:pPr lvl="1"/>
            <a:r>
              <a:rPr lang="en-US" dirty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A single XML file</a:t>
            </a:r>
            <a:endParaRPr lang="en-GB" sz="4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52292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Configuration User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Loading, and getting axes and groups</a:t>
            </a:r>
            <a:endParaRPr lang="en-GB" sz="4000" b="1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03" y="1784945"/>
            <a:ext cx="52292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0" y="2492896"/>
            <a:ext cx="43204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import emotion</a:t>
            </a:r>
          </a:p>
          <a:p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emotion.load_cfg_fromstring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xml_str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cs typeface="Courier New" pitchFamily="49" charset="0"/>
              </a:rPr>
              <a:t>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emotion.load_cfg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(filename)</a:t>
            </a:r>
          </a:p>
          <a:p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cs typeface="Courier New" pitchFamily="49" charset="0"/>
              </a:rPr>
              <a:t>Then:</a:t>
            </a:r>
          </a:p>
          <a:p>
            <a:endParaRPr lang="en-US" sz="1500" b="1" dirty="0">
              <a:cs typeface="Courier New" pitchFamily="49" charset="0"/>
            </a:endParaRPr>
          </a:p>
          <a:p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emotion.get_axis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cs typeface="Courier New" pitchFamily="49" charset="0"/>
              </a:rPr>
              <a:t>Same for getting a group:</a:t>
            </a:r>
          </a:p>
          <a:p>
            <a:endParaRPr lang="en-US" sz="1500" b="1" dirty="0">
              <a:cs typeface="Courier New" pitchFamily="49" charset="0"/>
            </a:endParaRPr>
          </a:p>
          <a:p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emotion.get_group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group_name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344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Writing a standard 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234" y="6309320"/>
            <a:ext cx="230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BCU meeting, 27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March, 2014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6493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Entry points</a:t>
            </a:r>
            <a:endParaRPr lang="en-GB" sz="4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988840"/>
            <a:ext cx="52277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initialize_axis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prepare_move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(motion)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(motion)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motion_list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stop(axis)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stop_all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state(axis)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read_position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(axis, measured=False)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read_velocity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set_velocity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new_velocity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read_acctime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set_acctime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(axis,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new_acctime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636912"/>
            <a:ext cx="309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any change triggers a callback (if registered)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configuration stores the default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688</Words>
  <Application>Microsoft Office PowerPoint</Application>
  <PresentationFormat>Affichage à l'écran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GUIJARRO Matias</dc:creator>
  <cp:lastModifiedBy>cg</cp:lastModifiedBy>
  <cp:revision>45</cp:revision>
  <dcterms:created xsi:type="dcterms:W3CDTF">2014-03-26T08:30:43Z</dcterms:created>
  <dcterms:modified xsi:type="dcterms:W3CDTF">2014-03-27T06:47:10Z</dcterms:modified>
</cp:coreProperties>
</file>