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1"/>
  </p:notesMasterIdLst>
  <p:sldIdLst>
    <p:sldId id="267" r:id="rId2"/>
    <p:sldId id="259" r:id="rId3"/>
    <p:sldId id="269" r:id="rId4"/>
    <p:sldId id="282" r:id="rId5"/>
    <p:sldId id="313" r:id="rId6"/>
    <p:sldId id="316" r:id="rId7"/>
    <p:sldId id="315" r:id="rId8"/>
    <p:sldId id="317" r:id="rId9"/>
    <p:sldId id="31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31" autoAdjust="0"/>
    <p:restoredTop sz="58458" autoAdjust="0"/>
  </p:normalViewPr>
  <p:slideViewPr>
    <p:cSldViewPr snapToGrid="0">
      <p:cViewPr varScale="1">
        <p:scale>
          <a:sx n="57" d="100"/>
          <a:sy n="57" d="100"/>
        </p:scale>
        <p:origin x="9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02B8AE-74A0-487F-BF08-7E20EE2F1E5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C3701DE-B136-4E0E-839D-43FDB298CE9D}">
      <dgm:prSet phldrT="[Texte]"/>
      <dgm:spPr/>
      <dgm:t>
        <a:bodyPr/>
        <a:lstStyle/>
        <a:p>
          <a:r>
            <a:rPr lang="fr-CH" dirty="0"/>
            <a:t>Code source</a:t>
          </a:r>
        </a:p>
      </dgm:t>
    </dgm:pt>
    <dgm:pt modelId="{FD06CB80-9BD0-48E5-AB28-0250ADF679A8}" type="parTrans" cxnId="{5D06406D-8143-4812-A76A-F98597360E01}">
      <dgm:prSet/>
      <dgm:spPr/>
      <dgm:t>
        <a:bodyPr/>
        <a:lstStyle/>
        <a:p>
          <a:endParaRPr lang="fr-CH"/>
        </a:p>
      </dgm:t>
    </dgm:pt>
    <dgm:pt modelId="{25E56175-9FDA-4368-9EB1-CEB2EC9870E2}" type="sibTrans" cxnId="{5D06406D-8143-4812-A76A-F98597360E01}">
      <dgm:prSet/>
      <dgm:spPr/>
      <dgm:t>
        <a:bodyPr/>
        <a:lstStyle/>
        <a:p>
          <a:endParaRPr lang="fr-CH"/>
        </a:p>
      </dgm:t>
    </dgm:pt>
    <dgm:pt modelId="{7FA34D38-691D-42F0-AA25-9B4B2282B5A4}">
      <dgm:prSet phldrT="[Texte]"/>
      <dgm:spPr/>
      <dgm:t>
        <a:bodyPr/>
        <a:lstStyle/>
        <a:p>
          <a:r>
            <a:rPr lang="fr-CH" dirty="0"/>
            <a:t>Interpréteur</a:t>
          </a:r>
        </a:p>
      </dgm:t>
    </dgm:pt>
    <dgm:pt modelId="{BF7813CE-7564-42C2-B92B-CAC5DFBF538F}" type="parTrans" cxnId="{C406C3DE-FC05-4714-BE76-825F2DF65519}">
      <dgm:prSet/>
      <dgm:spPr/>
      <dgm:t>
        <a:bodyPr/>
        <a:lstStyle/>
        <a:p>
          <a:endParaRPr lang="fr-CH"/>
        </a:p>
      </dgm:t>
    </dgm:pt>
    <dgm:pt modelId="{9E15184D-0F09-4BEE-8343-5F43220F276F}" type="sibTrans" cxnId="{C406C3DE-FC05-4714-BE76-825F2DF65519}">
      <dgm:prSet/>
      <dgm:spPr/>
      <dgm:t>
        <a:bodyPr/>
        <a:lstStyle/>
        <a:p>
          <a:endParaRPr lang="fr-CH"/>
        </a:p>
      </dgm:t>
    </dgm:pt>
    <dgm:pt modelId="{B12B5D12-EEBD-4560-9653-078B24E6DCC8}">
      <dgm:prSet phldrT="[Texte]"/>
      <dgm:spPr/>
      <dgm:t>
        <a:bodyPr/>
        <a:lstStyle/>
        <a:p>
          <a:r>
            <a:rPr lang="fr-CH" dirty="0"/>
            <a:t>Résultat</a:t>
          </a:r>
        </a:p>
      </dgm:t>
    </dgm:pt>
    <dgm:pt modelId="{0FDB61AE-2CF6-4C1F-BE78-BF082B6DAB02}" type="parTrans" cxnId="{7F854D86-69E8-43ED-9400-330617FFB8BA}">
      <dgm:prSet/>
      <dgm:spPr/>
      <dgm:t>
        <a:bodyPr/>
        <a:lstStyle/>
        <a:p>
          <a:endParaRPr lang="fr-CH"/>
        </a:p>
      </dgm:t>
    </dgm:pt>
    <dgm:pt modelId="{00579379-F4EA-4B4E-83F8-B8E0B77A0F2D}" type="sibTrans" cxnId="{7F854D86-69E8-43ED-9400-330617FFB8BA}">
      <dgm:prSet/>
      <dgm:spPr/>
      <dgm:t>
        <a:bodyPr/>
        <a:lstStyle/>
        <a:p>
          <a:endParaRPr lang="fr-CH"/>
        </a:p>
      </dgm:t>
    </dgm:pt>
    <dgm:pt modelId="{B70BD357-D0F1-479D-91DC-C49A5D086683}" type="pres">
      <dgm:prSet presAssocID="{A102B8AE-74A0-487F-BF08-7E20EE2F1E5B}" presName="Name0" presStyleCnt="0">
        <dgm:presLayoutVars>
          <dgm:dir/>
          <dgm:resizeHandles val="exact"/>
        </dgm:presLayoutVars>
      </dgm:prSet>
      <dgm:spPr/>
    </dgm:pt>
    <dgm:pt modelId="{78A8B7F3-72DC-42E2-9F30-6196D8D80DB5}" type="pres">
      <dgm:prSet presAssocID="{2C3701DE-B136-4E0E-839D-43FDB298CE9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2BE271B-4EA9-4523-B4E0-EDD4EA0A7EDB}" type="pres">
      <dgm:prSet presAssocID="{25E56175-9FDA-4368-9EB1-CEB2EC9870E2}" presName="sibTrans" presStyleLbl="sibTrans2D1" presStyleIdx="0" presStyleCnt="2"/>
      <dgm:spPr/>
      <dgm:t>
        <a:bodyPr/>
        <a:lstStyle/>
        <a:p>
          <a:endParaRPr lang="fr-FR"/>
        </a:p>
      </dgm:t>
    </dgm:pt>
    <dgm:pt modelId="{5431126D-70DA-4E52-8A57-EA57BBFD2F68}" type="pres">
      <dgm:prSet presAssocID="{25E56175-9FDA-4368-9EB1-CEB2EC9870E2}" presName="connectorText" presStyleLbl="sibTrans2D1" presStyleIdx="0" presStyleCnt="2"/>
      <dgm:spPr/>
      <dgm:t>
        <a:bodyPr/>
        <a:lstStyle/>
        <a:p>
          <a:endParaRPr lang="fr-FR"/>
        </a:p>
      </dgm:t>
    </dgm:pt>
    <dgm:pt modelId="{F6AA960E-EBE5-456A-868F-ECB01C4A08F6}" type="pres">
      <dgm:prSet presAssocID="{7FA34D38-691D-42F0-AA25-9B4B2282B5A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4603A55-7399-429E-8433-82BA1E0BAB5D}" type="pres">
      <dgm:prSet presAssocID="{9E15184D-0F09-4BEE-8343-5F43220F276F}" presName="sibTrans" presStyleLbl="sibTrans2D1" presStyleIdx="1" presStyleCnt="2"/>
      <dgm:spPr/>
      <dgm:t>
        <a:bodyPr/>
        <a:lstStyle/>
        <a:p>
          <a:endParaRPr lang="fr-FR"/>
        </a:p>
      </dgm:t>
    </dgm:pt>
    <dgm:pt modelId="{35077778-50D6-4D08-BEAC-D38D5E5B5609}" type="pres">
      <dgm:prSet presAssocID="{9E15184D-0F09-4BEE-8343-5F43220F276F}" presName="connectorText" presStyleLbl="sibTrans2D1" presStyleIdx="1" presStyleCnt="2"/>
      <dgm:spPr/>
      <dgm:t>
        <a:bodyPr/>
        <a:lstStyle/>
        <a:p>
          <a:endParaRPr lang="fr-FR"/>
        </a:p>
      </dgm:t>
    </dgm:pt>
    <dgm:pt modelId="{CB9FEBC3-884F-412C-A6B7-56D3D247D2DD}" type="pres">
      <dgm:prSet presAssocID="{B12B5D12-EEBD-4560-9653-078B24E6DCC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B37A3ED-F369-4051-94D4-DADD967C702B}" type="presOf" srcId="{B12B5D12-EEBD-4560-9653-078B24E6DCC8}" destId="{CB9FEBC3-884F-412C-A6B7-56D3D247D2DD}" srcOrd="0" destOrd="0" presId="urn:microsoft.com/office/officeart/2005/8/layout/process1"/>
    <dgm:cxn modelId="{BF0303BE-F233-442C-9EF1-E7378D46B23C}" type="presOf" srcId="{25E56175-9FDA-4368-9EB1-CEB2EC9870E2}" destId="{5431126D-70DA-4E52-8A57-EA57BBFD2F68}" srcOrd="1" destOrd="0" presId="urn:microsoft.com/office/officeart/2005/8/layout/process1"/>
    <dgm:cxn modelId="{9AE38527-E310-47CD-8CD3-D4CD9CD286C2}" type="presOf" srcId="{25E56175-9FDA-4368-9EB1-CEB2EC9870E2}" destId="{52BE271B-4EA9-4523-B4E0-EDD4EA0A7EDB}" srcOrd="0" destOrd="0" presId="urn:microsoft.com/office/officeart/2005/8/layout/process1"/>
    <dgm:cxn modelId="{C406C3DE-FC05-4714-BE76-825F2DF65519}" srcId="{A102B8AE-74A0-487F-BF08-7E20EE2F1E5B}" destId="{7FA34D38-691D-42F0-AA25-9B4B2282B5A4}" srcOrd="1" destOrd="0" parTransId="{BF7813CE-7564-42C2-B92B-CAC5DFBF538F}" sibTransId="{9E15184D-0F09-4BEE-8343-5F43220F276F}"/>
    <dgm:cxn modelId="{A12E738D-73A5-4920-BE01-9BB697AF0247}" type="presOf" srcId="{2C3701DE-B136-4E0E-839D-43FDB298CE9D}" destId="{78A8B7F3-72DC-42E2-9F30-6196D8D80DB5}" srcOrd="0" destOrd="0" presId="urn:microsoft.com/office/officeart/2005/8/layout/process1"/>
    <dgm:cxn modelId="{7F854D86-69E8-43ED-9400-330617FFB8BA}" srcId="{A102B8AE-74A0-487F-BF08-7E20EE2F1E5B}" destId="{B12B5D12-EEBD-4560-9653-078B24E6DCC8}" srcOrd="2" destOrd="0" parTransId="{0FDB61AE-2CF6-4C1F-BE78-BF082B6DAB02}" sibTransId="{00579379-F4EA-4B4E-83F8-B8E0B77A0F2D}"/>
    <dgm:cxn modelId="{65357426-407C-45F9-8204-C4FB60B9A432}" type="presOf" srcId="{9E15184D-0F09-4BEE-8343-5F43220F276F}" destId="{35077778-50D6-4D08-BEAC-D38D5E5B5609}" srcOrd="1" destOrd="0" presId="urn:microsoft.com/office/officeart/2005/8/layout/process1"/>
    <dgm:cxn modelId="{5D06406D-8143-4812-A76A-F98597360E01}" srcId="{A102B8AE-74A0-487F-BF08-7E20EE2F1E5B}" destId="{2C3701DE-B136-4E0E-839D-43FDB298CE9D}" srcOrd="0" destOrd="0" parTransId="{FD06CB80-9BD0-48E5-AB28-0250ADF679A8}" sibTransId="{25E56175-9FDA-4368-9EB1-CEB2EC9870E2}"/>
    <dgm:cxn modelId="{74EF50FD-A923-4EA6-B5B1-8D5EBDAF320C}" type="presOf" srcId="{A102B8AE-74A0-487F-BF08-7E20EE2F1E5B}" destId="{B70BD357-D0F1-479D-91DC-C49A5D086683}" srcOrd="0" destOrd="0" presId="urn:microsoft.com/office/officeart/2005/8/layout/process1"/>
    <dgm:cxn modelId="{0966E84D-86F0-4763-A4C7-C9EFCE386888}" type="presOf" srcId="{7FA34D38-691D-42F0-AA25-9B4B2282B5A4}" destId="{F6AA960E-EBE5-456A-868F-ECB01C4A08F6}" srcOrd="0" destOrd="0" presId="urn:microsoft.com/office/officeart/2005/8/layout/process1"/>
    <dgm:cxn modelId="{558B78E9-D851-4E75-A095-707A6F5A3A0C}" type="presOf" srcId="{9E15184D-0F09-4BEE-8343-5F43220F276F}" destId="{24603A55-7399-429E-8433-82BA1E0BAB5D}" srcOrd="0" destOrd="0" presId="urn:microsoft.com/office/officeart/2005/8/layout/process1"/>
    <dgm:cxn modelId="{88BC0A29-27BA-470F-BD93-14A7B3ED16AC}" type="presParOf" srcId="{B70BD357-D0F1-479D-91DC-C49A5D086683}" destId="{78A8B7F3-72DC-42E2-9F30-6196D8D80DB5}" srcOrd="0" destOrd="0" presId="urn:microsoft.com/office/officeart/2005/8/layout/process1"/>
    <dgm:cxn modelId="{B2BA179B-5649-4858-8DE6-D2901F51C78B}" type="presParOf" srcId="{B70BD357-D0F1-479D-91DC-C49A5D086683}" destId="{52BE271B-4EA9-4523-B4E0-EDD4EA0A7EDB}" srcOrd="1" destOrd="0" presId="urn:microsoft.com/office/officeart/2005/8/layout/process1"/>
    <dgm:cxn modelId="{E12DF593-3FCA-472C-8F91-C0405B060FFC}" type="presParOf" srcId="{52BE271B-4EA9-4523-B4E0-EDD4EA0A7EDB}" destId="{5431126D-70DA-4E52-8A57-EA57BBFD2F68}" srcOrd="0" destOrd="0" presId="urn:microsoft.com/office/officeart/2005/8/layout/process1"/>
    <dgm:cxn modelId="{40B20A34-C9D8-4FBD-BE3D-68482B3EEBA6}" type="presParOf" srcId="{B70BD357-D0F1-479D-91DC-C49A5D086683}" destId="{F6AA960E-EBE5-456A-868F-ECB01C4A08F6}" srcOrd="2" destOrd="0" presId="urn:microsoft.com/office/officeart/2005/8/layout/process1"/>
    <dgm:cxn modelId="{3793992A-F967-4489-92C6-DD3EF6D4AD42}" type="presParOf" srcId="{B70BD357-D0F1-479D-91DC-C49A5D086683}" destId="{24603A55-7399-429E-8433-82BA1E0BAB5D}" srcOrd="3" destOrd="0" presId="urn:microsoft.com/office/officeart/2005/8/layout/process1"/>
    <dgm:cxn modelId="{E603DEEB-4BEF-411A-9788-1B538EA986B1}" type="presParOf" srcId="{24603A55-7399-429E-8433-82BA1E0BAB5D}" destId="{35077778-50D6-4D08-BEAC-D38D5E5B5609}" srcOrd="0" destOrd="0" presId="urn:microsoft.com/office/officeart/2005/8/layout/process1"/>
    <dgm:cxn modelId="{C391AB56-60D9-4525-A4E1-846F26DB407C}" type="presParOf" srcId="{B70BD357-D0F1-479D-91DC-C49A5D086683}" destId="{CB9FEBC3-884F-412C-A6B7-56D3D247D2D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A8B7F3-72DC-42E2-9F30-6196D8D80DB5}">
      <dsp:nvSpPr>
        <dsp:cNvPr id="0" name=""/>
        <dsp:cNvSpPr/>
      </dsp:nvSpPr>
      <dsp:spPr>
        <a:xfrm>
          <a:off x="5408" y="815278"/>
          <a:ext cx="1616455" cy="9698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1900" kern="1200" dirty="0"/>
            <a:t>Code source</a:t>
          </a:r>
        </a:p>
      </dsp:txBody>
      <dsp:txXfrm>
        <a:off x="33815" y="843685"/>
        <a:ext cx="1559641" cy="913059"/>
      </dsp:txXfrm>
    </dsp:sp>
    <dsp:sp modelId="{52BE271B-4EA9-4523-B4E0-EDD4EA0A7EDB}">
      <dsp:nvSpPr>
        <dsp:cNvPr id="0" name=""/>
        <dsp:cNvSpPr/>
      </dsp:nvSpPr>
      <dsp:spPr>
        <a:xfrm>
          <a:off x="1783508" y="1099775"/>
          <a:ext cx="342688" cy="4008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CH" sz="1500" kern="1200"/>
        </a:p>
      </dsp:txBody>
      <dsp:txXfrm>
        <a:off x="1783508" y="1179951"/>
        <a:ext cx="239882" cy="240528"/>
      </dsp:txXfrm>
    </dsp:sp>
    <dsp:sp modelId="{F6AA960E-EBE5-456A-868F-ECB01C4A08F6}">
      <dsp:nvSpPr>
        <dsp:cNvPr id="0" name=""/>
        <dsp:cNvSpPr/>
      </dsp:nvSpPr>
      <dsp:spPr>
        <a:xfrm>
          <a:off x="2268445" y="815278"/>
          <a:ext cx="1616455" cy="9698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1900" kern="1200" dirty="0"/>
            <a:t>Interpréteur</a:t>
          </a:r>
        </a:p>
      </dsp:txBody>
      <dsp:txXfrm>
        <a:off x="2296852" y="843685"/>
        <a:ext cx="1559641" cy="913059"/>
      </dsp:txXfrm>
    </dsp:sp>
    <dsp:sp modelId="{24603A55-7399-429E-8433-82BA1E0BAB5D}">
      <dsp:nvSpPr>
        <dsp:cNvPr id="0" name=""/>
        <dsp:cNvSpPr/>
      </dsp:nvSpPr>
      <dsp:spPr>
        <a:xfrm>
          <a:off x="4046546" y="1099775"/>
          <a:ext cx="342688" cy="4008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CH" sz="1500" kern="1200"/>
        </a:p>
      </dsp:txBody>
      <dsp:txXfrm>
        <a:off x="4046546" y="1179951"/>
        <a:ext cx="239882" cy="240528"/>
      </dsp:txXfrm>
    </dsp:sp>
    <dsp:sp modelId="{CB9FEBC3-884F-412C-A6B7-56D3D247D2DD}">
      <dsp:nvSpPr>
        <dsp:cNvPr id="0" name=""/>
        <dsp:cNvSpPr/>
      </dsp:nvSpPr>
      <dsp:spPr>
        <a:xfrm>
          <a:off x="4531482" y="815278"/>
          <a:ext cx="1616455" cy="9698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1900" kern="1200" dirty="0"/>
            <a:t>Résultat</a:t>
          </a:r>
        </a:p>
      </dsp:txBody>
      <dsp:txXfrm>
        <a:off x="4559889" y="843685"/>
        <a:ext cx="1559641" cy="9130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ACF26-7E7F-4493-BDDC-ACD9109C70C6}" type="datetimeFigureOut">
              <a:rPr lang="fr-CH" smtClean="0"/>
              <a:t>16.09.2019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H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8239A-C433-4D32-9AD7-0066685A664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54233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98239A-C433-4D32-9AD7-0066685A6641}" type="slidenum">
              <a:rPr lang="fr-CH" smtClean="0"/>
              <a:t>1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419217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8239A-C433-4D32-9AD7-0066685A6641}" type="slidenum">
              <a:rPr lang="fr-CH" smtClean="0"/>
              <a:t>2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963608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98239A-C433-4D32-9AD7-0066685A6641}" type="slidenum">
              <a:rPr lang="fr-CH" smtClean="0"/>
              <a:t>3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985944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8239A-C433-4D32-9AD7-0066685A6641}" type="slidenum">
              <a:rPr lang="fr-CH" smtClean="0"/>
              <a:t>4</a:t>
            </a:fld>
            <a:endParaRPr lang="fr-CH" dirty="0"/>
          </a:p>
        </p:txBody>
      </p:sp>
      <p:sp>
        <p:nvSpPr>
          <p:cNvPr id="6" name="Espace réservé des notes 5">
            <a:extLst>
              <a:ext uri="{FF2B5EF4-FFF2-40B4-BE49-F238E27FC236}">
                <a16:creationId xmlns:a16="http://schemas.microsoft.com/office/drawing/2014/main" id="{FE230576-7905-4A1D-91BE-76FDD43C7F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16480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8239A-C433-4D32-9AD7-0066685A6641}" type="slidenum">
              <a:rPr lang="fr-CH" smtClean="0"/>
              <a:t>5</a:t>
            </a:fld>
            <a:endParaRPr lang="fr-CH" dirty="0"/>
          </a:p>
        </p:txBody>
      </p:sp>
      <p:sp>
        <p:nvSpPr>
          <p:cNvPr id="6" name="Espace réservé des notes 5">
            <a:extLst>
              <a:ext uri="{FF2B5EF4-FFF2-40B4-BE49-F238E27FC236}">
                <a16:creationId xmlns:a16="http://schemas.microsoft.com/office/drawing/2014/main" id="{B958A742-E6E0-491D-8064-2AC5C993D5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66508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8239A-C433-4D32-9AD7-0066685A6641}" type="slidenum">
              <a:rPr lang="fr-CH" smtClean="0"/>
              <a:t>6</a:t>
            </a:fld>
            <a:endParaRPr lang="fr-CH" dirty="0"/>
          </a:p>
        </p:txBody>
      </p:sp>
      <p:sp>
        <p:nvSpPr>
          <p:cNvPr id="6" name="Espace réservé des notes 5">
            <a:extLst>
              <a:ext uri="{FF2B5EF4-FFF2-40B4-BE49-F238E27FC236}">
                <a16:creationId xmlns:a16="http://schemas.microsoft.com/office/drawing/2014/main" id="{40618930-E65B-4A2B-A1FD-5BD43D28BB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42682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8239A-C433-4D32-9AD7-0066685A6641}" type="slidenum">
              <a:rPr lang="fr-CH" smtClean="0"/>
              <a:t>7</a:t>
            </a:fld>
            <a:endParaRPr lang="fr-CH" dirty="0"/>
          </a:p>
        </p:txBody>
      </p:sp>
      <p:sp>
        <p:nvSpPr>
          <p:cNvPr id="6" name="Espace réservé des notes 5">
            <a:extLst>
              <a:ext uri="{FF2B5EF4-FFF2-40B4-BE49-F238E27FC236}">
                <a16:creationId xmlns:a16="http://schemas.microsoft.com/office/drawing/2014/main" id="{E1D62312-D003-436C-9D34-55D3635F64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02051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98239A-C433-4D32-9AD7-0066685A6641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87456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98239A-C433-4D32-9AD7-0066685A6641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33583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40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A158474-878A-42B5-A55E-F07E37DD4417}"/>
              </a:ext>
            </a:extLst>
          </p:cNvPr>
          <p:cNvSpPr txBox="1">
            <a:spLocks/>
          </p:cNvSpPr>
          <p:nvPr userDrawn="1"/>
        </p:nvSpPr>
        <p:spPr>
          <a:xfrm>
            <a:off x="9835548" y="4260122"/>
            <a:ext cx="786481" cy="656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8F0443EA-8DAE-4076-8989-F7EBBE2E07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815811" y="4310130"/>
            <a:ext cx="747712" cy="598487"/>
          </a:xfrm>
        </p:spPr>
        <p:txBody>
          <a:bodyPr anchor="ctr"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algn="ctr">
              <a:defRPr sz="2800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400">
                <a:solidFill>
                  <a:schemeClr val="bg1"/>
                </a:solidFill>
              </a:defRPr>
            </a:lvl4pPr>
            <a:lvl5pPr algn="ctr"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fr-CH" dirty="0"/>
              <a:t>n</a:t>
            </a:r>
          </a:p>
        </p:txBody>
      </p:sp>
      <p:sp>
        <p:nvSpPr>
          <p:cNvPr id="21" name="Sous-titre 2">
            <a:extLst>
              <a:ext uri="{FF2B5EF4-FFF2-40B4-BE49-F238E27FC236}">
                <a16:creationId xmlns:a16="http://schemas.microsoft.com/office/drawing/2014/main" id="{DB30985B-1297-42D5-B489-65120FA0D5AB}"/>
              </a:ext>
            </a:extLst>
          </p:cNvPr>
          <p:cNvSpPr txBox="1">
            <a:spLocks/>
          </p:cNvSpPr>
          <p:nvPr userDrawn="1"/>
        </p:nvSpPr>
        <p:spPr>
          <a:xfrm>
            <a:off x="1222248" y="4541520"/>
            <a:ext cx="7891272" cy="1069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 dirty="0"/>
              <a:t>631-1 Apprentissage de la programmation avec Python</a:t>
            </a:r>
          </a:p>
          <a:p>
            <a:pPr marL="0" indent="0">
              <a:buNone/>
            </a:pPr>
            <a:r>
              <a:rPr lang="fr-CH" dirty="0"/>
              <a:t>Programmation I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17/09/2018</a:t>
            </a:r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17/09/2018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/>
          <a:lstStyle/>
          <a:p>
            <a:r>
              <a:rPr lang="fr-CH"/>
              <a:t>631-1 Apprentissage de la programmation - Sonia Perrotte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17/09/2018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/>
          <a:lstStyle/>
          <a:p>
            <a:r>
              <a:rPr lang="fr-CH"/>
              <a:t>631-1 Apprentissage de la programmation - Sonia Perrotte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4000" b="0" cap="none" baseline="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r>
              <a:rPr lang="en-US"/>
              <a:t>17/09/2018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CH" sz="1100" smtClean="0">
                <a:solidFill>
                  <a:schemeClr val="tx2"/>
                </a:solidFill>
              </a:defRPr>
            </a:lvl1pPr>
          </a:lstStyle>
          <a:p>
            <a:r>
              <a:rPr lang="fr-CH"/>
              <a:t>631-1 Apprentissage de la programmation - Sonia Perrotte</a:t>
            </a:r>
            <a:endParaRPr lang="fr-CH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grpSp>
        <p:nvGrpSpPr>
          <p:cNvPr id="11" name="Group 6">
            <a:extLst>
              <a:ext uri="{FF2B5EF4-FFF2-40B4-BE49-F238E27FC236}">
                <a16:creationId xmlns:a16="http://schemas.microsoft.com/office/drawing/2014/main" id="{EB266C64-AC7A-4B16-853B-1A4B32C4811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2" name="Oval 7">
              <a:extLst>
                <a:ext uri="{FF2B5EF4-FFF2-40B4-BE49-F238E27FC236}">
                  <a16:creationId xmlns:a16="http://schemas.microsoft.com/office/drawing/2014/main" id="{57260DDB-FF2C-46E9-A5E3-3DD1948C3250}"/>
                </a:ext>
              </a:extLst>
            </p:cNvPr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3" name="Oval 8">
              <a:extLst>
                <a:ext uri="{FF2B5EF4-FFF2-40B4-BE49-F238E27FC236}">
                  <a16:creationId xmlns:a16="http://schemas.microsoft.com/office/drawing/2014/main" id="{72152344-9CE8-4A70-AAC8-1A6AB8E3E51E}"/>
                </a:ext>
              </a:extLst>
            </p:cNvPr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58AFBE2-1C22-4BB1-B0D9-47530CD39A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6516" y="0"/>
            <a:ext cx="211661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695575" y="685800"/>
            <a:ext cx="7540371" cy="5020056"/>
          </a:xfr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ü"/>
              <a:defRPr lang="fr-FR" sz="24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182880" algn="l" defTabSz="914400" rtl="0" eaLnBrk="1" latinLnBrk="0" hangingPunct="1">
              <a:lnSpc>
                <a:spcPct val="90000"/>
              </a:lnSpc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defRPr lang="fr-FR" sz="24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82880" algn="l" defTabSz="914400" rtl="0" eaLnBrk="1" latinLnBrk="0" hangingPunct="1">
              <a:lnSpc>
                <a:spcPct val="90000"/>
              </a:lnSpc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defRPr lang="fr-FR" sz="24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82880" algn="l" defTabSz="914400" rtl="0" eaLnBrk="1" latinLnBrk="0" hangingPunct="1">
              <a:lnSpc>
                <a:spcPct val="90000"/>
              </a:lnSpc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defRPr lang="fr-FR" sz="24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82880" algn="l" defTabSz="914400" rtl="0" eaLnBrk="1" latinLnBrk="0" hangingPunct="1">
              <a:lnSpc>
                <a:spcPct val="90000"/>
              </a:lnSpc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defRPr lang="fr-FR" sz="24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noProof="0" dirty="0"/>
              <a:t> Modifiez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17/09/2018</a:t>
            </a:r>
            <a:endParaRPr lang="fr-FR" noProof="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5D73E0E-C4CF-4AA6-8BB2-258F397F6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6200000">
            <a:off x="-1837449" y="2809471"/>
            <a:ext cx="5844540" cy="1239056"/>
          </a:xfrm>
        </p:spPr>
        <p:txBody>
          <a:bodyPr anchor="ctr">
            <a:noAutofit/>
          </a:bodyPr>
          <a:lstStyle>
            <a:lvl1pPr algn="r">
              <a:lnSpc>
                <a:spcPct val="80000"/>
              </a:lnSpc>
              <a:defRPr sz="440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FE1B7E5C-A15C-4B11-8335-3AE026D1B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95575" y="6319470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fr-CH" sz="1100" smtClean="0">
                <a:solidFill>
                  <a:schemeClr val="tx2"/>
                </a:solidFill>
              </a:defRPr>
            </a:lvl1pPr>
          </a:lstStyle>
          <a:p>
            <a:r>
              <a:rPr lang="fr-CH" dirty="0"/>
              <a:t>631-1 Apprentissage de la programmation - Sonia Perrotte</a:t>
            </a:r>
          </a:p>
        </p:txBody>
      </p:sp>
      <p:grpSp>
        <p:nvGrpSpPr>
          <p:cNvPr id="15" name="Group 6">
            <a:extLst>
              <a:ext uri="{FF2B5EF4-FFF2-40B4-BE49-F238E27FC236}">
                <a16:creationId xmlns:a16="http://schemas.microsoft.com/office/drawing/2014/main" id="{0C76A319-F4E1-40F9-AD4C-E0B3E6DACB3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6" name="Oval 7">
              <a:extLst>
                <a:ext uri="{FF2B5EF4-FFF2-40B4-BE49-F238E27FC236}">
                  <a16:creationId xmlns:a16="http://schemas.microsoft.com/office/drawing/2014/main" id="{03E0DF7F-1D83-4039-94A9-2B3B8CDD072B}"/>
                </a:ext>
              </a:extLst>
            </p:cNvPr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7" name="Oval 8">
              <a:extLst>
                <a:ext uri="{FF2B5EF4-FFF2-40B4-BE49-F238E27FC236}">
                  <a16:creationId xmlns:a16="http://schemas.microsoft.com/office/drawing/2014/main" id="{7C10BD9F-FAC7-4E30-9CEE-9FC2198C63FA}"/>
                </a:ext>
              </a:extLst>
            </p:cNvPr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4B241385-2849-490E-833D-FB6A5F0BAE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548301"/>
          </a:xfrm>
        </p:spPr>
        <p:txBody>
          <a:bodyPr>
            <a:normAutofit/>
          </a:bodyPr>
          <a:lstStyle>
            <a:lvl1pPr>
              <a:defRPr sz="2800" cap="none" baseline="0">
                <a:solidFill>
                  <a:schemeClr val="accent2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69848" y="1393370"/>
            <a:ext cx="10058400" cy="4778829"/>
          </a:xfrm>
        </p:spPr>
        <p:txBody>
          <a:bodyPr>
            <a:normAutofit/>
          </a:bodyPr>
          <a:lstStyle>
            <a:lvl1pPr marL="182880" indent="-182880">
              <a:buFont typeface="Wingdings" panose="05000000000000000000" pitchFamily="2" charset="2"/>
              <a:buChar char="ü"/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 dirty="0"/>
              <a:t>  Modifiez les styles du texte du masque</a:t>
            </a:r>
          </a:p>
          <a:p>
            <a:pPr lvl="1"/>
            <a:r>
              <a:rPr lang="fr-FR" dirty="0"/>
              <a:t> Deuxième niveau</a:t>
            </a:r>
          </a:p>
          <a:p>
            <a:pPr lvl="2"/>
            <a:r>
              <a:rPr lang="fr-FR" dirty="0"/>
              <a:t> Troisième niveau</a:t>
            </a:r>
          </a:p>
          <a:p>
            <a:pPr lvl="3"/>
            <a:r>
              <a:rPr lang="fr-FR" dirty="0"/>
              <a:t> Quatrième niveau</a:t>
            </a:r>
          </a:p>
          <a:p>
            <a:pPr lvl="4"/>
            <a:r>
              <a:rPr lang="fr-FR" dirty="0"/>
              <a:t> 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17/09/2018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B0F1F7E-3043-44DB-9844-8F0138DD0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3753" y="6272783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CH" sz="1100" smtClean="0">
                <a:solidFill>
                  <a:schemeClr val="tx2"/>
                </a:solidFill>
              </a:defRPr>
            </a:lvl1pPr>
          </a:lstStyle>
          <a:p>
            <a:r>
              <a:rPr lang="fr-CH"/>
              <a:t>631-1 Apprentissage de la programmation - Sonia Perrotte</a:t>
            </a:r>
            <a:endParaRPr lang="fr-CH" dirty="0"/>
          </a:p>
        </p:txBody>
      </p:sp>
      <p:grpSp>
        <p:nvGrpSpPr>
          <p:cNvPr id="16" name="Group 6">
            <a:extLst>
              <a:ext uri="{FF2B5EF4-FFF2-40B4-BE49-F238E27FC236}">
                <a16:creationId xmlns:a16="http://schemas.microsoft.com/office/drawing/2014/main" id="{C4543BE0-AA14-4743-A407-3B5A7668F4B7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7" name="Oval 7">
              <a:extLst>
                <a:ext uri="{FF2B5EF4-FFF2-40B4-BE49-F238E27FC236}">
                  <a16:creationId xmlns:a16="http://schemas.microsoft.com/office/drawing/2014/main" id="{5B7CF157-EA1D-4359-82DF-6A872C9E35F1}"/>
                </a:ext>
              </a:extLst>
            </p:cNvPr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8" name="Oval 8">
              <a:extLst>
                <a:ext uri="{FF2B5EF4-FFF2-40B4-BE49-F238E27FC236}">
                  <a16:creationId xmlns:a16="http://schemas.microsoft.com/office/drawing/2014/main" id="{02952869-7AED-438C-8AAB-C67F3DDE3A0B}"/>
                </a:ext>
              </a:extLst>
            </p:cNvPr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00B3E00A-EB6A-43B1-B61E-8FC6EF30C2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A7FA9EC-58B2-42BB-BB2C-F276E6E12218}"/>
              </a:ext>
            </a:extLst>
          </p:cNvPr>
          <p:cNvSpPr/>
          <p:nvPr userDrawn="1"/>
        </p:nvSpPr>
        <p:spPr>
          <a:xfrm>
            <a:off x="0" y="0"/>
            <a:ext cx="12192000" cy="1137138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548301"/>
          </a:xfrm>
        </p:spPr>
        <p:txBody>
          <a:bodyPr>
            <a:normAutofit/>
          </a:bodyPr>
          <a:lstStyle>
            <a:lvl1pPr>
              <a:defRPr sz="2800" cap="none" baseline="0">
                <a:solidFill>
                  <a:schemeClr val="accent2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69848" y="1393370"/>
            <a:ext cx="10058400" cy="4778829"/>
          </a:xfrm>
        </p:spPr>
        <p:txBody>
          <a:bodyPr>
            <a:normAutofit/>
          </a:bodyPr>
          <a:lstStyle>
            <a:lvl1pPr marL="182880" indent="-182880">
              <a:buFont typeface="Wingdings" panose="05000000000000000000" pitchFamily="2" charset="2"/>
              <a:buChar char="ü"/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 dirty="0"/>
              <a:t>  Modifiez les styles du texte du masque</a:t>
            </a:r>
          </a:p>
          <a:p>
            <a:pPr lvl="1"/>
            <a:r>
              <a:rPr lang="fr-FR" dirty="0"/>
              <a:t> Deuxième niveau</a:t>
            </a:r>
          </a:p>
          <a:p>
            <a:pPr lvl="2"/>
            <a:r>
              <a:rPr lang="fr-FR" dirty="0"/>
              <a:t> Troisième niveau</a:t>
            </a:r>
          </a:p>
          <a:p>
            <a:pPr lvl="3"/>
            <a:r>
              <a:rPr lang="fr-FR" dirty="0"/>
              <a:t> Quatrième niveau</a:t>
            </a:r>
          </a:p>
          <a:p>
            <a:pPr lvl="4"/>
            <a:r>
              <a:rPr lang="fr-FR" dirty="0"/>
              <a:t> 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17/09/2018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B0F1F7E-3043-44DB-9844-8F0138DD0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3753" y="6272783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CH" sz="1100" smtClean="0">
                <a:solidFill>
                  <a:schemeClr val="tx2"/>
                </a:solidFill>
              </a:defRPr>
            </a:lvl1pPr>
          </a:lstStyle>
          <a:p>
            <a:r>
              <a:rPr lang="fr-CH"/>
              <a:t>631-1 Apprentissage de la programmation - Sonia Perrotte</a:t>
            </a:r>
            <a:endParaRPr lang="fr-CH" dirty="0"/>
          </a:p>
        </p:txBody>
      </p:sp>
      <p:grpSp>
        <p:nvGrpSpPr>
          <p:cNvPr id="16" name="Group 6">
            <a:extLst>
              <a:ext uri="{FF2B5EF4-FFF2-40B4-BE49-F238E27FC236}">
                <a16:creationId xmlns:a16="http://schemas.microsoft.com/office/drawing/2014/main" id="{C4543BE0-AA14-4743-A407-3B5A7668F4B7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7" name="Oval 7">
              <a:extLst>
                <a:ext uri="{FF2B5EF4-FFF2-40B4-BE49-F238E27FC236}">
                  <a16:creationId xmlns:a16="http://schemas.microsoft.com/office/drawing/2014/main" id="{5B7CF157-EA1D-4359-82DF-6A872C9E35F1}"/>
                </a:ext>
              </a:extLst>
            </p:cNvPr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8" name="Oval 8">
              <a:extLst>
                <a:ext uri="{FF2B5EF4-FFF2-40B4-BE49-F238E27FC236}">
                  <a16:creationId xmlns:a16="http://schemas.microsoft.com/office/drawing/2014/main" id="{02952869-7AED-438C-8AAB-C67F3DDE3A0B}"/>
                </a:ext>
              </a:extLst>
            </p:cNvPr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00B3E00A-EB6A-43B1-B61E-8FC6EF30C2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39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17/09/2018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/>
          <a:lstStyle/>
          <a:p>
            <a:r>
              <a:rPr lang="fr-CH"/>
              <a:t>631-1 Apprentissage de la programmation - Sonia Perrotte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17/09/2018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/>
          <a:lstStyle/>
          <a:p>
            <a:r>
              <a:rPr lang="fr-CH"/>
              <a:t>631-1 Apprentissage de la programmation - Sonia Perrotte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17/09/2018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/>
          <a:lstStyle/>
          <a:p>
            <a:r>
              <a:rPr lang="fr-CH"/>
              <a:t>631-1 Apprentissage de la programmation - Sonia Perrotte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17/09/2018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32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1436914"/>
            <a:ext cx="10058400" cy="4735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/>
              <a:t>17/09/2018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3" r:id="rId2"/>
    <p:sldLayoutId id="2147483848" r:id="rId3"/>
    <p:sldLayoutId id="2147483842" r:id="rId4"/>
    <p:sldLayoutId id="2147483852" r:id="rId5"/>
    <p:sldLayoutId id="2147483844" r:id="rId6"/>
    <p:sldLayoutId id="2147483845" r:id="rId7"/>
    <p:sldLayoutId id="2147483846" r:id="rId8"/>
    <p:sldLayoutId id="2147483847" r:id="rId9"/>
    <p:sldLayoutId id="2147483849" r:id="rId10"/>
    <p:sldLayoutId id="2147483850" r:id="rId11"/>
    <p:sldLayoutId id="2147483851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cap="none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3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ü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3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3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3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3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7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download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412002-0EF7-482C-8818-F3CD3A8418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Introduction à Python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548108C-D04E-4D24-BB16-0DF23C8AC0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8506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16200000">
            <a:off x="-1066800" y="2543175"/>
            <a:ext cx="5029200" cy="1314450"/>
          </a:xfrm>
        </p:spPr>
        <p:txBody>
          <a:bodyPr anchor="t">
            <a:normAutofit/>
          </a:bodyPr>
          <a:lstStyle/>
          <a:p>
            <a:r>
              <a:rPr lang="fr-CH" sz="4400" spc="200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 Pourquoi apprendre à programmation ?</a:t>
            </a:r>
          </a:p>
          <a:p>
            <a:r>
              <a:rPr lang="fr-CH" dirty="0"/>
              <a:t> Pourquoi Python ?</a:t>
            </a:r>
          </a:p>
          <a:p>
            <a:r>
              <a:rPr lang="fr-CH" dirty="0"/>
              <a:t> L’interpréteur</a:t>
            </a:r>
          </a:p>
          <a:p>
            <a:r>
              <a:rPr lang="fr-CH" dirty="0"/>
              <a:t> L’IDLE</a:t>
            </a:r>
          </a:p>
          <a:p>
            <a:r>
              <a:rPr lang="fr-CH" dirty="0"/>
              <a:t> Mise en route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6504D7-BEF6-4F1E-B455-09039F3D4E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fr-FR" noProof="0" smtClean="0"/>
              <a:t>2</a:t>
            </a:fld>
            <a:endParaRPr lang="fr-FR" noProof="0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FE359D4-29F5-4286-88A3-266833ABD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77568" y="6272784"/>
            <a:ext cx="428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fr-CH" sz="1100" smtClean="0">
                <a:solidFill>
                  <a:schemeClr val="tx2"/>
                </a:solidFill>
              </a:defRPr>
            </a:lvl1pPr>
          </a:lstStyle>
          <a:p>
            <a:r>
              <a:rPr lang="fr-CH" dirty="0"/>
              <a:t>631-1 Apprentissage de la programmation - Sonia Perrotte</a:t>
            </a:r>
          </a:p>
        </p:txBody>
      </p:sp>
    </p:spTree>
    <p:extLst>
      <p:ext uri="{BB962C8B-B14F-4D97-AF65-F5344CB8AC3E}">
        <p14:creationId xmlns:p14="http://schemas.microsoft.com/office/powerpoint/2010/main" val="4281307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6073E3-C3BD-444F-BCBB-61E6B8956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Pourquoi apprendre à programmer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052D3A-3A70-4EA5-BBA3-5FE2BD962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  La programmation informatique permet de faire réaliser des actions à une machine</a:t>
            </a:r>
          </a:p>
          <a:p>
            <a:pPr marL="0" indent="0">
              <a:buNone/>
            </a:pP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024B3E-E29B-4274-B93F-08A369F15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A1ED3314-5E59-475A-8771-08A7C3144F7C}"/>
              </a:ext>
            </a:extLst>
          </p:cNvPr>
          <p:cNvGrpSpPr/>
          <p:nvPr/>
        </p:nvGrpSpPr>
        <p:grpSpPr>
          <a:xfrm>
            <a:off x="1800225" y="3009900"/>
            <a:ext cx="8069199" cy="800100"/>
            <a:chOff x="1800225" y="3009900"/>
            <a:chExt cx="8069199" cy="800100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A4DE5A8D-480B-439F-B7D7-8E36A58B3B02}"/>
                </a:ext>
              </a:extLst>
            </p:cNvPr>
            <p:cNvSpPr/>
            <p:nvPr/>
          </p:nvSpPr>
          <p:spPr>
            <a:xfrm>
              <a:off x="1800225" y="3019425"/>
              <a:ext cx="2009776" cy="78105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>
                  <a:solidFill>
                    <a:schemeClr val="tx1"/>
                  </a:solidFill>
                </a:rPr>
                <a:t>Problème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B26E681-CA48-4990-AEAA-C12C53C3A8FC}"/>
                </a:ext>
              </a:extLst>
            </p:cNvPr>
            <p:cNvSpPr/>
            <p:nvPr/>
          </p:nvSpPr>
          <p:spPr>
            <a:xfrm>
              <a:off x="4610100" y="3009900"/>
              <a:ext cx="2516124" cy="8001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/>
                <a:t>Programme informatique</a:t>
              </a:r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C0DD230D-3174-4AAA-9A7D-68129F8DC64C}"/>
                </a:ext>
              </a:extLst>
            </p:cNvPr>
            <p:cNvSpPr/>
            <p:nvPr/>
          </p:nvSpPr>
          <p:spPr>
            <a:xfrm>
              <a:off x="7859648" y="3019425"/>
              <a:ext cx="2009776" cy="78105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>
                  <a:solidFill>
                    <a:schemeClr val="tx1"/>
                  </a:solidFill>
                </a:rPr>
                <a:t>Résultat</a:t>
              </a:r>
            </a:p>
          </p:txBody>
        </p:sp>
        <p:cxnSp>
          <p:nvCxnSpPr>
            <p:cNvPr id="10" name="Connecteur droit avec flèche 9">
              <a:extLst>
                <a:ext uri="{FF2B5EF4-FFF2-40B4-BE49-F238E27FC236}">
                  <a16:creationId xmlns:a16="http://schemas.microsoft.com/office/drawing/2014/main" id="{F5D909F3-A908-4ADB-A9F0-B1EDCBF67C8E}"/>
                </a:ext>
              </a:extLst>
            </p:cNvPr>
            <p:cNvCxnSpPr>
              <a:cxnSpLocks/>
              <a:stCxn id="5" idx="6"/>
              <a:endCxn id="8" idx="1"/>
            </p:cNvCxnSpPr>
            <p:nvPr/>
          </p:nvCxnSpPr>
          <p:spPr>
            <a:xfrm>
              <a:off x="3810001" y="3409950"/>
              <a:ext cx="8000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7CA43C4B-AB80-4886-869D-2C054D376FCF}"/>
                </a:ext>
              </a:extLst>
            </p:cNvPr>
            <p:cNvCxnSpPr>
              <a:stCxn id="8" idx="3"/>
              <a:endCxn id="11" idx="2"/>
            </p:cNvCxnSpPr>
            <p:nvPr/>
          </p:nvCxnSpPr>
          <p:spPr>
            <a:xfrm>
              <a:off x="7126224" y="3409950"/>
              <a:ext cx="7334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C0DEF69D-EB2A-40FA-A961-9DFEFE0B85C3}"/>
              </a:ext>
            </a:extLst>
          </p:cNvPr>
          <p:cNvGrpSpPr/>
          <p:nvPr/>
        </p:nvGrpSpPr>
        <p:grpSpPr>
          <a:xfrm>
            <a:off x="1714500" y="4348481"/>
            <a:ext cx="8629418" cy="1200703"/>
            <a:chOff x="1714500" y="4160913"/>
            <a:chExt cx="8629418" cy="1200703"/>
          </a:xfrm>
        </p:grpSpPr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57F4F403-D488-49D0-837C-B2B3BEB62EE9}"/>
                </a:ext>
              </a:extLst>
            </p:cNvPr>
            <p:cNvSpPr/>
            <p:nvPr/>
          </p:nvSpPr>
          <p:spPr>
            <a:xfrm>
              <a:off x="1714500" y="4160913"/>
              <a:ext cx="2009776" cy="1030212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>
                  <a:solidFill>
                    <a:schemeClr val="tx1"/>
                  </a:solidFill>
                </a:rPr>
                <a:t>Aller de Genève à Lausanne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67FDEF6-C6FC-4191-B644-62374651C7D3}"/>
                </a:ext>
              </a:extLst>
            </p:cNvPr>
            <p:cNvSpPr/>
            <p:nvPr/>
          </p:nvSpPr>
          <p:spPr>
            <a:xfrm>
              <a:off x="4640200" y="4277295"/>
              <a:ext cx="2516124" cy="8001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/>
                <a:t>Programme informatique</a:t>
              </a:r>
            </a:p>
          </p:txBody>
        </p:sp>
        <p:cxnSp>
          <p:nvCxnSpPr>
            <p:cNvPr id="24" name="Connecteur droit avec flèche 23">
              <a:extLst>
                <a:ext uri="{FF2B5EF4-FFF2-40B4-BE49-F238E27FC236}">
                  <a16:creationId xmlns:a16="http://schemas.microsoft.com/office/drawing/2014/main" id="{C62F2E75-3AE9-407F-86D5-6AA97A24A94E}"/>
                </a:ext>
              </a:extLst>
            </p:cNvPr>
            <p:cNvCxnSpPr>
              <a:cxnSpLocks/>
              <a:stCxn id="18" idx="6"/>
              <a:endCxn id="20" idx="1"/>
            </p:cNvCxnSpPr>
            <p:nvPr/>
          </p:nvCxnSpPr>
          <p:spPr>
            <a:xfrm>
              <a:off x="3724276" y="4676019"/>
              <a:ext cx="915924" cy="1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FCEA7DA5-6F4B-4B99-9E54-438B8B45DC87}"/>
                </a:ext>
              </a:extLst>
            </p:cNvPr>
            <p:cNvSpPr/>
            <p:nvPr/>
          </p:nvSpPr>
          <p:spPr>
            <a:xfrm>
              <a:off x="7859648" y="4300536"/>
              <a:ext cx="2009776" cy="78105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>
                  <a:solidFill>
                    <a:schemeClr val="tx1"/>
                  </a:solidFill>
                </a:rPr>
                <a:t>Itinéraire</a:t>
              </a:r>
            </a:p>
          </p:txBody>
        </p:sp>
        <p:pic>
          <p:nvPicPr>
            <p:cNvPr id="25" name="Image 24">
              <a:extLst>
                <a:ext uri="{FF2B5EF4-FFF2-40B4-BE49-F238E27FC236}">
                  <a16:creationId xmlns:a16="http://schemas.microsoft.com/office/drawing/2014/main" id="{B07E1CD5-7F51-4E28-89B2-FF38B4EA8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05950" y="4647444"/>
              <a:ext cx="837968" cy="714172"/>
            </a:xfrm>
            <a:prstGeom prst="rect">
              <a:avLst/>
            </a:prstGeom>
          </p:spPr>
        </p:pic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id="{CD97FA7D-9676-4DFF-BEF1-ACEC35126247}"/>
                </a:ext>
              </a:extLst>
            </p:cNvPr>
            <p:cNvCxnSpPr>
              <a:stCxn id="20" idx="3"/>
              <a:endCxn id="27" idx="2"/>
            </p:cNvCxnSpPr>
            <p:nvPr/>
          </p:nvCxnSpPr>
          <p:spPr>
            <a:xfrm>
              <a:off x="7156324" y="4677345"/>
              <a:ext cx="703324" cy="137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23000FF1-E52F-4C83-B7ED-BBC23BC22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77568" y="6272784"/>
            <a:ext cx="428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fr-CH" sz="1100" smtClean="0">
                <a:solidFill>
                  <a:schemeClr val="tx2"/>
                </a:solidFill>
              </a:defRPr>
            </a:lvl1pPr>
          </a:lstStyle>
          <a:p>
            <a:r>
              <a:rPr lang="fr-CH" dirty="0"/>
              <a:t>631-1 Apprentissage de la programmation - Sonia Perrotte</a:t>
            </a:r>
          </a:p>
        </p:txBody>
      </p:sp>
    </p:spTree>
    <p:extLst>
      <p:ext uri="{BB962C8B-B14F-4D97-AF65-F5344CB8AC3E}">
        <p14:creationId xmlns:p14="http://schemas.microsoft.com/office/powerpoint/2010/main" val="285441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548301"/>
          </a:xfrm>
        </p:spPr>
        <p:txBody>
          <a:bodyPr/>
          <a:lstStyle/>
          <a:p>
            <a:r>
              <a:rPr lang="fr-CH" dirty="0"/>
              <a:t>Comment programmer ?</a:t>
            </a:r>
            <a:endParaRPr lang="fr-CH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400" dirty="0"/>
              <a:t> </a:t>
            </a:r>
            <a:r>
              <a:rPr lang="fr-CH" sz="2400" dirty="0" err="1"/>
              <a:t>Gràce</a:t>
            </a:r>
            <a:r>
              <a:rPr lang="fr-CH" sz="2400" dirty="0"/>
              <a:t> à un </a:t>
            </a:r>
            <a:r>
              <a:rPr lang="fr-CH" sz="2400" dirty="0" err="1"/>
              <a:t>language</a:t>
            </a:r>
            <a:r>
              <a:rPr lang="fr-CH" sz="2400" dirty="0"/>
              <a:t> de programmation</a:t>
            </a:r>
            <a:endParaRPr lang="fr-CH" sz="2000" dirty="0"/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22C98709-FA48-4DA8-8F96-2E769DEDC2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pic>
        <p:nvPicPr>
          <p:cNvPr id="8196" name="Picture 4" descr="RÃ©sultat de recherche d'images pour &quot;ordre chien&quot;">
            <a:extLst>
              <a:ext uri="{FF2B5EF4-FFF2-40B4-BE49-F238E27FC236}">
                <a16:creationId xmlns:a16="http://schemas.microsoft.com/office/drawing/2014/main" id="{A66739ED-E6FB-4E93-BDCC-FE625C3C0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752" y="3486150"/>
            <a:ext cx="3728020" cy="2294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ulle narrative : ronde 3">
            <a:extLst>
              <a:ext uri="{FF2B5EF4-FFF2-40B4-BE49-F238E27FC236}">
                <a16:creationId xmlns:a16="http://schemas.microsoft.com/office/drawing/2014/main" id="{48FB9577-0216-4118-B118-EB01BB76BC1B}"/>
              </a:ext>
            </a:extLst>
          </p:cNvPr>
          <p:cNvSpPr/>
          <p:nvPr/>
        </p:nvSpPr>
        <p:spPr>
          <a:xfrm>
            <a:off x="2419350" y="2676525"/>
            <a:ext cx="1609725" cy="80962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Assis !</a:t>
            </a:r>
          </a:p>
        </p:txBody>
      </p:sp>
      <p:pic>
        <p:nvPicPr>
          <p:cNvPr id="8198" name="Picture 6" descr="RÃ©sultat de recherche d'images pour &quot;developpeur&quot;">
            <a:extLst>
              <a:ext uri="{FF2B5EF4-FFF2-40B4-BE49-F238E27FC236}">
                <a16:creationId xmlns:a16="http://schemas.microsoft.com/office/drawing/2014/main" id="{D095AA4C-7F0E-4113-9848-0282312C4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338" y="2557463"/>
            <a:ext cx="4368694" cy="290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35611CC-EA02-4B5C-AD64-8569EA053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77568" y="6272784"/>
            <a:ext cx="428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fr-CH" sz="1100" smtClean="0">
                <a:solidFill>
                  <a:schemeClr val="tx2"/>
                </a:solidFill>
              </a:defRPr>
            </a:lvl1pPr>
          </a:lstStyle>
          <a:p>
            <a:r>
              <a:rPr lang="fr-CH" dirty="0"/>
              <a:t>631-1 Apprentissage de la programmation - Sonia Perrotte</a:t>
            </a:r>
          </a:p>
        </p:txBody>
      </p:sp>
    </p:spTree>
    <p:extLst>
      <p:ext uri="{BB962C8B-B14F-4D97-AF65-F5344CB8AC3E}">
        <p14:creationId xmlns:p14="http://schemas.microsoft.com/office/powerpoint/2010/main" val="173005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548301"/>
          </a:xfrm>
        </p:spPr>
        <p:txBody>
          <a:bodyPr/>
          <a:lstStyle/>
          <a:p>
            <a:r>
              <a:rPr lang="fr-CH" dirty="0"/>
              <a:t>Pourquoi Python ?</a:t>
            </a:r>
            <a:endParaRPr lang="fr-CH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400" dirty="0"/>
              <a:t> Langage facile à apprendre : concis et clair</a:t>
            </a:r>
          </a:p>
          <a:p>
            <a:r>
              <a:rPr lang="fr-CH" dirty="0"/>
              <a:t> Syntaxe très proche d’un notation algorithmique</a:t>
            </a:r>
            <a:endParaRPr lang="fr-CH" sz="2400" dirty="0"/>
          </a:p>
          <a:p>
            <a:r>
              <a:rPr lang="fr-CH" dirty="0"/>
              <a:t> Très utilisé dans le monde professionnel</a:t>
            </a:r>
          </a:p>
          <a:p>
            <a:r>
              <a:rPr lang="fr-CH" dirty="0"/>
              <a:t> Langage à usage général, multi-plateforme, open-source…</a:t>
            </a:r>
          </a:p>
          <a:p>
            <a:endParaRPr lang="fr-CH" sz="2000" dirty="0"/>
          </a:p>
          <a:p>
            <a:endParaRPr lang="fr-CH" sz="2000" dirty="0"/>
          </a:p>
          <a:p>
            <a:pPr marL="0" indent="0">
              <a:buNone/>
            </a:pPr>
            <a:r>
              <a:rPr lang="fr-CH" i="1" dirty="0"/>
              <a:t>1991 création de Python par Guido van </a:t>
            </a:r>
            <a:r>
              <a:rPr lang="fr-CH" i="1" dirty="0" err="1"/>
              <a:t>Rossum</a:t>
            </a:r>
            <a:r>
              <a:rPr lang="fr-CH" i="1" dirty="0"/>
              <a:t> (</a:t>
            </a:r>
            <a:r>
              <a:rPr lang="fr-CH" i="1" dirty="0" err="1"/>
              <a:t>Pays-bas</a:t>
            </a:r>
            <a:r>
              <a:rPr lang="fr-CH" i="1" dirty="0"/>
              <a:t>)</a:t>
            </a:r>
          </a:p>
          <a:p>
            <a:pPr marL="0" indent="0">
              <a:buNone/>
            </a:pPr>
            <a:r>
              <a:rPr lang="fr-CH" i="1" dirty="0"/>
              <a:t>Actuellement Python 3.7.4</a:t>
            </a:r>
          </a:p>
          <a:p>
            <a:pPr marL="0" indent="0">
              <a:buNone/>
            </a:pPr>
            <a:endParaRPr lang="fr-CH" sz="2000" dirty="0"/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22C98709-FA48-4DA8-8F96-2E769DEDC2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936D456-C041-4BDB-93FA-7AADB2C0E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77568" y="6272784"/>
            <a:ext cx="428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fr-CH" sz="1100" smtClean="0">
                <a:solidFill>
                  <a:schemeClr val="tx2"/>
                </a:solidFill>
              </a:defRPr>
            </a:lvl1pPr>
          </a:lstStyle>
          <a:p>
            <a:r>
              <a:rPr lang="fr-CH" dirty="0"/>
              <a:t>631-1 Apprentissage de la programmation - Sonia Perrotte</a:t>
            </a:r>
          </a:p>
        </p:txBody>
      </p:sp>
    </p:spTree>
    <p:extLst>
      <p:ext uri="{BB962C8B-B14F-4D97-AF65-F5344CB8AC3E}">
        <p14:creationId xmlns:p14="http://schemas.microsoft.com/office/powerpoint/2010/main" val="4093426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548301"/>
          </a:xfrm>
        </p:spPr>
        <p:txBody>
          <a:bodyPr/>
          <a:lstStyle/>
          <a:p>
            <a:r>
              <a:rPr lang="fr-CH" dirty="0"/>
              <a:t>L’interpréteur</a:t>
            </a:r>
            <a:endParaRPr lang="fr-CH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400" dirty="0"/>
              <a:t> Traduction du code source : compilateur ou interpréteur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22C98709-FA48-4DA8-8F96-2E769DEDC2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CB82D7C8-BB8E-4F84-B50D-1FA8C069B8E8}"/>
              </a:ext>
            </a:extLst>
          </p:cNvPr>
          <p:cNvGrpSpPr/>
          <p:nvPr/>
        </p:nvGrpSpPr>
        <p:grpSpPr>
          <a:xfrm>
            <a:off x="528244" y="2091776"/>
            <a:ext cx="4946847" cy="2699103"/>
            <a:chOff x="528244" y="2173837"/>
            <a:chExt cx="4946847" cy="2699103"/>
          </a:xfrm>
        </p:grpSpPr>
        <p:pic>
          <p:nvPicPr>
            <p:cNvPr id="8198" name="Picture 6" descr="RÃ©sultat de recherche d'images pour &quot;developpeur&quot;">
              <a:extLst>
                <a:ext uri="{FF2B5EF4-FFF2-40B4-BE49-F238E27FC236}">
                  <a16:creationId xmlns:a16="http://schemas.microsoft.com/office/drawing/2014/main" id="{D095AA4C-7F0E-4113-9848-0282312C47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3009" y="2866816"/>
              <a:ext cx="2485290" cy="2006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Bulle narrative : ronde 7">
              <a:extLst>
                <a:ext uri="{FF2B5EF4-FFF2-40B4-BE49-F238E27FC236}">
                  <a16:creationId xmlns:a16="http://schemas.microsoft.com/office/drawing/2014/main" id="{ED2FBFEF-BA55-47EA-B156-9F0672934347}"/>
                </a:ext>
              </a:extLst>
            </p:cNvPr>
            <p:cNvSpPr/>
            <p:nvPr/>
          </p:nvSpPr>
          <p:spPr>
            <a:xfrm>
              <a:off x="3818972" y="2277978"/>
              <a:ext cx="1656119" cy="924106"/>
            </a:xfrm>
            <a:prstGeom prst="wedgeEllipseCallout">
              <a:avLst>
                <a:gd name="adj1" fmla="val -43179"/>
                <a:gd name="adj2" fmla="val 6063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/>
                <a:t>Bonjour</a:t>
              </a:r>
            </a:p>
          </p:txBody>
        </p:sp>
        <p:sp>
          <p:nvSpPr>
            <p:cNvPr id="15" name="Bulle narrative : ronde 14">
              <a:extLst>
                <a:ext uri="{FF2B5EF4-FFF2-40B4-BE49-F238E27FC236}">
                  <a16:creationId xmlns:a16="http://schemas.microsoft.com/office/drawing/2014/main" id="{F891D459-41EE-42BD-A69C-C8649325AB86}"/>
                </a:ext>
              </a:extLst>
            </p:cNvPr>
            <p:cNvSpPr/>
            <p:nvPr/>
          </p:nvSpPr>
          <p:spPr>
            <a:xfrm>
              <a:off x="528244" y="2173837"/>
              <a:ext cx="1656119" cy="924106"/>
            </a:xfrm>
            <a:prstGeom prst="wedgeEllipseCallout">
              <a:avLst>
                <a:gd name="adj1" fmla="val 48999"/>
                <a:gd name="adj2" fmla="val 70911"/>
              </a:avLst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/>
                <a:t>Good </a:t>
              </a:r>
              <a:r>
                <a:rPr lang="fr-CH" dirty="0" err="1"/>
                <a:t>morning</a:t>
              </a:r>
              <a:endParaRPr lang="fr-CH" dirty="0"/>
            </a:p>
          </p:txBody>
        </p:sp>
      </p:grp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8918635-9676-4769-9EBE-D08B01C54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77568" y="6272784"/>
            <a:ext cx="428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fr-CH" sz="1100" smtClean="0">
                <a:solidFill>
                  <a:schemeClr val="tx2"/>
                </a:solidFill>
              </a:defRPr>
            </a:lvl1pPr>
          </a:lstStyle>
          <a:p>
            <a:r>
              <a:rPr lang="fr-CH" dirty="0"/>
              <a:t>631-1 Apprentissage de la programmation - Sonia Perrotte</a:t>
            </a:r>
          </a:p>
        </p:txBody>
      </p:sp>
      <p:graphicFrame>
        <p:nvGraphicFramePr>
          <p:cNvPr id="11" name="Diagramme 10">
            <a:extLst>
              <a:ext uri="{FF2B5EF4-FFF2-40B4-BE49-F238E27FC236}">
                <a16:creationId xmlns:a16="http://schemas.microsoft.com/office/drawing/2014/main" id="{7A4C6D0B-F514-44F9-B627-47BF8FA092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4321191"/>
              </p:ext>
            </p:extLst>
          </p:nvPr>
        </p:nvGraphicFramePr>
        <p:xfrm>
          <a:off x="5521569" y="3884516"/>
          <a:ext cx="6153346" cy="2600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4363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548301"/>
          </a:xfrm>
        </p:spPr>
        <p:txBody>
          <a:bodyPr/>
          <a:lstStyle/>
          <a:p>
            <a:r>
              <a:rPr lang="fr-CH" dirty="0"/>
              <a:t>Interpréteur et IDLE pour Python</a:t>
            </a:r>
            <a:endParaRPr lang="fr-CH" i="1" dirty="0"/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22C98709-FA48-4DA8-8F96-2E769DEDC2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73DA1E0F-83DC-4B56-9CDC-91260C9D7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/>
              <a:t> Interpréteur Python (</a:t>
            </a:r>
            <a:r>
              <a:rPr lang="fr-CH" dirty="0">
                <a:hlinkClick r:id="rId3"/>
              </a:rPr>
              <a:t>www.python.org/downloads</a:t>
            </a:r>
            <a:r>
              <a:rPr lang="fr-CH" dirty="0"/>
              <a:t>)</a:t>
            </a:r>
          </a:p>
          <a:p>
            <a:endParaRPr lang="fr-CH" dirty="0"/>
          </a:p>
          <a:p>
            <a:r>
              <a:rPr lang="fr-CH" dirty="0"/>
              <a:t> IDLE (Integrated </a:t>
            </a:r>
            <a:r>
              <a:rPr lang="fr-CH" dirty="0" err="1"/>
              <a:t>DeveLopment</a:t>
            </a:r>
            <a:r>
              <a:rPr lang="fr-CH" dirty="0"/>
              <a:t> </a:t>
            </a:r>
            <a:r>
              <a:rPr lang="fr-CH" dirty="0" err="1"/>
              <a:t>Environment</a:t>
            </a:r>
            <a:r>
              <a:rPr lang="fr-CH" dirty="0"/>
              <a:t>) = Editeur de programmation</a:t>
            </a:r>
          </a:p>
          <a:p>
            <a:pPr lvl="1"/>
            <a:r>
              <a:rPr lang="fr-CH" dirty="0"/>
              <a:t>Editeur de code</a:t>
            </a:r>
          </a:p>
          <a:p>
            <a:pPr lvl="1"/>
            <a:r>
              <a:rPr lang="fr-CH" dirty="0"/>
              <a:t>Lien avec l’interpréteur</a:t>
            </a:r>
          </a:p>
          <a:p>
            <a:pPr lvl="1"/>
            <a:r>
              <a:rPr lang="fr-CH" dirty="0"/>
              <a:t>Débugger</a:t>
            </a:r>
          </a:p>
          <a:p>
            <a:pPr lvl="1"/>
            <a:endParaRPr lang="fr-CH" dirty="0"/>
          </a:p>
          <a:p>
            <a:pPr marL="0" indent="0">
              <a:buNone/>
            </a:pPr>
            <a:r>
              <a:rPr lang="fr-CH" dirty="0"/>
              <a:t>=&gt; </a:t>
            </a:r>
            <a:r>
              <a:rPr lang="fr-CH" dirty="0" err="1"/>
              <a:t>PyCharm</a:t>
            </a:r>
            <a:endParaRPr lang="fr-CH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23555E6-6730-436E-91B5-B4FF40B68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77568" y="6272784"/>
            <a:ext cx="428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fr-CH" sz="1100" smtClean="0">
                <a:solidFill>
                  <a:schemeClr val="tx2"/>
                </a:solidFill>
              </a:defRPr>
            </a:lvl1pPr>
          </a:lstStyle>
          <a:p>
            <a:r>
              <a:rPr lang="fr-CH" dirty="0"/>
              <a:t>631-1 Apprentissage de la programmation - Sonia Perrotte</a:t>
            </a:r>
          </a:p>
        </p:txBody>
      </p:sp>
    </p:spTree>
    <p:extLst>
      <p:ext uri="{BB962C8B-B14F-4D97-AF65-F5344CB8AC3E}">
        <p14:creationId xmlns:p14="http://schemas.microsoft.com/office/powerpoint/2010/main" val="363751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94A2D0-D930-48B9-957D-EE67BAC70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Mise en route de </a:t>
            </a:r>
            <a:r>
              <a:rPr lang="fr-CH" dirty="0" err="1"/>
              <a:t>PyCharm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638546-41A9-42A6-97F1-0E4DCDC7A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 Choisir le profil « </a:t>
            </a:r>
            <a:r>
              <a:rPr lang="fr-CH" dirty="0" err="1"/>
              <a:t>Learner</a:t>
            </a:r>
            <a:r>
              <a:rPr lang="fr-CH" dirty="0"/>
              <a:t> »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r>
              <a:rPr lang="fr-CH" dirty="0" smtClean="0"/>
              <a:t> </a:t>
            </a:r>
            <a:r>
              <a:rPr lang="fr-CH" dirty="0"/>
              <a:t>Créer </a:t>
            </a:r>
            <a:r>
              <a:rPr lang="fr-CH" dirty="0" smtClean="0"/>
              <a:t>un nouveau projet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2F439D-3467-45D0-B9DA-884B9B3E98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08CCFBB-34BB-48F6-A877-C6AA154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241" y="1509280"/>
            <a:ext cx="2082750" cy="13404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2581" y="4054048"/>
            <a:ext cx="1895188" cy="211815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0502" y="3550473"/>
            <a:ext cx="4880777" cy="31139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7463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94A2D0-D930-48B9-957D-EE67BAC70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Mise en route de </a:t>
            </a:r>
            <a:r>
              <a:rPr lang="fr-CH" dirty="0" err="1"/>
              <a:t>PyCharm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638546-41A9-42A6-97F1-0E4DCDC7A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 </a:t>
            </a:r>
            <a:r>
              <a:rPr lang="fr-CH" dirty="0" smtClean="0"/>
              <a:t> </a:t>
            </a:r>
            <a:r>
              <a:rPr lang="fr-CH" dirty="0"/>
              <a:t>Créer l’arborescence</a:t>
            </a:r>
          </a:p>
          <a:p>
            <a:pPr lvl="1"/>
            <a:r>
              <a:rPr lang="fr-CH" dirty="0"/>
              <a:t>Projet </a:t>
            </a:r>
            <a:r>
              <a:rPr lang="fr-CH" dirty="0" smtClean="0"/>
              <a:t>« 631-1»  </a:t>
            </a:r>
            <a:r>
              <a:rPr lang="fr-CH" dirty="0"/>
              <a:t>sur Z</a:t>
            </a:r>
            <a:r>
              <a:rPr lang="fr-CH" dirty="0" smtClean="0"/>
              <a:t>:/documents</a:t>
            </a:r>
            <a:endParaRPr lang="fr-CH" dirty="0"/>
          </a:p>
          <a:p>
            <a:pPr lvl="1"/>
            <a:r>
              <a:rPr lang="fr-CH" dirty="0"/>
              <a:t>1 package par </a:t>
            </a:r>
            <a:r>
              <a:rPr lang="fr-CH" dirty="0" smtClean="0"/>
              <a:t>cours et par TP</a:t>
            </a:r>
            <a:endParaRPr lang="fr-CH" dirty="0"/>
          </a:p>
          <a:p>
            <a:pPr lvl="1"/>
            <a:r>
              <a:rPr lang="fr-CH" dirty="0"/>
              <a:t>1 fichier par exercice de </a:t>
            </a:r>
            <a:r>
              <a:rPr lang="fr-CH"/>
              <a:t>cours </a:t>
            </a:r>
            <a:r>
              <a:rPr lang="fr-CH" smtClean="0"/>
              <a:t>et </a:t>
            </a:r>
            <a:r>
              <a:rPr lang="fr-CH" dirty="0"/>
              <a:t>par question de TP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2F439D-3467-45D0-B9DA-884B9B3E98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7EA52E4-1C9B-429E-8E06-5D57C3B4F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77568" y="6272784"/>
            <a:ext cx="428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fr-CH" sz="1100" smtClean="0">
                <a:solidFill>
                  <a:schemeClr val="tx2"/>
                </a:solidFill>
              </a:defRPr>
            </a:lvl1pPr>
          </a:lstStyle>
          <a:p>
            <a:r>
              <a:rPr lang="fr-CH" dirty="0"/>
              <a:t>631-1 Apprentissage de la programmation - Sonia Perrotte</a:t>
            </a:r>
          </a:p>
        </p:txBody>
      </p:sp>
    </p:spTree>
    <p:extLst>
      <p:ext uri="{BB962C8B-B14F-4D97-AF65-F5344CB8AC3E}">
        <p14:creationId xmlns:p14="http://schemas.microsoft.com/office/powerpoint/2010/main" val="32820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ype de bois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287</Words>
  <Application>Microsoft Office PowerPoint</Application>
  <PresentationFormat>Grand écran</PresentationFormat>
  <Paragraphs>80</Paragraphs>
  <Slides>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Calibri</vt:lpstr>
      <vt:lpstr>Rockwell</vt:lpstr>
      <vt:lpstr>Rockwell Condensed</vt:lpstr>
      <vt:lpstr>Wingdings</vt:lpstr>
      <vt:lpstr>Type de bois</vt:lpstr>
      <vt:lpstr>Introduction à Python</vt:lpstr>
      <vt:lpstr>Sommaire</vt:lpstr>
      <vt:lpstr>Pourquoi apprendre à programmer ?</vt:lpstr>
      <vt:lpstr>Comment programmer ?</vt:lpstr>
      <vt:lpstr>Pourquoi Python ?</vt:lpstr>
      <vt:lpstr>L’interpréteur</vt:lpstr>
      <vt:lpstr>Interpréteur et IDLE pour Python</vt:lpstr>
      <vt:lpstr>Mise en route de PyCharm</vt:lpstr>
      <vt:lpstr>Mise en route de PyCharm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Typage, variable, entrée et sortie</dc:title>
  <dc:creator>Sonia Perrotte</dc:creator>
  <cp:lastModifiedBy>Perrotte Sonia (HES)</cp:lastModifiedBy>
  <cp:revision>107</cp:revision>
  <dcterms:created xsi:type="dcterms:W3CDTF">2018-09-16T06:57:39Z</dcterms:created>
  <dcterms:modified xsi:type="dcterms:W3CDTF">2019-09-16T06:03:07Z</dcterms:modified>
</cp:coreProperties>
</file>