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67" r:id="rId2"/>
    <p:sldId id="259" r:id="rId3"/>
    <p:sldId id="257" r:id="rId4"/>
    <p:sldId id="269" r:id="rId5"/>
    <p:sldId id="282" r:id="rId6"/>
    <p:sldId id="264" r:id="rId7"/>
    <p:sldId id="333" r:id="rId8"/>
    <p:sldId id="278" r:id="rId9"/>
    <p:sldId id="277" r:id="rId10"/>
    <p:sldId id="265" r:id="rId11"/>
    <p:sldId id="314" r:id="rId12"/>
    <p:sldId id="295" r:id="rId13"/>
    <p:sldId id="319" r:id="rId14"/>
    <p:sldId id="317" r:id="rId15"/>
    <p:sldId id="309" r:id="rId16"/>
    <p:sldId id="297" r:id="rId17"/>
    <p:sldId id="300" r:id="rId18"/>
    <p:sldId id="323" r:id="rId19"/>
    <p:sldId id="316" r:id="rId20"/>
    <p:sldId id="322" r:id="rId21"/>
    <p:sldId id="324" r:id="rId22"/>
    <p:sldId id="325" r:id="rId23"/>
    <p:sldId id="327" r:id="rId24"/>
    <p:sldId id="326" r:id="rId25"/>
    <p:sldId id="334" r:id="rId26"/>
    <p:sldId id="328" r:id="rId27"/>
    <p:sldId id="330" r:id="rId28"/>
    <p:sldId id="332" r:id="rId29"/>
    <p:sldId id="331" r:id="rId30"/>
    <p:sldId id="32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70509" autoAdjust="0"/>
  </p:normalViewPr>
  <p:slideViewPr>
    <p:cSldViewPr snapToGrid="0">
      <p:cViewPr varScale="1">
        <p:scale>
          <a:sx n="50" d="100"/>
          <a:sy n="50" d="100"/>
        </p:scale>
        <p:origin x="1059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16.09.2019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529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170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494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072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92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785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429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9909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6511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012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3608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495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7455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8493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3373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0773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456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839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2726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0969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996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09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496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64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307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492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62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6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17/09/2018</a:t>
            </a:r>
            <a:endParaRPr lang="fr-FR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17/09/2018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Open_Pink_Gifft_Box_with_White_Ribbon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Open_Pink_Gifft_Box_with_White_Ribbon.JP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hyperlink" Target="http://commons.wikimedia.org/wiki/File:Open_Pink_Gifft_Box_with_White_Ribbon.JP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12.jpg"/><Relationship Id="rId4" Type="http://schemas.openxmlformats.org/officeDocument/2006/relationships/hyperlink" Target="http://commons.wikimedia.org/wiki/File:Open_Pink_Gifft_Box_with_White_Ribbon.JP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whitespace-in-expressions-and-statemen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whitespace-in-expressions-and-statem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Typage et variable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/>
              <a:t>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Permet de stocker des données </a:t>
            </a:r>
          </a:p>
          <a:p>
            <a:endParaRPr lang="fr-CH" sz="2400" dirty="0"/>
          </a:p>
          <a:p>
            <a:endParaRPr lang="fr-CH" dirty="0"/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8194" name="Picture 2" descr="Image associÃ©e">
            <a:extLst>
              <a:ext uri="{FF2B5EF4-FFF2-40B4-BE49-F238E27FC236}">
                <a16:creationId xmlns:a16="http://schemas.microsoft.com/office/drawing/2014/main" id="{824E4402-CA7B-42C0-8D7F-E6D97D8A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77" y="2370808"/>
            <a:ext cx="3765268" cy="28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25D7C5-66CA-4C3C-AC3F-B73E1A29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4965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Affectation</a:t>
            </a:r>
            <a:endParaRPr lang="fr-CH" i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387059-9277-4F6F-967B-DAA4BBA5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69650" y="2048851"/>
            <a:ext cx="3803589" cy="2852692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B7A1121D-684B-4539-AEFB-8AA76961EB99}"/>
              </a:ext>
            </a:extLst>
          </p:cNvPr>
          <p:cNvSpPr/>
          <p:nvPr/>
        </p:nvSpPr>
        <p:spPr>
          <a:xfrm rot="1708175">
            <a:off x="3632208" y="1495642"/>
            <a:ext cx="703385" cy="133041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982D37-14D0-4589-93AC-7994DCA2FE35}"/>
              </a:ext>
            </a:extLst>
          </p:cNvPr>
          <p:cNvSpPr txBox="1"/>
          <p:nvPr/>
        </p:nvSpPr>
        <p:spPr>
          <a:xfrm>
            <a:off x="3584056" y="1191986"/>
            <a:ext cx="1389183" cy="58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dirty="0"/>
              <a:t>1692.5</a:t>
            </a:r>
          </a:p>
        </p:txBody>
      </p:sp>
      <p:sp>
        <p:nvSpPr>
          <p:cNvPr id="12" name="Vague 11">
            <a:extLst>
              <a:ext uri="{FF2B5EF4-FFF2-40B4-BE49-F238E27FC236}">
                <a16:creationId xmlns:a16="http://schemas.microsoft.com/office/drawing/2014/main" id="{A2299CFB-A720-42E1-A652-62D60261FE6C}"/>
              </a:ext>
            </a:extLst>
          </p:cNvPr>
          <p:cNvSpPr/>
          <p:nvPr/>
        </p:nvSpPr>
        <p:spPr>
          <a:xfrm>
            <a:off x="3094891" y="3294189"/>
            <a:ext cx="1498707" cy="633046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masse_1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A6AD0F2-3E26-46A5-BE79-1C071E57135A}"/>
              </a:ext>
            </a:extLst>
          </p:cNvPr>
          <p:cNvSpPr/>
          <p:nvPr/>
        </p:nvSpPr>
        <p:spPr>
          <a:xfrm>
            <a:off x="7466026" y="2391512"/>
            <a:ext cx="1633962" cy="11840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masse_1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055F5-17C2-4E0C-92F3-759C641A44B0}"/>
              </a:ext>
            </a:extLst>
          </p:cNvPr>
          <p:cNvSpPr/>
          <p:nvPr/>
        </p:nvSpPr>
        <p:spPr>
          <a:xfrm>
            <a:off x="9744925" y="2467012"/>
            <a:ext cx="1383323" cy="100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1692.5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0A53089-16B5-44DE-8692-2C29ACC2B258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9099988" y="2971105"/>
            <a:ext cx="644937" cy="12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A73030-4FEE-488B-98E3-BE6AE208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5787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Affectation</a:t>
            </a:r>
            <a:endParaRPr lang="fr-CH" i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387059-9277-4F6F-967B-DAA4BBA5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69650" y="2048851"/>
            <a:ext cx="3803589" cy="2852692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B7A1121D-684B-4539-AEFB-8AA76961EB99}"/>
              </a:ext>
            </a:extLst>
          </p:cNvPr>
          <p:cNvSpPr/>
          <p:nvPr/>
        </p:nvSpPr>
        <p:spPr>
          <a:xfrm rot="1708175">
            <a:off x="3632208" y="1495642"/>
            <a:ext cx="703385" cy="133041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982D37-14D0-4589-93AC-7994DCA2FE35}"/>
              </a:ext>
            </a:extLst>
          </p:cNvPr>
          <p:cNvSpPr txBox="1"/>
          <p:nvPr/>
        </p:nvSpPr>
        <p:spPr>
          <a:xfrm>
            <a:off x="3584056" y="1191986"/>
            <a:ext cx="1389183" cy="58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dirty="0"/>
              <a:t>1692.5</a:t>
            </a:r>
          </a:p>
        </p:txBody>
      </p:sp>
      <p:sp>
        <p:nvSpPr>
          <p:cNvPr id="12" name="Vague 11">
            <a:extLst>
              <a:ext uri="{FF2B5EF4-FFF2-40B4-BE49-F238E27FC236}">
                <a16:creationId xmlns:a16="http://schemas.microsoft.com/office/drawing/2014/main" id="{A2299CFB-A720-42E1-A652-62D60261FE6C}"/>
              </a:ext>
            </a:extLst>
          </p:cNvPr>
          <p:cNvSpPr/>
          <p:nvPr/>
        </p:nvSpPr>
        <p:spPr>
          <a:xfrm>
            <a:off x="3094891" y="3294189"/>
            <a:ext cx="1498707" cy="633046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masse_1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A6AD0F2-3E26-46A5-BE79-1C071E57135A}"/>
              </a:ext>
            </a:extLst>
          </p:cNvPr>
          <p:cNvSpPr/>
          <p:nvPr/>
        </p:nvSpPr>
        <p:spPr>
          <a:xfrm>
            <a:off x="7466026" y="2391512"/>
            <a:ext cx="1633962" cy="11840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masse_1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055F5-17C2-4E0C-92F3-759C641A44B0}"/>
              </a:ext>
            </a:extLst>
          </p:cNvPr>
          <p:cNvSpPr/>
          <p:nvPr/>
        </p:nvSpPr>
        <p:spPr>
          <a:xfrm>
            <a:off x="9744925" y="2467012"/>
            <a:ext cx="1383323" cy="100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1692.5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0A53089-16B5-44DE-8692-2C29ACC2B258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9099988" y="2971105"/>
            <a:ext cx="644937" cy="12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F173319-F3A4-4F2E-A9F0-B76DD97B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72574"/>
            <a:ext cx="10058400" cy="1029942"/>
          </a:xfrm>
        </p:spPr>
        <p:txBody>
          <a:bodyPr>
            <a:normAutofit/>
          </a:bodyPr>
          <a:lstStyle/>
          <a:p>
            <a:r>
              <a:rPr lang="fr-CH" sz="2400" dirty="0"/>
              <a:t> Affectation (assignation) d’une valeur à une variable</a:t>
            </a:r>
          </a:p>
          <a:p>
            <a:pPr lvl="1"/>
            <a:r>
              <a:rPr lang="fr-CH" i="1" dirty="0"/>
              <a:t>masse_1 = 1692.5</a:t>
            </a:r>
          </a:p>
          <a:p>
            <a:endParaRPr lang="fr-CH" sz="2400" dirty="0"/>
          </a:p>
          <a:p>
            <a:endParaRPr lang="fr-CH" dirty="0"/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9B9CA1-EBCE-44D0-A800-66EEBE16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214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Plusieurs possibilités d’affectation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5118641"/>
          </a:xfrm>
        </p:spPr>
        <p:txBody>
          <a:bodyPr>
            <a:normAutofit/>
          </a:bodyPr>
          <a:lstStyle/>
          <a:p>
            <a:r>
              <a:rPr lang="fr-CH" sz="2400" dirty="0"/>
              <a:t> Affectation d’une valeur</a:t>
            </a:r>
          </a:p>
          <a:p>
            <a:pPr lvl="1"/>
            <a:r>
              <a:rPr lang="fr-CH" dirty="0"/>
              <a:t> variable_1 = 18</a:t>
            </a:r>
          </a:p>
          <a:p>
            <a:r>
              <a:rPr lang="fr-CH" dirty="0"/>
              <a:t> Affectation d’une variable</a:t>
            </a:r>
          </a:p>
          <a:p>
            <a:pPr lvl="1"/>
            <a:r>
              <a:rPr lang="fr-CH" dirty="0"/>
              <a:t>variable_1 = variable_2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sz="1200" dirty="0"/>
          </a:p>
          <a:p>
            <a:r>
              <a:rPr lang="fr-CH" dirty="0"/>
              <a:t> Affectation « vide »</a:t>
            </a:r>
          </a:p>
          <a:p>
            <a:pPr lvl="1"/>
            <a:r>
              <a:rPr lang="fr-CH" dirty="0"/>
              <a:t>variable_1 = none</a:t>
            </a:r>
          </a:p>
          <a:p>
            <a:pPr lvl="1"/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endParaRPr lang="fr-CH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53C79A-5CCC-4783-A3E4-322D3ED3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1230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Plusieurs possibilités d’affectation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5118641"/>
          </a:xfrm>
        </p:spPr>
        <p:txBody>
          <a:bodyPr>
            <a:normAutofit/>
          </a:bodyPr>
          <a:lstStyle/>
          <a:p>
            <a:r>
              <a:rPr lang="fr-CH" sz="2400" dirty="0"/>
              <a:t> Affectation d’une valeur</a:t>
            </a:r>
          </a:p>
          <a:p>
            <a:pPr lvl="1"/>
            <a:r>
              <a:rPr lang="fr-CH" dirty="0"/>
              <a:t> variable_1 = 18</a:t>
            </a:r>
          </a:p>
          <a:p>
            <a:r>
              <a:rPr lang="fr-CH" dirty="0"/>
              <a:t> Affectation d’une variable</a:t>
            </a:r>
          </a:p>
          <a:p>
            <a:pPr lvl="1"/>
            <a:r>
              <a:rPr lang="fr-CH" dirty="0"/>
              <a:t>variable_1 = variable_2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sz="1200" dirty="0"/>
          </a:p>
          <a:p>
            <a:pPr marL="0" indent="0">
              <a:buNone/>
            </a:pPr>
            <a:endParaRPr lang="fr-CH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940E82-ECE9-44C8-B053-FDBF4AD2D8E2}"/>
              </a:ext>
            </a:extLst>
          </p:cNvPr>
          <p:cNvSpPr/>
          <p:nvPr/>
        </p:nvSpPr>
        <p:spPr>
          <a:xfrm>
            <a:off x="3929624" y="4590846"/>
            <a:ext cx="1151742" cy="73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var_2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CE5ECA-7D2A-4699-A3E2-D13A1D589321}"/>
              </a:ext>
            </a:extLst>
          </p:cNvPr>
          <p:cNvSpPr/>
          <p:nvPr/>
        </p:nvSpPr>
        <p:spPr>
          <a:xfrm>
            <a:off x="5555057" y="4719801"/>
            <a:ext cx="758952" cy="48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A3C3EC-57BA-431C-8928-54B0F5E52831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5081366" y="4960125"/>
            <a:ext cx="4736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9A1799D-2A65-47DE-A1A5-42A15255CC7F}"/>
              </a:ext>
            </a:extLst>
          </p:cNvPr>
          <p:cNvSpPr/>
          <p:nvPr/>
        </p:nvSpPr>
        <p:spPr>
          <a:xfrm>
            <a:off x="3202296" y="3352572"/>
            <a:ext cx="1151742" cy="73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var_1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68D077-8B3C-4FF0-958B-4D614E571563}"/>
              </a:ext>
            </a:extLst>
          </p:cNvPr>
          <p:cNvSpPr/>
          <p:nvPr/>
        </p:nvSpPr>
        <p:spPr>
          <a:xfrm>
            <a:off x="4764225" y="3477355"/>
            <a:ext cx="758952" cy="48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5C356B8-CD72-4FCC-9049-8A33638D041E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 flipV="1">
            <a:off x="4354038" y="3717679"/>
            <a:ext cx="410187" cy="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C8FB79A-3117-4AA5-B98A-0B4F762428BD}"/>
              </a:ext>
            </a:extLst>
          </p:cNvPr>
          <p:cNvSpPr txBox="1"/>
          <p:nvPr/>
        </p:nvSpPr>
        <p:spPr>
          <a:xfrm>
            <a:off x="1269498" y="4392511"/>
            <a:ext cx="1997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var_2 = var_1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DA81899-5979-4A95-90D3-6E1813D31CD7}"/>
              </a:ext>
            </a:extLst>
          </p:cNvPr>
          <p:cNvSpPr txBox="1"/>
          <p:nvPr/>
        </p:nvSpPr>
        <p:spPr>
          <a:xfrm>
            <a:off x="1269497" y="5183480"/>
            <a:ext cx="23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var_2 = var_1 + 5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C8FB79A-3117-4AA5-B98A-0B4F762428BD}"/>
              </a:ext>
            </a:extLst>
          </p:cNvPr>
          <p:cNvSpPr txBox="1"/>
          <p:nvPr/>
        </p:nvSpPr>
        <p:spPr>
          <a:xfrm>
            <a:off x="1269497" y="3505267"/>
            <a:ext cx="1997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var_1 = 45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FCFBC8-F2CE-42B7-8D32-6B094162321C}"/>
              </a:ext>
            </a:extLst>
          </p:cNvPr>
          <p:cNvSpPr/>
          <p:nvPr/>
        </p:nvSpPr>
        <p:spPr>
          <a:xfrm>
            <a:off x="5555057" y="4745766"/>
            <a:ext cx="758952" cy="48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50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DDA5B9E-B719-4FAC-99E2-CF5B8F41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5064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7" grpId="0" animBg="1"/>
      <p:bldP spid="18" grpId="0" animBg="1"/>
      <p:bldP spid="20" grpId="0"/>
      <p:bldP spid="20" grpId="1"/>
      <p:bldP spid="35" grpId="0"/>
      <p:bldP spid="49" grpId="0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Affectation (suite)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 Réaffectation</a:t>
            </a:r>
          </a:p>
          <a:p>
            <a:pPr lvl="1"/>
            <a:r>
              <a:rPr lang="fr-CH" dirty="0"/>
              <a:t> variable_1 = variable_1 + 5</a:t>
            </a:r>
          </a:p>
          <a:p>
            <a:pPr lvl="1"/>
            <a:r>
              <a:rPr lang="fr-CH" dirty="0"/>
              <a:t> variable_1 += 5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 Attention : les instructions s’exécutent séquentiellement                   =&gt; déclarer/affecter une variable avant de l’utiliser</a:t>
            </a:r>
          </a:p>
          <a:p>
            <a:r>
              <a:rPr lang="fr-CH" dirty="0"/>
              <a:t> Les variables peuvent changer de type</a:t>
            </a:r>
          </a:p>
          <a:p>
            <a:pPr lvl="1"/>
            <a:endParaRPr lang="fr-CH" dirty="0"/>
          </a:p>
          <a:p>
            <a:pPr marL="0" indent="0">
              <a:buNone/>
            </a:pPr>
            <a:endParaRPr lang="fr-CH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1047B0-64A6-48FC-8BEB-7FB62A72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244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Affectation (suite)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 Réaffectation</a:t>
            </a:r>
          </a:p>
          <a:p>
            <a:pPr lvl="1"/>
            <a:r>
              <a:rPr lang="fr-CH" dirty="0"/>
              <a:t> variable_1 = variable_1 + 5</a:t>
            </a:r>
          </a:p>
          <a:p>
            <a:pPr lvl="1"/>
            <a:r>
              <a:rPr lang="fr-CH" dirty="0"/>
              <a:t> variable_1 += 5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marL="0" indent="0">
              <a:buNone/>
            </a:pPr>
            <a:endParaRPr lang="fr-CH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F592-D9A9-42C1-98D5-8B255BD7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732C46F-60BD-4613-B166-AEEC9327B4C2}"/>
              </a:ext>
            </a:extLst>
          </p:cNvPr>
          <p:cNvSpPr/>
          <p:nvPr/>
        </p:nvSpPr>
        <p:spPr>
          <a:xfrm>
            <a:off x="2158551" y="2858616"/>
            <a:ext cx="1151742" cy="73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var_1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D01EE-9D37-4BFD-9640-3DC254B9C3BE}"/>
              </a:ext>
            </a:extLst>
          </p:cNvPr>
          <p:cNvSpPr/>
          <p:nvPr/>
        </p:nvSpPr>
        <p:spPr>
          <a:xfrm>
            <a:off x="3823061" y="2987571"/>
            <a:ext cx="758952" cy="48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18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B834D6F-ECF1-49ED-ACEA-84EDFE5ED44D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3310293" y="3227895"/>
            <a:ext cx="5127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D96E1-6144-42C3-8293-F3687B0B20B1}"/>
              </a:ext>
            </a:extLst>
          </p:cNvPr>
          <p:cNvSpPr/>
          <p:nvPr/>
        </p:nvSpPr>
        <p:spPr>
          <a:xfrm>
            <a:off x="3823061" y="3037864"/>
            <a:ext cx="936508" cy="479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18 + 5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83956-DCEE-4112-9384-8CAF08954A44}"/>
              </a:ext>
            </a:extLst>
          </p:cNvPr>
          <p:cNvSpPr/>
          <p:nvPr/>
        </p:nvSpPr>
        <p:spPr>
          <a:xfrm>
            <a:off x="3881677" y="3026142"/>
            <a:ext cx="653444" cy="490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312345-85BF-4437-A57E-E224C69E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1143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5" grpId="0" animBg="1"/>
      <p:bldP spid="15" grpId="1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191A6-E50A-4DD1-B6AB-6456B41A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Règles de nommage d’une variable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5764E5-41FD-4D11-9067-6D4024B2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DB540E6-E80F-438B-BE63-D2532662B3C0}"/>
              </a:ext>
            </a:extLst>
          </p:cNvPr>
          <p:cNvSpPr txBox="1">
            <a:spLocks/>
          </p:cNvSpPr>
          <p:nvPr/>
        </p:nvSpPr>
        <p:spPr>
          <a:xfrm>
            <a:off x="1069848" y="1393371"/>
            <a:ext cx="10058400" cy="115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  nom_de_variable </a:t>
            </a:r>
            <a:r>
              <a:rPr lang="fr-CH" sz="2000" i="1" dirty="0"/>
              <a:t>(PEP8)</a:t>
            </a:r>
          </a:p>
          <a:p>
            <a:r>
              <a:rPr lang="fr-CH" altLang="fr-FR" dirty="0">
                <a:latin typeface="Arial" panose="020B0604020202020204" pitchFamily="34" charset="0"/>
              </a:rPr>
              <a:t> </a:t>
            </a:r>
            <a:r>
              <a:rPr lang="fr-FR" altLang="fr-FR" dirty="0"/>
              <a:t>Certains mots-clés de Python 3 sont réservés</a:t>
            </a:r>
          </a:p>
          <a:p>
            <a:pPr lvl="1"/>
            <a:endParaRPr lang="fr-CH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fr-CH" dirty="0"/>
          </a:p>
        </p:txBody>
      </p:sp>
      <p:graphicFrame>
        <p:nvGraphicFramePr>
          <p:cNvPr id="10" name="Espace réservé du contenu 6">
            <a:extLst>
              <a:ext uri="{FF2B5EF4-FFF2-40B4-BE49-F238E27FC236}">
                <a16:creationId xmlns:a16="http://schemas.microsoft.com/office/drawing/2014/main" id="{AC157681-B4C4-493F-A2AA-06D3AEDDB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75629"/>
              </p:ext>
            </p:extLst>
          </p:nvPr>
        </p:nvGraphicFramePr>
        <p:xfrm>
          <a:off x="1066800" y="2678087"/>
          <a:ext cx="10058400" cy="2773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679565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075495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776279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249840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603283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03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 dirty="0" err="1"/>
                        <a:t>try</a:t>
                      </a:r>
                      <a:endParaRPr lang="fr-CH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051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11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yield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68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raise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273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sz="20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z="2000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733490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F23ABC-BEA6-4887-890E-DC2EB6F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34535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8AF72-4A01-47E9-AB0A-9B8F69B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2 – Les nombres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D5E42-1DB9-4DF9-8A2D-4D324D30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200" dirty="0"/>
              <a:t>Reprenez le code de l’exercice 1 et modifiez-le pour :</a:t>
            </a:r>
          </a:p>
          <a:p>
            <a:pPr marL="0" indent="0">
              <a:buNone/>
            </a:pPr>
            <a:r>
              <a:rPr lang="fr-CH" sz="2200" dirty="0"/>
              <a:t>Utiliser des variables pour stocker et afficher les différents calculs </a:t>
            </a:r>
          </a:p>
          <a:p>
            <a:pPr marL="0" indent="0">
              <a:buNone/>
            </a:pPr>
            <a:endParaRPr lang="fr-CH" sz="2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4170-E105-4FA7-9FA1-B971ADAE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2" descr="File:PyCharm Logo.svg">
            <a:extLst>
              <a:ext uri="{FF2B5EF4-FFF2-40B4-BE49-F238E27FC236}">
                <a16:creationId xmlns:a16="http://schemas.microsoft.com/office/drawing/2014/main" id="{873F5698-297C-493B-B013-E55195E0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065" y="149181"/>
            <a:ext cx="883751" cy="8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212105-6B81-4C92-B3A7-A93BDB62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25" y="3187746"/>
            <a:ext cx="2298150" cy="117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B4DCDA-FDF7-44FE-A6FF-79802507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20340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CBEED-704C-45D0-9F70-95251E9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déclaration des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669AC-AC9F-482C-BF49-F94D83956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EDD1EB-3229-47D6-85DC-84A83FFB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B9B542-03E4-4D08-850E-4BA9F797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54488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1066800" y="2543175"/>
            <a:ext cx="5029200" cy="1314450"/>
          </a:xfrm>
        </p:spPr>
        <p:txBody>
          <a:bodyPr anchor="t">
            <a:normAutofit/>
          </a:bodyPr>
          <a:lstStyle/>
          <a:p>
            <a:r>
              <a:rPr lang="fr-CH" sz="4400" spc="2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Introduction aux types de données</a:t>
            </a:r>
          </a:p>
          <a:p>
            <a:pPr lvl="1"/>
            <a:r>
              <a:rPr lang="fr-CH" dirty="0"/>
              <a:t>Définition</a:t>
            </a:r>
            <a:endParaRPr lang="fr-CH" i="1" dirty="0"/>
          </a:p>
          <a:p>
            <a:pPr lvl="1"/>
            <a:r>
              <a:rPr lang="fr-CH" dirty="0"/>
              <a:t>Type </a:t>
            </a:r>
            <a:r>
              <a:rPr lang="fr-CH" i="1" dirty="0" err="1"/>
              <a:t>int</a:t>
            </a:r>
            <a:r>
              <a:rPr lang="fr-CH" dirty="0"/>
              <a:t> et type </a:t>
            </a:r>
            <a:r>
              <a:rPr lang="fr-CH" i="1" dirty="0" err="1"/>
              <a:t>float</a:t>
            </a:r>
            <a:endParaRPr lang="fr-CH" i="1" dirty="0"/>
          </a:p>
          <a:p>
            <a:r>
              <a:rPr lang="fr-CH" dirty="0"/>
              <a:t> Les variables</a:t>
            </a:r>
          </a:p>
          <a:p>
            <a:r>
              <a:rPr lang="fr-CH" dirty="0"/>
              <a:t> La déclaration des variables</a:t>
            </a:r>
          </a:p>
          <a:p>
            <a:r>
              <a:rPr lang="fr-CH" dirty="0"/>
              <a:t> Les constantes</a:t>
            </a:r>
          </a:p>
          <a:p>
            <a:pPr lvl="1"/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504D7-BEF6-4F1E-B455-09039F3D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6F5BF7-884F-400F-8CC6-8D0EB286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428130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Structure d’un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Déclaration et initialisation des variables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Opérations</a:t>
            </a:r>
          </a:p>
          <a:p>
            <a:pPr marL="457200" indent="-457200">
              <a:buFont typeface="+mj-lt"/>
              <a:buAutoNum type="arabicPeriod"/>
            </a:pPr>
            <a:endParaRPr lang="fr-CH" dirty="0"/>
          </a:p>
          <a:p>
            <a:pPr marL="457200" indent="-457200">
              <a:buFont typeface="+mj-lt"/>
              <a:buAutoNum type="arabicPeriod"/>
            </a:pPr>
            <a:endParaRPr lang="fr-CH" dirty="0"/>
          </a:p>
          <a:p>
            <a:pPr marL="0" indent="0">
              <a:buNone/>
            </a:pPr>
            <a:r>
              <a:rPr lang="fr-CH" dirty="0"/>
              <a:t>Les instructions s’exécutent séquentiellement, il faut donc</a:t>
            </a:r>
          </a:p>
          <a:p>
            <a:pPr marL="0" indent="0">
              <a:buNone/>
            </a:pPr>
            <a:r>
              <a:rPr lang="fr-CH" dirty="0"/>
              <a:t>    =&gt; déclarer/initialiser une variable avant de l’utiliser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BC439-A4E0-4805-B689-934CD5A3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60183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déclaration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Déclaration = création de la variable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52021B-4A7D-4830-B07E-BA0584B7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83137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initialisation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Déclaration = création de la variable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spcBef>
                <a:spcPts val="300"/>
              </a:spcBef>
              <a:buNone/>
            </a:pPr>
            <a:endParaRPr lang="fr-CH" sz="2200" dirty="0"/>
          </a:p>
          <a:p>
            <a:pPr marL="0" indent="0">
              <a:spcBef>
                <a:spcPts val="300"/>
              </a:spcBef>
              <a:buNone/>
            </a:pPr>
            <a:endParaRPr lang="fr-CH" sz="2200" dirty="0"/>
          </a:p>
          <a:p>
            <a:pPr>
              <a:spcBef>
                <a:spcPts val="300"/>
              </a:spcBef>
            </a:pPr>
            <a:r>
              <a:rPr lang="fr-CH" sz="2200" dirty="0"/>
              <a:t> donner un nom à la variable</a:t>
            </a:r>
          </a:p>
          <a:p>
            <a:pPr>
              <a:spcBef>
                <a:spcPts val="300"/>
              </a:spcBef>
            </a:pPr>
            <a:r>
              <a:rPr lang="fr-CH" sz="2200" dirty="0"/>
              <a:t> définir son type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387059-9277-4F6F-967B-DAA4BBA5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50331" y="1989422"/>
            <a:ext cx="3010458" cy="2257844"/>
          </a:xfrm>
          <a:prstGeom prst="rect">
            <a:avLst/>
          </a:prstGeom>
        </p:spPr>
      </p:pic>
      <p:sp>
        <p:nvSpPr>
          <p:cNvPr id="10" name="Vague 9">
            <a:extLst>
              <a:ext uri="{FF2B5EF4-FFF2-40B4-BE49-F238E27FC236}">
                <a16:creationId xmlns:a16="http://schemas.microsoft.com/office/drawing/2014/main" id="{A2299CFB-A720-42E1-A652-62D60261FE6C}"/>
              </a:ext>
            </a:extLst>
          </p:cNvPr>
          <p:cNvSpPr/>
          <p:nvPr/>
        </p:nvSpPr>
        <p:spPr>
          <a:xfrm>
            <a:off x="3383495" y="3190928"/>
            <a:ext cx="846916" cy="446078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ysClr val="windowText" lastClr="000000"/>
                </a:solidFill>
              </a:rPr>
              <a:t>var_1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5093773" y="2296801"/>
            <a:ext cx="2307423" cy="1788253"/>
            <a:chOff x="5677515" y="2296801"/>
            <a:chExt cx="2307423" cy="178825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515" y="2296801"/>
              <a:ext cx="2307423" cy="1788253"/>
            </a:xfrm>
            <a:prstGeom prst="rect">
              <a:avLst/>
            </a:prstGeom>
          </p:spPr>
        </p:pic>
        <p:sp>
          <p:nvSpPr>
            <p:cNvPr id="8" name="Vague 7">
              <a:extLst>
                <a:ext uri="{FF2B5EF4-FFF2-40B4-BE49-F238E27FC236}">
                  <a16:creationId xmlns:a16="http://schemas.microsoft.com/office/drawing/2014/main" id="{A2299CFB-A720-42E1-A652-62D60261FE6C}"/>
                </a:ext>
              </a:extLst>
            </p:cNvPr>
            <p:cNvSpPr/>
            <p:nvPr/>
          </p:nvSpPr>
          <p:spPr>
            <a:xfrm>
              <a:off x="6194656" y="3190927"/>
              <a:ext cx="846916" cy="446078"/>
            </a:xfrm>
            <a:prstGeom prst="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ysClr val="windowText" lastClr="000000"/>
                  </a:solidFill>
                </a:rPr>
                <a:t>var_1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964424" y="1993763"/>
            <a:ext cx="3089109" cy="2057395"/>
            <a:chOff x="8651830" y="1940983"/>
            <a:chExt cx="3089109" cy="2057395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30" y="1940983"/>
              <a:ext cx="3089109" cy="2057395"/>
            </a:xfrm>
            <a:prstGeom prst="rect">
              <a:avLst/>
            </a:prstGeom>
          </p:spPr>
        </p:pic>
        <p:sp>
          <p:nvSpPr>
            <p:cNvPr id="14" name="Vague 13">
              <a:extLst>
                <a:ext uri="{FF2B5EF4-FFF2-40B4-BE49-F238E27FC236}">
                  <a16:creationId xmlns:a16="http://schemas.microsoft.com/office/drawing/2014/main" id="{A2299CFB-A720-42E1-A652-62D60261FE6C}"/>
                </a:ext>
              </a:extLst>
            </p:cNvPr>
            <p:cNvSpPr/>
            <p:nvPr/>
          </p:nvSpPr>
          <p:spPr>
            <a:xfrm>
              <a:off x="9985613" y="3058148"/>
              <a:ext cx="846916" cy="446078"/>
            </a:xfrm>
            <a:prstGeom prst="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ysClr val="windowText" lastClr="000000"/>
                  </a:solidFill>
                </a:rPr>
                <a:t>var_1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7206958" y="5158316"/>
            <a:ext cx="3846575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CH" sz="2400" dirty="0" err="1"/>
              <a:t>nom_variable</a:t>
            </a:r>
            <a:r>
              <a:rPr lang="fr-CH" sz="2400" b="1" dirty="0">
                <a:solidFill>
                  <a:srgbClr val="C00000"/>
                </a:solidFill>
              </a:rPr>
              <a:t>:</a:t>
            </a:r>
            <a:r>
              <a:rPr lang="fr-CH" sz="2400" dirty="0"/>
              <a:t> type    </a:t>
            </a:r>
          </a:p>
          <a:p>
            <a:pPr lvl="1"/>
            <a:r>
              <a:rPr lang="fr-CH" i="1" dirty="0"/>
              <a:t> </a:t>
            </a:r>
            <a:r>
              <a:rPr lang="fr-CH" sz="2200" i="1" dirty="0"/>
              <a:t>exemple -&gt;   </a:t>
            </a:r>
            <a:r>
              <a:rPr lang="fr-CH" sz="2200" i="1" dirty="0" err="1"/>
              <a:t>un_num</a:t>
            </a:r>
            <a:r>
              <a:rPr lang="fr-CH" sz="2200" b="1" i="1" dirty="0">
                <a:solidFill>
                  <a:srgbClr val="C00000"/>
                </a:solidFill>
              </a:rPr>
              <a:t>:</a:t>
            </a:r>
            <a:r>
              <a:rPr lang="fr-CH" sz="2200" i="1" dirty="0"/>
              <a:t> </a:t>
            </a:r>
            <a:r>
              <a:rPr lang="fr-CH" sz="2200" i="1" dirty="0" err="1"/>
              <a:t>int</a:t>
            </a:r>
            <a:endParaRPr lang="fr-CH" sz="2200" i="1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C9E7361-B877-4B27-93D3-253F9E7E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5088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L’initialisation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Au moment de la déclaration, on doit aussi initialiser la variable = donner une valeur de départ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spcBef>
                <a:spcPts val="300"/>
              </a:spcBef>
              <a:buNone/>
            </a:pPr>
            <a:endParaRPr lang="fr-CH" sz="2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475D3AF-10BC-437A-8A55-C51559CC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93898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initialisation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Au moment de la déclaration, on doit aussi initialiser la variable = donner une valeur de départ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spcBef>
                <a:spcPts val="300"/>
              </a:spcBef>
              <a:buNone/>
            </a:pPr>
            <a:endParaRPr lang="fr-CH" sz="2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416424" y="2808146"/>
            <a:ext cx="3010458" cy="2257844"/>
            <a:chOff x="1416424" y="2808146"/>
            <a:chExt cx="3010458" cy="225784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E387059-9277-4F6F-967B-DAA4BBA54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416424" y="2808146"/>
              <a:ext cx="3010458" cy="2257844"/>
            </a:xfrm>
            <a:prstGeom prst="rect">
              <a:avLst/>
            </a:prstGeom>
          </p:spPr>
        </p:pic>
        <p:sp>
          <p:nvSpPr>
            <p:cNvPr id="10" name="Vague 9">
              <a:extLst>
                <a:ext uri="{FF2B5EF4-FFF2-40B4-BE49-F238E27FC236}">
                  <a16:creationId xmlns:a16="http://schemas.microsoft.com/office/drawing/2014/main" id="{A2299CFB-A720-42E1-A652-62D60261FE6C}"/>
                </a:ext>
              </a:extLst>
            </p:cNvPr>
            <p:cNvSpPr/>
            <p:nvPr/>
          </p:nvSpPr>
          <p:spPr>
            <a:xfrm>
              <a:off x="3181344" y="3875193"/>
              <a:ext cx="846916" cy="446078"/>
            </a:xfrm>
            <a:prstGeom prst="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ysClr val="windowText" lastClr="000000"/>
                  </a:solidFill>
                </a:rPr>
                <a:t>var_1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053246" y="2981066"/>
            <a:ext cx="2307423" cy="1788253"/>
            <a:chOff x="5677515" y="2296801"/>
            <a:chExt cx="2307423" cy="178825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515" y="2296801"/>
              <a:ext cx="2307423" cy="1788253"/>
            </a:xfrm>
            <a:prstGeom prst="rect">
              <a:avLst/>
            </a:prstGeom>
          </p:spPr>
        </p:pic>
        <p:sp>
          <p:nvSpPr>
            <p:cNvPr id="8" name="Vague 7">
              <a:extLst>
                <a:ext uri="{FF2B5EF4-FFF2-40B4-BE49-F238E27FC236}">
                  <a16:creationId xmlns:a16="http://schemas.microsoft.com/office/drawing/2014/main" id="{A2299CFB-A720-42E1-A652-62D60261FE6C}"/>
                </a:ext>
              </a:extLst>
            </p:cNvPr>
            <p:cNvSpPr/>
            <p:nvPr/>
          </p:nvSpPr>
          <p:spPr>
            <a:xfrm>
              <a:off x="6194656" y="3190927"/>
              <a:ext cx="846916" cy="446078"/>
            </a:xfrm>
            <a:prstGeom prst="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ysClr val="windowText" lastClr="000000"/>
                  </a:solidFill>
                </a:rPr>
                <a:t>var_1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63753" y="5166574"/>
            <a:ext cx="5856031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CH" sz="2400" dirty="0" err="1"/>
              <a:t>nom_variable</a:t>
            </a:r>
            <a:r>
              <a:rPr lang="fr-CH" sz="2400" b="1" dirty="0">
                <a:solidFill>
                  <a:srgbClr val="C00000"/>
                </a:solidFill>
              </a:rPr>
              <a:t>:</a:t>
            </a:r>
            <a:r>
              <a:rPr lang="fr-CH" sz="2400" dirty="0"/>
              <a:t> type </a:t>
            </a:r>
            <a:r>
              <a:rPr lang="fr-CH" sz="2400" b="1" dirty="0">
                <a:solidFill>
                  <a:srgbClr val="C00000"/>
                </a:solidFill>
              </a:rPr>
              <a:t>=</a:t>
            </a:r>
            <a:r>
              <a:rPr lang="fr-CH" sz="2400" dirty="0"/>
              <a:t> valeur  </a:t>
            </a:r>
          </a:p>
          <a:p>
            <a:pPr lvl="1"/>
            <a:r>
              <a:rPr lang="fr-CH" i="1" dirty="0"/>
              <a:t> </a:t>
            </a:r>
            <a:r>
              <a:rPr lang="fr-CH" sz="2200" i="1" dirty="0"/>
              <a:t>exemple -&gt;   </a:t>
            </a:r>
            <a:r>
              <a:rPr lang="fr-CH" sz="2200" i="1" dirty="0" err="1"/>
              <a:t>un_num</a:t>
            </a:r>
            <a:r>
              <a:rPr lang="fr-CH" sz="2200" b="1" i="1" dirty="0">
                <a:solidFill>
                  <a:srgbClr val="C00000"/>
                </a:solidFill>
              </a:rPr>
              <a:t>:</a:t>
            </a:r>
            <a:r>
              <a:rPr lang="fr-CH" sz="2200" i="1" dirty="0"/>
              <a:t> </a:t>
            </a:r>
            <a:r>
              <a:rPr lang="fr-CH" sz="2200" i="1" dirty="0" err="1"/>
              <a:t>int</a:t>
            </a:r>
            <a:r>
              <a:rPr lang="fr-CH" sz="2200" i="1" dirty="0"/>
              <a:t> </a:t>
            </a:r>
            <a:r>
              <a:rPr lang="fr-CH" sz="2200" b="1" i="1" dirty="0">
                <a:solidFill>
                  <a:srgbClr val="C00000"/>
                </a:solidFill>
              </a:rPr>
              <a:t>=</a:t>
            </a:r>
            <a:r>
              <a:rPr lang="fr-CH" sz="2200" i="1" dirty="0"/>
              <a:t> 0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153093" y="2556429"/>
            <a:ext cx="1136225" cy="957405"/>
            <a:chOff x="3153093" y="2556429"/>
            <a:chExt cx="1136225" cy="957405"/>
          </a:xfrm>
        </p:grpSpPr>
        <p:sp>
          <p:nvSpPr>
            <p:cNvPr id="19" name="Flèche : bas 10">
              <a:extLst>
                <a:ext uri="{FF2B5EF4-FFF2-40B4-BE49-F238E27FC236}">
                  <a16:creationId xmlns:a16="http://schemas.microsoft.com/office/drawing/2014/main" id="{B7A1121D-684B-4539-AEFB-8AA76961EB99}"/>
                </a:ext>
              </a:extLst>
            </p:cNvPr>
            <p:cNvSpPr/>
            <p:nvPr/>
          </p:nvSpPr>
          <p:spPr>
            <a:xfrm rot="1708175">
              <a:off x="3279648" y="2640760"/>
              <a:ext cx="575305" cy="873074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7982D37-14D0-4589-93AC-7994DCA2FE35}"/>
                </a:ext>
              </a:extLst>
            </p:cNvPr>
            <p:cNvSpPr txBox="1"/>
            <p:nvPr/>
          </p:nvSpPr>
          <p:spPr>
            <a:xfrm>
              <a:off x="3153093" y="2556429"/>
              <a:ext cx="1136225" cy="3844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ysClr val="windowText" lastClr="000000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CH" dirty="0"/>
                <a:t>1692.5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883585" y="3535488"/>
            <a:ext cx="3013356" cy="1207363"/>
            <a:chOff x="7883585" y="3535488"/>
            <a:chExt cx="3013356" cy="1207363"/>
          </a:xfrm>
        </p:grpSpPr>
        <p:sp>
          <p:nvSpPr>
            <p:cNvPr id="21" name="Flèche : bas 10">
              <a:extLst>
                <a:ext uri="{FF2B5EF4-FFF2-40B4-BE49-F238E27FC236}">
                  <a16:creationId xmlns:a16="http://schemas.microsoft.com/office/drawing/2014/main" id="{B7A1121D-684B-4539-AEFB-8AA76961EB99}"/>
                </a:ext>
              </a:extLst>
            </p:cNvPr>
            <p:cNvSpPr/>
            <p:nvPr/>
          </p:nvSpPr>
          <p:spPr>
            <a:xfrm rot="5400000">
              <a:off x="8032469" y="3715268"/>
              <a:ext cx="575305" cy="873074"/>
            </a:xfrm>
            <a:prstGeom prst="downArrow">
              <a:avLst/>
            </a:prstGeom>
            <a:solidFill>
              <a:srgbClr val="009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8" name="Picture 2" descr="RÃ©sultat de recherche d'images pour &quot;chat&quot;">
              <a:extLst>
                <a:ext uri="{FF2B5EF4-FFF2-40B4-BE49-F238E27FC236}">
                  <a16:creationId xmlns:a16="http://schemas.microsoft.com/office/drawing/2014/main" id="{FD30B20C-168F-4192-8018-CA4445CE3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975" y="3535488"/>
              <a:ext cx="2304966" cy="120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82722CAE-2899-46F3-A5AD-2424E48C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8474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Conventions d’écriture PEP8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hlinkClick r:id="rId3"/>
              </a:rPr>
              <a:t>https://www.python.org/dev/peps/pep-0008/#whitespace-in-expressions-and-statements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 Utilisation des espaces</a:t>
            </a:r>
          </a:p>
          <a:p>
            <a:pPr lvl="1"/>
            <a:r>
              <a:rPr lang="fr-CH" sz="2400" dirty="0"/>
              <a:t>Mettre des espace autour d’un opérateur arithmétique</a:t>
            </a:r>
          </a:p>
          <a:p>
            <a:pPr lvl="1"/>
            <a:r>
              <a:rPr lang="fr-CH" sz="2400" dirty="0"/>
              <a:t>Mettre un espace après le « : » (pas avant)</a:t>
            </a:r>
          </a:p>
          <a:p>
            <a:pPr marL="548640" lvl="2" indent="0">
              <a:buNone/>
            </a:pPr>
            <a:r>
              <a:rPr lang="fr-CH" dirty="0" err="1"/>
              <a:t>un_num</a:t>
            </a:r>
            <a:r>
              <a:rPr lang="fr-CH" dirty="0"/>
              <a:t>: </a:t>
            </a:r>
            <a:r>
              <a:rPr lang="fr-CH" dirty="0" err="1"/>
              <a:t>int</a:t>
            </a:r>
            <a:r>
              <a:rPr lang="fr-CH" dirty="0"/>
              <a:t> = 12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28C5E7-5C9A-4282-9219-F2CE9F55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52872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8AF72-4A01-47E9-AB0A-9B8F69B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2 bis – Les nombres et les chaines de caractère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D5E42-1DB9-4DF9-8A2D-4D324D30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200" dirty="0"/>
              <a:t>Reprenez le code de l’exercice 2 et modifiez-le en :</a:t>
            </a:r>
          </a:p>
          <a:p>
            <a:pPr marL="0" indent="0">
              <a:buNone/>
            </a:pPr>
            <a:r>
              <a:rPr lang="fr-CH" sz="2200" dirty="0"/>
              <a:t>Déclarant et initialisant les variables avant de les utiliser pour stocker et afficher les différents calculs </a:t>
            </a:r>
          </a:p>
          <a:p>
            <a:pPr marL="0" indent="0">
              <a:buNone/>
            </a:pPr>
            <a:endParaRPr lang="fr-CH" sz="2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4170-E105-4FA7-9FA1-B971ADAE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2" descr="File:PyCharm Logo.svg">
            <a:extLst>
              <a:ext uri="{FF2B5EF4-FFF2-40B4-BE49-F238E27FC236}">
                <a16:creationId xmlns:a16="http://schemas.microsoft.com/office/drawing/2014/main" id="{873F5698-297C-493B-B013-E55195E0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065" y="149181"/>
            <a:ext cx="883751" cy="8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212105-6B81-4C92-B3A7-A93BDB62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25" y="3187746"/>
            <a:ext cx="2298150" cy="117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C0ED976-761D-4B17-842B-5C8B0A87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14303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CBEED-704C-45D0-9F70-95251E9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constantes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669AC-AC9F-482C-BF49-F94D83956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EDD1EB-3229-47D6-85DC-84A83FFB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89DAD-1C6B-42E5-9019-31DC54F4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07051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Il s’agit d’une variable dont la valeur ne change pas.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35" y="1393370"/>
            <a:ext cx="2322041" cy="220866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6D57B9-C02B-4B0C-B945-49467CA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38848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Il s’agit d’une variable dont la valeur ne change pas.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Identique à la variable :</a:t>
            </a:r>
          </a:p>
          <a:p>
            <a:pPr lvl="1"/>
            <a:r>
              <a:rPr lang="fr-CH" dirty="0"/>
              <a:t>Déclaration / Initialisation</a:t>
            </a:r>
          </a:p>
          <a:p>
            <a:pPr lvl="1"/>
            <a:r>
              <a:rPr lang="fr-CH" i="1" dirty="0"/>
              <a:t>constante: type = valeur</a:t>
            </a:r>
          </a:p>
          <a:p>
            <a:pPr lvl="1"/>
            <a:endParaRPr lang="fr-CH" dirty="0"/>
          </a:p>
          <a:p>
            <a:pPr marL="0" indent="0">
              <a:buNone/>
            </a:pPr>
            <a:r>
              <a:rPr lang="fr-CH" dirty="0"/>
              <a:t>Différent de la variable :</a:t>
            </a:r>
          </a:p>
          <a:p>
            <a:pPr lvl="1"/>
            <a:r>
              <a:rPr lang="fr-CH" dirty="0"/>
              <a:t>Pas d’affectation</a:t>
            </a:r>
          </a:p>
          <a:p>
            <a:pPr lvl="1"/>
            <a:r>
              <a:rPr lang="fr-CH" dirty="0"/>
              <a:t>Nommage en majuscule </a:t>
            </a:r>
            <a:r>
              <a:rPr lang="fr-CH" sz="1800" i="1" dirty="0"/>
              <a:t>(PEP8)</a:t>
            </a:r>
            <a:r>
              <a:rPr lang="fr-CH" dirty="0"/>
              <a:t> :  NOM_DE_CONSTANTE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35" y="1393370"/>
            <a:ext cx="2322041" cy="220866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7330EF-40EB-4886-BDDA-BB8E7F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772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aux types de données</a:t>
            </a:r>
            <a:endParaRPr lang="fr-CH" cap="non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5A563A-4A63-4D6A-8EEA-B2F07F801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CE58E1-D130-4181-B45F-CC92B7CD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311173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supplémentaire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sz="2200" dirty="0"/>
              <a:t>Cinq personnes courent un marathon : Marie, Max, Laura, Audrey et Jean-François. Il leur faut effectuer 42,195 kilomètres chacun. </a:t>
            </a:r>
          </a:p>
          <a:p>
            <a:pPr marL="0" indent="0">
              <a:buNone/>
            </a:pPr>
            <a:r>
              <a:rPr lang="fr-CH" sz="2200" dirty="0"/>
              <a:t>Sachant que : Audrey effectue 17 km, Marie parcourt le double plus 6,75 km, Laura réalise 7,29 km de moins que Max, Max court 9,27 km de moins que Marie et Jean-François 8 km de plus qu’Audrey. </a:t>
            </a:r>
          </a:p>
          <a:p>
            <a:pPr marL="0" indent="0">
              <a:buNone/>
            </a:pPr>
            <a:r>
              <a:rPr lang="fr-CH" sz="2200" dirty="0"/>
              <a:t>Utiliser des constantes, des variables et des opérations pour afficher, dans l’ordre, les distances parcourues par Marie, Max, Laura, Audrey et Jean-François.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164ECE-DD15-463E-BFE6-45C4929E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68129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 d’un type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Nature d’une donnée</a:t>
            </a:r>
          </a:p>
          <a:p>
            <a:r>
              <a:rPr lang="fr-CH" dirty="0"/>
              <a:t> Pourquoi est-ce important ?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1026" name="Picture 2" descr="RÃ©sultat de recherche d'images pour &quot;chat&quot;">
            <a:extLst>
              <a:ext uri="{FF2B5EF4-FFF2-40B4-BE49-F238E27FC236}">
                <a16:creationId xmlns:a16="http://schemas.microsoft.com/office/drawing/2014/main" id="{FD30B20C-168F-4192-8018-CA4445CE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52" y="3109684"/>
            <a:ext cx="4165473" cy="21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chaise&quot;">
            <a:extLst>
              <a:ext uri="{FF2B5EF4-FFF2-40B4-BE49-F238E27FC236}">
                <a16:creationId xmlns:a16="http://schemas.microsoft.com/office/drawing/2014/main" id="{018836E5-E899-4C2E-87E9-465AD07D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7718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B4245D2-F789-453E-A0D1-AE445CFB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854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Les types numériques </a:t>
            </a:r>
            <a:r>
              <a:rPr lang="fr-CH" i="1" dirty="0" err="1"/>
              <a:t>int</a:t>
            </a:r>
            <a:r>
              <a:rPr lang="fr-CH" i="1" dirty="0"/>
              <a:t> </a:t>
            </a:r>
            <a:r>
              <a:rPr lang="fr-CH" dirty="0"/>
              <a:t> et </a:t>
            </a:r>
            <a:r>
              <a:rPr lang="fr-CH" i="1" dirty="0" err="1"/>
              <a:t>float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Les nombres entiers : 1,  -10,  999,  1000000000…</a:t>
            </a:r>
          </a:p>
          <a:p>
            <a:r>
              <a:rPr lang="fr-CH" sz="2400" dirty="0"/>
              <a:t> Les nombres décimaux : 1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5,  -50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33,  12789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5643…</a:t>
            </a:r>
          </a:p>
          <a:p>
            <a:r>
              <a:rPr lang="fr-CH" sz="2400" dirty="0"/>
              <a:t> Les opérateurs arithmétiques :</a:t>
            </a:r>
          </a:p>
          <a:p>
            <a:pPr lvl="1"/>
            <a:r>
              <a:rPr lang="fr-CH" sz="2000" dirty="0"/>
              <a:t> +  et   - </a:t>
            </a:r>
          </a:p>
          <a:p>
            <a:pPr lvl="1"/>
            <a:r>
              <a:rPr lang="fr-CH" sz="2000" dirty="0"/>
              <a:t> *    et  **      </a:t>
            </a:r>
          </a:p>
          <a:p>
            <a:pPr lvl="1"/>
            <a:r>
              <a:rPr lang="fr-CH" dirty="0"/>
              <a:t> </a:t>
            </a:r>
            <a:r>
              <a:rPr lang="fr-CH" sz="2000" dirty="0"/>
              <a:t>/    ,   //   et   </a:t>
            </a:r>
            <a:r>
              <a:rPr lang="fr-CH" dirty="0"/>
              <a:t>%</a:t>
            </a:r>
          </a:p>
          <a:p>
            <a:pPr lvl="1"/>
            <a:endParaRPr lang="fr-CH" sz="2000" dirty="0"/>
          </a:p>
          <a:p>
            <a:r>
              <a:rPr lang="fr-CH" dirty="0"/>
              <a:t> Des parenthèses pour ordonner les opérations</a:t>
            </a:r>
          </a:p>
          <a:p>
            <a:pPr marL="274320" lvl="1" indent="0">
              <a:buNone/>
            </a:pPr>
            <a:r>
              <a:rPr lang="fr-CH" sz="2000" dirty="0"/>
              <a:t>(2 + 50) * 12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1361D7-68A7-4102-B693-77B23F9C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7300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Le type </a:t>
            </a:r>
            <a:r>
              <a:rPr lang="fr-CH" i="1" dirty="0" err="1"/>
              <a:t>int</a:t>
            </a:r>
            <a:r>
              <a:rPr lang="fr-CH" i="1" dirty="0"/>
              <a:t> </a:t>
            </a:r>
            <a:r>
              <a:rPr lang="fr-CH" dirty="0"/>
              <a:t> et  le type </a:t>
            </a:r>
            <a:r>
              <a:rPr lang="fr-CH" i="1" dirty="0" err="1"/>
              <a:t>float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Les nombres entiers : 1,  -10,  999,  1000000000…</a:t>
            </a:r>
          </a:p>
          <a:p>
            <a:r>
              <a:rPr lang="fr-CH" sz="2400" dirty="0"/>
              <a:t> Les nombres décimaux : 1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5,  -50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33,  12789</a:t>
            </a:r>
            <a:r>
              <a:rPr lang="fr-CH" sz="2400" dirty="0">
                <a:solidFill>
                  <a:srgbClr val="FF0000"/>
                </a:solidFill>
              </a:rPr>
              <a:t>.</a:t>
            </a:r>
            <a:r>
              <a:rPr lang="fr-CH" sz="2400" dirty="0"/>
              <a:t>5643…</a:t>
            </a:r>
          </a:p>
          <a:p>
            <a:r>
              <a:rPr lang="fr-CH" sz="2400" dirty="0"/>
              <a:t> Les opérateurs arithmétiques :</a:t>
            </a:r>
          </a:p>
          <a:p>
            <a:pPr lvl="1"/>
            <a:r>
              <a:rPr lang="fr-CH" sz="2000" dirty="0"/>
              <a:t> +  et   - </a:t>
            </a:r>
          </a:p>
          <a:p>
            <a:pPr lvl="1"/>
            <a:r>
              <a:rPr lang="fr-CH" sz="2000" dirty="0"/>
              <a:t> *    et  **      </a:t>
            </a:r>
          </a:p>
          <a:p>
            <a:pPr lvl="1"/>
            <a:r>
              <a:rPr lang="fr-CH" dirty="0"/>
              <a:t> </a:t>
            </a:r>
            <a:r>
              <a:rPr lang="fr-CH" sz="2000" dirty="0"/>
              <a:t>/    ,   //   et   </a:t>
            </a:r>
            <a:r>
              <a:rPr lang="fr-CH" dirty="0"/>
              <a:t>%</a:t>
            </a:r>
          </a:p>
          <a:p>
            <a:pPr lvl="1"/>
            <a:endParaRPr lang="fr-CH" sz="2000" dirty="0"/>
          </a:p>
          <a:p>
            <a:r>
              <a:rPr lang="fr-CH" dirty="0"/>
              <a:t> Des parenthèses pour ordonner les opérations</a:t>
            </a:r>
          </a:p>
          <a:p>
            <a:pPr marL="274320" lvl="1" indent="0">
              <a:buNone/>
            </a:pPr>
            <a:r>
              <a:rPr lang="fr-CH" sz="2000" dirty="0"/>
              <a:t>(2 + 50) * 12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8513604" y="2930748"/>
            <a:ext cx="2255609" cy="1932254"/>
            <a:chOff x="8215085" y="2877456"/>
            <a:chExt cx="1471839" cy="14718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085" y="2877456"/>
              <a:ext cx="1471839" cy="14718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8432802" y="3054128"/>
              <a:ext cx="1121190" cy="539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dirty="0" err="1">
                  <a:solidFill>
                    <a:srgbClr val="0070C0"/>
                  </a:solidFill>
                </a:rPr>
                <a:t>print</a:t>
              </a:r>
              <a:r>
                <a:rPr lang="fr-CH" sz="2000" dirty="0">
                  <a:solidFill>
                    <a:srgbClr val="0070C0"/>
                  </a:solidFill>
                </a:rPr>
                <a:t>(2 * 3)</a:t>
              </a:r>
            </a:p>
            <a:p>
              <a:r>
                <a:rPr lang="fr-CH" sz="2000" dirty="0" err="1">
                  <a:solidFill>
                    <a:srgbClr val="0070C0"/>
                  </a:solidFill>
                </a:rPr>
                <a:t>print</a:t>
              </a:r>
              <a:r>
                <a:rPr lang="fr-CH" sz="2000" dirty="0">
                  <a:solidFill>
                    <a:srgbClr val="0070C0"/>
                  </a:solidFill>
                </a:rPr>
                <a:t>(2 ** 3)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398067E-1982-4448-B5DD-4A7776C1DF81}"/>
              </a:ext>
            </a:extLst>
          </p:cNvPr>
          <p:cNvGrpSpPr/>
          <p:nvPr/>
        </p:nvGrpSpPr>
        <p:grpSpPr>
          <a:xfrm>
            <a:off x="8214971" y="2570310"/>
            <a:ext cx="2255609" cy="1932254"/>
            <a:chOff x="8959330" y="547506"/>
            <a:chExt cx="2255609" cy="193225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BC8FB22-C294-4FBF-BB1A-2F4BE2BC0851}"/>
                </a:ext>
              </a:extLst>
            </p:cNvPr>
            <p:cNvGrpSpPr/>
            <p:nvPr/>
          </p:nvGrpSpPr>
          <p:grpSpPr>
            <a:xfrm>
              <a:off x="8959330" y="547506"/>
              <a:ext cx="2255609" cy="1932254"/>
              <a:chOff x="8173979" y="2793322"/>
              <a:chExt cx="1471839" cy="1471839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BD0031CC-F600-4C2B-9829-AD40844EA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3979" y="2793322"/>
                <a:ext cx="1471839" cy="1471839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DDAE6A1-184A-4588-9D15-73A6FECAB412}"/>
                  </a:ext>
                </a:extLst>
              </p:cNvPr>
              <p:cNvSpPr txBox="1"/>
              <p:nvPr/>
            </p:nvSpPr>
            <p:spPr>
              <a:xfrm>
                <a:off x="8432802" y="3054128"/>
                <a:ext cx="1127649" cy="53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CH" sz="2000" dirty="0">
                  <a:solidFill>
                    <a:srgbClr val="0070C0"/>
                  </a:solidFill>
                </a:endParaRPr>
              </a:p>
              <a:p>
                <a:r>
                  <a:rPr lang="fr-CH" sz="2000" dirty="0" err="1">
                    <a:solidFill>
                      <a:srgbClr val="0070C0"/>
                    </a:solidFill>
                  </a:rPr>
                  <a:t>print</a:t>
                </a:r>
                <a:r>
                  <a:rPr lang="fr-CH" sz="2000" dirty="0">
                    <a:solidFill>
                      <a:srgbClr val="0070C0"/>
                    </a:solidFill>
                  </a:rPr>
                  <a:t>(1 + 1)</a:t>
                </a:r>
              </a:p>
            </p:txBody>
          </p:sp>
        </p:grpSp>
        <p:pic>
          <p:nvPicPr>
            <p:cNvPr id="5122" name="Picture 2" descr="File:PyCharm Logo.svg">
              <a:extLst>
                <a:ext uri="{FF2B5EF4-FFF2-40B4-BE49-F238E27FC236}">
                  <a16:creationId xmlns:a16="http://schemas.microsoft.com/office/drawing/2014/main" id="{089D8CCF-9132-4B21-AF1D-256440397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050" y="685801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/>
          <p:cNvGrpSpPr/>
          <p:nvPr/>
        </p:nvGrpSpPr>
        <p:grpSpPr>
          <a:xfrm>
            <a:off x="8648629" y="3362345"/>
            <a:ext cx="2419217" cy="1983467"/>
            <a:chOff x="8215085" y="2877457"/>
            <a:chExt cx="1471839" cy="14718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085" y="2877457"/>
              <a:ext cx="1471839" cy="1471839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8432802" y="3021818"/>
              <a:ext cx="1115521" cy="75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dirty="0" err="1">
                  <a:solidFill>
                    <a:srgbClr val="0070C0"/>
                  </a:solidFill>
                </a:rPr>
                <a:t>print</a:t>
              </a:r>
              <a:r>
                <a:rPr lang="fr-CH" sz="2000" dirty="0">
                  <a:solidFill>
                    <a:srgbClr val="0070C0"/>
                  </a:solidFill>
                </a:rPr>
                <a:t>(3 / 2)</a:t>
              </a:r>
            </a:p>
            <a:p>
              <a:r>
                <a:rPr lang="fr-CH" sz="2000" dirty="0" err="1">
                  <a:solidFill>
                    <a:srgbClr val="0070C0"/>
                  </a:solidFill>
                </a:rPr>
                <a:t>print</a:t>
              </a:r>
              <a:r>
                <a:rPr lang="fr-CH" sz="2000" dirty="0">
                  <a:solidFill>
                    <a:srgbClr val="0070C0"/>
                  </a:solidFill>
                </a:rPr>
                <a:t>(3 // 2)</a:t>
              </a:r>
            </a:p>
            <a:p>
              <a:r>
                <a:rPr lang="fr-CH" sz="2000" dirty="0" err="1">
                  <a:solidFill>
                    <a:srgbClr val="0070C0"/>
                  </a:solidFill>
                </a:rPr>
                <a:t>print</a:t>
              </a:r>
              <a:r>
                <a:rPr lang="fr-CH" sz="2000" dirty="0">
                  <a:solidFill>
                    <a:srgbClr val="0070C0"/>
                  </a:solidFill>
                </a:rPr>
                <a:t>(30 % 2)</a:t>
              </a:r>
            </a:p>
          </p:txBody>
        </p:sp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FE358B6-71B4-4EBE-AF25-3F8A957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4931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Conventions d’écriture PEP8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hlinkClick r:id="rId3"/>
              </a:rPr>
              <a:t>https://www.python.org/dev/peps/pep-0008/#whitespace-in-expressions-and-statements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 Utilisation des espaces</a:t>
            </a:r>
          </a:p>
          <a:p>
            <a:pPr lvl="1"/>
            <a:r>
              <a:rPr lang="fr-CH" sz="2400" dirty="0"/>
              <a:t>Mettre des espace autour d’un opérateur arithmétique</a:t>
            </a:r>
          </a:p>
          <a:p>
            <a:pPr marL="548640" lvl="2" indent="0">
              <a:buNone/>
            </a:pPr>
            <a:r>
              <a:rPr lang="fr-CH" dirty="0"/>
              <a:t>2 + 3 </a:t>
            </a:r>
          </a:p>
          <a:p>
            <a:pPr lvl="1"/>
            <a:r>
              <a:rPr lang="fr-CH" sz="2400" dirty="0"/>
              <a:t>Ne pas mettre d’espace autour d’une parenthèse </a:t>
            </a:r>
          </a:p>
          <a:p>
            <a:pPr marL="548640" lvl="2" indent="0">
              <a:buNone/>
            </a:pPr>
            <a:r>
              <a:rPr lang="fr-CH" dirty="0" err="1"/>
              <a:t>print</a:t>
            </a:r>
            <a:r>
              <a:rPr lang="fr-CH" dirty="0"/>
              <a:t>(2)</a:t>
            </a:r>
            <a:endParaRPr lang="fr-CH" sz="1200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3F7391-9D62-4124-92B6-B9910F2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0827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8AF72-4A01-47E9-AB0A-9B8F69B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 – Les nombres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D5E42-1DB9-4DF9-8A2D-4D324D30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000" dirty="0">
                <a:solidFill>
                  <a:schemeClr val="accent2"/>
                </a:solidFill>
              </a:rPr>
              <a:t>1. </a:t>
            </a:r>
            <a:r>
              <a:rPr lang="fr-CH" sz="2000" dirty="0"/>
              <a:t>Un camion pouvant transporter 5 tonnes maximum, part de Genève avec un chargement initial de 35 caisses pesant chacune 54.5 Kg, et de 40 caisses de 35 kg. Quelle masse, en Kg, peut-on encore ajouter pour que la charge maximum du camion soit atteinte ?</a:t>
            </a:r>
          </a:p>
          <a:p>
            <a:pPr marL="0" indent="0">
              <a:buNone/>
            </a:pPr>
            <a:r>
              <a:rPr lang="fr-CH" sz="2000" dirty="0"/>
              <a:t>Afficher le résultat à l’écran</a:t>
            </a:r>
            <a:endParaRPr lang="fr-CH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r-CH" sz="2000" dirty="0">
                <a:solidFill>
                  <a:schemeClr val="accent2"/>
                </a:solidFill>
              </a:rPr>
              <a:t>2. </a:t>
            </a:r>
            <a:r>
              <a:rPr lang="fr-CH" sz="2000" dirty="0"/>
              <a:t>Le camion s’arrête à Lausanne et charge 150 caisses de 5 kg. Quelle masse peut-on encore ajouter ?</a:t>
            </a:r>
          </a:p>
          <a:p>
            <a:pPr marL="0" indent="0">
              <a:buNone/>
            </a:pPr>
            <a:r>
              <a:rPr lang="fr-CH" sz="2000" dirty="0"/>
              <a:t>Afficher le résultat. </a:t>
            </a:r>
            <a:r>
              <a:rPr lang="fr-CH" sz="2000" b="1" dirty="0"/>
              <a:t>Attention</a:t>
            </a:r>
            <a:r>
              <a:rPr lang="fr-CH" sz="2000" dirty="0"/>
              <a:t>, le résultat précédent doit toujours apparaitre </a:t>
            </a:r>
          </a:p>
          <a:p>
            <a:pPr marL="0" indent="0">
              <a:buNone/>
            </a:pPr>
            <a:r>
              <a:rPr lang="fr-CH" sz="2000" dirty="0">
                <a:solidFill>
                  <a:schemeClr val="accent2"/>
                </a:solidFill>
              </a:rPr>
              <a:t>3. </a:t>
            </a:r>
            <a:r>
              <a:rPr lang="fr-CH" sz="2000" dirty="0"/>
              <a:t>Le camion s’arrête à Montreux et charge 29 caisses de 12.5 Kg. Quelle masse peut-on encore ajouter ?</a:t>
            </a:r>
          </a:p>
          <a:p>
            <a:pPr marL="0" indent="0">
              <a:buNone/>
            </a:pPr>
            <a:r>
              <a:rPr lang="fr-CH" sz="2000" dirty="0"/>
              <a:t>Afficher le résultat. </a:t>
            </a:r>
            <a:r>
              <a:rPr lang="fr-CH" sz="2000" b="1" dirty="0"/>
              <a:t>Attention</a:t>
            </a:r>
            <a:r>
              <a:rPr lang="fr-CH" sz="2000" dirty="0"/>
              <a:t>, le résultat précédent doit toujours apparaitre</a:t>
            </a:r>
          </a:p>
          <a:p>
            <a:endParaRPr lang="fr-CH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4170-E105-4FA7-9FA1-B971ADAE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2" descr="File:PyCharm Logo.svg">
            <a:extLst>
              <a:ext uri="{FF2B5EF4-FFF2-40B4-BE49-F238E27FC236}">
                <a16:creationId xmlns:a16="http://schemas.microsoft.com/office/drawing/2014/main" id="{873F5698-297C-493B-B013-E55195E0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065" y="149181"/>
            <a:ext cx="883751" cy="88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38253D2-471C-444F-8A34-3A685235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77" y="5626477"/>
            <a:ext cx="1765247" cy="90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03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CBEED-704C-45D0-9F70-95251E9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669AC-AC9F-482C-BF49-F94D83956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EDD1EB-3229-47D6-85DC-84A83FFB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81E3FFE-BED9-4A4A-B8A3-4D3D9CE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42192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1254</Words>
  <Application>Microsoft Office PowerPoint</Application>
  <PresentationFormat>Grand écran</PresentationFormat>
  <Paragraphs>334</Paragraphs>
  <Slides>30</Slides>
  <Notes>30</Notes>
  <HiddenSlides>7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Wingdings</vt:lpstr>
      <vt:lpstr>Type de bois</vt:lpstr>
      <vt:lpstr>Typage et variable</vt:lpstr>
      <vt:lpstr>Sommaire</vt:lpstr>
      <vt:lpstr>Introduction aux types de données</vt:lpstr>
      <vt:lpstr>Définition d’un type de données</vt:lpstr>
      <vt:lpstr>Les types numériques int  et float</vt:lpstr>
      <vt:lpstr>Le type int  et  le type float</vt:lpstr>
      <vt:lpstr>Conventions d’écriture PEP8</vt:lpstr>
      <vt:lpstr>Exercice 1 – Les nombres</vt:lpstr>
      <vt:lpstr>Les variables</vt:lpstr>
      <vt:lpstr>Définition</vt:lpstr>
      <vt:lpstr>Affectation</vt:lpstr>
      <vt:lpstr>Affectation</vt:lpstr>
      <vt:lpstr>Plusieurs possibilités d’affectation</vt:lpstr>
      <vt:lpstr>Plusieurs possibilités d’affectation</vt:lpstr>
      <vt:lpstr>Affectation (suite)</vt:lpstr>
      <vt:lpstr>Affectation (suite)</vt:lpstr>
      <vt:lpstr>Règles de nommage d’une variable</vt:lpstr>
      <vt:lpstr>Exercice 2 – Les nombres</vt:lpstr>
      <vt:lpstr>La déclaration des variables</vt:lpstr>
      <vt:lpstr>Structure d’un programme</vt:lpstr>
      <vt:lpstr>La déclaration d’une variable</vt:lpstr>
      <vt:lpstr>La initialisation d’une variable</vt:lpstr>
      <vt:lpstr>L’initialisation d’une variable</vt:lpstr>
      <vt:lpstr>La initialisation d’une variable</vt:lpstr>
      <vt:lpstr>Conventions d’écriture PEP8</vt:lpstr>
      <vt:lpstr>Exercice 2 bis – Les nombres et les chaines de caractère</vt:lpstr>
      <vt:lpstr>Les constantes</vt:lpstr>
      <vt:lpstr>Définition</vt:lpstr>
      <vt:lpstr>Définition</vt:lpstr>
      <vt:lpstr>Exercice supplémentaire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133</cp:revision>
  <dcterms:created xsi:type="dcterms:W3CDTF">2018-09-16T06:57:39Z</dcterms:created>
  <dcterms:modified xsi:type="dcterms:W3CDTF">2019-09-16T04:58:26Z</dcterms:modified>
</cp:coreProperties>
</file>