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67" r:id="rId2"/>
    <p:sldId id="356" r:id="rId3"/>
    <p:sldId id="269" r:id="rId4"/>
    <p:sldId id="363" r:id="rId5"/>
    <p:sldId id="341" r:id="rId6"/>
    <p:sldId id="366" r:id="rId7"/>
    <p:sldId id="353" r:id="rId8"/>
    <p:sldId id="350" r:id="rId9"/>
    <p:sldId id="367" r:id="rId10"/>
    <p:sldId id="355" r:id="rId11"/>
    <p:sldId id="369" r:id="rId12"/>
    <p:sldId id="361" r:id="rId13"/>
    <p:sldId id="362" r:id="rId14"/>
    <p:sldId id="35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55464" autoAdjust="0"/>
  </p:normalViewPr>
  <p:slideViewPr>
    <p:cSldViewPr snapToGrid="0">
      <p:cViewPr varScale="1">
        <p:scale>
          <a:sx n="61" d="100"/>
          <a:sy n="61" d="100"/>
        </p:scale>
        <p:origin x="1764" y="6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04.11.2019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7063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6935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271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164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363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757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360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733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68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619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1449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7063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478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xmlns="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xmlns="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xmlns="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xmlns="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xmlns="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dirty="0"/>
              <a:t>24/09/2018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xmlns="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xmlns="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xmlns="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xmlns="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xmlns="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xmlns="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xmlns="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xmlns="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24/09/2018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24/09/2018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Renvoie d’un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sz="2200" dirty="0"/>
              <a:t>Une fonction peut renvoyer un résultat</a:t>
            </a:r>
          </a:p>
          <a:p>
            <a:r>
              <a:rPr lang="fr-CH" sz="2200" dirty="0"/>
              <a:t> Définition :  </a:t>
            </a:r>
            <a:r>
              <a:rPr lang="fr-CH" sz="2200" dirty="0">
                <a:solidFill>
                  <a:schemeClr val="accent1"/>
                </a:solidFill>
              </a:rPr>
              <a:t>def  </a:t>
            </a:r>
            <a:r>
              <a:rPr lang="fr-CH" sz="2200" dirty="0" err="1"/>
              <a:t>ma_fonction</a:t>
            </a:r>
            <a:r>
              <a:rPr lang="fr-CH" sz="2200" dirty="0">
                <a:solidFill>
                  <a:schemeClr val="accent1"/>
                </a:solidFill>
              </a:rPr>
              <a:t>(_</a:t>
            </a:r>
            <a:r>
              <a:rPr lang="fr-CH" sz="2200" dirty="0"/>
              <a:t>param1</a:t>
            </a:r>
            <a:r>
              <a:rPr lang="fr-CH" sz="2200" b="1" dirty="0">
                <a:solidFill>
                  <a:schemeClr val="accent2"/>
                </a:solidFill>
              </a:rPr>
              <a:t>:</a:t>
            </a:r>
            <a:r>
              <a:rPr lang="fr-CH" sz="2200" dirty="0"/>
              <a:t> </a:t>
            </a:r>
            <a:r>
              <a:rPr lang="fr-CH" sz="2200" i="1" dirty="0"/>
              <a:t>type</a:t>
            </a:r>
            <a:r>
              <a:rPr lang="fr-CH" sz="2200" dirty="0">
                <a:solidFill>
                  <a:schemeClr val="accent1"/>
                </a:solidFill>
              </a:rPr>
              <a:t>) -&gt; </a:t>
            </a:r>
            <a:r>
              <a:rPr lang="fr-CH" sz="2200" i="1" dirty="0"/>
              <a:t>type</a:t>
            </a:r>
            <a:r>
              <a:rPr lang="fr-CH" sz="2200" dirty="0">
                <a:solidFill>
                  <a:schemeClr val="accent1"/>
                </a:solidFill>
              </a:rPr>
              <a:t>:</a:t>
            </a:r>
            <a:r>
              <a:rPr lang="fr-CH" sz="2200" dirty="0"/>
              <a:t> </a:t>
            </a:r>
          </a:p>
          <a:p>
            <a:pPr marL="1971400" lvl="7" indent="0">
              <a:buNone/>
            </a:pPr>
            <a:r>
              <a:rPr lang="fr-CH" sz="2200" dirty="0"/>
              <a:t>	bloc d’instruction</a:t>
            </a:r>
          </a:p>
          <a:p>
            <a:pPr marL="1971400" lvl="7" indent="0">
              <a:buNone/>
            </a:pPr>
            <a:r>
              <a:rPr lang="fr-CH" sz="2200" dirty="0"/>
              <a:t>	</a:t>
            </a:r>
            <a:r>
              <a:rPr lang="fr-CH" sz="2200" dirty="0">
                <a:solidFill>
                  <a:schemeClr val="accent1"/>
                </a:solidFill>
              </a:rPr>
              <a:t>return</a:t>
            </a:r>
            <a:r>
              <a:rPr lang="fr-CH" sz="2200" dirty="0"/>
              <a:t> résultat</a:t>
            </a:r>
          </a:p>
          <a:p>
            <a:r>
              <a:rPr lang="fr-CH" sz="2200" dirty="0"/>
              <a:t> Appel : variable </a:t>
            </a:r>
            <a:r>
              <a:rPr lang="fr-CH" sz="2200" b="1" dirty="0">
                <a:solidFill>
                  <a:schemeClr val="accent1"/>
                </a:solidFill>
              </a:rPr>
              <a:t>=</a:t>
            </a:r>
            <a:r>
              <a:rPr lang="fr-CH" sz="2200" dirty="0"/>
              <a:t> ma_fonction(valeur1)</a:t>
            </a:r>
          </a:p>
          <a:p>
            <a:pPr marL="0" indent="0">
              <a:buNone/>
            </a:pPr>
            <a:r>
              <a:rPr lang="fr-CH" sz="2000" i="1" dirty="0"/>
              <a:t>Exemple de fonction existante :  len( )</a:t>
            </a:r>
          </a:p>
          <a:p>
            <a:pPr marL="274320" lvl="1" indent="0">
              <a:buNone/>
            </a:pPr>
            <a:endParaRPr lang="fr-CH" i="1" dirty="0"/>
          </a:p>
          <a:p>
            <a:r>
              <a:rPr lang="fr-CH" sz="2200" i="1" dirty="0"/>
              <a:t> </a:t>
            </a:r>
            <a:r>
              <a:rPr lang="fr-CH" sz="2200" dirty="0"/>
              <a:t>Exemple</a:t>
            </a:r>
          </a:p>
          <a:p>
            <a:pPr marL="274320" lvl="1" indent="0">
              <a:buNone/>
            </a:pP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724E379-456C-46AC-939F-D340A03A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48" y="4325248"/>
            <a:ext cx="6655101" cy="2402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87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CBE0D5-98E5-4280-A718-628743F3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06B4D69-C970-45A2-BDA0-6B08CDC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B62D01-DDC2-41C9-AAD4-12D03485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6011686-2AF6-4281-BE22-1EA3A4B8B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442" y="1255549"/>
            <a:ext cx="1064906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addition(_nbr1: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_nbr2: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= _nbr1 + _nbr2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#Programme principal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valeur1: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valeur2: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0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 résultat de l'addition est :"</a:t>
            </a:r>
            <a:r>
              <a:rPr lang="fr-FR" alt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addition(valeur1, valeur2))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7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21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/>
              <a:t>Dans un nouveau fichier :</a:t>
            </a:r>
          </a:p>
          <a:p>
            <a:pPr marL="0" indent="0">
              <a:buNone/>
            </a:pPr>
            <a:r>
              <a:rPr lang="fr-CH" dirty="0"/>
              <a:t>Créer un programme qui compare 2 valeurs et qui indique quelle est  la plus petite des 2.</a:t>
            </a:r>
          </a:p>
          <a:p>
            <a:pPr marL="0" indent="0">
              <a:buNone/>
            </a:pPr>
            <a:r>
              <a:rPr lang="fr-CH" dirty="0"/>
              <a:t>Le programme principal demandera les 2 nombres à l’utilisateur et affichera à l’écran la plus petite des 2 valeurs</a:t>
            </a:r>
          </a:p>
          <a:p>
            <a:pPr marL="0" indent="0">
              <a:buNone/>
            </a:pPr>
            <a:r>
              <a:rPr lang="fr-CH" dirty="0"/>
              <a:t>La fonction déterminera quelle est la valeur la plus petite.</a:t>
            </a:r>
          </a:p>
          <a:p>
            <a:pPr marL="0" indent="0">
              <a:buNone/>
            </a:pPr>
            <a:r>
              <a:rPr lang="fr-CH" dirty="0"/>
              <a:t>L’égalité des 2 nombres n’est pas traitée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09" y="5036445"/>
            <a:ext cx="5761266" cy="105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757C4E-BA60-4E40-BD44-9502B03F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Documentation du code de la fonction (</a:t>
            </a:r>
            <a:r>
              <a:rPr lang="fr-CH" dirty="0" err="1"/>
              <a:t>docstring</a:t>
            </a:r>
            <a:r>
              <a:rPr lang="fr-CH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9AE9736-D7AF-4232-9B4C-FF54BB6F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Il s’agit d’un commentaire permettant de décrire de façon détaillée une fonction</a:t>
            </a:r>
          </a:p>
          <a:p>
            <a:r>
              <a:rPr lang="fr-CH" dirty="0"/>
              <a:t> </a:t>
            </a:r>
            <a:r>
              <a:rPr lang="fr-CH" sz="2200" dirty="0"/>
              <a:t>Débute et fini par """ </a:t>
            </a:r>
          </a:p>
          <a:p>
            <a:r>
              <a:rPr lang="fr-CH" sz="2200" dirty="0"/>
              <a:t> Indique :  </a:t>
            </a:r>
          </a:p>
          <a:p>
            <a:pPr lvl="1"/>
            <a:r>
              <a:rPr lang="fr-CH" sz="2000" dirty="0"/>
              <a:t>A quoi sert la fonction</a:t>
            </a:r>
          </a:p>
          <a:p>
            <a:pPr lvl="1"/>
            <a:r>
              <a:rPr lang="fr-CH" sz="2000" dirty="0"/>
              <a:t>Quels sont les paramètres, quel est leur type et à quoi ils servent</a:t>
            </a:r>
          </a:p>
          <a:p>
            <a:pPr lvl="1"/>
            <a:r>
              <a:rPr lang="fr-CH" sz="2000" dirty="0"/>
              <a:t>Quelle est la valeur retournée, quel est son type et à quoi elle sert</a:t>
            </a:r>
          </a:p>
          <a:p>
            <a:endParaRPr lang="fr-CH" sz="2200" dirty="0"/>
          </a:p>
          <a:p>
            <a:r>
              <a:rPr lang="fr-CH" sz="2200" dirty="0"/>
              <a:t> Exemple :</a:t>
            </a:r>
          </a:p>
          <a:p>
            <a:pPr marL="0" indent="0">
              <a:buNone/>
            </a:pPr>
            <a:endParaRPr lang="fr-CH" sz="2200" dirty="0"/>
          </a:p>
          <a:p>
            <a:pPr lvl="1"/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CACE482-1F6F-4B06-ACE1-873F8816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9B7B1E8-5CAD-4FD0-8561-EBD7FDED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11" y="4490389"/>
            <a:ext cx="5773131" cy="2268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05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Conventions (PEP 8 et PEP 484)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4979999"/>
          </a:xfrm>
        </p:spPr>
        <p:txBody>
          <a:bodyPr>
            <a:normAutofit lnSpcReduction="10000"/>
          </a:bodyPr>
          <a:lstStyle/>
          <a:p>
            <a:r>
              <a:rPr lang="fr-CH" sz="2000" dirty="0"/>
              <a:t> Nommage d’une fonction </a:t>
            </a:r>
          </a:p>
          <a:p>
            <a:pPr lvl="1"/>
            <a:r>
              <a:rPr lang="fr-CH" sz="2000" dirty="0"/>
              <a:t>En minuscule avec des « _ »</a:t>
            </a:r>
          </a:p>
          <a:p>
            <a:r>
              <a:rPr lang="fr-CH" sz="2200" dirty="0"/>
              <a:t> Nommage des paramètres</a:t>
            </a:r>
          </a:p>
          <a:p>
            <a:pPr lvl="1"/>
            <a:r>
              <a:rPr lang="fr-CH" sz="2000" dirty="0"/>
              <a:t>Commence par un « _ »</a:t>
            </a:r>
          </a:p>
          <a:p>
            <a:pPr lvl="1"/>
            <a:r>
              <a:rPr lang="fr-CH" sz="2000" dirty="0"/>
              <a:t>En minuscule avec des « _ » </a:t>
            </a:r>
          </a:p>
          <a:p>
            <a:r>
              <a:rPr lang="fr-CH" sz="2000" dirty="0"/>
              <a:t> Espaces</a:t>
            </a:r>
          </a:p>
          <a:p>
            <a:pPr lvl="1"/>
            <a:r>
              <a:rPr lang="fr-CH" sz="2000" dirty="0"/>
              <a:t>Après le </a:t>
            </a:r>
            <a:r>
              <a:rPr lang="fr-CH" sz="2000" i="1" dirty="0" err="1"/>
              <a:t>def</a:t>
            </a:r>
            <a:r>
              <a:rPr lang="fr-CH" sz="2000" i="1" dirty="0"/>
              <a:t> , a</a:t>
            </a:r>
            <a:r>
              <a:rPr lang="fr-CH" sz="2100" dirty="0"/>
              <a:t>près le « : », autour de « -&gt; »</a:t>
            </a:r>
          </a:p>
          <a:p>
            <a:r>
              <a:rPr lang="fr-CH" sz="2000" dirty="0"/>
              <a:t> Pas d’espaces</a:t>
            </a:r>
          </a:p>
          <a:p>
            <a:pPr lvl="1"/>
            <a:r>
              <a:rPr lang="fr-CH" sz="2000" dirty="0"/>
              <a:t>Autour des parenthèses</a:t>
            </a:r>
          </a:p>
          <a:p>
            <a:r>
              <a:rPr lang="fr-CH" sz="2000" dirty="0"/>
              <a:t> Indenter le bloc d’instruction</a:t>
            </a:r>
          </a:p>
          <a:p>
            <a:r>
              <a:rPr lang="fr-CH" sz="2000" dirty="0"/>
              <a:t> Sauter 2 lignes entre une fonction et le reste du programme</a:t>
            </a:r>
          </a:p>
          <a:p>
            <a:r>
              <a:rPr lang="fr-CH" sz="2000" dirty="0"/>
              <a:t> Déclarer les variables et les constants du programme après les fonctions</a:t>
            </a:r>
          </a:p>
          <a:p>
            <a:pPr lvl="1"/>
            <a:endParaRPr lang="fr-CH" sz="2000" dirty="0"/>
          </a:p>
          <a:p>
            <a:pPr lvl="1"/>
            <a:endParaRPr lang="fr-CH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C3F6A4-601E-4A45-8D43-480EA72B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 err="1"/>
              <a:t>Exexcice</a:t>
            </a:r>
            <a:r>
              <a:rPr lang="fr-CH"/>
              <a:t> 22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48DB018-219E-4FBF-A668-2E752D9A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3370"/>
            <a:ext cx="10058400" cy="4778829"/>
          </a:xfrm>
        </p:spPr>
        <p:txBody>
          <a:bodyPr/>
          <a:lstStyle/>
          <a:p>
            <a:pPr marL="0" indent="0">
              <a:buNone/>
            </a:pPr>
            <a:r>
              <a:rPr lang="fr-CH" sz="2000" i="1" dirty="0"/>
              <a:t>Reprendre l’exercice 19 et découpez –le en fonctions (ne pas oublier la </a:t>
            </a:r>
            <a:r>
              <a:rPr lang="fr-CH" sz="2000" i="1" dirty="0" err="1"/>
              <a:t>docstring</a:t>
            </a:r>
            <a:r>
              <a:rPr lang="fr-CH" sz="2000" i="1" dirty="0"/>
              <a:t>)</a:t>
            </a:r>
          </a:p>
          <a:p>
            <a:pPr marL="0" indent="0">
              <a:buNone/>
            </a:pPr>
            <a:r>
              <a:rPr lang="fr-CH" sz="2200" dirty="0"/>
              <a:t>Vous devez créer un programme qui demande à l'utilisateur un entier supérieur à 1 et qui affiche, s’il y en a, tous ses diviseurs ainsi que le nombre total de diviseurs. S'il n'y en a pas, il indique que le nombre est premier. </a:t>
            </a:r>
          </a:p>
          <a:p>
            <a:pPr marL="0" indent="0">
              <a:buNone/>
            </a:pPr>
            <a:r>
              <a:rPr lang="fr-CH" sz="2200" dirty="0"/>
              <a:t>Attention, si l’utilisateur ne respecte pas les consignes, vous devez lui afficher un message et lui redemander un nombre jusqu’à ce que ce soit bon.</a:t>
            </a:r>
          </a:p>
          <a:p>
            <a:pPr marL="0" indent="0">
              <a:buNone/>
            </a:pPr>
            <a:r>
              <a:rPr lang="fr-CH" sz="2200" dirty="0"/>
              <a:t>Exemple :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DC20801-8AA3-47E6-A518-2E4F3E7C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A299CB5-DAA7-4FEE-A156-C597E06F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58226E6A-D7B8-4144-9EEE-F13B080A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52" y="3742998"/>
            <a:ext cx="5707233" cy="196862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61E85716-E5D0-4D7B-99E4-016BF146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98" y="5848409"/>
            <a:ext cx="10628604" cy="548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7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1066800" y="2543175"/>
            <a:ext cx="5029200" cy="1314450"/>
          </a:xfrm>
        </p:spPr>
        <p:txBody>
          <a:bodyPr anchor="t">
            <a:normAutofit/>
          </a:bodyPr>
          <a:lstStyle/>
          <a:p>
            <a:r>
              <a:rPr lang="fr-CH" sz="4400" spc="2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fr-CH" dirty="0"/>
              <a:t> Définition</a:t>
            </a:r>
            <a:endParaRPr lang="fr-CH" i="1" dirty="0"/>
          </a:p>
          <a:p>
            <a:r>
              <a:rPr lang="fr-CH" dirty="0"/>
              <a:t> Syntaxe</a:t>
            </a:r>
          </a:p>
          <a:p>
            <a:r>
              <a:rPr lang="fr-CH" dirty="0"/>
              <a:t> Valeur par défaut d’un paramètre</a:t>
            </a:r>
          </a:p>
          <a:p>
            <a:r>
              <a:rPr lang="fr-CH" dirty="0"/>
              <a:t> Renvoie d’un résultat</a:t>
            </a:r>
          </a:p>
          <a:p>
            <a:r>
              <a:rPr lang="fr-CH" dirty="0"/>
              <a:t> Valeurs globales et valeurs locales</a:t>
            </a:r>
          </a:p>
          <a:p>
            <a:r>
              <a:rPr lang="fr-CH" dirty="0"/>
              <a:t> Conventions</a:t>
            </a:r>
          </a:p>
          <a:p>
            <a:pPr lvl="1"/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A34E155-4542-445C-9931-2D38DF5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C6504D7-BEF6-4F1E-B455-09039F3D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4389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CH" dirty="0"/>
              <a:t> Une fonction est un ensemble d’instructions regroupées sous un nom, puis appelée dans le corps du programme par son nom</a:t>
            </a:r>
          </a:p>
          <a:p>
            <a:r>
              <a:rPr lang="fr-CH" dirty="0"/>
              <a:t> On doit définir une fonction à chaque fois : </a:t>
            </a:r>
          </a:p>
          <a:p>
            <a:pPr lvl="1"/>
            <a:r>
              <a:rPr lang="fr-CH" dirty="0"/>
              <a:t>qu’un bloc d’instructions est utilisé plusieurs fois dans le code</a:t>
            </a:r>
          </a:p>
          <a:p>
            <a:pPr lvl="1"/>
            <a:r>
              <a:rPr lang="fr-CH" dirty="0"/>
              <a:t>pour découper un problème en sous problèmes</a:t>
            </a:r>
          </a:p>
          <a:p>
            <a:pPr lvl="1"/>
            <a:r>
              <a:rPr lang="fr-CH" dirty="0"/>
              <a:t>qu’on veut réutiliser un bloc d’instruction</a:t>
            </a:r>
          </a:p>
          <a:p>
            <a:r>
              <a:rPr lang="fr-CH" dirty="0"/>
              <a:t> Les fonctions peuvent être regroupées en module (exemple : Random)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/>
              <a:t>Exemple de fonctions existantes : print(), input(), len(),range()…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FEF5747-177F-48CC-9356-6FA6FF7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D388B66-337C-4ABE-B5A7-C33027ACD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73651BD-9EB9-44E9-BB93-D209E68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366837"/>
            <a:ext cx="7658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Syntaxe (sans return)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fr-CH" dirty="0"/>
              <a:t>Déclaration</a:t>
            </a:r>
          </a:p>
          <a:p>
            <a:pPr marL="0" indent="0">
              <a:buNone/>
            </a:pPr>
            <a:r>
              <a:rPr lang="fr-CH" dirty="0">
                <a:solidFill>
                  <a:schemeClr val="accent2"/>
                </a:solidFill>
              </a:rPr>
              <a:t>def</a:t>
            </a:r>
            <a:r>
              <a:rPr lang="fr-CH" dirty="0"/>
              <a:t> </a:t>
            </a:r>
            <a:r>
              <a:rPr lang="fr-CH" dirty="0" err="1"/>
              <a:t>nom_de_la_fonction</a:t>
            </a:r>
            <a:r>
              <a:rPr lang="fr-CH" dirty="0">
                <a:solidFill>
                  <a:srgbClr val="C00000"/>
                </a:solidFill>
              </a:rPr>
              <a:t>(</a:t>
            </a:r>
            <a:r>
              <a:rPr lang="fr-CH" b="1" dirty="0">
                <a:solidFill>
                  <a:srgbClr val="C00000"/>
                </a:solidFill>
              </a:rPr>
              <a:t>_</a:t>
            </a:r>
            <a:r>
              <a:rPr lang="fr-CH" dirty="0"/>
              <a:t>paramètre_1</a:t>
            </a:r>
            <a:r>
              <a:rPr lang="fr-CH" b="1" dirty="0">
                <a:solidFill>
                  <a:srgbClr val="C00000"/>
                </a:solidFill>
              </a:rPr>
              <a:t>:</a:t>
            </a:r>
            <a:r>
              <a:rPr lang="fr-CH" dirty="0"/>
              <a:t> </a:t>
            </a:r>
            <a:r>
              <a:rPr lang="fr-CH" i="1" dirty="0"/>
              <a:t>type</a:t>
            </a:r>
            <a:r>
              <a:rPr lang="fr-CH" dirty="0"/>
              <a:t>,  </a:t>
            </a:r>
            <a:r>
              <a:rPr lang="fr-CH" b="1" dirty="0">
                <a:solidFill>
                  <a:schemeClr val="accent2"/>
                </a:solidFill>
              </a:rPr>
              <a:t>_</a:t>
            </a:r>
            <a:r>
              <a:rPr lang="fr-CH" dirty="0"/>
              <a:t>paramètre_2</a:t>
            </a:r>
            <a:r>
              <a:rPr lang="fr-CH" b="1" dirty="0">
                <a:solidFill>
                  <a:srgbClr val="C00000"/>
                </a:solidFill>
              </a:rPr>
              <a:t> : </a:t>
            </a:r>
            <a:r>
              <a:rPr lang="fr-CH" i="1" dirty="0"/>
              <a:t>type</a:t>
            </a:r>
            <a:r>
              <a:rPr lang="fr-CH" dirty="0">
                <a:solidFill>
                  <a:srgbClr val="C00000"/>
                </a:solidFill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CH" dirty="0">
                <a:solidFill>
                  <a:srgbClr val="C00000"/>
                </a:solidFill>
              </a:rPr>
              <a:t>	</a:t>
            </a:r>
            <a:r>
              <a:rPr lang="fr-CH" dirty="0"/>
              <a:t>bloc d’instructions</a:t>
            </a:r>
          </a:p>
          <a:p>
            <a:pPr marL="0" indent="0">
              <a:spcBef>
                <a:spcPts val="600"/>
              </a:spcBef>
              <a:buNone/>
            </a:pPr>
            <a:endParaRPr lang="fr-CH" dirty="0"/>
          </a:p>
          <a:p>
            <a:pPr>
              <a:spcBef>
                <a:spcPts val="600"/>
              </a:spcBef>
            </a:pPr>
            <a:r>
              <a:rPr lang="fr-CH" dirty="0"/>
              <a:t> Appel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CH" dirty="0"/>
              <a:t>nom_de_la_fonction(</a:t>
            </a:r>
            <a:r>
              <a:rPr lang="fr-CH" i="1" dirty="0"/>
              <a:t>valeur1</a:t>
            </a:r>
            <a:r>
              <a:rPr lang="fr-CH" dirty="0"/>
              <a:t>, </a:t>
            </a:r>
            <a:r>
              <a:rPr lang="fr-CH" i="1" dirty="0"/>
              <a:t>valeur2</a:t>
            </a:r>
            <a:r>
              <a:rPr lang="fr-CH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fr-CH" dirty="0"/>
          </a:p>
          <a:p>
            <a:pPr marL="0" indent="0">
              <a:spcBef>
                <a:spcPts val="600"/>
              </a:spcBef>
              <a:buNone/>
            </a:pPr>
            <a:r>
              <a:rPr lang="fr-CH" dirty="0"/>
              <a:t>Exemple :</a:t>
            </a:r>
          </a:p>
          <a:p>
            <a:pPr marL="0" indent="0">
              <a:spcBef>
                <a:spcPts val="600"/>
              </a:spcBef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BC5692B3-9B2D-4728-A980-20807F42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20" y="4462326"/>
            <a:ext cx="8983362" cy="176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7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CBE0D5-98E5-4280-A718-628743F3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06B4D69-C970-45A2-BDA0-6B08CDC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B62D01-DDC2-41C9-AAD4-12D03485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6011686-2AF6-4281-BE22-1EA3A4B8B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200783"/>
            <a:ext cx="958627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addition(_nbr1: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_nbr2: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= _nbr1 + _nbr2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 résultat de l'addition est 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#Programme principal</a:t>
            </a:r>
            <a:b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valeur1: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valeur2: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addition(valeur1, valeur2)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0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20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Créer un programme qui compare 2 valeurs et qui indique quelle est  la plus petite des 2.</a:t>
            </a:r>
          </a:p>
          <a:p>
            <a:pPr marL="0" indent="0">
              <a:buNone/>
            </a:pPr>
            <a:r>
              <a:rPr lang="fr-CH" dirty="0"/>
              <a:t>Le programme principal demandera les 2 nombres à l’utilisateur.</a:t>
            </a:r>
          </a:p>
          <a:p>
            <a:pPr marL="0" indent="0">
              <a:buNone/>
            </a:pPr>
            <a:r>
              <a:rPr lang="fr-CH" dirty="0"/>
              <a:t>La fonction déterminera quelle est la valeur la plus petite et l’affichera à l’écran. Si les 2 valeurs sont égales, elle l’indiquera aussi.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46" y="4441371"/>
            <a:ext cx="4445908" cy="105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0" y="4441371"/>
            <a:ext cx="5761266" cy="105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Valeur par défaut d’un paramètre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7" y="1393370"/>
            <a:ext cx="10724587" cy="4778829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fr-CH" dirty="0"/>
              <a:t>Un paramètre ayant une valeur par défaut peut être omis</a:t>
            </a:r>
          </a:p>
          <a:p>
            <a:pPr>
              <a:spcAft>
                <a:spcPts val="600"/>
              </a:spcAft>
            </a:pPr>
            <a:r>
              <a:rPr lang="fr-CH" dirty="0"/>
              <a:t> Définition :  </a:t>
            </a:r>
            <a:r>
              <a:rPr lang="fr-CH" dirty="0">
                <a:solidFill>
                  <a:schemeClr val="accent2"/>
                </a:solidFill>
              </a:rPr>
              <a:t>def</a:t>
            </a:r>
            <a:r>
              <a:rPr lang="fr-CH" dirty="0">
                <a:solidFill>
                  <a:schemeClr val="accent1"/>
                </a:solidFill>
              </a:rPr>
              <a:t>  </a:t>
            </a:r>
            <a:r>
              <a:rPr lang="fr-CH" dirty="0" err="1"/>
              <a:t>ma_fonction</a:t>
            </a:r>
            <a:r>
              <a:rPr lang="fr-CH" dirty="0">
                <a:solidFill>
                  <a:schemeClr val="accent1"/>
                </a:solidFill>
              </a:rPr>
              <a:t>(_</a:t>
            </a:r>
            <a:r>
              <a:rPr lang="fr-CH" dirty="0"/>
              <a:t>param1</a:t>
            </a:r>
            <a:r>
              <a:rPr lang="fr-CH" b="1" dirty="0">
                <a:solidFill>
                  <a:schemeClr val="accent2"/>
                </a:solidFill>
              </a:rPr>
              <a:t>:</a:t>
            </a:r>
            <a:r>
              <a:rPr lang="fr-CH" dirty="0"/>
              <a:t> </a:t>
            </a:r>
            <a:r>
              <a:rPr lang="fr-CH" i="1" dirty="0"/>
              <a:t>type,</a:t>
            </a:r>
            <a:r>
              <a:rPr lang="fr-CH" dirty="0"/>
              <a:t> _param2 : </a:t>
            </a:r>
            <a:r>
              <a:rPr lang="fr-CH" i="1" dirty="0"/>
              <a:t>type </a:t>
            </a:r>
            <a:r>
              <a:rPr lang="fr-CH" b="1" i="1" dirty="0">
                <a:solidFill>
                  <a:schemeClr val="accent2"/>
                </a:solidFill>
              </a:rPr>
              <a:t>=</a:t>
            </a:r>
            <a:r>
              <a:rPr lang="fr-CH" i="1" dirty="0"/>
              <a:t> valeur</a:t>
            </a:r>
            <a:r>
              <a:rPr lang="fr-CH" dirty="0">
                <a:solidFill>
                  <a:schemeClr val="accent1"/>
                </a:solidFill>
              </a:rPr>
              <a:t>):</a:t>
            </a:r>
            <a:r>
              <a:rPr lang="fr-CH" dirty="0"/>
              <a:t> </a:t>
            </a:r>
          </a:p>
          <a:p>
            <a:r>
              <a:rPr lang="fr-CH" dirty="0"/>
              <a:t> Appel : ma_fonction(valeur1)</a:t>
            </a:r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r>
              <a:rPr lang="fr-CH" i="1" dirty="0"/>
              <a:t>Exemple de fonction existante : round( )</a:t>
            </a:r>
          </a:p>
          <a:p>
            <a:pPr lvl="1"/>
            <a:endParaRPr lang="fr-CH" dirty="0"/>
          </a:p>
          <a:p>
            <a:r>
              <a:rPr lang="fr-CH" dirty="0"/>
              <a:t> Exemple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631-1 Apprentissage de la programmation - Sonia Perrotte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8AA630B-DC1E-4088-AA21-E8872DC3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45" y="4310430"/>
            <a:ext cx="8485510" cy="164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20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CBE0D5-98E5-4280-A718-628743F3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06B4D69-C970-45A2-BDA0-6B08CDC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B62D01-DDC2-41C9-AAD4-12D03485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6011686-2AF6-4281-BE22-1EA3A4B8B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196257"/>
            <a:ext cx="958627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addition(_nbr1: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_nbr2: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= _nbr1 + _nbr2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 résultat de l'addition est 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#Programme principal</a:t>
            </a:r>
            <a:b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valeur1: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addition(valeur1)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0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Grand écran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Rockwell</vt:lpstr>
      <vt:lpstr>Rockwell Condensed</vt:lpstr>
      <vt:lpstr>Wingdings</vt:lpstr>
      <vt:lpstr>Type de bois</vt:lpstr>
      <vt:lpstr>Les fonctions</vt:lpstr>
      <vt:lpstr>Sommaire</vt:lpstr>
      <vt:lpstr>Définition</vt:lpstr>
      <vt:lpstr>Présentation PowerPoint</vt:lpstr>
      <vt:lpstr>Syntaxe (sans return)</vt:lpstr>
      <vt:lpstr>Exemple</vt:lpstr>
      <vt:lpstr>Exercice 20</vt:lpstr>
      <vt:lpstr>Valeur par défaut d’un paramètre</vt:lpstr>
      <vt:lpstr>Exemple</vt:lpstr>
      <vt:lpstr>Renvoie d’un résultat</vt:lpstr>
      <vt:lpstr>Exemple</vt:lpstr>
      <vt:lpstr>Exercice 21</vt:lpstr>
      <vt:lpstr>Documentation du code de la fonction (docstring)</vt:lpstr>
      <vt:lpstr>Conventions (PEP 8 et PEP 484)</vt:lpstr>
      <vt:lpstr>Exexcice 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228</cp:revision>
  <dcterms:created xsi:type="dcterms:W3CDTF">2018-09-16T06:57:39Z</dcterms:created>
  <dcterms:modified xsi:type="dcterms:W3CDTF">2019-11-04T11:20:40Z</dcterms:modified>
</cp:coreProperties>
</file>