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67" r:id="rId2"/>
    <p:sldId id="259" r:id="rId3"/>
    <p:sldId id="316" r:id="rId4"/>
    <p:sldId id="333" r:id="rId5"/>
    <p:sldId id="287" r:id="rId6"/>
    <p:sldId id="318" r:id="rId7"/>
    <p:sldId id="320" r:id="rId8"/>
    <p:sldId id="322" r:id="rId9"/>
    <p:sldId id="336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58458" autoAdjust="0"/>
  </p:normalViewPr>
  <p:slideViewPr>
    <p:cSldViewPr snapToGrid="0">
      <p:cViewPr varScale="1">
        <p:scale>
          <a:sx n="41" d="100"/>
          <a:sy n="41" d="100"/>
        </p:scale>
        <p:origin x="1419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07.10.2019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73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732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360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594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629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080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793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473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660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102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/>
              <a:t>631-1 Apprentissage de la programmation avec Python</a:t>
            </a:r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24/09/2018</a:t>
            </a:r>
            <a:endParaRPr lang="fr-FR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5575" y="6319470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0F1F7E-3043-44DB-9844-8F0138DD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3753" y="6272783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24/09/2018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/>
              <a:t>24/09/2018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Instructions conditionnelles imbriquées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48108C-D04E-4D24-BB16-0DF23C8AC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000" dirty="0"/>
              <a:t>Créez le programme du jeu «Pierre, Papier, Ciseaux» entre un joueur et l’ordinateur.</a:t>
            </a:r>
          </a:p>
          <a:p>
            <a:pPr marL="0" indent="0">
              <a:buNone/>
            </a:pPr>
            <a:r>
              <a:rPr lang="fr-CH" sz="2000" dirty="0"/>
              <a:t>Demandez au joueur de saisir un chiffre entre 1 et 3 : 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fr-CH" sz="2000" dirty="0"/>
              <a:t>1 = pierre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fr-CH" sz="2000" dirty="0"/>
              <a:t>2 = papier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fr-CH" sz="2000" dirty="0"/>
              <a:t>3 = ciseau</a:t>
            </a:r>
          </a:p>
          <a:p>
            <a:pPr marL="0" indent="0">
              <a:buNone/>
            </a:pPr>
            <a:r>
              <a:rPr lang="fr-CH" sz="2000" dirty="0"/>
              <a:t>L’ordinateur choisit ensuite aléatoirement un chiffre entre 1 et 3.</a:t>
            </a:r>
          </a:p>
          <a:p>
            <a:pPr marL="0" indent="0">
              <a:buNone/>
            </a:pPr>
            <a:r>
              <a:rPr lang="fr-CH" sz="2000" dirty="0"/>
              <a:t>Vous affichez le signe choisi par l’utilisateur et l’ordinateur et le </a:t>
            </a:r>
            <a:r>
              <a:rPr lang="fr-CH" sz="2000" dirty="0" err="1"/>
              <a:t>gagant</a:t>
            </a:r>
            <a:r>
              <a:rPr lang="fr-CH" sz="2000" dirty="0"/>
              <a:t>.</a:t>
            </a:r>
          </a:p>
          <a:p>
            <a:pPr marL="0" indent="0">
              <a:buNone/>
            </a:pPr>
            <a:r>
              <a:rPr lang="fr-CH" sz="2000" dirty="0"/>
              <a:t>UTILISEZ DES COMMENTAIRES</a:t>
            </a:r>
          </a:p>
          <a:p>
            <a:pPr marL="0" indent="0">
              <a:buNone/>
            </a:pPr>
            <a:endParaRPr lang="fr-CH" sz="2000" dirty="0"/>
          </a:p>
          <a:p>
            <a:pPr marL="0" indent="0">
              <a:buNone/>
            </a:pPr>
            <a:endParaRPr lang="fr-CH" sz="2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3FB9B9-9C23-482A-98AE-A5DD6E83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82" y="4330126"/>
            <a:ext cx="3466669" cy="2125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AB9D02-FEFE-4196-B373-F640200B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419" y="4325778"/>
            <a:ext cx="3348789" cy="211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26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CAACE-EA89-494B-BA4B-EACB4605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Exercice 14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24851-CA85-456C-8346-835213B3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Demander à l’utilisateur de saisir une phrase, puis une lettre en minuscule. </a:t>
            </a:r>
          </a:p>
          <a:p>
            <a:pPr marL="0" indent="0">
              <a:buNone/>
            </a:pPr>
            <a:r>
              <a:rPr lang="fr-CH" dirty="0"/>
              <a:t>Si la lettre est présente dans la phrase, affichez à l’écran le message suivant : La lettre ? </a:t>
            </a:r>
            <a:r>
              <a:rPr lang="fr-CH" i="1" dirty="0"/>
              <a:t>(en majuscule)</a:t>
            </a:r>
            <a:r>
              <a:rPr lang="fr-CH" dirty="0"/>
              <a:t> apparait ? fois dans la phrase "???" (</a:t>
            </a:r>
            <a:r>
              <a:rPr lang="fr-CH" i="1" dirty="0"/>
              <a:t>Exemple : La lettre N apparait 2 fois dans la phrase "Bonjour, comment ça va ?"</a:t>
            </a:r>
            <a:r>
              <a:rPr lang="fr-CH" dirty="0"/>
              <a:t>). De plus, si la lettre est présente plus d’une fois, vous devez aussi afficher à l’écran la 1</a:t>
            </a:r>
            <a:r>
              <a:rPr lang="fr-CH" baseline="30000" dirty="0"/>
              <a:t>ère</a:t>
            </a:r>
            <a:r>
              <a:rPr lang="fr-CH" dirty="0"/>
              <a:t> position (index) où se trouve cette lettre dans la phrase ainsi que la partie de la phrase jusqu’à cette lettre. </a:t>
            </a:r>
            <a:r>
              <a:rPr lang="fr-CH" i="1" dirty="0"/>
              <a:t>Exemple : La 1</a:t>
            </a:r>
            <a:r>
              <a:rPr lang="fr-CH" i="1" baseline="30000" dirty="0"/>
              <a:t>ère</a:t>
            </a:r>
            <a:r>
              <a:rPr lang="fr-CH" i="1" dirty="0"/>
              <a:t> occurrence de la lettre U se trouve à la position 5 (BONJOU). </a:t>
            </a:r>
            <a:r>
              <a:rPr lang="fr-CH" dirty="0"/>
              <a:t>Enfin, si la lettre n’est pas présente, vous devez afficher le message : la lettre ?</a:t>
            </a:r>
            <a:r>
              <a:rPr lang="fr-CH" i="1" dirty="0"/>
              <a:t> (en majuscule) </a:t>
            </a:r>
            <a:r>
              <a:rPr lang="fr-CH" dirty="0"/>
              <a:t>n’est pas présente dans la phrase "???".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CEBB6-9860-409B-9CEF-D2584A8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8AAF1-7D24-4DC1-A5F1-2D14782C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1066800" y="2543175"/>
            <a:ext cx="5029200" cy="1314450"/>
          </a:xfrm>
        </p:spPr>
        <p:txBody>
          <a:bodyPr anchor="t">
            <a:normAutofit/>
          </a:bodyPr>
          <a:lstStyle/>
          <a:p>
            <a:r>
              <a:rPr lang="fr-CH" sz="4400" spc="2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fr-CH" dirty="0"/>
              <a:t> Un exemple de condition</a:t>
            </a:r>
            <a:endParaRPr lang="fr-CH" i="1" dirty="0"/>
          </a:p>
          <a:p>
            <a:r>
              <a:rPr lang="fr-CH" dirty="0"/>
              <a:t> L’exemple en Python</a:t>
            </a:r>
          </a:p>
          <a:p>
            <a:r>
              <a:rPr lang="fr-CH" dirty="0"/>
              <a:t>Quelques conventions de programmation Python</a:t>
            </a:r>
          </a:p>
          <a:p>
            <a:r>
              <a:rPr lang="fr-CH" i="1" dirty="0"/>
              <a:t> </a:t>
            </a:r>
            <a:r>
              <a:rPr lang="fr-CH" dirty="0"/>
              <a:t>Exercices</a:t>
            </a:r>
          </a:p>
          <a:p>
            <a:pPr lvl="1"/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4E155-4542-445C-9931-2D38DF5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504D7-BEF6-4F1E-B455-09039F3D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130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73E3-C3BD-444F-BCBB-61E6B89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exemple textuel de condition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52D3A-3A70-4EA5-BBA3-5FE2BD9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Condition tarifaire du cinéma Pathé :</a:t>
            </a:r>
          </a:p>
          <a:p>
            <a:pPr marL="274320" lvl="1" indent="0">
              <a:buNone/>
            </a:pPr>
            <a:endParaRPr lang="fr-CH" sz="2400" dirty="0"/>
          </a:p>
          <a:p>
            <a:pPr marL="274320" lvl="1" indent="0">
              <a:buNone/>
            </a:pPr>
            <a:r>
              <a:rPr lang="fr-CH" sz="2400" dirty="0"/>
              <a:t>Le cinéma Pathé propose 3 tarifs différents selon l’âge de la personne :</a:t>
            </a:r>
          </a:p>
          <a:p>
            <a:pPr lvl="1"/>
            <a:r>
              <a:rPr lang="fr-CH" dirty="0"/>
              <a:t>Adulte :   CHF 19.60</a:t>
            </a:r>
          </a:p>
          <a:p>
            <a:pPr lvl="1"/>
            <a:r>
              <a:rPr lang="fr-CH" dirty="0"/>
              <a:t>Jeune (14 à 17 inclus) :   CHF 15</a:t>
            </a:r>
          </a:p>
          <a:p>
            <a:pPr lvl="1"/>
            <a:r>
              <a:rPr lang="fr-CH" dirty="0"/>
              <a:t>Enfant (moins de 14 ans) :   CHF 11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E71417-FAFE-47B1-A26A-99C02AF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24B3E-E29B-4274-B93F-08A369F1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93CCB-C271-4981-8B86-74C7CBF4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L’exemple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DF3E5-788D-4DF9-B939-ABDFBEB6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dirty="0">
                <a:solidFill>
                  <a:schemeClr val="accent2"/>
                </a:solidFill>
                <a:cs typeface="Courier New" panose="02070309020205020404" pitchFamily="49" charset="0"/>
              </a:rPr>
              <a:t>if</a:t>
            </a:r>
            <a:r>
              <a:rPr lang="fr-FR" altLang="fr-FR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cs typeface="Courier New" panose="02070309020205020404" pitchFamily="49" charset="0"/>
              </a:rPr>
              <a:t>age</a:t>
            </a:r>
            <a:r>
              <a:rPr lang="fr-FR" altLang="fr-FR" dirty="0">
                <a:cs typeface="Courier New" panose="02070309020205020404" pitchFamily="49" charset="0"/>
              </a:rPr>
              <a:t> &lt; 14</a:t>
            </a:r>
            <a:r>
              <a:rPr lang="fr-FR" altLang="fr-FR" dirty="0">
                <a:solidFill>
                  <a:schemeClr val="accent2"/>
                </a:solidFill>
                <a:cs typeface="Courier New" panose="02070309020205020404" pitchFamily="49" charset="0"/>
              </a:rPr>
              <a:t>: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cs typeface="Courier New" panose="02070309020205020404" pitchFamily="49" charset="0"/>
              </a:rPr>
              <a:t>    </a:t>
            </a:r>
            <a:r>
              <a:rPr lang="fr-FR" altLang="fr-FR" dirty="0" err="1">
                <a:cs typeface="Courier New" panose="02070309020205020404" pitchFamily="49" charset="0"/>
              </a:rPr>
              <a:t>print</a:t>
            </a:r>
            <a:r>
              <a:rPr lang="fr-FR" altLang="fr-FR" dirty="0">
                <a:cs typeface="Courier New" panose="02070309020205020404" pitchFamily="49" charset="0"/>
              </a:rPr>
              <a:t>('le tarif est de 11 frs')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 err="1">
                <a:solidFill>
                  <a:schemeClr val="accent2"/>
                </a:solidFill>
                <a:cs typeface="Courier New" panose="02070309020205020404" pitchFamily="49" charset="0"/>
              </a:rPr>
              <a:t>elif</a:t>
            </a:r>
            <a:r>
              <a:rPr lang="fr-FR" altLang="fr-FR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cs typeface="Courier New" panose="02070309020205020404" pitchFamily="49" charset="0"/>
              </a:rPr>
              <a:t>age</a:t>
            </a:r>
            <a:r>
              <a:rPr lang="fr-FR" altLang="fr-FR" dirty="0">
                <a:cs typeface="Courier New" panose="02070309020205020404" pitchFamily="49" charset="0"/>
              </a:rPr>
              <a:t> &lt;= 17</a:t>
            </a:r>
            <a:r>
              <a:rPr lang="fr-FR" altLang="fr-FR" dirty="0">
                <a:solidFill>
                  <a:schemeClr val="accent2"/>
                </a:solidFill>
                <a:cs typeface="Courier New" panose="02070309020205020404" pitchFamily="49" charset="0"/>
              </a:rPr>
              <a:t>: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dirty="0" err="1">
                <a:cs typeface="Courier New" panose="02070309020205020404" pitchFamily="49" charset="0"/>
              </a:rPr>
              <a:t>print</a:t>
            </a:r>
            <a:r>
              <a:rPr lang="fr-FR" altLang="fr-FR" dirty="0">
                <a:cs typeface="Courier New" panose="02070309020205020404" pitchFamily="49" charset="0"/>
              </a:rPr>
              <a:t>('le tarif est de 15 frs')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 err="1">
                <a:solidFill>
                  <a:schemeClr val="accent2"/>
                </a:solidFill>
                <a:cs typeface="Courier New" panose="02070309020205020404" pitchFamily="49" charset="0"/>
              </a:rPr>
              <a:t>else</a:t>
            </a:r>
            <a:r>
              <a:rPr lang="fr-FR" altLang="fr-FR" dirty="0">
                <a:solidFill>
                  <a:schemeClr val="accent2"/>
                </a:solidFill>
                <a:cs typeface="Courier New" panose="02070309020205020404" pitchFamily="49" charset="0"/>
              </a:rPr>
              <a:t>:</a:t>
            </a:r>
            <a:b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FR" altLang="fr-FR" dirty="0" err="1">
                <a:cs typeface="Courier New" panose="02070309020205020404" pitchFamily="49" charset="0"/>
              </a:rPr>
              <a:t>print</a:t>
            </a:r>
            <a:r>
              <a:rPr lang="fr-FR" altLang="fr-FR" dirty="0">
                <a:cs typeface="Courier New" panose="02070309020205020404" pitchFamily="49" charset="0"/>
              </a:rPr>
              <a:t>('le tarif est de 19.60 frs')</a:t>
            </a:r>
            <a:endParaRPr lang="fr-FR" alt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F47DC-83AE-47C2-80D6-38377D20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E77A19-3F97-411C-A802-80F7C9A8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AD85A0-1AE7-4489-9C94-B386C4E5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3A1E7-50AC-4F04-93D7-9BAFD318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Quelques conventions de programmation Python</a:t>
            </a:r>
            <a:br>
              <a:rPr lang="fr-CH" dirty="0"/>
            </a:br>
            <a:r>
              <a:rPr lang="fr-CH" dirty="0"/>
              <a:t>(bonnes pratiques)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06B42-E9DE-4545-A2D1-C43B399E9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B7BDE-CEB1-4E01-A5FB-21038241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794AD-1193-4185-8FA8-D674FAD6B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conventions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Le </a:t>
            </a:r>
            <a:r>
              <a:rPr lang="fr-CH" i="1" dirty="0"/>
              <a:t>i</a:t>
            </a:r>
            <a:r>
              <a:rPr lang="fr-CH" dirty="0"/>
              <a:t>f, </a:t>
            </a:r>
            <a:r>
              <a:rPr lang="fr-CH" i="1" dirty="0" err="1"/>
              <a:t>elif</a:t>
            </a:r>
            <a:r>
              <a:rPr lang="fr-CH" dirty="0"/>
              <a:t> et </a:t>
            </a:r>
            <a:r>
              <a:rPr lang="fr-CH" i="1" dirty="0" err="1"/>
              <a:t>else</a:t>
            </a:r>
            <a:endParaRPr lang="fr-CH" i="1" dirty="0"/>
          </a:p>
          <a:p>
            <a:pPr lvl="1"/>
            <a:r>
              <a:rPr lang="fr-CH" dirty="0"/>
              <a:t>Commence en début de ligne</a:t>
            </a:r>
          </a:p>
          <a:p>
            <a:pPr lvl="1"/>
            <a:r>
              <a:rPr lang="fr-CH" dirty="0"/>
              <a:t>Fini par </a:t>
            </a:r>
            <a:r>
              <a:rPr lang="fr-CH" b="1" dirty="0">
                <a:solidFill>
                  <a:srgbClr val="C00000"/>
                </a:solidFill>
              </a:rPr>
              <a:t>:</a:t>
            </a:r>
            <a:r>
              <a:rPr lang="fr-CH" dirty="0"/>
              <a:t> (sans espace)</a:t>
            </a:r>
          </a:p>
          <a:p>
            <a:pPr marL="548640" lvl="2" indent="0">
              <a:buNone/>
            </a:pPr>
            <a:endParaRPr lang="fr-CH" dirty="0"/>
          </a:p>
          <a:p>
            <a:r>
              <a:rPr lang="fr-CH" dirty="0"/>
              <a:t> L’opérateur de comparaison</a:t>
            </a:r>
          </a:p>
          <a:p>
            <a:pPr marL="274320" lvl="1" indent="0">
              <a:buNone/>
            </a:pPr>
            <a:endParaRPr lang="fr-CH" dirty="0"/>
          </a:p>
          <a:p>
            <a:r>
              <a:rPr lang="fr-CH" dirty="0"/>
              <a:t> Le bloc d’instructions vrai ou faux</a:t>
            </a:r>
          </a:p>
          <a:p>
            <a:pPr lvl="1"/>
            <a:r>
              <a:rPr lang="fr-CH" dirty="0"/>
              <a:t>Commence par 4 espaces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AE77BC-5737-4E01-B4ED-DB4F3E7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A78EB6A-FE41-412B-98DB-59982D14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4A4C6-1716-40A5-A6F8-62DF710A81D3}"/>
              </a:ext>
            </a:extLst>
          </p:cNvPr>
          <p:cNvSpPr txBox="1"/>
          <p:nvPr/>
        </p:nvSpPr>
        <p:spPr>
          <a:xfrm>
            <a:off x="5722909" y="3014285"/>
            <a:ext cx="308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ym typeface="Wingdings" panose="05000000000000000000" pitchFamily="2" charset="2"/>
              </a:rPr>
              <a:t> </a:t>
            </a:r>
            <a:r>
              <a:rPr lang="fr-CH" sz="2400" dirty="0"/>
              <a:t>espaces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A4A4C6-1716-40A5-A6F8-62DF710A81D3}"/>
              </a:ext>
            </a:extLst>
          </p:cNvPr>
          <p:cNvSpPr txBox="1"/>
          <p:nvPr/>
        </p:nvSpPr>
        <p:spPr>
          <a:xfrm>
            <a:off x="6434109" y="3983643"/>
            <a:ext cx="308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ym typeface="Wingdings" panose="05000000000000000000" pitchFamily="2" charset="2"/>
              </a:rPr>
              <a:t> </a:t>
            </a:r>
            <a:r>
              <a:rPr lang="fr-CH" sz="2400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3711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12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Ecrire un programme qui demande en quelle année à eu lieu l’Escalade. Si l’utilisateur donne l’année exacte, vous devez afficher «C’est la bonne réponse», s’il donne l’année à 5 ans près, vous devez afficher «C’est presque ça», et s’il donne une années incorrecte, vous devez afficher «Non c’est faux»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4AF56C-1C40-496F-B88B-3E2984BB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881437"/>
            <a:ext cx="8686800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5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Tester l’exercice 9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93371"/>
            <a:ext cx="10058400" cy="2543630"/>
          </a:xfrm>
        </p:spPr>
        <p:txBody>
          <a:bodyPr/>
          <a:lstStyle/>
          <a:p>
            <a:r>
              <a:rPr lang="fr-CH" dirty="0"/>
              <a:t>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631-1 Apprentissage de la programmation - Sonia Perrotte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0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388</Words>
  <Application>Microsoft Office PowerPoint</Application>
  <PresentationFormat>Grand écran</PresentationFormat>
  <Paragraphs>76</Paragraphs>
  <Slides>11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Wingdings</vt:lpstr>
      <vt:lpstr>Type de bois</vt:lpstr>
      <vt:lpstr>Instructions conditionnelles imbriquées</vt:lpstr>
      <vt:lpstr>Sommaire</vt:lpstr>
      <vt:lpstr>Un exemple textuel de condition</vt:lpstr>
      <vt:lpstr>L’exemple en Python</vt:lpstr>
      <vt:lpstr>Quelques conventions de programmation Python (bonnes pratiques)</vt:lpstr>
      <vt:lpstr>Les conventions</vt:lpstr>
      <vt:lpstr>Exercices</vt:lpstr>
      <vt:lpstr>Exercice 12</vt:lpstr>
      <vt:lpstr>Tester l’exercice 9</vt:lpstr>
      <vt:lpstr>Exercice 13</vt:lpstr>
      <vt:lpstr>Exercice 14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144</cp:revision>
  <dcterms:created xsi:type="dcterms:W3CDTF">2018-09-16T06:57:39Z</dcterms:created>
  <dcterms:modified xsi:type="dcterms:W3CDTF">2019-10-07T06:03:26Z</dcterms:modified>
</cp:coreProperties>
</file>