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67" r:id="rId2"/>
    <p:sldId id="259" r:id="rId3"/>
    <p:sldId id="316" r:id="rId4"/>
    <p:sldId id="269" r:id="rId5"/>
    <p:sldId id="282" r:id="rId6"/>
    <p:sldId id="313" r:id="rId7"/>
    <p:sldId id="287" r:id="rId8"/>
    <p:sldId id="266" r:id="rId9"/>
    <p:sldId id="320" r:id="rId10"/>
    <p:sldId id="319" r:id="rId11"/>
    <p:sldId id="322" r:id="rId12"/>
    <p:sldId id="327" r:id="rId13"/>
    <p:sldId id="323" r:id="rId14"/>
    <p:sldId id="33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E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1" autoAdjust="0"/>
    <p:restoredTop sz="94399" autoAdjust="0"/>
  </p:normalViewPr>
  <p:slideViewPr>
    <p:cSldViewPr snapToGrid="0">
      <p:cViewPr varScale="1">
        <p:scale>
          <a:sx n="68" d="100"/>
          <a:sy n="68" d="100"/>
        </p:scale>
        <p:origin x="381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ACF26-7E7F-4493-BDDC-ACD9109C70C6}" type="datetimeFigureOut">
              <a:rPr lang="fr-CH" smtClean="0"/>
              <a:t>07.10.2019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8239A-C433-4D32-9AD7-0066685A664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423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9217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2074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6601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428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6601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24205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3608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5944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5944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6480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3114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0801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7937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473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40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A158474-878A-42B5-A55E-F07E37DD4417}"/>
              </a:ext>
            </a:extLst>
          </p:cNvPr>
          <p:cNvSpPr txBox="1">
            <a:spLocks/>
          </p:cNvSpPr>
          <p:nvPr userDrawn="1"/>
        </p:nvSpPr>
        <p:spPr>
          <a:xfrm>
            <a:off x="9835548" y="4260122"/>
            <a:ext cx="786481" cy="656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8F0443EA-8DAE-4076-8989-F7EBBE2E07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15811" y="4310130"/>
            <a:ext cx="747712" cy="598487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algn="ctr">
              <a:defRPr sz="28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fr-CH" dirty="0"/>
              <a:t>n</a:t>
            </a:r>
          </a:p>
        </p:txBody>
      </p:sp>
      <p:sp>
        <p:nvSpPr>
          <p:cNvPr id="21" name="Sous-titre 2">
            <a:extLst>
              <a:ext uri="{FF2B5EF4-FFF2-40B4-BE49-F238E27FC236}">
                <a16:creationId xmlns:a16="http://schemas.microsoft.com/office/drawing/2014/main" id="{DB30985B-1297-42D5-B489-65120FA0D5AB}"/>
              </a:ext>
            </a:extLst>
          </p:cNvPr>
          <p:cNvSpPr txBox="1">
            <a:spLocks/>
          </p:cNvSpPr>
          <p:nvPr userDrawn="1"/>
        </p:nvSpPr>
        <p:spPr>
          <a:xfrm>
            <a:off x="1222248" y="4541520"/>
            <a:ext cx="7891272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/>
              <a:t>631-1 Apprentissage de la programmation avec Python</a:t>
            </a:r>
          </a:p>
          <a:p>
            <a:pPr marL="0" indent="0">
              <a:buNone/>
            </a:pPr>
            <a:r>
              <a:rPr lang="fr-CH" dirty="0"/>
              <a:t>Programmation I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24/09/2018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4000" b="0" cap="none" baseline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r>
              <a:rPr lang="fr-FR"/>
              <a:t>24/09/2018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grpSp>
        <p:nvGrpSpPr>
          <p:cNvPr id="11" name="Group 6">
            <a:extLst>
              <a:ext uri="{FF2B5EF4-FFF2-40B4-BE49-F238E27FC236}">
                <a16:creationId xmlns:a16="http://schemas.microsoft.com/office/drawing/2014/main" id="{EB266C64-AC7A-4B16-853B-1A4B32C4811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57260DDB-FF2C-46E9-A5E3-3DD1948C3250}"/>
                </a:ext>
              </a:extLst>
            </p:cNvPr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72152344-9CE8-4A70-AAC8-1A6AB8E3E51E}"/>
                </a:ext>
              </a:extLst>
            </p:cNvPr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58AFBE2-1C22-4BB1-B0D9-47530CD39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516" y="0"/>
            <a:ext cx="211661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95575" y="685800"/>
            <a:ext cx="7540371" cy="5020056"/>
          </a:xfr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lang="fr-F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8288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defRPr lang="fr-F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8288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defRPr lang="fr-F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8288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defRPr lang="fr-F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8288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defRPr lang="fr-F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 dirty="0"/>
              <a:t> 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24/09/2018</a:t>
            </a:r>
            <a:endParaRPr lang="fr-FR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5D73E0E-C4CF-4AA6-8BB2-258F397F6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-1837449" y="2809471"/>
            <a:ext cx="5844540" cy="1239056"/>
          </a:xfrm>
        </p:spPr>
        <p:txBody>
          <a:bodyPr anchor="ctr">
            <a:noAutofit/>
          </a:bodyPr>
          <a:lstStyle>
            <a:lvl1pPr algn="r">
              <a:lnSpc>
                <a:spcPct val="80000"/>
              </a:lnSpc>
              <a:defRPr sz="44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E1B7E5C-A15C-4B11-8335-3AE026D1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95575" y="6319470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0C76A319-F4E1-40F9-AD4C-E0B3E6DACB3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03E0DF7F-1D83-4039-94A9-2B3B8CDD072B}"/>
                </a:ext>
              </a:extLst>
            </p:cNvPr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7C10BD9F-FAC7-4E30-9CEE-9FC2198C63FA}"/>
                </a:ext>
              </a:extLst>
            </p:cNvPr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B241385-2849-490E-833D-FB6A5F0BA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48301"/>
          </a:xfrm>
        </p:spPr>
        <p:txBody>
          <a:bodyPr>
            <a:normAutofit/>
          </a:bodyPr>
          <a:lstStyle>
            <a:lvl1pPr>
              <a:defRPr sz="2800" cap="none" baseline="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69848" y="1393370"/>
            <a:ext cx="10058400" cy="4778829"/>
          </a:xfrm>
        </p:spPr>
        <p:txBody>
          <a:bodyPr>
            <a:normAutofit/>
          </a:bodyPr>
          <a:lstStyle>
            <a:lvl1pPr marL="182880" indent="-182880">
              <a:buFont typeface="Wingdings" panose="05000000000000000000" pitchFamily="2" charset="2"/>
              <a:buChar char="ü"/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  Modifiez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 Troisième niveau</a:t>
            </a:r>
          </a:p>
          <a:p>
            <a:pPr lvl="3"/>
            <a:r>
              <a:rPr lang="fr-FR" dirty="0"/>
              <a:t> Quatrième niveau</a:t>
            </a:r>
          </a:p>
          <a:p>
            <a:pPr lvl="4"/>
            <a:r>
              <a:rPr lang="fr-FR" dirty="0"/>
              <a:t> 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24/09/2018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B0F1F7E-3043-44DB-9844-8F0138DD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3753" y="6272783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grpSp>
        <p:nvGrpSpPr>
          <p:cNvPr id="16" name="Group 6">
            <a:extLst>
              <a:ext uri="{FF2B5EF4-FFF2-40B4-BE49-F238E27FC236}">
                <a16:creationId xmlns:a16="http://schemas.microsoft.com/office/drawing/2014/main" id="{C4543BE0-AA14-4743-A407-3B5A7668F4B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5B7CF157-EA1D-4359-82DF-6A872C9E35F1}"/>
                </a:ext>
              </a:extLst>
            </p:cNvPr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02952869-7AED-438C-8AAB-C67F3DDE3A0B}"/>
                </a:ext>
              </a:extLst>
            </p:cNvPr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00B3E00A-EB6A-43B1-B61E-8FC6EF30C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A7FA9EC-58B2-42BB-BB2C-F276E6E12218}"/>
              </a:ext>
            </a:extLst>
          </p:cNvPr>
          <p:cNvSpPr/>
          <p:nvPr userDrawn="1"/>
        </p:nvSpPr>
        <p:spPr>
          <a:xfrm>
            <a:off x="0" y="0"/>
            <a:ext cx="12192000" cy="113713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48301"/>
          </a:xfrm>
        </p:spPr>
        <p:txBody>
          <a:bodyPr>
            <a:normAutofit/>
          </a:bodyPr>
          <a:lstStyle>
            <a:lvl1pPr>
              <a:defRPr sz="2800" cap="none" baseline="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69848" y="1393370"/>
            <a:ext cx="10058400" cy="4778829"/>
          </a:xfrm>
        </p:spPr>
        <p:txBody>
          <a:bodyPr>
            <a:normAutofit/>
          </a:bodyPr>
          <a:lstStyle>
            <a:lvl1pPr marL="182880" indent="-182880">
              <a:buFont typeface="Wingdings" panose="05000000000000000000" pitchFamily="2" charset="2"/>
              <a:buChar char="ü"/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  Modifiez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 Troisième niveau</a:t>
            </a:r>
          </a:p>
          <a:p>
            <a:pPr lvl="3"/>
            <a:r>
              <a:rPr lang="fr-FR" dirty="0"/>
              <a:t> Quatrième niveau</a:t>
            </a:r>
          </a:p>
          <a:p>
            <a:pPr lvl="4"/>
            <a:r>
              <a:rPr lang="fr-FR" dirty="0"/>
              <a:t> 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24/09/2018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B0F1F7E-3043-44DB-9844-8F0138DD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3753" y="6272783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grpSp>
        <p:nvGrpSpPr>
          <p:cNvPr id="16" name="Group 6">
            <a:extLst>
              <a:ext uri="{FF2B5EF4-FFF2-40B4-BE49-F238E27FC236}">
                <a16:creationId xmlns:a16="http://schemas.microsoft.com/office/drawing/2014/main" id="{C4543BE0-AA14-4743-A407-3B5A7668F4B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5B7CF157-EA1D-4359-82DF-6A872C9E35F1}"/>
                </a:ext>
              </a:extLst>
            </p:cNvPr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02952869-7AED-438C-8AAB-C67F3DDE3A0B}"/>
                </a:ext>
              </a:extLst>
            </p:cNvPr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00B3E00A-EB6A-43B1-B61E-8FC6EF30C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39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24/09/2018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24/09/2018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24/09/2018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24/09/2018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32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436914"/>
            <a:ext cx="10058400" cy="473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fr-FR"/>
              <a:t>24/09/2018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3" r:id="rId2"/>
    <p:sldLayoutId id="2147483848" r:id="rId3"/>
    <p:sldLayoutId id="2147483842" r:id="rId4"/>
    <p:sldLayoutId id="2147483852" r:id="rId5"/>
    <p:sldLayoutId id="2147483844" r:id="rId6"/>
    <p:sldLayoutId id="2147483845" r:id="rId7"/>
    <p:sldLayoutId id="2147483846" r:id="rId8"/>
    <p:sldLayoutId id="2147483847" r:id="rId9"/>
    <p:sldLayoutId id="2147483849" r:id="rId10"/>
    <p:sldLayoutId id="2147483850" r:id="rId11"/>
    <p:sldLayoutId id="214748385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12002-0EF7-482C-8818-F3CD3A841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L’instruction conditionnelle simple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48108C-D04E-4D24-BB16-0DF23C8AC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/>
              <a:t>3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8506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Exercice 9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Vous êtes le créateur d’un site de jeux pour des joueurs de 16 ans et plus.</a:t>
            </a:r>
          </a:p>
          <a:p>
            <a:r>
              <a:rPr lang="fr-CH" dirty="0"/>
              <a:t> Ecrivez un programme qui demande l’âge du joueur et qui lui indique s’il peut jouer ou non.</a:t>
            </a:r>
          </a:p>
          <a:p>
            <a:pPr marL="0" indent="0">
              <a:buNone/>
            </a:pPr>
            <a:r>
              <a:rPr lang="fr-CH" dirty="0"/>
              <a:t>Voici les 2 résultats possibles :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547" y="3731280"/>
            <a:ext cx="6934200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547" y="5085230"/>
            <a:ext cx="4610100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26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Exercice 10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Le site </a:t>
            </a:r>
            <a:r>
              <a:rPr lang="fr-CH" dirty="0" err="1"/>
              <a:t>iMpuls</a:t>
            </a:r>
            <a:r>
              <a:rPr lang="fr-CH" dirty="0"/>
              <a:t> de la Migros propose un calculateur qui permet de savoir si on est en surpoids.</a:t>
            </a:r>
          </a:p>
          <a:p>
            <a:pPr marL="0" indent="0">
              <a:buNone/>
            </a:pPr>
            <a:r>
              <a:rPr lang="fr-CH" dirty="0"/>
              <a:t>La formule de calcul est : IMC = poids/taille</a:t>
            </a:r>
            <a:r>
              <a:rPr lang="fr-CH" baseline="30000" dirty="0"/>
              <a:t>2</a:t>
            </a:r>
            <a:endParaRPr lang="fr-CH" dirty="0"/>
          </a:p>
          <a:p>
            <a:pPr marL="0" indent="0">
              <a:spcBef>
                <a:spcPts val="0"/>
              </a:spcBef>
              <a:buNone/>
            </a:pPr>
            <a:r>
              <a:rPr lang="fr-CH" dirty="0"/>
              <a:t>On considère qu’une personne est en surpoids si son ICM est supérieur à 25.</a:t>
            </a:r>
          </a:p>
          <a:p>
            <a:r>
              <a:rPr lang="fr-CH" dirty="0"/>
              <a:t> Ecrire le code Python employé par la Migros. Pour cela, vous devez demander le poids de la personne (en Kg ) et sa taille (en m)</a:t>
            </a:r>
          </a:p>
          <a:p>
            <a:r>
              <a:rPr lang="fr-CH" dirty="0"/>
              <a:t> Employer des commentaires</a:t>
            </a:r>
          </a:p>
          <a:p>
            <a:endParaRPr lang="fr-CH" dirty="0"/>
          </a:p>
          <a:p>
            <a:pPr marL="0" indent="0">
              <a:buNone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288" y="4635500"/>
            <a:ext cx="5915025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52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Tester l’exercice 10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393371"/>
            <a:ext cx="10058400" cy="2543630"/>
          </a:xfrm>
        </p:spPr>
        <p:txBody>
          <a:bodyPr/>
          <a:lstStyle/>
          <a:p>
            <a:r>
              <a:rPr lang="fr-CH" dirty="0"/>
              <a:t> Tester les invites</a:t>
            </a:r>
          </a:p>
          <a:p>
            <a:pPr lvl="1"/>
            <a:r>
              <a:rPr lang="fr-CH" dirty="0"/>
              <a:t>   </a:t>
            </a:r>
          </a:p>
          <a:p>
            <a:pPr lvl="1"/>
            <a:r>
              <a:rPr lang="fr-CH" dirty="0"/>
              <a:t>   </a:t>
            </a:r>
          </a:p>
          <a:p>
            <a:pPr marL="274320" lvl="1" indent="0">
              <a:buNone/>
            </a:pPr>
            <a:endParaRPr lang="fr-CH" dirty="0"/>
          </a:p>
          <a:p>
            <a:r>
              <a:rPr lang="fr-CH" dirty="0"/>
              <a:t> Tester les conditions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092498"/>
              </p:ext>
            </p:extLst>
          </p:nvPr>
        </p:nvGraphicFramePr>
        <p:xfrm>
          <a:off x="2133600" y="3843866"/>
          <a:ext cx="81280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H" dirty="0"/>
                        <a:t>Valeurs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Résultat attendu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506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Exercice 11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4226" y="1393370"/>
            <a:ext cx="10058400" cy="5327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2200" dirty="0"/>
              <a:t>Compléter le code précédent afin que le programme indique aussi :</a:t>
            </a:r>
          </a:p>
          <a:p>
            <a:r>
              <a:rPr lang="fr-CH" sz="2200" dirty="0"/>
              <a:t> Si la personne est trop maigre. On considère qu’une personne  a un poids insuffisant si son ICM est inférieur à 18.5</a:t>
            </a:r>
          </a:p>
          <a:p>
            <a:r>
              <a:rPr lang="fr-CH" sz="2200" dirty="0"/>
              <a:t> Lorsque la personne est en surpoids, le programme affiche son intervalle de poids idéal selon les calculs suivants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H" sz="2200" dirty="0"/>
              <a:t>   Poids minimum = 18.5  x taille</a:t>
            </a:r>
            <a:r>
              <a:rPr lang="fr-CH" sz="2200" baseline="30000" dirty="0"/>
              <a:t>2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H" sz="2200" dirty="0"/>
              <a:t>   Poids maximum = 25 x taille</a:t>
            </a:r>
            <a:r>
              <a:rPr lang="fr-CH" sz="2200" baseline="30000" dirty="0"/>
              <a:t>2</a:t>
            </a:r>
          </a:p>
          <a:p>
            <a:pPr marL="0" indent="0">
              <a:spcBef>
                <a:spcPts val="0"/>
              </a:spcBef>
              <a:buNone/>
            </a:pPr>
            <a:endParaRPr lang="fr-CH" sz="2200" baseline="30000" dirty="0"/>
          </a:p>
          <a:p>
            <a:pPr>
              <a:spcBef>
                <a:spcPts val="0"/>
              </a:spcBef>
            </a:pPr>
            <a:r>
              <a:rPr lang="fr-CH" sz="2200" dirty="0"/>
              <a:t> Dans tous les cas, le programme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H" sz="2200" dirty="0"/>
              <a:t>termine en remerciant la personne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H" sz="2200" dirty="0"/>
              <a:t>et en lui indiquant son IMC</a:t>
            </a:r>
          </a:p>
          <a:p>
            <a:pPr marL="0" indent="0">
              <a:spcBef>
                <a:spcPts val="0"/>
              </a:spcBef>
              <a:buNone/>
            </a:pPr>
            <a:endParaRPr lang="fr-CH" sz="2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E6A4D2C-DEEF-4DF1-8A7E-361DA2CCB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581" y="4063300"/>
            <a:ext cx="6988193" cy="2035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027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Tester l’exercice 12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393371"/>
            <a:ext cx="10058400" cy="2543630"/>
          </a:xfrm>
        </p:spPr>
        <p:txBody>
          <a:bodyPr/>
          <a:lstStyle/>
          <a:p>
            <a:r>
              <a:rPr lang="fr-CH" dirty="0"/>
              <a:t> Tester les invites</a:t>
            </a:r>
          </a:p>
          <a:p>
            <a:r>
              <a:rPr lang="fr-CH" dirty="0"/>
              <a:t> Tester les conditions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24/09/2018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36772"/>
              </p:ext>
            </p:extLst>
          </p:nvPr>
        </p:nvGraphicFramePr>
        <p:xfrm>
          <a:off x="2133600" y="2616201"/>
          <a:ext cx="81280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320">
                <a:tc>
                  <a:txBody>
                    <a:bodyPr/>
                    <a:lstStyle/>
                    <a:p>
                      <a:r>
                        <a:rPr lang="fr-CH" dirty="0"/>
                        <a:t>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Résultat attendu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560">
                <a:tc>
                  <a:txBody>
                    <a:bodyPr/>
                    <a:lstStyle/>
                    <a:p>
                      <a:endParaRPr lang="fr-CH" dirty="0"/>
                    </a:p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4560">
                <a:tc>
                  <a:txBody>
                    <a:bodyPr/>
                    <a:lstStyle/>
                    <a:p>
                      <a:endParaRPr lang="fr-CH" dirty="0"/>
                    </a:p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4560">
                <a:tc>
                  <a:txBody>
                    <a:bodyPr/>
                    <a:lstStyle/>
                    <a:p>
                      <a:endParaRPr lang="fr-CH" dirty="0"/>
                    </a:p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61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16200000">
            <a:off x="-1066800" y="2543175"/>
            <a:ext cx="5029200" cy="1314450"/>
          </a:xfrm>
        </p:spPr>
        <p:txBody>
          <a:bodyPr anchor="t">
            <a:normAutofit/>
          </a:bodyPr>
          <a:lstStyle/>
          <a:p>
            <a:r>
              <a:rPr lang="fr-CH" sz="4400" spc="200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fr-CH" dirty="0"/>
              <a:t> Un exemple de condition</a:t>
            </a:r>
            <a:endParaRPr lang="fr-CH" i="1" dirty="0"/>
          </a:p>
          <a:p>
            <a:r>
              <a:rPr lang="fr-CH" dirty="0"/>
              <a:t> L’exemple en Python</a:t>
            </a:r>
          </a:p>
          <a:p>
            <a:r>
              <a:rPr lang="fr-CH" dirty="0"/>
              <a:t> Les opérateurs de comparaison</a:t>
            </a:r>
          </a:p>
          <a:p>
            <a:r>
              <a:rPr lang="fr-CH" i="1" dirty="0"/>
              <a:t> </a:t>
            </a:r>
            <a:r>
              <a:rPr lang="fr-CH" dirty="0"/>
              <a:t>Quelques conventions de programmation Python</a:t>
            </a:r>
          </a:p>
          <a:p>
            <a:r>
              <a:rPr lang="fr-CH" i="1" dirty="0"/>
              <a:t> </a:t>
            </a:r>
            <a:r>
              <a:rPr lang="fr-CH" dirty="0"/>
              <a:t>Exercices</a:t>
            </a:r>
          </a:p>
          <a:p>
            <a:pPr lvl="1"/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34E155-4542-445C-9931-2D38DF51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6504D7-BEF6-4F1E-B455-09039F3D4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8130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073E3-C3BD-444F-BCBB-61E6B895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Un exemple textuel de condition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052D3A-3A70-4EA5-BBA3-5FE2BD962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Condition de réussite du </a:t>
            </a:r>
            <a:r>
              <a:rPr lang="fr-CH" dirty="0" err="1"/>
              <a:t>Bachelor</a:t>
            </a:r>
            <a:r>
              <a:rPr lang="fr-CH" dirty="0"/>
              <a:t> :</a:t>
            </a:r>
          </a:p>
          <a:p>
            <a:pPr marL="274320" lvl="1" indent="0">
              <a:buNone/>
            </a:pPr>
            <a:endParaRPr lang="fr-CH" sz="2400" dirty="0"/>
          </a:p>
          <a:p>
            <a:pPr marL="274320" lvl="1" indent="0">
              <a:buNone/>
            </a:pPr>
            <a:r>
              <a:rPr lang="fr-CH" sz="2400" dirty="0"/>
              <a:t>Si la note du module est inférieure à 4</a:t>
            </a:r>
          </a:p>
          <a:p>
            <a:pPr marL="274320" lvl="1" indent="0">
              <a:buNone/>
            </a:pPr>
            <a:r>
              <a:rPr lang="fr-CH" sz="2400" dirty="0"/>
              <a:t>	le module est échoué</a:t>
            </a:r>
          </a:p>
          <a:p>
            <a:pPr marL="274320" lvl="1" indent="0">
              <a:buNone/>
            </a:pPr>
            <a:r>
              <a:rPr lang="fr-CH" sz="2400" dirty="0"/>
              <a:t>sinon </a:t>
            </a:r>
          </a:p>
          <a:p>
            <a:pPr marL="274320" lvl="1" indent="0">
              <a:buNone/>
            </a:pPr>
            <a:r>
              <a:rPr lang="fr-CH" sz="2400" dirty="0"/>
              <a:t>	le module est réussi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E71417-FAFE-47B1-A26A-99C02AF6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024B3E-E29B-4274-B93F-08A369F15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6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073E3-C3BD-444F-BCBB-61E6B895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Un exemple textuel de condition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052D3A-3A70-4EA5-BBA3-5FE2BD962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Condition de réussite du </a:t>
            </a:r>
            <a:r>
              <a:rPr lang="fr-CH" dirty="0" err="1"/>
              <a:t>Bachelor</a:t>
            </a:r>
            <a:r>
              <a:rPr lang="fr-CH" dirty="0"/>
              <a:t> :</a:t>
            </a:r>
          </a:p>
          <a:p>
            <a:pPr marL="274320" lvl="1" indent="0">
              <a:buNone/>
            </a:pPr>
            <a:endParaRPr lang="fr-CH" sz="2400" dirty="0"/>
          </a:p>
          <a:p>
            <a:pPr marL="274320" lvl="1" indent="0">
              <a:buNone/>
            </a:pPr>
            <a:r>
              <a:rPr lang="fr-CH" sz="2400" dirty="0"/>
              <a:t>Si la note du module est inférieure à 4</a:t>
            </a:r>
          </a:p>
          <a:p>
            <a:pPr marL="274320" lvl="1" indent="0">
              <a:buNone/>
            </a:pPr>
            <a:r>
              <a:rPr lang="fr-CH" sz="2400" dirty="0"/>
              <a:t>	le module est échoué</a:t>
            </a:r>
          </a:p>
          <a:p>
            <a:pPr marL="274320" lvl="1" indent="0">
              <a:buNone/>
            </a:pPr>
            <a:r>
              <a:rPr lang="fr-CH" sz="2400" dirty="0"/>
              <a:t>sinon </a:t>
            </a:r>
          </a:p>
          <a:p>
            <a:pPr marL="274320" lvl="1" indent="0">
              <a:buNone/>
            </a:pPr>
            <a:r>
              <a:rPr lang="fr-CH" sz="2400" dirty="0"/>
              <a:t>	le module est réussi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E71417-FAFE-47B1-A26A-99C02AF6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024B3E-E29B-4274-B93F-08A369F15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Organigramme : Décision 4"/>
          <p:cNvSpPr/>
          <p:nvPr/>
        </p:nvSpPr>
        <p:spPr>
          <a:xfrm>
            <a:off x="7289800" y="2844800"/>
            <a:ext cx="1828800" cy="1219200"/>
          </a:xfrm>
          <a:prstGeom prst="flowChartDecisi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Si note &lt; 4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33000" y="3048000"/>
            <a:ext cx="1651000" cy="812800"/>
          </a:xfrm>
          <a:prstGeom prst="rect">
            <a:avLst/>
          </a:prstGeom>
          <a:solidFill>
            <a:srgbClr val="BCE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Module réussi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66000" y="5080000"/>
            <a:ext cx="1651000" cy="812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Module échoué</a:t>
            </a:r>
          </a:p>
        </p:txBody>
      </p:sp>
      <p:cxnSp>
        <p:nvCxnSpPr>
          <p:cNvPr id="10" name="Connecteur droit avec flèche 9"/>
          <p:cNvCxnSpPr>
            <a:stCxn id="5" idx="3"/>
            <a:endCxn id="8" idx="1"/>
          </p:cNvCxnSpPr>
          <p:nvPr/>
        </p:nvCxnSpPr>
        <p:spPr>
          <a:xfrm>
            <a:off x="9118600" y="3454400"/>
            <a:ext cx="91440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5" idx="2"/>
            <a:endCxn id="11" idx="0"/>
          </p:cNvCxnSpPr>
          <p:nvPr/>
        </p:nvCxnSpPr>
        <p:spPr>
          <a:xfrm flipH="1">
            <a:off x="8191500" y="4064000"/>
            <a:ext cx="12700" cy="1016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8204200" y="4387334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sinon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9283700" y="3048000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oui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9245600" y="3491468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vrai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7480300" y="4202668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non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7505700" y="4526002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faux</a:t>
            </a:r>
          </a:p>
        </p:txBody>
      </p:sp>
    </p:spTree>
    <p:extLst>
      <p:ext uri="{BB962C8B-B14F-4D97-AF65-F5344CB8AC3E}">
        <p14:creationId xmlns:p14="http://schemas.microsoft.com/office/powerpoint/2010/main" val="285441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7" grpId="0"/>
      <p:bldP spid="18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48301"/>
          </a:xfrm>
        </p:spPr>
        <p:txBody>
          <a:bodyPr/>
          <a:lstStyle/>
          <a:p>
            <a:r>
              <a:rPr lang="fr-CH" dirty="0"/>
              <a:t>L’exemple en Python</a:t>
            </a:r>
            <a:endParaRPr lang="fr-CH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393370"/>
            <a:ext cx="6636005" cy="14282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CH" sz="2000" dirty="0"/>
              <a:t>Si la note du module est inférieure à 4</a:t>
            </a:r>
          </a:p>
          <a:p>
            <a:pPr marL="274320" lvl="1" indent="0">
              <a:buNone/>
            </a:pPr>
            <a:r>
              <a:rPr lang="fr-CH" sz="2000" dirty="0"/>
              <a:t>	le module est échoué</a:t>
            </a:r>
          </a:p>
          <a:p>
            <a:pPr marL="0" indent="0">
              <a:buNone/>
            </a:pPr>
            <a:r>
              <a:rPr lang="fr-CH" sz="2200" dirty="0"/>
              <a:t>sinon </a:t>
            </a:r>
          </a:p>
          <a:p>
            <a:pPr marL="274320" lvl="1" indent="0">
              <a:buNone/>
            </a:pPr>
            <a:r>
              <a:rPr lang="fr-CH" sz="2000" dirty="0"/>
              <a:t>	le module est réussi</a:t>
            </a:r>
          </a:p>
          <a:p>
            <a:pPr marL="0" indent="0">
              <a:buNone/>
            </a:pPr>
            <a:endParaRPr lang="fr-CH" sz="2000" dirty="0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B2FB33E8-E011-4B97-8360-A2C57FCE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22C98709-FA48-4DA8-8F96-2E769DEDC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8369300" y="4057984"/>
            <a:ext cx="3496491" cy="2462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fr-CH" dirty="0">
                <a:solidFill>
                  <a:schemeClr val="accent1"/>
                </a:solidFill>
              </a:rPr>
              <a:t>if</a:t>
            </a:r>
            <a:r>
              <a:rPr lang="fr-CH" dirty="0"/>
              <a:t> condition</a:t>
            </a:r>
            <a:r>
              <a:rPr lang="fr-CH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fr-CH" dirty="0"/>
              <a:t>	  instruction</a:t>
            </a:r>
          </a:p>
          <a:p>
            <a:pPr marL="0" indent="0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fr-CH" dirty="0" err="1">
                <a:solidFill>
                  <a:schemeClr val="accent1"/>
                </a:solidFill>
              </a:rPr>
              <a:t>else</a:t>
            </a:r>
            <a:r>
              <a:rPr lang="fr-CH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fr-CH" dirty="0"/>
              <a:t>	  instruction</a:t>
            </a:r>
          </a:p>
          <a:p>
            <a:pPr marL="0" indent="0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fr-CH" dirty="0"/>
              <a:t>	  instruction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8429752" y="4621996"/>
            <a:ext cx="914402" cy="78997"/>
            <a:chOff x="1130300" y="1957383"/>
            <a:chExt cx="914402" cy="134940"/>
          </a:xfrm>
        </p:grpSpPr>
        <p:sp>
          <p:nvSpPr>
            <p:cNvPr id="9" name="Parenthèse ouvrante 8"/>
            <p:cNvSpPr/>
            <p:nvPr/>
          </p:nvSpPr>
          <p:spPr>
            <a:xfrm rot="16200000">
              <a:off x="1157288" y="1941509"/>
              <a:ext cx="123826" cy="177801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" name="Parenthèse ouvrante 9"/>
            <p:cNvSpPr/>
            <p:nvPr/>
          </p:nvSpPr>
          <p:spPr>
            <a:xfrm rot="16200000">
              <a:off x="1385889" y="1930395"/>
              <a:ext cx="123826" cy="177801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" name="Parenthèse ouvrante 10"/>
            <p:cNvSpPr/>
            <p:nvPr/>
          </p:nvSpPr>
          <p:spPr>
            <a:xfrm rot="16200000">
              <a:off x="1639888" y="1941509"/>
              <a:ext cx="123826" cy="177801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" name="Parenthèse ouvrante 11"/>
            <p:cNvSpPr/>
            <p:nvPr/>
          </p:nvSpPr>
          <p:spPr>
            <a:xfrm rot="16200000">
              <a:off x="1893889" y="1930395"/>
              <a:ext cx="123826" cy="177801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8429752" y="5475432"/>
            <a:ext cx="914402" cy="78997"/>
            <a:chOff x="1130300" y="1957383"/>
            <a:chExt cx="914402" cy="134940"/>
          </a:xfrm>
        </p:grpSpPr>
        <p:sp>
          <p:nvSpPr>
            <p:cNvPr id="22" name="Parenthèse ouvrante 21"/>
            <p:cNvSpPr/>
            <p:nvPr/>
          </p:nvSpPr>
          <p:spPr>
            <a:xfrm rot="16200000">
              <a:off x="1157288" y="1941509"/>
              <a:ext cx="123826" cy="177801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3" name="Parenthèse ouvrante 22"/>
            <p:cNvSpPr/>
            <p:nvPr/>
          </p:nvSpPr>
          <p:spPr>
            <a:xfrm rot="16200000">
              <a:off x="1385889" y="1930395"/>
              <a:ext cx="123826" cy="177801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4" name="Parenthèse ouvrante 23"/>
            <p:cNvSpPr/>
            <p:nvPr/>
          </p:nvSpPr>
          <p:spPr>
            <a:xfrm rot="16200000">
              <a:off x="1639888" y="1941509"/>
              <a:ext cx="123826" cy="177801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5" name="Parenthèse ouvrante 24"/>
            <p:cNvSpPr/>
            <p:nvPr/>
          </p:nvSpPr>
          <p:spPr>
            <a:xfrm rot="16200000">
              <a:off x="1893889" y="1930395"/>
              <a:ext cx="123826" cy="177801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8429752" y="5881832"/>
            <a:ext cx="914402" cy="78997"/>
            <a:chOff x="1130300" y="1957383"/>
            <a:chExt cx="914402" cy="134940"/>
          </a:xfrm>
        </p:grpSpPr>
        <p:sp>
          <p:nvSpPr>
            <p:cNvPr id="27" name="Parenthèse ouvrante 26"/>
            <p:cNvSpPr/>
            <p:nvPr/>
          </p:nvSpPr>
          <p:spPr>
            <a:xfrm rot="16200000">
              <a:off x="1157288" y="1941509"/>
              <a:ext cx="123826" cy="177801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8" name="Parenthèse ouvrante 27"/>
            <p:cNvSpPr/>
            <p:nvPr/>
          </p:nvSpPr>
          <p:spPr>
            <a:xfrm rot="16200000">
              <a:off x="1385889" y="1930395"/>
              <a:ext cx="123826" cy="177801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9" name="Parenthèse ouvrante 28"/>
            <p:cNvSpPr/>
            <p:nvPr/>
          </p:nvSpPr>
          <p:spPr>
            <a:xfrm rot="16200000">
              <a:off x="1639888" y="1941509"/>
              <a:ext cx="123826" cy="177801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0" name="Parenthèse ouvrante 29"/>
            <p:cNvSpPr/>
            <p:nvPr/>
          </p:nvSpPr>
          <p:spPr>
            <a:xfrm rot="16200000">
              <a:off x="1893889" y="1930395"/>
              <a:ext cx="123826" cy="177801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1256211" y="4057984"/>
            <a:ext cx="519901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CH" sz="2400" dirty="0">
                <a:solidFill>
                  <a:schemeClr val="accent1"/>
                </a:solidFill>
              </a:rPr>
              <a:t>if </a:t>
            </a:r>
            <a:r>
              <a:rPr lang="fr-CH" sz="2400" dirty="0"/>
              <a:t>note &lt; 4</a:t>
            </a:r>
            <a:r>
              <a:rPr lang="fr-CH" sz="2400" dirty="0">
                <a:solidFill>
                  <a:schemeClr val="accent1"/>
                </a:solidFill>
              </a:rPr>
              <a:t>:</a:t>
            </a:r>
          </a:p>
          <a:p>
            <a:pPr>
              <a:spcBef>
                <a:spcPts val="300"/>
              </a:spcBef>
            </a:pPr>
            <a:r>
              <a:rPr lang="fr-CH" sz="2400" dirty="0">
                <a:solidFill>
                  <a:schemeClr val="accent1"/>
                </a:solidFill>
              </a:rPr>
              <a:t>    </a:t>
            </a:r>
            <a:r>
              <a:rPr lang="fr-CH" sz="2400" dirty="0" err="1"/>
              <a:t>print</a:t>
            </a:r>
            <a:r>
              <a:rPr lang="fr-CH" sz="2400" dirty="0"/>
              <a:t>(</a:t>
            </a:r>
            <a:r>
              <a:rPr lang="fr-CH" sz="2400" dirty="0" err="1"/>
              <a:t>‘le</a:t>
            </a:r>
            <a:r>
              <a:rPr lang="fr-CH" sz="2400" dirty="0"/>
              <a:t> module est échoué’)</a:t>
            </a:r>
          </a:p>
          <a:p>
            <a:pPr>
              <a:spcBef>
                <a:spcPts val="300"/>
              </a:spcBef>
            </a:pPr>
            <a:r>
              <a:rPr lang="fr-CH" sz="2400" dirty="0" err="1">
                <a:solidFill>
                  <a:schemeClr val="accent1"/>
                </a:solidFill>
              </a:rPr>
              <a:t>else</a:t>
            </a:r>
            <a:r>
              <a:rPr lang="fr-CH" sz="2400" dirty="0">
                <a:solidFill>
                  <a:schemeClr val="accent1"/>
                </a:solidFill>
              </a:rPr>
              <a:t>:</a:t>
            </a:r>
          </a:p>
          <a:p>
            <a:pPr>
              <a:spcBef>
                <a:spcPts val="300"/>
              </a:spcBef>
            </a:pPr>
            <a:r>
              <a:rPr lang="fr-CH" sz="2400" dirty="0"/>
              <a:t>    </a:t>
            </a:r>
            <a:r>
              <a:rPr lang="fr-CH" sz="2400" dirty="0" err="1"/>
              <a:t>print</a:t>
            </a:r>
            <a:r>
              <a:rPr lang="fr-CH" sz="2400" dirty="0"/>
              <a:t>(</a:t>
            </a:r>
            <a:r>
              <a:rPr lang="fr-CH" sz="2400" dirty="0" err="1"/>
              <a:t>‘le</a:t>
            </a:r>
            <a:r>
              <a:rPr lang="fr-CH" sz="2400" dirty="0"/>
              <a:t> module est réussi’)</a:t>
            </a:r>
          </a:p>
          <a:p>
            <a:pPr>
              <a:spcBef>
                <a:spcPts val="300"/>
              </a:spcBef>
            </a:pPr>
            <a:r>
              <a:rPr lang="fr-CH" sz="2400" dirty="0"/>
              <a:t>    </a:t>
            </a:r>
            <a:r>
              <a:rPr lang="fr-CH" sz="2400" dirty="0" err="1"/>
              <a:t>print</a:t>
            </a:r>
            <a:r>
              <a:rPr lang="fr-CH" sz="2400" dirty="0"/>
              <a:t>(‘Félicitation !!!)</a:t>
            </a:r>
          </a:p>
          <a:p>
            <a:endParaRPr lang="fr-CH" sz="2400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16C94F5-B964-4C14-9890-42A97A530976}"/>
              </a:ext>
            </a:extLst>
          </p:cNvPr>
          <p:cNvGrpSpPr/>
          <p:nvPr/>
        </p:nvGrpSpPr>
        <p:grpSpPr>
          <a:xfrm>
            <a:off x="7289800" y="457200"/>
            <a:ext cx="4394200" cy="3048000"/>
            <a:chOff x="7289800" y="457200"/>
            <a:chExt cx="4394200" cy="3048000"/>
          </a:xfrm>
        </p:grpSpPr>
        <p:sp>
          <p:nvSpPr>
            <p:cNvPr id="31" name="Organigramme : Décision 30"/>
            <p:cNvSpPr/>
            <p:nvPr/>
          </p:nvSpPr>
          <p:spPr>
            <a:xfrm>
              <a:off x="7289800" y="457200"/>
              <a:ext cx="1828800" cy="1219200"/>
            </a:xfrm>
            <a:prstGeom prst="flowChartDecisi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/>
                <a:t>Si note &lt; 4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033000" y="660400"/>
              <a:ext cx="1651000" cy="812800"/>
            </a:xfrm>
            <a:prstGeom prst="rect">
              <a:avLst/>
            </a:prstGeom>
            <a:solidFill>
              <a:srgbClr val="BCE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tx1"/>
                  </a:solidFill>
                </a:rPr>
                <a:t>Module réussi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366000" y="2692400"/>
              <a:ext cx="1651000" cy="81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tx1"/>
                  </a:solidFill>
                </a:rPr>
                <a:t>Module échoué</a:t>
              </a:r>
            </a:p>
          </p:txBody>
        </p:sp>
        <p:cxnSp>
          <p:nvCxnSpPr>
            <p:cNvPr id="34" name="Connecteur droit avec flèche 33"/>
            <p:cNvCxnSpPr>
              <a:stCxn id="31" idx="3"/>
              <a:endCxn id="32" idx="1"/>
            </p:cNvCxnSpPr>
            <p:nvPr/>
          </p:nvCxnSpPr>
          <p:spPr>
            <a:xfrm>
              <a:off x="9118600" y="1066800"/>
              <a:ext cx="91440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>
              <a:stCxn id="31" idx="2"/>
              <a:endCxn id="33" idx="0"/>
            </p:cNvCxnSpPr>
            <p:nvPr/>
          </p:nvCxnSpPr>
          <p:spPr>
            <a:xfrm flipH="1">
              <a:off x="8191500" y="1676400"/>
              <a:ext cx="12700" cy="101600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ZoneTexte 35"/>
            <p:cNvSpPr txBox="1"/>
            <p:nvPr/>
          </p:nvSpPr>
          <p:spPr>
            <a:xfrm>
              <a:off x="8204200" y="1999734"/>
              <a:ext cx="7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sinon</a:t>
              </a: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9283700" y="660400"/>
              <a:ext cx="7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oui</a:t>
              </a:r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9245600" y="1103868"/>
              <a:ext cx="7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vrai</a:t>
              </a:r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7480300" y="1815068"/>
              <a:ext cx="7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non</a:t>
              </a: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7505700" y="2138402"/>
              <a:ext cx="7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faux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005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Les opérateurs de comparaison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 ==</a:t>
            </a:r>
          </a:p>
          <a:p>
            <a:r>
              <a:rPr lang="fr-CH" dirty="0"/>
              <a:t> !=</a:t>
            </a:r>
          </a:p>
          <a:p>
            <a:r>
              <a:rPr lang="fr-CH" dirty="0"/>
              <a:t> &lt;</a:t>
            </a:r>
          </a:p>
          <a:p>
            <a:r>
              <a:rPr lang="fr-CH" dirty="0"/>
              <a:t> &gt;</a:t>
            </a:r>
          </a:p>
          <a:p>
            <a:r>
              <a:rPr lang="fr-CH" dirty="0"/>
              <a:t> &lt;=</a:t>
            </a:r>
          </a:p>
          <a:p>
            <a:r>
              <a:rPr lang="fr-CH" dirty="0"/>
              <a:t> &gt;=</a:t>
            </a:r>
          </a:p>
          <a:p>
            <a:pPr marL="0" indent="0">
              <a:buNone/>
            </a:pPr>
            <a:endParaRPr lang="fr-CH" dirty="0"/>
          </a:p>
          <a:p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525" y="1581150"/>
            <a:ext cx="8026774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83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3A1E7-50AC-4F04-93D7-9BAFD318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Quelques conventions de programmation Python</a:t>
            </a:r>
            <a:br>
              <a:rPr lang="fr-CH" dirty="0"/>
            </a:br>
            <a:r>
              <a:rPr lang="fr-CH" dirty="0"/>
              <a:t>(bonnes pratiques)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506B42-E9DE-4545-A2D1-C43B399E9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4B7BDE-CEB1-4E01-A5FB-21038241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D794AD-1193-4185-8FA8-D674FAD6B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5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Les conventions</a:t>
            </a:r>
            <a:endParaRPr lang="fr-CH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 Le </a:t>
            </a:r>
            <a:r>
              <a:rPr lang="fr-CH" i="1" dirty="0"/>
              <a:t>i</a:t>
            </a:r>
            <a:r>
              <a:rPr lang="fr-CH" dirty="0"/>
              <a:t>f et le </a:t>
            </a:r>
            <a:r>
              <a:rPr lang="fr-CH" i="1" dirty="0" err="1"/>
              <a:t>else</a:t>
            </a:r>
            <a:endParaRPr lang="fr-CH" i="1" dirty="0"/>
          </a:p>
          <a:p>
            <a:pPr lvl="1"/>
            <a:r>
              <a:rPr lang="fr-CH" dirty="0"/>
              <a:t> </a:t>
            </a:r>
          </a:p>
          <a:p>
            <a:pPr lvl="1"/>
            <a:r>
              <a:rPr lang="fr-CH" dirty="0"/>
              <a:t> </a:t>
            </a:r>
          </a:p>
          <a:p>
            <a:pPr marL="548640" lvl="2" indent="0">
              <a:buNone/>
            </a:pPr>
            <a:endParaRPr lang="fr-CH" dirty="0"/>
          </a:p>
          <a:p>
            <a:r>
              <a:rPr lang="fr-CH" dirty="0"/>
              <a:t> L’opérateur de comparaison</a:t>
            </a:r>
          </a:p>
          <a:p>
            <a:pPr marL="274320" lvl="1" indent="0">
              <a:buNone/>
            </a:pPr>
            <a:endParaRPr lang="fr-CH" dirty="0"/>
          </a:p>
          <a:p>
            <a:r>
              <a:rPr lang="fr-CH" dirty="0"/>
              <a:t> Le bloc d’instructions vrai ou faux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AE77BC-5737-4E01-B4ED-DB4F3E77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A78EB6A-FE41-412B-98DB-59982D143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2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Exercices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8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558</Words>
  <Application>Microsoft Office PowerPoint</Application>
  <PresentationFormat>Grand écran</PresentationFormat>
  <Paragraphs>144</Paragraphs>
  <Slides>14</Slides>
  <Notes>14</Notes>
  <HiddenSlides>4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Calibri</vt:lpstr>
      <vt:lpstr>Rockwell</vt:lpstr>
      <vt:lpstr>Rockwell Condensed</vt:lpstr>
      <vt:lpstr>Wingdings</vt:lpstr>
      <vt:lpstr>Type de bois</vt:lpstr>
      <vt:lpstr>L’instruction conditionnelle simple</vt:lpstr>
      <vt:lpstr>Sommaire</vt:lpstr>
      <vt:lpstr>Un exemple textuel de condition</vt:lpstr>
      <vt:lpstr>Un exemple textuel de condition</vt:lpstr>
      <vt:lpstr>L’exemple en Python</vt:lpstr>
      <vt:lpstr>Les opérateurs de comparaison</vt:lpstr>
      <vt:lpstr>Quelques conventions de programmation Python (bonnes pratiques)</vt:lpstr>
      <vt:lpstr>Les conventions</vt:lpstr>
      <vt:lpstr>Exercices</vt:lpstr>
      <vt:lpstr>Exercice 9</vt:lpstr>
      <vt:lpstr>Exercice 10</vt:lpstr>
      <vt:lpstr>Tester l’exercice 10</vt:lpstr>
      <vt:lpstr>Exercice 11</vt:lpstr>
      <vt:lpstr>Tester l’exercice 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Typage, variable, entrée et sortie</dc:title>
  <dc:creator>Sonia Perrotte</dc:creator>
  <cp:lastModifiedBy>Sonia Perrotte</cp:lastModifiedBy>
  <cp:revision>139</cp:revision>
  <dcterms:created xsi:type="dcterms:W3CDTF">2018-09-16T06:57:39Z</dcterms:created>
  <dcterms:modified xsi:type="dcterms:W3CDTF">2019-10-07T05:35:55Z</dcterms:modified>
</cp:coreProperties>
</file>