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9"/>
  </p:notesMasterIdLst>
  <p:sldIdLst>
    <p:sldId id="267" r:id="rId2"/>
    <p:sldId id="259" r:id="rId3"/>
    <p:sldId id="289" r:id="rId4"/>
    <p:sldId id="262" r:id="rId5"/>
    <p:sldId id="273" r:id="rId6"/>
    <p:sldId id="316" r:id="rId7"/>
    <p:sldId id="314" r:id="rId8"/>
    <p:sldId id="310" r:id="rId9"/>
    <p:sldId id="319" r:id="rId10"/>
    <p:sldId id="317" r:id="rId11"/>
    <p:sldId id="313" r:id="rId12"/>
    <p:sldId id="283" r:id="rId13"/>
    <p:sldId id="281" r:id="rId14"/>
    <p:sldId id="306" r:id="rId15"/>
    <p:sldId id="305" r:id="rId16"/>
    <p:sldId id="279"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BD2"/>
    <a:srgbClr val="6AB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1" autoAdjust="0"/>
    <p:restoredTop sz="70509" autoAdjust="0"/>
  </p:normalViewPr>
  <p:slideViewPr>
    <p:cSldViewPr snapToGrid="0">
      <p:cViewPr>
        <p:scale>
          <a:sx n="50" d="100"/>
          <a:sy n="50" d="100"/>
        </p:scale>
        <p:origin x="1059" y="27"/>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544"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ACF26-7E7F-4493-BDDC-ACD9109C70C6}" type="datetimeFigureOut">
              <a:rPr lang="fr-CH" smtClean="0"/>
              <a:t>22.09.2019</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8239A-C433-4D32-9AD7-0066685A6641}" type="slidenum">
              <a:rPr lang="fr-CH" smtClean="0"/>
              <a:t>‹N°›</a:t>
            </a:fld>
            <a:endParaRPr lang="fr-CH"/>
          </a:p>
        </p:txBody>
      </p:sp>
    </p:spTree>
    <p:extLst>
      <p:ext uri="{BB962C8B-B14F-4D97-AF65-F5344CB8AC3E}">
        <p14:creationId xmlns:p14="http://schemas.microsoft.com/office/powerpoint/2010/main" val="3754233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798239A-C433-4D32-9AD7-0066685A6641}" type="slidenum">
              <a:rPr lang="fr-CH" smtClean="0"/>
              <a:t>1</a:t>
            </a:fld>
            <a:endParaRPr lang="fr-CH" dirty="0"/>
          </a:p>
        </p:txBody>
      </p:sp>
    </p:spTree>
    <p:extLst>
      <p:ext uri="{BB962C8B-B14F-4D97-AF65-F5344CB8AC3E}">
        <p14:creationId xmlns:p14="http://schemas.microsoft.com/office/powerpoint/2010/main" val="3419217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p>
        </p:txBody>
      </p:sp>
      <p:sp>
        <p:nvSpPr>
          <p:cNvPr id="4" name="Espace réservé du numéro de diapositive 3"/>
          <p:cNvSpPr>
            <a:spLocks noGrp="1"/>
          </p:cNvSpPr>
          <p:nvPr>
            <p:ph type="sldNum" sz="quarter" idx="10"/>
          </p:nvPr>
        </p:nvSpPr>
        <p:spPr/>
        <p:txBody>
          <a:bodyPr/>
          <a:lstStyle/>
          <a:p>
            <a:fld id="{F798239A-C433-4D32-9AD7-0066685A6641}" type="slidenum">
              <a:rPr lang="fr-CH" smtClean="0"/>
              <a:t>11</a:t>
            </a:fld>
            <a:endParaRPr lang="fr-CH"/>
          </a:p>
        </p:txBody>
      </p:sp>
    </p:spTree>
    <p:extLst>
      <p:ext uri="{BB962C8B-B14F-4D97-AF65-F5344CB8AC3E}">
        <p14:creationId xmlns:p14="http://schemas.microsoft.com/office/powerpoint/2010/main" val="1652700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F798239A-C433-4D32-9AD7-0066685A6641}" type="slidenum">
              <a:rPr lang="fr-CH" smtClean="0"/>
              <a:t>12</a:t>
            </a:fld>
            <a:endParaRPr lang="fr-CH"/>
          </a:p>
        </p:txBody>
      </p:sp>
    </p:spTree>
    <p:extLst>
      <p:ext uri="{BB962C8B-B14F-4D97-AF65-F5344CB8AC3E}">
        <p14:creationId xmlns:p14="http://schemas.microsoft.com/office/powerpoint/2010/main" val="2733298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798239A-C433-4D32-9AD7-0066685A6641}" type="slidenum">
              <a:rPr lang="fr-CH" smtClean="0"/>
              <a:t>13</a:t>
            </a:fld>
            <a:endParaRPr lang="fr-CH"/>
          </a:p>
        </p:txBody>
      </p:sp>
    </p:spTree>
    <p:extLst>
      <p:ext uri="{BB962C8B-B14F-4D97-AF65-F5344CB8AC3E}">
        <p14:creationId xmlns:p14="http://schemas.microsoft.com/office/powerpoint/2010/main" val="3584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798239A-C433-4D32-9AD7-0066685A6641}" type="slidenum">
              <a:rPr lang="fr-CH" smtClean="0"/>
              <a:t>14</a:t>
            </a:fld>
            <a:endParaRPr lang="fr-CH"/>
          </a:p>
        </p:txBody>
      </p:sp>
    </p:spTree>
    <p:extLst>
      <p:ext uri="{BB962C8B-B14F-4D97-AF65-F5344CB8AC3E}">
        <p14:creationId xmlns:p14="http://schemas.microsoft.com/office/powerpoint/2010/main" val="1964852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798239A-C433-4D32-9AD7-0066685A6641}" type="slidenum">
              <a:rPr lang="fr-CH" smtClean="0"/>
              <a:t>15</a:t>
            </a:fld>
            <a:endParaRPr lang="fr-CH"/>
          </a:p>
        </p:txBody>
      </p:sp>
    </p:spTree>
    <p:extLst>
      <p:ext uri="{BB962C8B-B14F-4D97-AF65-F5344CB8AC3E}">
        <p14:creationId xmlns:p14="http://schemas.microsoft.com/office/powerpoint/2010/main" val="4255860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F798239A-C433-4D32-9AD7-0066685A6641}" type="slidenum">
              <a:rPr lang="fr-CH" smtClean="0"/>
              <a:t>16</a:t>
            </a:fld>
            <a:endParaRPr lang="fr-CH"/>
          </a:p>
        </p:txBody>
      </p:sp>
    </p:spTree>
    <p:extLst>
      <p:ext uri="{BB962C8B-B14F-4D97-AF65-F5344CB8AC3E}">
        <p14:creationId xmlns:p14="http://schemas.microsoft.com/office/powerpoint/2010/main" val="127453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798239A-C433-4D32-9AD7-0066685A6641}" type="slidenum">
              <a:rPr lang="fr-CH" smtClean="0"/>
              <a:t>17</a:t>
            </a:fld>
            <a:endParaRPr lang="fr-CH"/>
          </a:p>
        </p:txBody>
      </p:sp>
    </p:spTree>
    <p:extLst>
      <p:ext uri="{BB962C8B-B14F-4D97-AF65-F5344CB8AC3E}">
        <p14:creationId xmlns:p14="http://schemas.microsoft.com/office/powerpoint/2010/main" val="1915585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F798239A-C433-4D32-9AD7-0066685A6641}" type="slidenum">
              <a:rPr lang="fr-CH" smtClean="0"/>
              <a:t>2</a:t>
            </a:fld>
            <a:endParaRPr lang="fr-CH"/>
          </a:p>
        </p:txBody>
      </p:sp>
    </p:spTree>
    <p:extLst>
      <p:ext uri="{BB962C8B-B14F-4D97-AF65-F5344CB8AC3E}">
        <p14:creationId xmlns:p14="http://schemas.microsoft.com/office/powerpoint/2010/main" val="396360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798239A-C433-4D32-9AD7-0066685A6641}" type="slidenum">
              <a:rPr lang="fr-CH" smtClean="0"/>
              <a:t>3</a:t>
            </a:fld>
            <a:endParaRPr lang="fr-CH"/>
          </a:p>
        </p:txBody>
      </p:sp>
    </p:spTree>
    <p:extLst>
      <p:ext uri="{BB962C8B-B14F-4D97-AF65-F5344CB8AC3E}">
        <p14:creationId xmlns:p14="http://schemas.microsoft.com/office/powerpoint/2010/main" val="2149301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F798239A-C433-4D32-9AD7-0066685A6641}" type="slidenum">
              <a:rPr lang="fr-CH" smtClean="0"/>
              <a:t>4</a:t>
            </a:fld>
            <a:endParaRPr lang="fr-CH"/>
          </a:p>
        </p:txBody>
      </p:sp>
    </p:spTree>
    <p:extLst>
      <p:ext uri="{BB962C8B-B14F-4D97-AF65-F5344CB8AC3E}">
        <p14:creationId xmlns:p14="http://schemas.microsoft.com/office/powerpoint/2010/main" val="2687115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F798239A-C433-4D32-9AD7-0066685A6641}" type="slidenum">
              <a:rPr lang="fr-CH" smtClean="0"/>
              <a:t>5</a:t>
            </a:fld>
            <a:endParaRPr lang="fr-CH" dirty="0"/>
          </a:p>
        </p:txBody>
      </p:sp>
    </p:spTree>
    <p:extLst>
      <p:ext uri="{BB962C8B-B14F-4D97-AF65-F5344CB8AC3E}">
        <p14:creationId xmlns:p14="http://schemas.microsoft.com/office/powerpoint/2010/main" val="2010616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F798239A-C433-4D32-9AD7-0066685A6641}" type="slidenum">
              <a:rPr lang="fr-CH" smtClean="0"/>
              <a:t>6</a:t>
            </a:fld>
            <a:endParaRPr lang="fr-CH" dirty="0"/>
          </a:p>
        </p:txBody>
      </p:sp>
    </p:spTree>
    <p:extLst>
      <p:ext uri="{BB962C8B-B14F-4D97-AF65-F5344CB8AC3E}">
        <p14:creationId xmlns:p14="http://schemas.microsoft.com/office/powerpoint/2010/main" val="4066678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798239A-C433-4D32-9AD7-0066685A6641}" type="slidenum">
              <a:rPr lang="fr-CH" smtClean="0"/>
              <a:t>7</a:t>
            </a:fld>
            <a:endParaRPr lang="fr-CH"/>
          </a:p>
        </p:txBody>
      </p:sp>
    </p:spTree>
    <p:extLst>
      <p:ext uri="{BB962C8B-B14F-4D97-AF65-F5344CB8AC3E}">
        <p14:creationId xmlns:p14="http://schemas.microsoft.com/office/powerpoint/2010/main" val="635416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F798239A-C433-4D32-9AD7-0066685A6641}" type="slidenum">
              <a:rPr lang="fr-CH" smtClean="0"/>
              <a:t>8</a:t>
            </a:fld>
            <a:endParaRPr lang="fr-CH"/>
          </a:p>
        </p:txBody>
      </p:sp>
    </p:spTree>
    <p:extLst>
      <p:ext uri="{BB962C8B-B14F-4D97-AF65-F5344CB8AC3E}">
        <p14:creationId xmlns:p14="http://schemas.microsoft.com/office/powerpoint/2010/main" val="780000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798239A-C433-4D32-9AD7-0066685A6641}" type="slidenum">
              <a:rPr lang="fr-CH" smtClean="0"/>
              <a:t>9</a:t>
            </a:fld>
            <a:endParaRPr lang="fr-CH"/>
          </a:p>
        </p:txBody>
      </p:sp>
    </p:spTree>
    <p:extLst>
      <p:ext uri="{BB962C8B-B14F-4D97-AF65-F5344CB8AC3E}">
        <p14:creationId xmlns:p14="http://schemas.microsoft.com/office/powerpoint/2010/main" val="389135654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4000" cap="all" baseline="0">
                <a:blipFill dpi="0" rotWithShape="1">
                  <a:blip r:embed="rId4"/>
                  <a:srcRect/>
                  <a:tile tx="6350" ty="-127000" sx="65000" sy="64000" flip="none" algn="tl"/>
                </a:blipFill>
              </a:defRPr>
            </a:lvl1pPr>
          </a:lstStyle>
          <a:p>
            <a:r>
              <a:rPr lang="fr-FR" dirty="0"/>
              <a:t>Modifiez le style du titre</a:t>
            </a:r>
            <a:endParaRPr lang="en-US" dirty="0"/>
          </a:p>
        </p:txBody>
      </p:sp>
      <p:sp>
        <p:nvSpPr>
          <p:cNvPr id="13" name="Subtitle 2">
            <a:extLst>
              <a:ext uri="{FF2B5EF4-FFF2-40B4-BE49-F238E27FC236}">
                <a16:creationId xmlns:a16="http://schemas.microsoft.com/office/drawing/2014/main" id="{1A158474-878A-42B5-A55E-F07E37DD4417}"/>
              </a:ext>
            </a:extLst>
          </p:cNvPr>
          <p:cNvSpPr txBox="1">
            <a:spLocks/>
          </p:cNvSpPr>
          <p:nvPr userDrawn="1"/>
        </p:nvSpPr>
        <p:spPr>
          <a:xfrm>
            <a:off x="9835548" y="4260122"/>
            <a:ext cx="786481" cy="65643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dirty="0"/>
          </a:p>
        </p:txBody>
      </p:sp>
      <p:sp>
        <p:nvSpPr>
          <p:cNvPr id="18" name="Espace réservé du texte 17">
            <a:extLst>
              <a:ext uri="{FF2B5EF4-FFF2-40B4-BE49-F238E27FC236}">
                <a16:creationId xmlns:a16="http://schemas.microsoft.com/office/drawing/2014/main" id="{8F0443EA-8DAE-4076-8989-F7EBBE2E074D}"/>
              </a:ext>
            </a:extLst>
          </p:cNvPr>
          <p:cNvSpPr>
            <a:spLocks noGrp="1"/>
          </p:cNvSpPr>
          <p:nvPr>
            <p:ph type="body" sz="quarter" idx="10" hasCustomPrompt="1"/>
          </p:nvPr>
        </p:nvSpPr>
        <p:spPr>
          <a:xfrm>
            <a:off x="9815811" y="4310130"/>
            <a:ext cx="747712" cy="598487"/>
          </a:xfrm>
        </p:spPr>
        <p:txBody>
          <a:bodyPr anchor="ctr">
            <a:noAutofit/>
          </a:bodyPr>
          <a:lstStyle>
            <a:lvl1pPr marL="0" indent="0" algn="ctr">
              <a:buNone/>
              <a:defRPr sz="3200">
                <a:solidFill>
                  <a:schemeClr val="bg1"/>
                </a:solidFill>
              </a:defRPr>
            </a:lvl1pPr>
            <a:lvl2pPr algn="ctr">
              <a:defRPr sz="2800">
                <a:solidFill>
                  <a:schemeClr val="bg1"/>
                </a:solidFill>
              </a:defRPr>
            </a:lvl2pPr>
            <a:lvl3pPr algn="ctr">
              <a:defRPr sz="2400">
                <a:solidFill>
                  <a:schemeClr val="bg1"/>
                </a:solidFill>
              </a:defRPr>
            </a:lvl3pPr>
            <a:lvl4pPr algn="ctr">
              <a:defRPr sz="2400">
                <a:solidFill>
                  <a:schemeClr val="bg1"/>
                </a:solidFill>
              </a:defRPr>
            </a:lvl4pPr>
            <a:lvl5pPr algn="ctr">
              <a:defRPr sz="2400">
                <a:solidFill>
                  <a:schemeClr val="bg1"/>
                </a:solidFill>
              </a:defRPr>
            </a:lvl5pPr>
          </a:lstStyle>
          <a:p>
            <a:pPr lvl="0"/>
            <a:r>
              <a:rPr lang="fr-CH" dirty="0"/>
              <a:t>n</a:t>
            </a:r>
          </a:p>
        </p:txBody>
      </p:sp>
      <p:sp>
        <p:nvSpPr>
          <p:cNvPr id="21" name="Sous-titre 2">
            <a:extLst>
              <a:ext uri="{FF2B5EF4-FFF2-40B4-BE49-F238E27FC236}">
                <a16:creationId xmlns:a16="http://schemas.microsoft.com/office/drawing/2014/main" id="{DB30985B-1297-42D5-B489-65120FA0D5AB}"/>
              </a:ext>
            </a:extLst>
          </p:cNvPr>
          <p:cNvSpPr txBox="1">
            <a:spLocks/>
          </p:cNvSpPr>
          <p:nvPr userDrawn="1"/>
        </p:nvSpPr>
        <p:spPr>
          <a:xfrm>
            <a:off x="1222248" y="4541520"/>
            <a:ext cx="7891272" cy="106984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fr-CH" dirty="0"/>
              <a:t>631-1 Apprentissage de la programmation avec Python</a:t>
            </a:r>
          </a:p>
          <a:p>
            <a:pPr marL="0" indent="0">
              <a:buNone/>
            </a:pPr>
            <a:r>
              <a:rPr lang="fr-CH" dirty="0"/>
              <a:t>Programmation I</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a:xfrm>
            <a:off x="11311128" y="6272784"/>
            <a:ext cx="640080" cy="365125"/>
          </a:xfrm>
          <a:prstGeom prst="rect">
            <a:avLst/>
          </a:prstGeom>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11"/>
          </p:nvPr>
        </p:nvSpPr>
        <p:spPr>
          <a:xfrm>
            <a:off x="1088136" y="6272784"/>
            <a:ext cx="6327648" cy="365125"/>
          </a:xfrm>
          <a:prstGeom prst="rect">
            <a:avLst/>
          </a:prstGeom>
        </p:spPr>
        <p:txBody>
          <a:bodyPr/>
          <a:lstStyle/>
          <a:p>
            <a:r>
              <a:rPr lang="fr-CH"/>
              <a:t>631-1 Apprentissage de la programmation - Sonia Perrotte</a:t>
            </a:r>
            <a:endParaRPr lang="en-US" dirty="0"/>
          </a:p>
        </p:txBody>
      </p:sp>
      <p:sp>
        <p:nvSpPr>
          <p:cNvPr id="6" name="Slide Number Placeholder 5"/>
          <p:cNvSpPr>
            <a:spLocks noGrp="1"/>
          </p:cNvSpPr>
          <p:nvPr>
            <p:ph type="sldNum" sz="quarter" idx="12"/>
          </p:nvPr>
        </p:nvSpPr>
        <p:spPr>
          <a:xfrm>
            <a:off x="11311128" y="6272784"/>
            <a:ext cx="640080" cy="365125"/>
          </a:xfrm>
          <a:prstGeom prst="rect">
            <a:avLst/>
          </a:prstGeom>
        </p:spPr>
        <p:txBody>
          <a:bodyPr/>
          <a:lstStyle/>
          <a:p>
            <a:fld id="{4FAB73BC-B049-4115-A692-8D63A059BFB8}"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11"/>
          </p:nvPr>
        </p:nvSpPr>
        <p:spPr>
          <a:xfrm>
            <a:off x="1088136" y="6272784"/>
            <a:ext cx="6327648" cy="365125"/>
          </a:xfrm>
          <a:prstGeom prst="rect">
            <a:avLst/>
          </a:prstGeom>
        </p:spPr>
        <p:txBody>
          <a:bodyPr/>
          <a:lstStyle/>
          <a:p>
            <a:r>
              <a:rPr lang="fr-CH"/>
              <a:t>631-1 Apprentissage de la programmation - Sonia Perrotte</a:t>
            </a:r>
            <a:endParaRPr lang="en-US" dirty="0"/>
          </a:p>
        </p:txBody>
      </p:sp>
      <p:sp>
        <p:nvSpPr>
          <p:cNvPr id="6" name="Slide Number Placeholder 5"/>
          <p:cNvSpPr>
            <a:spLocks noGrp="1"/>
          </p:cNvSpPr>
          <p:nvPr>
            <p:ph type="sldNum" sz="quarter" idx="12"/>
          </p:nvPr>
        </p:nvSpPr>
        <p:spPr>
          <a:xfrm>
            <a:off x="11311128" y="6272784"/>
            <a:ext cx="640080" cy="365125"/>
          </a:xfrm>
          <a:prstGeom prst="rect">
            <a:avLst/>
          </a:prstGeom>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4000" b="0" cap="none" baseline="0"/>
            </a:lvl1pPr>
          </a:lstStyle>
          <a:p>
            <a:r>
              <a:rPr lang="fr-FR" dirty="0"/>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5" name="Footer Placeholder 4"/>
          <p:cNvSpPr>
            <a:spLocks noGrp="1"/>
          </p:cNvSpPr>
          <p:nvPr>
            <p:ph type="ftr" sz="quarter" idx="11"/>
          </p:nvPr>
        </p:nvSpPr>
        <p:spPr>
          <a:xfrm>
            <a:off x="2182708" y="6272784"/>
            <a:ext cx="6327648" cy="365125"/>
          </a:xfrm>
          <a:prstGeom prst="rect">
            <a:avLst/>
          </a:prstGeom>
        </p:spPr>
        <p:txBody>
          <a:bodyPr vert="horz" lIns="91440" tIns="45720" rIns="91440" bIns="45720" rtlCol="0" anchor="ctr"/>
          <a:lstStyle>
            <a:lvl1pPr algn="l">
              <a:defRPr lang="fr-CH" sz="1100" smtClean="0">
                <a:solidFill>
                  <a:schemeClr val="tx2"/>
                </a:solidFill>
              </a:defRPr>
            </a:lvl1pPr>
          </a:lstStyle>
          <a:p>
            <a:r>
              <a:rPr lang="fr-CH"/>
              <a:t>631-1 Apprentissage de la programmation - Sonia Perrotte</a:t>
            </a:r>
            <a:endParaRPr lang="fr-CH"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grpSp>
        <p:nvGrpSpPr>
          <p:cNvPr id="11" name="Group 6">
            <a:extLst>
              <a:ext uri="{FF2B5EF4-FFF2-40B4-BE49-F238E27FC236}">
                <a16:creationId xmlns:a16="http://schemas.microsoft.com/office/drawing/2014/main" id="{EB266C64-AC7A-4B16-853B-1A4B32C4811B}"/>
              </a:ext>
            </a:extLst>
          </p:cNvPr>
          <p:cNvGrpSpPr>
            <a:grpSpLocks noChangeAspect="1"/>
          </p:cNvGrpSpPr>
          <p:nvPr userDrawn="1"/>
        </p:nvGrpSpPr>
        <p:grpSpPr>
          <a:xfrm>
            <a:off x="11401725" y="6229681"/>
            <a:ext cx="457200" cy="457200"/>
            <a:chOff x="11361456" y="6195813"/>
            <a:chExt cx="548640" cy="548640"/>
          </a:xfrm>
        </p:grpSpPr>
        <p:sp>
          <p:nvSpPr>
            <p:cNvPr id="12" name="Oval 7">
              <a:extLst>
                <a:ext uri="{FF2B5EF4-FFF2-40B4-BE49-F238E27FC236}">
                  <a16:creationId xmlns:a16="http://schemas.microsoft.com/office/drawing/2014/main" id="{57260DDB-FF2C-46E9-A5E3-3DD1948C3250}"/>
                </a:ext>
              </a:extLst>
            </p:cNvPr>
            <p:cNvSpPr/>
            <p:nvPr/>
          </p:nvSpPr>
          <p:spPr>
            <a:xfrm>
              <a:off x="11361456" y="6195813"/>
              <a:ext cx="548640" cy="548640"/>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 name="Oval 8">
              <a:extLst>
                <a:ext uri="{FF2B5EF4-FFF2-40B4-BE49-F238E27FC236}">
                  <a16:creationId xmlns:a16="http://schemas.microsoft.com/office/drawing/2014/main" id="{72152344-9CE8-4A70-AAC8-1A6AB8E3E51E}"/>
                </a:ext>
              </a:extLst>
            </p:cNvPr>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14" name="Slide Number Placeholder 5">
            <a:extLst>
              <a:ext uri="{FF2B5EF4-FFF2-40B4-BE49-F238E27FC236}">
                <a16:creationId xmlns:a16="http://schemas.microsoft.com/office/drawing/2014/main" id="{858AFBE2-1C22-4BB1-B0D9-47530CD39A7D}"/>
              </a:ext>
            </a:extLst>
          </p:cNvPr>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u avec légende">
    <p:spTree>
      <p:nvGrpSpPr>
        <p:cNvPr id="1" name=""/>
        <p:cNvGrpSpPr/>
        <p:nvPr/>
      </p:nvGrpSpPr>
      <p:grpSpPr>
        <a:xfrm>
          <a:off x="0" y="0"/>
          <a:ext cx="0" cy="0"/>
          <a:chOff x="0" y="0"/>
          <a:chExt cx="0" cy="0"/>
        </a:xfrm>
      </p:grpSpPr>
      <p:sp>
        <p:nvSpPr>
          <p:cNvPr id="8" name="Rectangle 7"/>
          <p:cNvSpPr/>
          <p:nvPr/>
        </p:nvSpPr>
        <p:spPr>
          <a:xfrm>
            <a:off x="26516" y="0"/>
            <a:ext cx="211661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nvPr>
        </p:nvSpPr>
        <p:spPr>
          <a:xfrm>
            <a:off x="2695575" y="685800"/>
            <a:ext cx="7540371" cy="5020056"/>
          </a:xfrm>
        </p:spPr>
        <p:txBody>
          <a:bodyPr>
            <a:normAutofit/>
          </a:bodyPr>
          <a:lstStyle>
            <a:lvl1pPr marL="182880" indent="-182880" algn="l" defTabSz="914400" rtl="0" eaLnBrk="1" latinLnBrk="0" hangingPunct="1">
              <a:lnSpc>
                <a:spcPct val="90000"/>
              </a:lnSpc>
              <a:spcAft>
                <a:spcPts val="300"/>
              </a:spcAft>
              <a:buClr>
                <a:schemeClr val="accent1">
                  <a:lumMod val="75000"/>
                </a:schemeClr>
              </a:buClr>
              <a:buSzPct val="85000"/>
              <a:buFont typeface="Wingdings" panose="05000000000000000000" pitchFamily="2" charset="2"/>
              <a:buChar char="ü"/>
              <a:defRPr lang="fr-FR" sz="2400" kern="1200" noProof="0" dirty="0">
                <a:solidFill>
                  <a:schemeClr val="tx1"/>
                </a:solidFill>
                <a:latin typeface="+mn-lt"/>
                <a:ea typeface="+mn-ea"/>
                <a:cs typeface="+mn-cs"/>
              </a:defRPr>
            </a:lvl1pPr>
            <a:lvl2pPr indent="-182880" algn="l" defTabSz="914400" rtl="0" eaLnBrk="1" latinLnBrk="0" hangingPunct="1">
              <a:lnSpc>
                <a:spcPct val="90000"/>
              </a:lnSpc>
              <a:spcAft>
                <a:spcPts val="300"/>
              </a:spcAft>
              <a:buClr>
                <a:schemeClr val="accent1">
                  <a:lumMod val="75000"/>
                </a:schemeClr>
              </a:buClr>
              <a:buSzPct val="85000"/>
              <a:buFont typeface="Wingdings" panose="05000000000000000000" pitchFamily="2" charset="2"/>
              <a:defRPr lang="fr-FR" sz="2400" kern="1200" noProof="0" dirty="0">
                <a:solidFill>
                  <a:schemeClr val="tx1"/>
                </a:solidFill>
                <a:latin typeface="+mn-lt"/>
                <a:ea typeface="+mn-ea"/>
                <a:cs typeface="+mn-cs"/>
              </a:defRPr>
            </a:lvl2pPr>
            <a:lvl3pPr indent="-182880" algn="l" defTabSz="914400" rtl="0" eaLnBrk="1" latinLnBrk="0" hangingPunct="1">
              <a:lnSpc>
                <a:spcPct val="90000"/>
              </a:lnSpc>
              <a:spcAft>
                <a:spcPts val="300"/>
              </a:spcAft>
              <a:buClr>
                <a:schemeClr val="accent1">
                  <a:lumMod val="75000"/>
                </a:schemeClr>
              </a:buClr>
              <a:buSzPct val="85000"/>
              <a:buFont typeface="Wingdings" panose="05000000000000000000" pitchFamily="2" charset="2"/>
              <a:defRPr lang="fr-FR" sz="2400" kern="1200" noProof="0" dirty="0">
                <a:solidFill>
                  <a:schemeClr val="tx1"/>
                </a:solidFill>
                <a:latin typeface="+mn-lt"/>
                <a:ea typeface="+mn-ea"/>
                <a:cs typeface="+mn-cs"/>
              </a:defRPr>
            </a:lvl3pPr>
            <a:lvl4pPr indent="-182880" algn="l" defTabSz="914400" rtl="0" eaLnBrk="1" latinLnBrk="0" hangingPunct="1">
              <a:lnSpc>
                <a:spcPct val="90000"/>
              </a:lnSpc>
              <a:spcAft>
                <a:spcPts val="300"/>
              </a:spcAft>
              <a:buClr>
                <a:schemeClr val="accent1">
                  <a:lumMod val="75000"/>
                </a:schemeClr>
              </a:buClr>
              <a:buSzPct val="85000"/>
              <a:buFont typeface="Wingdings" panose="05000000000000000000" pitchFamily="2" charset="2"/>
              <a:defRPr lang="fr-FR" sz="2400" kern="1200" noProof="0" dirty="0">
                <a:solidFill>
                  <a:schemeClr val="tx1"/>
                </a:solidFill>
                <a:latin typeface="+mn-lt"/>
                <a:ea typeface="+mn-ea"/>
                <a:cs typeface="+mn-cs"/>
              </a:defRPr>
            </a:lvl4pPr>
            <a:lvl5pPr indent="-182880" algn="l" defTabSz="914400" rtl="0" eaLnBrk="1" latinLnBrk="0" hangingPunct="1">
              <a:lnSpc>
                <a:spcPct val="90000"/>
              </a:lnSpc>
              <a:spcAft>
                <a:spcPts val="300"/>
              </a:spcAft>
              <a:buClr>
                <a:schemeClr val="accent1">
                  <a:lumMod val="75000"/>
                </a:schemeClr>
              </a:buClr>
              <a:buSzPct val="85000"/>
              <a:buFont typeface="Wingdings" panose="05000000000000000000" pitchFamily="2" charset="2"/>
              <a:defRPr lang="fr-FR" sz="2400" kern="1200" noProof="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fr-FR" noProof="0" dirty="0"/>
              <a:t> 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13" name="Title 1">
            <a:extLst>
              <a:ext uri="{FF2B5EF4-FFF2-40B4-BE49-F238E27FC236}">
                <a16:creationId xmlns:a16="http://schemas.microsoft.com/office/drawing/2014/main" id="{B5D73E0E-C4CF-4AA6-8BB2-258F397F6935}"/>
              </a:ext>
            </a:extLst>
          </p:cNvPr>
          <p:cNvSpPr>
            <a:spLocks noGrp="1"/>
          </p:cNvSpPr>
          <p:nvPr>
            <p:ph type="ctrTitle"/>
          </p:nvPr>
        </p:nvSpPr>
        <p:spPr>
          <a:xfrm rot="16200000">
            <a:off x="-1837449" y="2809471"/>
            <a:ext cx="5844540" cy="1239056"/>
          </a:xfrm>
        </p:spPr>
        <p:txBody>
          <a:bodyPr anchor="ctr">
            <a:noAutofit/>
          </a:bodyPr>
          <a:lstStyle>
            <a:lvl1pPr algn="r">
              <a:lnSpc>
                <a:spcPct val="80000"/>
              </a:lnSpc>
              <a:defRPr sz="4400" cap="all" baseline="0">
                <a:solidFill>
                  <a:schemeClr val="accent2"/>
                </a:solidFill>
              </a:defRPr>
            </a:lvl1pPr>
          </a:lstStyle>
          <a:p>
            <a:r>
              <a:rPr lang="fr-FR" dirty="0"/>
              <a:t>Modifiez le style du titre</a:t>
            </a:r>
            <a:endParaRPr lang="en-US" dirty="0"/>
          </a:p>
        </p:txBody>
      </p:sp>
      <p:sp>
        <p:nvSpPr>
          <p:cNvPr id="14" name="Footer Placeholder 4">
            <a:extLst>
              <a:ext uri="{FF2B5EF4-FFF2-40B4-BE49-F238E27FC236}">
                <a16:creationId xmlns:a16="http://schemas.microsoft.com/office/drawing/2014/main" id="{FE1B7E5C-A15C-4B11-8335-3AE026D1BA7D}"/>
              </a:ext>
            </a:extLst>
          </p:cNvPr>
          <p:cNvSpPr>
            <a:spLocks noGrp="1"/>
          </p:cNvSpPr>
          <p:nvPr>
            <p:ph type="ftr" sz="quarter" idx="11"/>
          </p:nvPr>
        </p:nvSpPr>
        <p:spPr>
          <a:xfrm>
            <a:off x="7343774" y="6261353"/>
            <a:ext cx="4821709" cy="376556"/>
          </a:xfrm>
          <a:prstGeom prst="rect">
            <a:avLst/>
          </a:prstGeom>
        </p:spPr>
        <p:txBody>
          <a:bodyPr vert="horz" lIns="91440" tIns="45720" rIns="91440" bIns="45720" rtlCol="0" anchor="ctr"/>
          <a:lstStyle>
            <a:lvl1pPr>
              <a:defRPr lang="fr-CH" sz="1100" smtClean="0">
                <a:solidFill>
                  <a:schemeClr val="tx2"/>
                </a:solidFill>
              </a:defRPr>
            </a:lvl1pPr>
          </a:lstStyle>
          <a:p>
            <a:r>
              <a:rPr lang="fr-CH" dirty="0"/>
              <a:t>631-1 Apprentissage de la programmation - Sonia Perrotte</a:t>
            </a:r>
          </a:p>
        </p:txBody>
      </p:sp>
      <p:grpSp>
        <p:nvGrpSpPr>
          <p:cNvPr id="15" name="Group 6">
            <a:extLst>
              <a:ext uri="{FF2B5EF4-FFF2-40B4-BE49-F238E27FC236}">
                <a16:creationId xmlns:a16="http://schemas.microsoft.com/office/drawing/2014/main" id="{0C76A319-F4E1-40F9-AD4C-E0B3E6DACB33}"/>
              </a:ext>
            </a:extLst>
          </p:cNvPr>
          <p:cNvGrpSpPr>
            <a:grpSpLocks noChangeAspect="1"/>
          </p:cNvGrpSpPr>
          <p:nvPr userDrawn="1"/>
        </p:nvGrpSpPr>
        <p:grpSpPr>
          <a:xfrm>
            <a:off x="11401725" y="6229681"/>
            <a:ext cx="457200" cy="457200"/>
            <a:chOff x="11361456" y="6195813"/>
            <a:chExt cx="548640" cy="548640"/>
          </a:xfrm>
        </p:grpSpPr>
        <p:sp>
          <p:nvSpPr>
            <p:cNvPr id="16" name="Oval 7">
              <a:extLst>
                <a:ext uri="{FF2B5EF4-FFF2-40B4-BE49-F238E27FC236}">
                  <a16:creationId xmlns:a16="http://schemas.microsoft.com/office/drawing/2014/main" id="{03E0DF7F-1D83-4039-94A9-2B3B8CDD072B}"/>
                </a:ext>
              </a:extLst>
            </p:cNvPr>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7" name="Oval 8">
              <a:extLst>
                <a:ext uri="{FF2B5EF4-FFF2-40B4-BE49-F238E27FC236}">
                  <a16:creationId xmlns:a16="http://schemas.microsoft.com/office/drawing/2014/main" id="{7C10BD9F-FAC7-4E30-9CEE-9FC2198C63FA}"/>
                </a:ext>
              </a:extLst>
            </p:cNvPr>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18" name="Slide Number Placeholder 5">
            <a:extLst>
              <a:ext uri="{FF2B5EF4-FFF2-40B4-BE49-F238E27FC236}">
                <a16:creationId xmlns:a16="http://schemas.microsoft.com/office/drawing/2014/main" id="{4B241385-2849-490E-833D-FB6A5F0BAE71}"/>
              </a:ext>
            </a:extLst>
          </p:cNvPr>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1"/>
            <a:ext cx="10058400" cy="548301"/>
          </a:xfrm>
        </p:spPr>
        <p:txBody>
          <a:bodyPr>
            <a:normAutofit/>
          </a:bodyPr>
          <a:lstStyle>
            <a:lvl1pPr>
              <a:defRPr sz="2800" cap="none" baseline="0">
                <a:solidFill>
                  <a:schemeClr val="accent2"/>
                </a:solidFill>
              </a:defRPr>
            </a:lvl1pPr>
          </a:lstStyle>
          <a:p>
            <a:r>
              <a:rPr lang="fr-FR" dirty="0"/>
              <a:t>Modifiez le style du titre</a:t>
            </a:r>
            <a:endParaRPr lang="en-US" dirty="0"/>
          </a:p>
        </p:txBody>
      </p:sp>
      <p:sp>
        <p:nvSpPr>
          <p:cNvPr id="3" name="Content Placeholder 2"/>
          <p:cNvSpPr>
            <a:spLocks noGrp="1"/>
          </p:cNvSpPr>
          <p:nvPr>
            <p:ph idx="1" hasCustomPrompt="1"/>
          </p:nvPr>
        </p:nvSpPr>
        <p:spPr>
          <a:xfrm>
            <a:off x="1069848" y="1393370"/>
            <a:ext cx="10058400" cy="4778829"/>
          </a:xfrm>
        </p:spPr>
        <p:txBody>
          <a:bodyPr>
            <a:normAutofit/>
          </a:bodyPr>
          <a:lstStyle>
            <a:lvl1pPr marL="182880" indent="-182880">
              <a:buFont typeface="Wingdings" panose="05000000000000000000" pitchFamily="2" charset="2"/>
              <a:buChar char="ü"/>
              <a:defRPr sz="2400"/>
            </a:lvl1pPr>
            <a:lvl2pPr>
              <a:defRPr sz="2200"/>
            </a:lvl2pPr>
            <a:lvl3pPr>
              <a:defRPr sz="2000"/>
            </a:lvl3pPr>
            <a:lvl4pPr>
              <a:defRPr sz="2000"/>
            </a:lvl4pPr>
            <a:lvl5pPr>
              <a:defRPr sz="2000"/>
            </a:lvl5pPr>
          </a:lstStyle>
          <a:p>
            <a:pPr lvl="0"/>
            <a:r>
              <a:rPr lang="fr-FR" dirty="0"/>
              <a:t>  Modifiez les styles du texte du masque</a:t>
            </a:r>
          </a:p>
          <a:p>
            <a:pPr lvl="1"/>
            <a:r>
              <a:rPr lang="fr-FR" dirty="0"/>
              <a:t> Deuxième niveau</a:t>
            </a:r>
          </a:p>
          <a:p>
            <a:pPr lvl="2"/>
            <a:r>
              <a:rPr lang="fr-FR" dirty="0"/>
              <a:t> Troisième niveau</a:t>
            </a:r>
          </a:p>
          <a:p>
            <a:pPr lvl="3"/>
            <a:r>
              <a:rPr lang="fr-FR" dirty="0"/>
              <a:t> Quatrième niveau</a:t>
            </a:r>
          </a:p>
          <a:p>
            <a:pPr lvl="4"/>
            <a:r>
              <a:rPr lang="fr-FR" dirty="0"/>
              <a:t> Cinquième niveau</a:t>
            </a:r>
            <a:endParaRPr lang="en-US" dirty="0"/>
          </a:p>
        </p:txBody>
      </p:sp>
      <p:sp>
        <p:nvSpPr>
          <p:cNvPr id="7" name="Footer Placeholder 4">
            <a:extLst>
              <a:ext uri="{FF2B5EF4-FFF2-40B4-BE49-F238E27FC236}">
                <a16:creationId xmlns:a16="http://schemas.microsoft.com/office/drawing/2014/main" id="{3B0F1F7E-3043-44DB-9844-8F0138DD09D5}"/>
              </a:ext>
            </a:extLst>
          </p:cNvPr>
          <p:cNvSpPr>
            <a:spLocks noGrp="1"/>
          </p:cNvSpPr>
          <p:nvPr>
            <p:ph type="ftr" sz="quarter" idx="11"/>
          </p:nvPr>
        </p:nvSpPr>
        <p:spPr>
          <a:xfrm>
            <a:off x="7324724" y="6269450"/>
            <a:ext cx="4867275" cy="368459"/>
          </a:xfrm>
          <a:prstGeom prst="rect">
            <a:avLst/>
          </a:prstGeom>
        </p:spPr>
        <p:txBody>
          <a:bodyPr vert="horz" lIns="91440" tIns="45720" rIns="91440" bIns="45720" rtlCol="0" anchor="ctr"/>
          <a:lstStyle>
            <a:lvl1pPr algn="l">
              <a:defRPr lang="fr-CH" sz="1100" smtClean="0">
                <a:solidFill>
                  <a:schemeClr val="tx2"/>
                </a:solidFill>
              </a:defRPr>
            </a:lvl1pPr>
          </a:lstStyle>
          <a:p>
            <a:r>
              <a:rPr lang="fr-CH"/>
              <a:t>631-1 Apprentissage de la programmation - Sonia Perrotte</a:t>
            </a:r>
            <a:endParaRPr lang="fr-CH" dirty="0"/>
          </a:p>
        </p:txBody>
      </p:sp>
      <p:grpSp>
        <p:nvGrpSpPr>
          <p:cNvPr id="16" name="Group 6">
            <a:extLst>
              <a:ext uri="{FF2B5EF4-FFF2-40B4-BE49-F238E27FC236}">
                <a16:creationId xmlns:a16="http://schemas.microsoft.com/office/drawing/2014/main" id="{C4543BE0-AA14-4743-A407-3B5A7668F4B7}"/>
              </a:ext>
            </a:extLst>
          </p:cNvPr>
          <p:cNvGrpSpPr>
            <a:grpSpLocks noChangeAspect="1"/>
          </p:cNvGrpSpPr>
          <p:nvPr userDrawn="1"/>
        </p:nvGrpSpPr>
        <p:grpSpPr>
          <a:xfrm>
            <a:off x="11401725" y="6229681"/>
            <a:ext cx="457200" cy="457200"/>
            <a:chOff x="11361456" y="6195813"/>
            <a:chExt cx="548640" cy="548640"/>
          </a:xfrm>
        </p:grpSpPr>
        <p:sp>
          <p:nvSpPr>
            <p:cNvPr id="17" name="Oval 7">
              <a:extLst>
                <a:ext uri="{FF2B5EF4-FFF2-40B4-BE49-F238E27FC236}">
                  <a16:creationId xmlns:a16="http://schemas.microsoft.com/office/drawing/2014/main" id="{5B7CF157-EA1D-4359-82DF-6A872C9E35F1}"/>
                </a:ext>
              </a:extLst>
            </p:cNvPr>
            <p:cNvSpPr/>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8" name="Oval 8">
              <a:extLst>
                <a:ext uri="{FF2B5EF4-FFF2-40B4-BE49-F238E27FC236}">
                  <a16:creationId xmlns:a16="http://schemas.microsoft.com/office/drawing/2014/main" id="{02952869-7AED-438C-8AAB-C67F3DDE3A0B}"/>
                </a:ext>
              </a:extLst>
            </p:cNvPr>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19" name="Slide Number Placeholder 5">
            <a:extLst>
              <a:ext uri="{FF2B5EF4-FFF2-40B4-BE49-F238E27FC236}">
                <a16:creationId xmlns:a16="http://schemas.microsoft.com/office/drawing/2014/main" id="{00B3E00A-EB6A-43B1-B61E-8FC6EF30C279}"/>
              </a:ext>
            </a:extLst>
          </p:cNvPr>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7FA9EC-58B2-42BB-BB2C-F276E6E12218}"/>
              </a:ext>
            </a:extLst>
          </p:cNvPr>
          <p:cNvSpPr/>
          <p:nvPr userDrawn="1"/>
        </p:nvSpPr>
        <p:spPr>
          <a:xfrm>
            <a:off x="0" y="0"/>
            <a:ext cx="12192000" cy="113713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69848" y="484631"/>
            <a:ext cx="10058400" cy="548301"/>
          </a:xfrm>
        </p:spPr>
        <p:txBody>
          <a:bodyPr>
            <a:normAutofit/>
          </a:bodyPr>
          <a:lstStyle>
            <a:lvl1pPr>
              <a:defRPr sz="2800" cap="none" baseline="0">
                <a:solidFill>
                  <a:schemeClr val="accent2"/>
                </a:solidFill>
              </a:defRPr>
            </a:lvl1pPr>
          </a:lstStyle>
          <a:p>
            <a:r>
              <a:rPr lang="fr-FR" dirty="0"/>
              <a:t>Modifiez le style du titre</a:t>
            </a:r>
            <a:endParaRPr lang="en-US" dirty="0"/>
          </a:p>
        </p:txBody>
      </p:sp>
      <p:sp>
        <p:nvSpPr>
          <p:cNvPr id="3" name="Content Placeholder 2"/>
          <p:cNvSpPr>
            <a:spLocks noGrp="1"/>
          </p:cNvSpPr>
          <p:nvPr>
            <p:ph idx="1" hasCustomPrompt="1"/>
          </p:nvPr>
        </p:nvSpPr>
        <p:spPr>
          <a:xfrm>
            <a:off x="1069848" y="1393370"/>
            <a:ext cx="10058400" cy="4778829"/>
          </a:xfrm>
        </p:spPr>
        <p:txBody>
          <a:bodyPr>
            <a:normAutofit/>
          </a:bodyPr>
          <a:lstStyle>
            <a:lvl1pPr marL="182880" indent="-182880">
              <a:buFont typeface="Wingdings" panose="05000000000000000000" pitchFamily="2" charset="2"/>
              <a:buChar char="ü"/>
              <a:defRPr sz="2400"/>
            </a:lvl1pPr>
            <a:lvl2pPr>
              <a:defRPr sz="2200"/>
            </a:lvl2pPr>
            <a:lvl3pPr>
              <a:defRPr sz="2000"/>
            </a:lvl3pPr>
            <a:lvl4pPr>
              <a:defRPr sz="2000"/>
            </a:lvl4pPr>
            <a:lvl5pPr>
              <a:defRPr sz="2000"/>
            </a:lvl5pPr>
          </a:lstStyle>
          <a:p>
            <a:pPr lvl="0"/>
            <a:r>
              <a:rPr lang="fr-FR" dirty="0"/>
              <a:t>  Modifiez les styles du texte du masque</a:t>
            </a:r>
          </a:p>
          <a:p>
            <a:pPr lvl="1"/>
            <a:r>
              <a:rPr lang="fr-FR" dirty="0"/>
              <a:t> Deuxième niveau</a:t>
            </a:r>
          </a:p>
          <a:p>
            <a:pPr lvl="2"/>
            <a:r>
              <a:rPr lang="fr-FR" dirty="0"/>
              <a:t> Troisième niveau</a:t>
            </a:r>
          </a:p>
          <a:p>
            <a:pPr lvl="3"/>
            <a:r>
              <a:rPr lang="fr-FR" dirty="0"/>
              <a:t> Quatrième niveau</a:t>
            </a:r>
          </a:p>
          <a:p>
            <a:pPr lvl="4"/>
            <a:r>
              <a:rPr lang="fr-FR" dirty="0"/>
              <a:t> Cinquième niveau</a:t>
            </a:r>
            <a:endParaRPr lang="en-US" dirty="0"/>
          </a:p>
        </p:txBody>
      </p:sp>
      <p:sp>
        <p:nvSpPr>
          <p:cNvPr id="7" name="Footer Placeholder 4">
            <a:extLst>
              <a:ext uri="{FF2B5EF4-FFF2-40B4-BE49-F238E27FC236}">
                <a16:creationId xmlns:a16="http://schemas.microsoft.com/office/drawing/2014/main" id="{3B0F1F7E-3043-44DB-9844-8F0138DD09D5}"/>
              </a:ext>
            </a:extLst>
          </p:cNvPr>
          <p:cNvSpPr>
            <a:spLocks noGrp="1"/>
          </p:cNvSpPr>
          <p:nvPr>
            <p:ph type="ftr" sz="quarter" idx="11"/>
          </p:nvPr>
        </p:nvSpPr>
        <p:spPr>
          <a:xfrm>
            <a:off x="7305674" y="6253004"/>
            <a:ext cx="4886325" cy="404685"/>
          </a:xfrm>
          <a:prstGeom prst="rect">
            <a:avLst/>
          </a:prstGeom>
        </p:spPr>
        <p:txBody>
          <a:bodyPr vert="horz" lIns="91440" tIns="45720" rIns="91440" bIns="45720" rtlCol="0" anchor="ctr"/>
          <a:lstStyle>
            <a:lvl1pPr algn="l">
              <a:defRPr lang="fr-CH" sz="1100" smtClean="0">
                <a:solidFill>
                  <a:schemeClr val="tx2"/>
                </a:solidFill>
              </a:defRPr>
            </a:lvl1pPr>
          </a:lstStyle>
          <a:p>
            <a:r>
              <a:rPr lang="fr-CH"/>
              <a:t>631-1 Apprentissage de la programmation - Sonia Perrotte</a:t>
            </a:r>
            <a:endParaRPr lang="fr-CH" dirty="0"/>
          </a:p>
        </p:txBody>
      </p:sp>
      <p:grpSp>
        <p:nvGrpSpPr>
          <p:cNvPr id="16" name="Group 6">
            <a:extLst>
              <a:ext uri="{FF2B5EF4-FFF2-40B4-BE49-F238E27FC236}">
                <a16:creationId xmlns:a16="http://schemas.microsoft.com/office/drawing/2014/main" id="{C4543BE0-AA14-4743-A407-3B5A7668F4B7}"/>
              </a:ext>
            </a:extLst>
          </p:cNvPr>
          <p:cNvGrpSpPr>
            <a:grpSpLocks noChangeAspect="1"/>
          </p:cNvGrpSpPr>
          <p:nvPr userDrawn="1"/>
        </p:nvGrpSpPr>
        <p:grpSpPr>
          <a:xfrm>
            <a:off x="11401725" y="6229681"/>
            <a:ext cx="457200" cy="457200"/>
            <a:chOff x="11361456" y="6195813"/>
            <a:chExt cx="548640" cy="548640"/>
          </a:xfrm>
        </p:grpSpPr>
        <p:sp>
          <p:nvSpPr>
            <p:cNvPr id="17" name="Oval 7">
              <a:extLst>
                <a:ext uri="{FF2B5EF4-FFF2-40B4-BE49-F238E27FC236}">
                  <a16:creationId xmlns:a16="http://schemas.microsoft.com/office/drawing/2014/main" id="{5B7CF157-EA1D-4359-82DF-6A872C9E35F1}"/>
                </a:ext>
              </a:extLst>
            </p:cNvPr>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8" name="Oval 8">
              <a:extLst>
                <a:ext uri="{FF2B5EF4-FFF2-40B4-BE49-F238E27FC236}">
                  <a16:creationId xmlns:a16="http://schemas.microsoft.com/office/drawing/2014/main" id="{02952869-7AED-438C-8AAB-C67F3DDE3A0B}"/>
                </a:ext>
              </a:extLst>
            </p:cNvPr>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19" name="Slide Number Placeholder 5">
            <a:extLst>
              <a:ext uri="{FF2B5EF4-FFF2-40B4-BE49-F238E27FC236}">
                <a16:creationId xmlns:a16="http://schemas.microsoft.com/office/drawing/2014/main" id="{00B3E00A-EB6A-43B1-B61E-8FC6EF30C279}"/>
              </a:ext>
            </a:extLst>
          </p:cNvPr>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a:t>
            </a:fld>
            <a:endParaRPr lang="en-US" dirty="0"/>
          </a:p>
        </p:txBody>
      </p:sp>
    </p:spTree>
    <p:extLst>
      <p:ext uri="{BB962C8B-B14F-4D97-AF65-F5344CB8AC3E}">
        <p14:creationId xmlns:p14="http://schemas.microsoft.com/office/powerpoint/2010/main" val="256039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Footer Placeholder 5"/>
          <p:cNvSpPr>
            <a:spLocks noGrp="1"/>
          </p:cNvSpPr>
          <p:nvPr>
            <p:ph type="ftr" sz="quarter" idx="11"/>
          </p:nvPr>
        </p:nvSpPr>
        <p:spPr>
          <a:xfrm>
            <a:off x="1088136" y="6272784"/>
            <a:ext cx="6327648" cy="365125"/>
          </a:xfrm>
          <a:prstGeom prst="rect">
            <a:avLst/>
          </a:prstGeom>
        </p:spPr>
        <p:txBody>
          <a:bodyPr/>
          <a:lstStyle/>
          <a:p>
            <a:r>
              <a:rPr lang="fr-CH"/>
              <a:t>631-1 Apprentissage de la programmation - Sonia Perrotte</a:t>
            </a:r>
            <a:endParaRPr lang="en-US" dirty="0"/>
          </a:p>
        </p:txBody>
      </p:sp>
      <p:sp>
        <p:nvSpPr>
          <p:cNvPr id="7" name="Slide Number Placeholder 6"/>
          <p:cNvSpPr>
            <a:spLocks noGrp="1"/>
          </p:cNvSpPr>
          <p:nvPr>
            <p:ph type="sldNum" sz="quarter" idx="12"/>
          </p:nvPr>
        </p:nvSpPr>
        <p:spPr>
          <a:xfrm>
            <a:off x="11311128" y="6272784"/>
            <a:ext cx="640080" cy="365125"/>
          </a:xfrm>
          <a:prstGeom prst="rect">
            <a:avLst/>
          </a:prstGeom>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Footer Placeholder 7"/>
          <p:cNvSpPr>
            <a:spLocks noGrp="1"/>
          </p:cNvSpPr>
          <p:nvPr>
            <p:ph type="ftr" sz="quarter" idx="11"/>
          </p:nvPr>
        </p:nvSpPr>
        <p:spPr>
          <a:xfrm>
            <a:off x="1088136" y="6272784"/>
            <a:ext cx="6327648" cy="365125"/>
          </a:xfrm>
          <a:prstGeom prst="rect">
            <a:avLst/>
          </a:prstGeom>
        </p:spPr>
        <p:txBody>
          <a:bodyPr/>
          <a:lstStyle/>
          <a:p>
            <a:r>
              <a:rPr lang="fr-CH"/>
              <a:t>631-1 Apprentissage de la programmation - Sonia Perrotte</a:t>
            </a:r>
            <a:endParaRPr lang="en-US" dirty="0"/>
          </a:p>
        </p:txBody>
      </p:sp>
      <p:sp>
        <p:nvSpPr>
          <p:cNvPr id="9" name="Slide Number Placeholder 8"/>
          <p:cNvSpPr>
            <a:spLocks noGrp="1"/>
          </p:cNvSpPr>
          <p:nvPr>
            <p:ph type="sldNum" sz="quarter" idx="12"/>
          </p:nvPr>
        </p:nvSpPr>
        <p:spPr>
          <a:xfrm>
            <a:off x="11311128" y="6272784"/>
            <a:ext cx="640080" cy="365125"/>
          </a:xfrm>
          <a:prstGeom prst="rect">
            <a:avLst/>
          </a:prstGeom>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4" name="Footer Placeholder 3"/>
          <p:cNvSpPr>
            <a:spLocks noGrp="1"/>
          </p:cNvSpPr>
          <p:nvPr>
            <p:ph type="ftr" sz="quarter" idx="11"/>
          </p:nvPr>
        </p:nvSpPr>
        <p:spPr>
          <a:xfrm>
            <a:off x="1088136" y="6272784"/>
            <a:ext cx="6327648" cy="365125"/>
          </a:xfrm>
          <a:prstGeom prst="rect">
            <a:avLst/>
          </a:prstGeom>
        </p:spPr>
        <p:txBody>
          <a:bodyPr/>
          <a:lstStyle/>
          <a:p>
            <a:r>
              <a:rPr lang="fr-CH"/>
              <a:t>631-1 Apprentissage de la programmation - Sonia Perrotte</a:t>
            </a:r>
            <a:endParaRPr lang="en-US" dirty="0"/>
          </a:p>
        </p:txBody>
      </p:sp>
      <p:sp>
        <p:nvSpPr>
          <p:cNvPr id="5" name="Slide Number Placeholder 4"/>
          <p:cNvSpPr>
            <a:spLocks noGrp="1"/>
          </p:cNvSpPr>
          <p:nvPr>
            <p:ph type="sldNum" sz="quarter" idx="12"/>
          </p:nvPr>
        </p:nvSpPr>
        <p:spPr>
          <a:xfrm>
            <a:off x="11311128" y="6272784"/>
            <a:ext cx="640080" cy="365125"/>
          </a:xfrm>
          <a:prstGeom prst="rect">
            <a:avLst/>
          </a:prstGeom>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311128" y="6272784"/>
            <a:ext cx="640080" cy="365125"/>
          </a:xfrm>
          <a:prstGeom prst="rect">
            <a:avLst/>
          </a:prstGeom>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63296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1436914"/>
            <a:ext cx="10058400" cy="473528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3" r:id="rId2"/>
    <p:sldLayoutId id="2147483848" r:id="rId3"/>
    <p:sldLayoutId id="2147483842" r:id="rId4"/>
    <p:sldLayoutId id="2147483852" r:id="rId5"/>
    <p:sldLayoutId id="2147483844" r:id="rId6"/>
    <p:sldLayoutId id="2147483845" r:id="rId7"/>
    <p:sldLayoutId id="2147483846" r:id="rId8"/>
    <p:sldLayoutId id="2147483847" r:id="rId9"/>
    <p:sldLayoutId id="2147483849" r:id="rId10"/>
    <p:sldLayoutId id="2147483850" r:id="rId11"/>
    <p:sldLayoutId id="2147483851" r:id="rId12"/>
  </p:sldLayoutIdLst>
  <p:hf hdr="0"/>
  <p:txStyles>
    <p:titleStyle>
      <a:lvl1pPr algn="l" defTabSz="914400" rtl="0" eaLnBrk="1" latinLnBrk="0" hangingPunct="1">
        <a:lnSpc>
          <a:spcPct val="90000"/>
        </a:lnSpc>
        <a:spcBef>
          <a:spcPct val="0"/>
        </a:spcBef>
        <a:buNone/>
        <a:defRPr sz="2800" kern="1200" cap="none" baseline="0">
          <a:solidFill>
            <a:schemeClr val="accent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300"/>
        </a:spcAft>
        <a:buClr>
          <a:schemeClr val="accent1">
            <a:lumMod val="75000"/>
          </a:schemeClr>
        </a:buClr>
        <a:buSzPct val="85000"/>
        <a:buFont typeface="Wingdings" panose="05000000000000000000" pitchFamily="2" charset="2"/>
        <a:buChar char="ü"/>
        <a:defRPr sz="24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300"/>
        </a:spcAft>
        <a:buClr>
          <a:schemeClr val="accent1">
            <a:lumMod val="75000"/>
          </a:schemeClr>
        </a:buClr>
        <a:buSzPct val="85000"/>
        <a:buFont typeface="Wingdings" pitchFamily="2" charset="2"/>
        <a:buChar char="§"/>
        <a:defRPr sz="22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300"/>
        </a:spcAft>
        <a:buClr>
          <a:schemeClr val="accent1">
            <a:lumMod val="75000"/>
          </a:schemeClr>
        </a:buClr>
        <a:buSzPct val="85000"/>
        <a:buFont typeface="Wingdings" pitchFamily="2" charset="2"/>
        <a:buChar char="§"/>
        <a:defRPr sz="20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300"/>
        </a:spcAft>
        <a:buClr>
          <a:schemeClr val="accent1">
            <a:lumMod val="75000"/>
          </a:schemeClr>
        </a:buClr>
        <a:buSzPct val="85000"/>
        <a:buFont typeface="Wingdings" pitchFamily="2" charset="2"/>
        <a:buChar char="§"/>
        <a:defRPr sz="20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300"/>
        </a:spcAft>
        <a:buClr>
          <a:schemeClr val="accent1">
            <a:lumMod val="75000"/>
          </a:schemeClr>
        </a:buClr>
        <a:buSzPct val="85000"/>
        <a:buFont typeface="Wingdings" pitchFamily="2" charset="2"/>
        <a:buChar char="§"/>
        <a:defRPr sz="20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412002-0EF7-482C-8818-F3CD3A8418DE}"/>
              </a:ext>
            </a:extLst>
          </p:cNvPr>
          <p:cNvSpPr>
            <a:spLocks noGrp="1"/>
          </p:cNvSpPr>
          <p:nvPr>
            <p:ph type="ctrTitle"/>
          </p:nvPr>
        </p:nvSpPr>
        <p:spPr/>
        <p:txBody>
          <a:bodyPr/>
          <a:lstStyle/>
          <a:p>
            <a:r>
              <a:rPr lang="fr-CH" dirty="0"/>
              <a:t>STR, entrée et sortie</a:t>
            </a:r>
          </a:p>
        </p:txBody>
      </p:sp>
      <p:sp>
        <p:nvSpPr>
          <p:cNvPr id="4" name="Espace réservé du texte 3">
            <a:extLst>
              <a:ext uri="{FF2B5EF4-FFF2-40B4-BE49-F238E27FC236}">
                <a16:creationId xmlns:a16="http://schemas.microsoft.com/office/drawing/2014/main" id="{8548108C-D04E-4D24-BB16-0DF23C8AC01E}"/>
              </a:ext>
            </a:extLst>
          </p:cNvPr>
          <p:cNvSpPr>
            <a:spLocks noGrp="1"/>
          </p:cNvSpPr>
          <p:nvPr>
            <p:ph type="body" sz="quarter" idx="10"/>
          </p:nvPr>
        </p:nvSpPr>
        <p:spPr/>
        <p:txBody>
          <a:bodyPr/>
          <a:lstStyle/>
          <a:p>
            <a:r>
              <a:rPr lang="fr-CH" dirty="0"/>
              <a:t>2</a:t>
            </a:r>
          </a:p>
        </p:txBody>
      </p:sp>
    </p:spTree>
    <p:extLst>
      <p:ext uri="{BB962C8B-B14F-4D97-AF65-F5344CB8AC3E}">
        <p14:creationId xmlns:p14="http://schemas.microsoft.com/office/powerpoint/2010/main" val="3785064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AAB7C2-E3C7-4848-B1E2-2A284FCA73EF}"/>
              </a:ext>
            </a:extLst>
          </p:cNvPr>
          <p:cNvSpPr>
            <a:spLocks noGrp="1"/>
          </p:cNvSpPr>
          <p:nvPr>
            <p:ph type="title"/>
          </p:nvPr>
        </p:nvSpPr>
        <p:spPr/>
        <p:txBody>
          <a:bodyPr/>
          <a:lstStyle/>
          <a:p>
            <a:r>
              <a:rPr lang="fr-CH" dirty="0"/>
              <a:t>Autres fonctions</a:t>
            </a:r>
          </a:p>
        </p:txBody>
      </p:sp>
      <p:sp>
        <p:nvSpPr>
          <p:cNvPr id="3" name="Espace réservé du texte 2">
            <a:extLst>
              <a:ext uri="{FF2B5EF4-FFF2-40B4-BE49-F238E27FC236}">
                <a16:creationId xmlns:a16="http://schemas.microsoft.com/office/drawing/2014/main" id="{BDC58433-E030-4CF1-BAB5-04983EF0BE9D}"/>
              </a:ext>
            </a:extLst>
          </p:cNvPr>
          <p:cNvSpPr>
            <a:spLocks noGrp="1"/>
          </p:cNvSpPr>
          <p:nvPr>
            <p:ph type="body" idx="1"/>
          </p:nvPr>
        </p:nvSpPr>
        <p:spPr/>
        <p:txBody>
          <a:bodyPr/>
          <a:lstStyle/>
          <a:p>
            <a:endParaRPr lang="fr-CH"/>
          </a:p>
        </p:txBody>
      </p:sp>
      <p:sp>
        <p:nvSpPr>
          <p:cNvPr id="4" name="Espace réservé du pied de page 3">
            <a:extLst>
              <a:ext uri="{FF2B5EF4-FFF2-40B4-BE49-F238E27FC236}">
                <a16:creationId xmlns:a16="http://schemas.microsoft.com/office/drawing/2014/main" id="{D5E92FBD-40D9-4FC4-9403-0A12BD4D72AD}"/>
              </a:ext>
            </a:extLst>
          </p:cNvPr>
          <p:cNvSpPr>
            <a:spLocks noGrp="1"/>
          </p:cNvSpPr>
          <p:nvPr>
            <p:ph type="ftr" sz="quarter" idx="11"/>
          </p:nvPr>
        </p:nvSpPr>
        <p:spPr/>
        <p:txBody>
          <a:bodyPr/>
          <a:lstStyle/>
          <a:p>
            <a:r>
              <a:rPr lang="fr-CH"/>
              <a:t>631-1 Apprentissage de la programmation - Sonia Perrotte</a:t>
            </a:r>
            <a:endParaRPr lang="fr-CH" dirty="0"/>
          </a:p>
        </p:txBody>
      </p:sp>
      <p:sp>
        <p:nvSpPr>
          <p:cNvPr id="5" name="Espace réservé du numéro de diapositive 4">
            <a:extLst>
              <a:ext uri="{FF2B5EF4-FFF2-40B4-BE49-F238E27FC236}">
                <a16:creationId xmlns:a16="http://schemas.microsoft.com/office/drawing/2014/main" id="{87249E77-0B1F-4819-9BE7-E04E1294A896}"/>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4270657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Autres fonctions</a:t>
            </a:r>
          </a:p>
        </p:txBody>
      </p:sp>
      <p:sp>
        <p:nvSpPr>
          <p:cNvPr id="3" name="Espace réservé du contenu 2"/>
          <p:cNvSpPr>
            <a:spLocks noGrp="1"/>
          </p:cNvSpPr>
          <p:nvPr>
            <p:ph idx="1"/>
          </p:nvPr>
        </p:nvSpPr>
        <p:spPr/>
        <p:txBody>
          <a:bodyPr/>
          <a:lstStyle/>
          <a:p>
            <a:r>
              <a:rPr lang="fr-CH" dirty="0"/>
              <a:t> Pour connaitre le type d’une donnée</a:t>
            </a:r>
          </a:p>
          <a:p>
            <a:pPr lvl="1"/>
            <a:r>
              <a:rPr lang="fr-CH" dirty="0"/>
              <a:t> type(…)</a:t>
            </a:r>
          </a:p>
          <a:p>
            <a:pPr lvl="1"/>
            <a:endParaRPr lang="fr-CH" dirty="0"/>
          </a:p>
          <a:p>
            <a:r>
              <a:rPr lang="fr-CH" dirty="0"/>
              <a:t> Pour faire une conversion</a:t>
            </a:r>
          </a:p>
          <a:p>
            <a:pPr lvl="1"/>
            <a:r>
              <a:rPr lang="fr-CH" dirty="0" err="1"/>
              <a:t>int</a:t>
            </a:r>
            <a:r>
              <a:rPr lang="fr-CH" dirty="0"/>
              <a:t>(…)</a:t>
            </a:r>
          </a:p>
          <a:p>
            <a:pPr lvl="1"/>
            <a:r>
              <a:rPr lang="fr-CH" dirty="0" err="1"/>
              <a:t>float</a:t>
            </a:r>
            <a:r>
              <a:rPr lang="fr-CH" dirty="0"/>
              <a:t>(…)</a:t>
            </a:r>
          </a:p>
          <a:p>
            <a:pPr lvl="1"/>
            <a:r>
              <a:rPr lang="fr-CH" dirty="0" err="1"/>
              <a:t>str</a:t>
            </a:r>
            <a:r>
              <a:rPr lang="fr-CH" dirty="0"/>
              <a:t>(…)</a:t>
            </a:r>
          </a:p>
          <a:p>
            <a:pPr lvl="1"/>
            <a:endParaRPr lang="fr-CH" dirty="0"/>
          </a:p>
        </p:txBody>
      </p:sp>
      <p:sp>
        <p:nvSpPr>
          <p:cNvPr id="7" name="Espace réservé du pied de page 6">
            <a:extLst>
              <a:ext uri="{FF2B5EF4-FFF2-40B4-BE49-F238E27FC236}">
                <a16:creationId xmlns:a16="http://schemas.microsoft.com/office/drawing/2014/main" id="{DC771CC8-9C87-4E4D-AE1D-905F12CAAFEE}"/>
              </a:ext>
            </a:extLst>
          </p:cNvPr>
          <p:cNvSpPr>
            <a:spLocks noGrp="1"/>
          </p:cNvSpPr>
          <p:nvPr>
            <p:ph type="ftr" sz="quarter" idx="11"/>
          </p:nvPr>
        </p:nvSpPr>
        <p:spPr/>
        <p:txBody>
          <a:bodyPr/>
          <a:lstStyle/>
          <a:p>
            <a:r>
              <a:rPr lang="fr-CH"/>
              <a:t>631-1 Apprentissage de la programmation - Sonia Perrotte</a:t>
            </a:r>
            <a:endParaRPr lang="en-US" dirty="0"/>
          </a:p>
        </p:txBody>
      </p:sp>
      <p:sp>
        <p:nvSpPr>
          <p:cNvPr id="9" name="Espace réservé du numéro de diapositive 8">
            <a:extLst>
              <a:ext uri="{FF2B5EF4-FFF2-40B4-BE49-F238E27FC236}">
                <a16:creationId xmlns:a16="http://schemas.microsoft.com/office/drawing/2014/main" id="{E52C27DF-D7D6-4F20-9105-1622E965C369}"/>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24758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Les instructions d’entrée et de sortie</a:t>
            </a:r>
          </a:p>
        </p:txBody>
      </p:sp>
      <p:sp>
        <p:nvSpPr>
          <p:cNvPr id="10" name="Espace réservé du texte 9">
            <a:extLst>
              <a:ext uri="{FF2B5EF4-FFF2-40B4-BE49-F238E27FC236}">
                <a16:creationId xmlns:a16="http://schemas.microsoft.com/office/drawing/2014/main" id="{18646872-4F2C-42A5-A6BA-70EB0D7E548E}"/>
              </a:ext>
            </a:extLst>
          </p:cNvPr>
          <p:cNvSpPr>
            <a:spLocks noGrp="1"/>
          </p:cNvSpPr>
          <p:nvPr>
            <p:ph type="body" idx="1"/>
          </p:nvPr>
        </p:nvSpPr>
        <p:spPr/>
        <p:txBody>
          <a:bodyPr/>
          <a:lstStyle/>
          <a:p>
            <a:endParaRPr lang="fr-CH"/>
          </a:p>
        </p:txBody>
      </p:sp>
      <p:sp>
        <p:nvSpPr>
          <p:cNvPr id="4" name="Espace réservé du pied de page 3">
            <a:extLst>
              <a:ext uri="{FF2B5EF4-FFF2-40B4-BE49-F238E27FC236}">
                <a16:creationId xmlns:a16="http://schemas.microsoft.com/office/drawing/2014/main" id="{B4802E69-0BDF-40F8-B598-54441E641FC5}"/>
              </a:ext>
            </a:extLst>
          </p:cNvPr>
          <p:cNvSpPr>
            <a:spLocks noGrp="1"/>
          </p:cNvSpPr>
          <p:nvPr>
            <p:ph type="ftr" sz="quarter" idx="11"/>
          </p:nvPr>
        </p:nvSpPr>
        <p:spPr/>
        <p:txBody>
          <a:bodyPr/>
          <a:lstStyle/>
          <a:p>
            <a:r>
              <a:rPr lang="fr-CH"/>
              <a:t>631-1 Apprentissage de la programmation - Sonia Perrotte</a:t>
            </a:r>
            <a:endParaRPr lang="en-US" dirty="0"/>
          </a:p>
        </p:txBody>
      </p:sp>
      <p:sp>
        <p:nvSpPr>
          <p:cNvPr id="5" name="Espace réservé du numéro de diapositive 4">
            <a:extLst>
              <a:ext uri="{FF2B5EF4-FFF2-40B4-BE49-F238E27FC236}">
                <a16:creationId xmlns:a16="http://schemas.microsoft.com/office/drawing/2014/main" id="{075A563A-4A63-4D6A-8EEA-B2F07F801803}"/>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307636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48AB73-306F-4454-8A48-DBFA9A0CB2EE}"/>
              </a:ext>
            </a:extLst>
          </p:cNvPr>
          <p:cNvSpPr>
            <a:spLocks noGrp="1"/>
          </p:cNvSpPr>
          <p:nvPr>
            <p:ph type="title"/>
          </p:nvPr>
        </p:nvSpPr>
        <p:spPr/>
        <p:txBody>
          <a:bodyPr/>
          <a:lstStyle/>
          <a:p>
            <a:r>
              <a:rPr lang="fr-CH" dirty="0"/>
              <a:t>L’instruction de sortie </a:t>
            </a:r>
            <a:r>
              <a:rPr lang="fr-CH" i="1" dirty="0" err="1"/>
              <a:t>print</a:t>
            </a:r>
            <a:endParaRPr lang="fr-CH" i="1" dirty="0"/>
          </a:p>
        </p:txBody>
      </p:sp>
      <p:sp>
        <p:nvSpPr>
          <p:cNvPr id="3" name="Espace réservé du contenu 2">
            <a:extLst>
              <a:ext uri="{FF2B5EF4-FFF2-40B4-BE49-F238E27FC236}">
                <a16:creationId xmlns:a16="http://schemas.microsoft.com/office/drawing/2014/main" id="{B64797CE-CBD3-4C6A-AD4A-787431BD0E7D}"/>
              </a:ext>
            </a:extLst>
          </p:cNvPr>
          <p:cNvSpPr>
            <a:spLocks noGrp="1"/>
          </p:cNvSpPr>
          <p:nvPr>
            <p:ph idx="1"/>
          </p:nvPr>
        </p:nvSpPr>
        <p:spPr/>
        <p:txBody>
          <a:bodyPr>
            <a:normAutofit/>
          </a:bodyPr>
          <a:lstStyle/>
          <a:p>
            <a:r>
              <a:rPr lang="fr-CH" dirty="0"/>
              <a:t> Affichage à l’écran d’une ou plusieurs données</a:t>
            </a:r>
          </a:p>
          <a:p>
            <a:pPr lvl="1"/>
            <a:r>
              <a:rPr lang="fr-CH" dirty="0" err="1"/>
              <a:t>print</a:t>
            </a:r>
            <a:r>
              <a:rPr lang="fr-CH" dirty="0"/>
              <a:t>(‘‘Un texte quelconque’’)</a:t>
            </a:r>
          </a:p>
          <a:p>
            <a:pPr lvl="1"/>
            <a:r>
              <a:rPr lang="fr-CH" dirty="0" err="1"/>
              <a:t>print</a:t>
            </a:r>
            <a:r>
              <a:rPr lang="fr-CH" dirty="0"/>
              <a:t>(</a:t>
            </a:r>
            <a:r>
              <a:rPr lang="fr-CH" dirty="0" err="1"/>
              <a:t>une_variable</a:t>
            </a:r>
            <a:r>
              <a:rPr lang="fr-CH" dirty="0"/>
              <a:t>)</a:t>
            </a:r>
          </a:p>
          <a:p>
            <a:pPr lvl="1"/>
            <a:r>
              <a:rPr lang="fr-CH" dirty="0" err="1"/>
              <a:t>print</a:t>
            </a:r>
            <a:r>
              <a:rPr lang="fr-CH" dirty="0"/>
              <a:t>(‘‘J’ai actuellement’’, 1 + 2,  ‘‘chiens et chats’’)</a:t>
            </a:r>
          </a:p>
          <a:p>
            <a:pPr lvl="1"/>
            <a:r>
              <a:rPr lang="fr-CH" dirty="0" err="1"/>
              <a:t>print</a:t>
            </a:r>
            <a:r>
              <a:rPr lang="fr-CH" dirty="0"/>
              <a:t>(‘‘La valeur de la variable est :’’, </a:t>
            </a:r>
            <a:r>
              <a:rPr lang="fr-CH" dirty="0" err="1"/>
              <a:t>une_variable</a:t>
            </a:r>
            <a:r>
              <a:rPr lang="fr-CH" dirty="0"/>
              <a:t>)</a:t>
            </a:r>
          </a:p>
          <a:p>
            <a:pPr lvl="1"/>
            <a:r>
              <a:rPr lang="fr-CH" dirty="0" err="1"/>
              <a:t>print</a:t>
            </a:r>
            <a:r>
              <a:rPr lang="fr-CH" dirty="0"/>
              <a:t>(‘‘Valeur de la 1ere variable : {} et de la 2eme {}’’.format(var_1,  var_29))</a:t>
            </a:r>
          </a:p>
          <a:p>
            <a:pPr marL="274320" lvl="1" indent="0">
              <a:buNone/>
            </a:pPr>
            <a:endParaRPr lang="fr-CH" dirty="0"/>
          </a:p>
          <a:p>
            <a:pPr marL="274320" lvl="1" indent="0">
              <a:buNone/>
            </a:pPr>
            <a:endParaRPr lang="fr-CH" dirty="0"/>
          </a:p>
          <a:p>
            <a:pPr marL="182880" lvl="1">
              <a:spcBef>
                <a:spcPts val="1200"/>
              </a:spcBef>
              <a:buFont typeface="Wingdings" panose="05000000000000000000" pitchFamily="2" charset="2"/>
              <a:buChar char="ü"/>
            </a:pPr>
            <a:r>
              <a:rPr lang="fr-CH" sz="2400" dirty="0"/>
              <a:t> Convention d’écriture PEP8</a:t>
            </a:r>
          </a:p>
          <a:p>
            <a:pPr lvl="1"/>
            <a:r>
              <a:rPr lang="fr-CH" sz="2400" dirty="0"/>
              <a:t>Mettre un espace après la virgule (pas avant)</a:t>
            </a:r>
            <a:endParaRPr lang="fr-CH" dirty="0"/>
          </a:p>
        </p:txBody>
      </p:sp>
      <p:sp>
        <p:nvSpPr>
          <p:cNvPr id="5" name="Espace réservé du pied de page 4">
            <a:extLst>
              <a:ext uri="{FF2B5EF4-FFF2-40B4-BE49-F238E27FC236}">
                <a16:creationId xmlns:a16="http://schemas.microsoft.com/office/drawing/2014/main" id="{99E4BCA6-BD4E-443D-BB42-019AB866A819}"/>
              </a:ext>
            </a:extLst>
          </p:cNvPr>
          <p:cNvSpPr>
            <a:spLocks noGrp="1"/>
          </p:cNvSpPr>
          <p:nvPr>
            <p:ph type="ftr" sz="quarter" idx="11"/>
          </p:nvPr>
        </p:nvSpPr>
        <p:spPr/>
        <p:txBody>
          <a:bodyPr/>
          <a:lstStyle/>
          <a:p>
            <a:r>
              <a:rPr lang="fr-CH"/>
              <a:t>631-1 Apprentissage de la programmation - Sonia Perrotte</a:t>
            </a:r>
            <a:endParaRPr lang="fr-CH" dirty="0"/>
          </a:p>
        </p:txBody>
      </p:sp>
      <p:sp>
        <p:nvSpPr>
          <p:cNvPr id="6" name="Espace réservé du numéro de diapositive 5">
            <a:extLst>
              <a:ext uri="{FF2B5EF4-FFF2-40B4-BE49-F238E27FC236}">
                <a16:creationId xmlns:a16="http://schemas.microsoft.com/office/drawing/2014/main" id="{5EA254DA-10F0-4AD7-81FB-529DB8FFC75C}"/>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172011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48AB73-306F-4454-8A48-DBFA9A0CB2EE}"/>
              </a:ext>
            </a:extLst>
          </p:cNvPr>
          <p:cNvSpPr>
            <a:spLocks noGrp="1"/>
          </p:cNvSpPr>
          <p:nvPr>
            <p:ph type="title"/>
          </p:nvPr>
        </p:nvSpPr>
        <p:spPr/>
        <p:txBody>
          <a:bodyPr/>
          <a:lstStyle/>
          <a:p>
            <a:r>
              <a:rPr lang="fr-CH" dirty="0"/>
              <a:t>L’instruction d’entrée input</a:t>
            </a:r>
          </a:p>
        </p:txBody>
      </p:sp>
      <p:sp>
        <p:nvSpPr>
          <p:cNvPr id="3" name="Espace réservé du contenu 2">
            <a:extLst>
              <a:ext uri="{FF2B5EF4-FFF2-40B4-BE49-F238E27FC236}">
                <a16:creationId xmlns:a16="http://schemas.microsoft.com/office/drawing/2014/main" id="{B64797CE-CBD3-4C6A-AD4A-787431BD0E7D}"/>
              </a:ext>
            </a:extLst>
          </p:cNvPr>
          <p:cNvSpPr>
            <a:spLocks noGrp="1"/>
          </p:cNvSpPr>
          <p:nvPr>
            <p:ph idx="1"/>
          </p:nvPr>
        </p:nvSpPr>
        <p:spPr/>
        <p:txBody>
          <a:bodyPr/>
          <a:lstStyle/>
          <a:p>
            <a:r>
              <a:rPr lang="fr-CH" dirty="0"/>
              <a:t>  Invite l’utilisateur à saisir une données</a:t>
            </a:r>
          </a:p>
          <a:p>
            <a:pPr lvl="1"/>
            <a:r>
              <a:rPr lang="fr-CH" dirty="0"/>
              <a:t>input(‘‘Quel est votre nom ? :’’)</a:t>
            </a:r>
          </a:p>
          <a:p>
            <a:pPr lvl="1"/>
            <a:r>
              <a:rPr lang="fr-CH" dirty="0" err="1"/>
              <a:t>int</a:t>
            </a:r>
            <a:r>
              <a:rPr lang="fr-CH" dirty="0"/>
              <a:t>(input(‘‘Quel est votre âge ? :’’) </a:t>
            </a:r>
          </a:p>
        </p:txBody>
      </p:sp>
      <p:sp>
        <p:nvSpPr>
          <p:cNvPr id="5" name="Espace réservé du pied de page 4">
            <a:extLst>
              <a:ext uri="{FF2B5EF4-FFF2-40B4-BE49-F238E27FC236}">
                <a16:creationId xmlns:a16="http://schemas.microsoft.com/office/drawing/2014/main" id="{99E4BCA6-BD4E-443D-BB42-019AB866A819}"/>
              </a:ext>
            </a:extLst>
          </p:cNvPr>
          <p:cNvSpPr>
            <a:spLocks noGrp="1"/>
          </p:cNvSpPr>
          <p:nvPr>
            <p:ph type="ftr" sz="quarter" idx="11"/>
          </p:nvPr>
        </p:nvSpPr>
        <p:spPr/>
        <p:txBody>
          <a:bodyPr/>
          <a:lstStyle/>
          <a:p>
            <a:r>
              <a:rPr lang="fr-CH"/>
              <a:t>631-1 Apprentissage de la programmation - Sonia Perrotte</a:t>
            </a:r>
            <a:endParaRPr lang="fr-CH" dirty="0"/>
          </a:p>
        </p:txBody>
      </p:sp>
      <p:sp>
        <p:nvSpPr>
          <p:cNvPr id="6" name="Espace réservé du numéro de diapositive 5">
            <a:extLst>
              <a:ext uri="{FF2B5EF4-FFF2-40B4-BE49-F238E27FC236}">
                <a16:creationId xmlns:a16="http://schemas.microsoft.com/office/drawing/2014/main" id="{5EA254DA-10F0-4AD7-81FB-529DB8FFC75C}"/>
              </a:ext>
            </a:extLst>
          </p:cNvPr>
          <p:cNvSpPr>
            <a:spLocks noGrp="1"/>
          </p:cNvSpPr>
          <p:nvPr>
            <p:ph type="sldNum" sz="quarter" idx="4"/>
          </p:nvPr>
        </p:nvSpPr>
        <p:spPr/>
        <p:txBody>
          <a:bodyPr/>
          <a:lstStyle/>
          <a:p>
            <a:fld id="{4FAB73BC-B049-4115-A692-8D63A059BFB8}" type="slidenum">
              <a:rPr lang="en-US" smtClean="0"/>
              <a:pPr/>
              <a:t>14</a:t>
            </a:fld>
            <a:endParaRPr lang="en-US" dirty="0"/>
          </a:p>
        </p:txBody>
      </p:sp>
      <p:sp>
        <p:nvSpPr>
          <p:cNvPr id="10" name="ZoneTexte 9">
            <a:extLst>
              <a:ext uri="{FF2B5EF4-FFF2-40B4-BE49-F238E27FC236}">
                <a16:creationId xmlns:a16="http://schemas.microsoft.com/office/drawing/2014/main" id="{7F3AAC26-45A0-4646-B1E3-21954966D306}"/>
              </a:ext>
            </a:extLst>
          </p:cNvPr>
          <p:cNvSpPr txBox="1"/>
          <p:nvPr/>
        </p:nvSpPr>
        <p:spPr>
          <a:xfrm>
            <a:off x="6096000" y="2852057"/>
            <a:ext cx="5215128"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CH" sz="2000" dirty="0" err="1">
                <a:solidFill>
                  <a:srgbClr val="0070C0"/>
                </a:solidFill>
              </a:rPr>
              <a:t>un_nom</a:t>
            </a:r>
            <a:r>
              <a:rPr lang="fr-CH" sz="2000" dirty="0">
                <a:solidFill>
                  <a:srgbClr val="0070C0"/>
                </a:solidFill>
              </a:rPr>
              <a:t> = input(‘‘Quel est votre nom ? :’’)</a:t>
            </a:r>
          </a:p>
          <a:p>
            <a:r>
              <a:rPr lang="fr-CH" sz="2000" dirty="0" err="1">
                <a:solidFill>
                  <a:srgbClr val="0070C0"/>
                </a:solidFill>
              </a:rPr>
              <a:t>print</a:t>
            </a:r>
            <a:r>
              <a:rPr lang="fr-CH" sz="2000" dirty="0">
                <a:solidFill>
                  <a:srgbClr val="0070C0"/>
                </a:solidFill>
              </a:rPr>
              <a:t>(‘‘Bonjour’’,</a:t>
            </a:r>
            <a:r>
              <a:rPr lang="fr-CH" sz="2000" dirty="0" err="1">
                <a:solidFill>
                  <a:srgbClr val="0070C0"/>
                </a:solidFill>
              </a:rPr>
              <a:t>un_nom</a:t>
            </a:r>
            <a:r>
              <a:rPr lang="fr-CH" sz="2000" dirty="0">
                <a:solidFill>
                  <a:srgbClr val="0070C0"/>
                </a:solidFill>
              </a:rPr>
              <a:t>) </a:t>
            </a:r>
          </a:p>
        </p:txBody>
      </p:sp>
      <p:sp>
        <p:nvSpPr>
          <p:cNvPr id="11" name="ZoneTexte 10">
            <a:extLst>
              <a:ext uri="{FF2B5EF4-FFF2-40B4-BE49-F238E27FC236}">
                <a16:creationId xmlns:a16="http://schemas.microsoft.com/office/drawing/2014/main" id="{6624D36E-6A77-4918-984D-49F31AB92798}"/>
              </a:ext>
            </a:extLst>
          </p:cNvPr>
          <p:cNvSpPr txBox="1"/>
          <p:nvPr/>
        </p:nvSpPr>
        <p:spPr>
          <a:xfrm>
            <a:off x="1063753" y="3840576"/>
            <a:ext cx="7342850"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CH" sz="2000" b="1" dirty="0">
                <a:solidFill>
                  <a:schemeClr val="tx1"/>
                </a:solidFill>
              </a:rPr>
              <a:t>A vous </a:t>
            </a:r>
            <a:r>
              <a:rPr lang="fr-CH" sz="2000" dirty="0">
                <a:solidFill>
                  <a:schemeClr val="tx1"/>
                </a:solidFill>
              </a:rPr>
              <a:t>:</a:t>
            </a:r>
          </a:p>
          <a:p>
            <a:r>
              <a:rPr lang="fr-CH" sz="2000" dirty="0">
                <a:solidFill>
                  <a:schemeClr val="tx1"/>
                </a:solidFill>
              </a:rPr>
              <a:t>Demandez à l’utilisateur son âge</a:t>
            </a:r>
          </a:p>
          <a:p>
            <a:r>
              <a:rPr lang="fr-CH" sz="2000" dirty="0">
                <a:solidFill>
                  <a:schemeClr val="tx1"/>
                </a:solidFill>
              </a:rPr>
              <a:t>Affichez à l’écran «Dans 8 ans, vous aurez xx ans»</a:t>
            </a:r>
          </a:p>
        </p:txBody>
      </p:sp>
    </p:spTree>
    <p:extLst>
      <p:ext uri="{BB962C8B-B14F-4D97-AF65-F5344CB8AC3E}">
        <p14:creationId xmlns:p14="http://schemas.microsoft.com/office/powerpoint/2010/main" val="280958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8AF72-4A01-47E9-AB0A-9B8F69B6C981}"/>
              </a:ext>
            </a:extLst>
          </p:cNvPr>
          <p:cNvSpPr>
            <a:spLocks noGrp="1"/>
          </p:cNvSpPr>
          <p:nvPr>
            <p:ph type="title"/>
          </p:nvPr>
        </p:nvSpPr>
        <p:spPr/>
        <p:txBody>
          <a:bodyPr/>
          <a:lstStyle/>
          <a:p>
            <a:r>
              <a:rPr lang="fr-CH" dirty="0"/>
              <a:t>Exercice 5 – L’instruction d’entrée</a:t>
            </a:r>
          </a:p>
        </p:txBody>
      </p:sp>
      <p:sp>
        <p:nvSpPr>
          <p:cNvPr id="3" name="Espace réservé du contenu 2">
            <a:extLst>
              <a:ext uri="{FF2B5EF4-FFF2-40B4-BE49-F238E27FC236}">
                <a16:creationId xmlns:a16="http://schemas.microsoft.com/office/drawing/2014/main" id="{48FD5E42-1DB9-4DF9-8A2D-4D324D30F560}"/>
              </a:ext>
            </a:extLst>
          </p:cNvPr>
          <p:cNvSpPr>
            <a:spLocks noGrp="1"/>
          </p:cNvSpPr>
          <p:nvPr>
            <p:ph idx="1"/>
          </p:nvPr>
        </p:nvSpPr>
        <p:spPr/>
        <p:txBody>
          <a:bodyPr/>
          <a:lstStyle/>
          <a:p>
            <a:r>
              <a:rPr lang="fr-CH" dirty="0"/>
              <a:t> Reprenez le code de l’exercice 2 et modifiez-le pour :</a:t>
            </a:r>
          </a:p>
          <a:p>
            <a:r>
              <a:rPr lang="fr-CH" dirty="0"/>
              <a:t> Demandez à l’utilisateur de saisir le nombre de caisses pour chaque chargement</a:t>
            </a:r>
          </a:p>
          <a:p>
            <a:r>
              <a:rPr lang="fr-CH" dirty="0"/>
              <a:t>Afficher le résultat en utilisant la fonction « format() »</a:t>
            </a:r>
          </a:p>
          <a:p>
            <a:endParaRPr lang="fr-CH" dirty="0"/>
          </a:p>
          <a:p>
            <a:endParaRPr lang="fr-CH" dirty="0"/>
          </a:p>
        </p:txBody>
      </p:sp>
      <p:sp>
        <p:nvSpPr>
          <p:cNvPr id="4" name="Espace réservé du pied de page 3">
            <a:extLst>
              <a:ext uri="{FF2B5EF4-FFF2-40B4-BE49-F238E27FC236}">
                <a16:creationId xmlns:a16="http://schemas.microsoft.com/office/drawing/2014/main" id="{7493124F-1A6E-488C-AC24-4F8EE0678545}"/>
              </a:ext>
            </a:extLst>
          </p:cNvPr>
          <p:cNvSpPr>
            <a:spLocks noGrp="1"/>
          </p:cNvSpPr>
          <p:nvPr>
            <p:ph type="ftr" sz="quarter" idx="11"/>
          </p:nvPr>
        </p:nvSpPr>
        <p:spPr/>
        <p:txBody>
          <a:bodyPr/>
          <a:lstStyle/>
          <a:p>
            <a:r>
              <a:rPr lang="fr-CH"/>
              <a:t>631-1 Apprentissage de la programmation - Sonia Perrotte</a:t>
            </a:r>
            <a:endParaRPr lang="en-US" dirty="0"/>
          </a:p>
        </p:txBody>
      </p:sp>
      <p:sp>
        <p:nvSpPr>
          <p:cNvPr id="6" name="Espace réservé du numéro de diapositive 5">
            <a:extLst>
              <a:ext uri="{FF2B5EF4-FFF2-40B4-BE49-F238E27FC236}">
                <a16:creationId xmlns:a16="http://schemas.microsoft.com/office/drawing/2014/main" id="{60F54170-E105-4FA7-9FA1-B971ADAEDB18}"/>
              </a:ext>
            </a:extLst>
          </p:cNvPr>
          <p:cNvSpPr>
            <a:spLocks noGrp="1"/>
          </p:cNvSpPr>
          <p:nvPr>
            <p:ph type="sldNum" sz="quarter" idx="4"/>
          </p:nvPr>
        </p:nvSpPr>
        <p:spPr/>
        <p:txBody>
          <a:bodyPr/>
          <a:lstStyle/>
          <a:p>
            <a:fld id="{4FAB73BC-B049-4115-A692-8D63A059BFB8}" type="slidenum">
              <a:rPr lang="en-US" smtClean="0"/>
              <a:pPr/>
              <a:t>15</a:t>
            </a:fld>
            <a:endParaRPr lang="en-US" dirty="0"/>
          </a:p>
        </p:txBody>
      </p:sp>
      <p:pic>
        <p:nvPicPr>
          <p:cNvPr id="8" name="Picture 2" descr="File:PyCharm Logo.svg">
            <a:extLst>
              <a:ext uri="{FF2B5EF4-FFF2-40B4-BE49-F238E27FC236}">
                <a16:creationId xmlns:a16="http://schemas.microsoft.com/office/drawing/2014/main" id="{873F5698-297C-493B-B013-E55195E0A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8065" y="149181"/>
            <a:ext cx="883751" cy="883751"/>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E032998-E04F-4342-8382-42B84578EF25}"/>
              </a:ext>
            </a:extLst>
          </p:cNvPr>
          <p:cNvPicPr>
            <a:picLocks noChangeAspect="1"/>
          </p:cNvPicPr>
          <p:nvPr/>
        </p:nvPicPr>
        <p:blipFill>
          <a:blip r:embed="rId4"/>
          <a:stretch>
            <a:fillRect/>
          </a:stretch>
        </p:blipFill>
        <p:spPr>
          <a:xfrm>
            <a:off x="598918" y="3393202"/>
            <a:ext cx="10994164" cy="28193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75433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Les commentaires</a:t>
            </a:r>
          </a:p>
        </p:txBody>
      </p:sp>
      <p:sp>
        <p:nvSpPr>
          <p:cNvPr id="10" name="Espace réservé du texte 9">
            <a:extLst>
              <a:ext uri="{FF2B5EF4-FFF2-40B4-BE49-F238E27FC236}">
                <a16:creationId xmlns:a16="http://schemas.microsoft.com/office/drawing/2014/main" id="{84DA8D0F-D6EB-4021-9980-B4C68E762F56}"/>
              </a:ext>
            </a:extLst>
          </p:cNvPr>
          <p:cNvSpPr>
            <a:spLocks noGrp="1"/>
          </p:cNvSpPr>
          <p:nvPr>
            <p:ph type="body" idx="1"/>
          </p:nvPr>
        </p:nvSpPr>
        <p:spPr/>
        <p:txBody>
          <a:bodyPr/>
          <a:lstStyle/>
          <a:p>
            <a:endParaRPr lang="fr-CH"/>
          </a:p>
        </p:txBody>
      </p:sp>
      <p:sp>
        <p:nvSpPr>
          <p:cNvPr id="4" name="Espace réservé du pied de page 3">
            <a:extLst>
              <a:ext uri="{FF2B5EF4-FFF2-40B4-BE49-F238E27FC236}">
                <a16:creationId xmlns:a16="http://schemas.microsoft.com/office/drawing/2014/main" id="{B4802E69-0BDF-40F8-B598-54441E641FC5}"/>
              </a:ext>
            </a:extLst>
          </p:cNvPr>
          <p:cNvSpPr>
            <a:spLocks noGrp="1"/>
          </p:cNvSpPr>
          <p:nvPr>
            <p:ph type="ftr" sz="quarter" idx="11"/>
          </p:nvPr>
        </p:nvSpPr>
        <p:spPr/>
        <p:txBody>
          <a:bodyPr/>
          <a:lstStyle/>
          <a:p>
            <a:r>
              <a:rPr lang="fr-CH"/>
              <a:t>631-1 Apprentissage de la programmation - Sonia Perrotte</a:t>
            </a:r>
            <a:endParaRPr lang="en-US" dirty="0"/>
          </a:p>
        </p:txBody>
      </p:sp>
      <p:sp>
        <p:nvSpPr>
          <p:cNvPr id="5" name="Espace réservé du numéro de diapositive 4">
            <a:extLst>
              <a:ext uri="{FF2B5EF4-FFF2-40B4-BE49-F238E27FC236}">
                <a16:creationId xmlns:a16="http://schemas.microsoft.com/office/drawing/2014/main" id="{075A563A-4A63-4D6A-8EEA-B2F07F801803}"/>
              </a:ext>
            </a:extLst>
          </p:cNvPr>
          <p:cNvSpPr>
            <a:spLocks noGrp="1"/>
          </p:cNvSpPr>
          <p:nvPr>
            <p:ph type="sldNum" sz="quarter" idx="4"/>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279193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B575A1-BC83-40B6-81F1-3D0F14784AFA}"/>
              </a:ext>
            </a:extLst>
          </p:cNvPr>
          <p:cNvSpPr>
            <a:spLocks noGrp="1"/>
          </p:cNvSpPr>
          <p:nvPr>
            <p:ph type="title"/>
          </p:nvPr>
        </p:nvSpPr>
        <p:spPr/>
        <p:txBody>
          <a:bodyPr/>
          <a:lstStyle/>
          <a:p>
            <a:r>
              <a:rPr lang="fr-CH" dirty="0"/>
              <a:t>Définition</a:t>
            </a:r>
          </a:p>
        </p:txBody>
      </p:sp>
      <p:sp>
        <p:nvSpPr>
          <p:cNvPr id="3" name="Espace réservé du contenu 2">
            <a:extLst>
              <a:ext uri="{FF2B5EF4-FFF2-40B4-BE49-F238E27FC236}">
                <a16:creationId xmlns:a16="http://schemas.microsoft.com/office/drawing/2014/main" id="{A3C13E29-DB31-43A5-86C9-85DF13E37A05}"/>
              </a:ext>
            </a:extLst>
          </p:cNvPr>
          <p:cNvSpPr>
            <a:spLocks noGrp="1"/>
          </p:cNvSpPr>
          <p:nvPr>
            <p:ph idx="1"/>
          </p:nvPr>
        </p:nvSpPr>
        <p:spPr/>
        <p:txBody>
          <a:bodyPr/>
          <a:lstStyle/>
          <a:p>
            <a:r>
              <a:rPr lang="fr-CH" dirty="0"/>
              <a:t> Un commentaire permet d'insérer du texte qui ne sera pas interprété </a:t>
            </a:r>
          </a:p>
          <a:p>
            <a:pPr lvl="1"/>
            <a:r>
              <a:rPr lang="fr-CH" dirty="0"/>
              <a:t># Ceci est un commentaire</a:t>
            </a:r>
          </a:p>
          <a:p>
            <a:pPr lvl="1"/>
            <a:r>
              <a:rPr lang="fr-CH" dirty="0" err="1"/>
              <a:t>une_var</a:t>
            </a:r>
            <a:r>
              <a:rPr lang="fr-CH" dirty="0"/>
              <a:t> = 15  # Affecte la valeur 15 à la variable</a:t>
            </a:r>
          </a:p>
          <a:p>
            <a:pPr lvl="1"/>
            <a:r>
              <a:rPr lang="fr-CH" dirty="0"/>
              <a:t>  </a:t>
            </a:r>
          </a:p>
          <a:p>
            <a:r>
              <a:rPr lang="fr-CH" dirty="0"/>
              <a:t> Il est utile pour expliquer ce que fait le code </a:t>
            </a:r>
          </a:p>
          <a:p>
            <a:endParaRPr lang="fr-CH" dirty="0"/>
          </a:p>
          <a:p>
            <a:r>
              <a:rPr lang="fr-CH" dirty="0"/>
              <a:t> Bonnes pratiques : </a:t>
            </a:r>
          </a:p>
          <a:p>
            <a:pPr lvl="1"/>
            <a:r>
              <a:rPr lang="fr-CH" dirty="0"/>
              <a:t>Des phrases complètes commençant par un </a:t>
            </a:r>
            <a:r>
              <a:rPr lang="fr-CH"/>
              <a:t>espace et une </a:t>
            </a:r>
            <a:r>
              <a:rPr lang="fr-CH" dirty="0"/>
              <a:t>majuscules</a:t>
            </a:r>
          </a:p>
          <a:p>
            <a:pPr lvl="1"/>
            <a:r>
              <a:rPr lang="fr-CH" dirty="0"/>
              <a:t>Lorsque le code change, METTRE A JOUR les commentaires !</a:t>
            </a:r>
          </a:p>
          <a:p>
            <a:pPr lvl="1"/>
            <a:endParaRPr lang="fr-CH" dirty="0"/>
          </a:p>
          <a:p>
            <a:endParaRPr lang="fr-CH" dirty="0"/>
          </a:p>
          <a:p>
            <a:endParaRPr lang="fr-CH" dirty="0"/>
          </a:p>
          <a:p>
            <a:endParaRPr lang="fr-CH" dirty="0"/>
          </a:p>
          <a:p>
            <a:endParaRPr lang="fr-CH" dirty="0"/>
          </a:p>
          <a:p>
            <a:endParaRPr lang="fr-CH" dirty="0"/>
          </a:p>
          <a:p>
            <a:endParaRPr lang="fr-CH" dirty="0"/>
          </a:p>
        </p:txBody>
      </p:sp>
      <p:sp>
        <p:nvSpPr>
          <p:cNvPr id="4" name="Espace réservé du pied de page 3">
            <a:extLst>
              <a:ext uri="{FF2B5EF4-FFF2-40B4-BE49-F238E27FC236}">
                <a16:creationId xmlns:a16="http://schemas.microsoft.com/office/drawing/2014/main" id="{5F1212B3-3057-4FC8-B974-EE30BFDC0C55}"/>
              </a:ext>
            </a:extLst>
          </p:cNvPr>
          <p:cNvSpPr>
            <a:spLocks noGrp="1"/>
          </p:cNvSpPr>
          <p:nvPr>
            <p:ph type="ftr" sz="quarter" idx="11"/>
          </p:nvPr>
        </p:nvSpPr>
        <p:spPr/>
        <p:txBody>
          <a:bodyPr/>
          <a:lstStyle/>
          <a:p>
            <a:r>
              <a:rPr lang="fr-CH"/>
              <a:t>631-1 Apprentissage de la programmation - Sonia Perrotte</a:t>
            </a:r>
            <a:endParaRPr lang="en-US" dirty="0"/>
          </a:p>
        </p:txBody>
      </p:sp>
      <p:sp>
        <p:nvSpPr>
          <p:cNvPr id="7" name="Espace réservé du numéro de diapositive 6">
            <a:extLst>
              <a:ext uri="{FF2B5EF4-FFF2-40B4-BE49-F238E27FC236}">
                <a16:creationId xmlns:a16="http://schemas.microsoft.com/office/drawing/2014/main" id="{C3EFE2ED-2167-410F-B2DC-8317E02E8FB7}"/>
              </a:ext>
            </a:extLst>
          </p:cNvPr>
          <p:cNvSpPr>
            <a:spLocks noGrp="1"/>
          </p:cNvSpPr>
          <p:nvPr>
            <p:ph type="sldNum" sz="quarter" idx="4"/>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281110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nodeType="withEffect">
                                  <p:stCondLst>
                                    <p:cond delay="0"/>
                                  </p:stCondLst>
                                  <p:childTnLst>
                                    <p:animClr clrSpc="rgb" dir="cw">
                                      <p:cBhvr override="childStyle">
                                        <p:cTn id="6" dur="1375" autoRev="1" fill="remove"/>
                                        <p:tgtEl>
                                          <p:spTgt spid="3">
                                            <p:txEl>
                                              <p:pRg st="8" end="8"/>
                                            </p:txEl>
                                          </p:spTgt>
                                        </p:tgtEl>
                                        <p:attrNameLst>
                                          <p:attrName>style.color</p:attrName>
                                        </p:attrNameLst>
                                      </p:cBhvr>
                                      <p:to>
                                        <a:schemeClr val="bg1"/>
                                      </p:to>
                                    </p:animClr>
                                    <p:animClr clrSpc="rgb" dir="cw">
                                      <p:cBhvr>
                                        <p:cTn id="7" dur="1375" autoRev="1" fill="remove"/>
                                        <p:tgtEl>
                                          <p:spTgt spid="3">
                                            <p:txEl>
                                              <p:pRg st="8" end="8"/>
                                            </p:txEl>
                                          </p:spTgt>
                                        </p:tgtEl>
                                        <p:attrNameLst>
                                          <p:attrName>fillcolor</p:attrName>
                                        </p:attrNameLst>
                                      </p:cBhvr>
                                      <p:to>
                                        <a:schemeClr val="bg1"/>
                                      </p:to>
                                    </p:animClr>
                                    <p:set>
                                      <p:cBhvr>
                                        <p:cTn id="8" dur="1375" autoRev="1" fill="remove"/>
                                        <p:tgtEl>
                                          <p:spTgt spid="3">
                                            <p:txEl>
                                              <p:pRg st="8" end="8"/>
                                            </p:txEl>
                                          </p:spTgt>
                                        </p:tgtEl>
                                        <p:attrNameLst>
                                          <p:attrName>fill.type</p:attrName>
                                        </p:attrNameLst>
                                      </p:cBhvr>
                                      <p:to>
                                        <p:strVal val="solid"/>
                                      </p:to>
                                    </p:set>
                                    <p:set>
                                      <p:cBhvr>
                                        <p:cTn id="9" dur="1375" autoRev="1" fill="remove"/>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CH" dirty="0"/>
              <a:t>Le type </a:t>
            </a:r>
            <a:r>
              <a:rPr lang="fr-CH" dirty="0" err="1"/>
              <a:t>str</a:t>
            </a:r>
            <a:endParaRPr lang="fr-CH" dirty="0"/>
          </a:p>
          <a:p>
            <a:r>
              <a:rPr lang="fr-CH" dirty="0"/>
              <a:t> Les commentaires</a:t>
            </a:r>
          </a:p>
          <a:p>
            <a:r>
              <a:rPr lang="fr-CH" dirty="0"/>
              <a:t> Les instructions d’entrée et de sortie</a:t>
            </a:r>
          </a:p>
          <a:p>
            <a:r>
              <a:rPr lang="fr-CH" dirty="0"/>
              <a:t> Quelques conventions de programmation Python</a:t>
            </a:r>
          </a:p>
          <a:p>
            <a:pPr lvl="1"/>
            <a:endParaRPr lang="fr-CH" dirty="0"/>
          </a:p>
        </p:txBody>
      </p:sp>
      <p:sp>
        <p:nvSpPr>
          <p:cNvPr id="2" name="Titre 1"/>
          <p:cNvSpPr>
            <a:spLocks noGrp="1"/>
          </p:cNvSpPr>
          <p:nvPr>
            <p:ph type="title"/>
          </p:nvPr>
        </p:nvSpPr>
        <p:spPr/>
        <p:txBody>
          <a:bodyPr/>
          <a:lstStyle/>
          <a:p>
            <a:r>
              <a:rPr lang="fr-CH" dirty="0"/>
              <a:t>Sommaire</a:t>
            </a:r>
          </a:p>
        </p:txBody>
      </p:sp>
      <p:sp>
        <p:nvSpPr>
          <p:cNvPr id="5" name="Espace réservé du pied de page 4">
            <a:extLst>
              <a:ext uri="{FF2B5EF4-FFF2-40B4-BE49-F238E27FC236}">
                <a16:creationId xmlns:a16="http://schemas.microsoft.com/office/drawing/2014/main" id="{5A34E155-4542-445C-9931-2D38DF512A54}"/>
              </a:ext>
            </a:extLst>
          </p:cNvPr>
          <p:cNvSpPr>
            <a:spLocks noGrp="1"/>
          </p:cNvSpPr>
          <p:nvPr>
            <p:ph type="ftr" sz="quarter" idx="11"/>
          </p:nvPr>
        </p:nvSpPr>
        <p:spPr/>
        <p:txBody>
          <a:bodyPr/>
          <a:lstStyle/>
          <a:p>
            <a:r>
              <a:rPr lang="fr-CH"/>
              <a:t>631-1 Apprentissage de la programmation - Sonia Perrotte</a:t>
            </a:r>
            <a:endParaRPr lang="en-US" dirty="0"/>
          </a:p>
        </p:txBody>
      </p:sp>
      <p:sp>
        <p:nvSpPr>
          <p:cNvPr id="6" name="Espace réservé du numéro de diapositive 5">
            <a:extLst>
              <a:ext uri="{FF2B5EF4-FFF2-40B4-BE49-F238E27FC236}">
                <a16:creationId xmlns:a16="http://schemas.microsoft.com/office/drawing/2014/main" id="{0C6504D7-BEF6-4F1E-B455-09039F3D4ECB}"/>
              </a:ext>
            </a:extLst>
          </p:cNvPr>
          <p:cNvSpPr>
            <a:spLocks noGrp="1"/>
          </p:cNvSpPr>
          <p:nvPr>
            <p:ph type="sldNum" sz="quarter" idx="4"/>
          </p:nvPr>
        </p:nvSpPr>
        <p:spPr/>
        <p:txBody>
          <a:bodyPr/>
          <a:lstStyle/>
          <a:p>
            <a:fld id="{4FAB73BC-B049-4115-A692-8D63A059BFB8}" type="slidenum">
              <a:rPr lang="fr-FR" noProof="0" smtClean="0"/>
              <a:pPr/>
              <a:t>2</a:t>
            </a:fld>
            <a:endParaRPr lang="fr-FR" noProof="0" dirty="0"/>
          </a:p>
        </p:txBody>
      </p:sp>
    </p:spTree>
    <p:extLst>
      <p:ext uri="{BB962C8B-B14F-4D97-AF65-F5344CB8AC3E}">
        <p14:creationId xmlns:p14="http://schemas.microsoft.com/office/powerpoint/2010/main" val="428130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356A5C-FA46-4405-AD0E-9C905AF02FC4}"/>
              </a:ext>
            </a:extLst>
          </p:cNvPr>
          <p:cNvSpPr>
            <a:spLocks noGrp="1"/>
          </p:cNvSpPr>
          <p:nvPr>
            <p:ph type="title"/>
          </p:nvPr>
        </p:nvSpPr>
        <p:spPr/>
        <p:txBody>
          <a:bodyPr/>
          <a:lstStyle/>
          <a:p>
            <a:r>
              <a:rPr lang="fr-CH" dirty="0"/>
              <a:t>Le type </a:t>
            </a:r>
            <a:r>
              <a:rPr lang="fr-CH" i="1" dirty="0" err="1"/>
              <a:t>str</a:t>
            </a:r>
            <a:endParaRPr lang="fr-CH" i="1" dirty="0"/>
          </a:p>
        </p:txBody>
      </p:sp>
      <p:sp>
        <p:nvSpPr>
          <p:cNvPr id="11" name="Espace réservé du texte 10">
            <a:extLst>
              <a:ext uri="{FF2B5EF4-FFF2-40B4-BE49-F238E27FC236}">
                <a16:creationId xmlns:a16="http://schemas.microsoft.com/office/drawing/2014/main" id="{8993C3EA-6A88-4E95-98A0-BA20F51181EE}"/>
              </a:ext>
            </a:extLst>
          </p:cNvPr>
          <p:cNvSpPr>
            <a:spLocks noGrp="1"/>
          </p:cNvSpPr>
          <p:nvPr>
            <p:ph type="body" idx="1"/>
          </p:nvPr>
        </p:nvSpPr>
        <p:spPr/>
        <p:txBody>
          <a:bodyPr/>
          <a:lstStyle/>
          <a:p>
            <a:endParaRPr lang="fr-CH"/>
          </a:p>
        </p:txBody>
      </p:sp>
      <p:sp>
        <p:nvSpPr>
          <p:cNvPr id="7" name="Espace réservé du pied de page 4">
            <a:extLst>
              <a:ext uri="{FF2B5EF4-FFF2-40B4-BE49-F238E27FC236}">
                <a16:creationId xmlns:a16="http://schemas.microsoft.com/office/drawing/2014/main" id="{A67A59DB-C5CA-4978-A92D-92632DD712C0}"/>
              </a:ext>
            </a:extLst>
          </p:cNvPr>
          <p:cNvSpPr>
            <a:spLocks noGrp="1"/>
          </p:cNvSpPr>
          <p:nvPr>
            <p:ph type="ftr" sz="quarter" idx="11"/>
          </p:nvPr>
        </p:nvSpPr>
        <p:spPr/>
        <p:txBody>
          <a:bodyPr/>
          <a:lstStyle/>
          <a:p>
            <a:r>
              <a:rPr lang="fr-CH"/>
              <a:t>631-1 Apprentissage de la programmation - Sonia Perrotte</a:t>
            </a:r>
            <a:endParaRPr lang="en-US" dirty="0"/>
          </a:p>
        </p:txBody>
      </p:sp>
      <p:sp>
        <p:nvSpPr>
          <p:cNvPr id="6" name="Espace réservé du numéro de diapositive 5">
            <a:extLst>
              <a:ext uri="{FF2B5EF4-FFF2-40B4-BE49-F238E27FC236}">
                <a16:creationId xmlns:a16="http://schemas.microsoft.com/office/drawing/2014/main" id="{5CC2FCCE-A369-4E22-B8A7-B6D84EFE867E}"/>
              </a:ext>
            </a:extLst>
          </p:cNvPr>
          <p:cNvSpPr>
            <a:spLocks noGrp="1"/>
          </p:cNvSpPr>
          <p:nvPr>
            <p:ph type="sldNum" sz="quarter" idx="4"/>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85372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Définitions</a:t>
            </a:r>
          </a:p>
        </p:txBody>
      </p:sp>
      <p:sp>
        <p:nvSpPr>
          <p:cNvPr id="3" name="Espace réservé du contenu 2"/>
          <p:cNvSpPr>
            <a:spLocks noGrp="1"/>
          </p:cNvSpPr>
          <p:nvPr>
            <p:ph idx="1"/>
          </p:nvPr>
        </p:nvSpPr>
        <p:spPr/>
        <p:txBody>
          <a:bodyPr/>
          <a:lstStyle/>
          <a:p>
            <a:r>
              <a:rPr lang="fr-CH" dirty="0"/>
              <a:t> string = une chaine de caractères : bonjour, Merci à tous !, Exercice 2, …</a:t>
            </a:r>
          </a:p>
          <a:p>
            <a:r>
              <a:rPr lang="fr-CH" dirty="0"/>
              <a:t> Délimité par des apostrophes ou des guillemets ou 3 apostrophes ou 3 guillemets</a:t>
            </a:r>
          </a:p>
          <a:p>
            <a:pPr lvl="1"/>
            <a:r>
              <a:rPr lang="fr-CH" dirty="0"/>
              <a:t>‘Ceci est une chaine de caractères’</a:t>
            </a:r>
          </a:p>
          <a:p>
            <a:pPr lvl="1"/>
            <a:r>
              <a:rPr lang="fr-CH" dirty="0"/>
              <a:t>‘‘Ceci est une chaine de caractères’’</a:t>
            </a:r>
          </a:p>
          <a:p>
            <a:pPr lvl="1"/>
            <a:r>
              <a:rPr lang="fr-CH" dirty="0"/>
              <a:t>‘‘ ‘‘ ‘‘Ceci est une chaine de caractères</a:t>
            </a:r>
          </a:p>
          <a:p>
            <a:pPr lvl="1"/>
            <a:r>
              <a:rPr lang="fr-CH" dirty="0"/>
              <a:t>   formatée sur</a:t>
            </a:r>
          </a:p>
          <a:p>
            <a:pPr lvl="1"/>
            <a:r>
              <a:rPr lang="fr-CH" dirty="0"/>
              <a:t>   plusieurs lignes’’ ’’ ’’</a:t>
            </a:r>
          </a:p>
          <a:p>
            <a:pPr lvl="1"/>
            <a:r>
              <a:rPr lang="fr-CH" dirty="0"/>
              <a:t>‘ ‘ ‘Ceci est une chaine de caractères</a:t>
            </a:r>
          </a:p>
          <a:p>
            <a:pPr lvl="1"/>
            <a:r>
              <a:rPr lang="fr-CH" dirty="0"/>
              <a:t>        formatée sur plusieurs lignes’ ’ ’</a:t>
            </a:r>
          </a:p>
          <a:p>
            <a:pPr lvl="1"/>
            <a:endParaRPr lang="fr-CH" dirty="0"/>
          </a:p>
          <a:p>
            <a:pPr lvl="1"/>
            <a:endParaRPr lang="fr-CH" dirty="0"/>
          </a:p>
        </p:txBody>
      </p:sp>
      <p:sp>
        <p:nvSpPr>
          <p:cNvPr id="7" name="Espace réservé du pied de page 4">
            <a:extLst>
              <a:ext uri="{FF2B5EF4-FFF2-40B4-BE49-F238E27FC236}">
                <a16:creationId xmlns:a16="http://schemas.microsoft.com/office/drawing/2014/main" id="{918C4830-BAA4-4CF0-9B13-2CD53F47CA72}"/>
              </a:ext>
            </a:extLst>
          </p:cNvPr>
          <p:cNvSpPr>
            <a:spLocks noGrp="1"/>
          </p:cNvSpPr>
          <p:nvPr>
            <p:ph type="ftr" sz="quarter" idx="11"/>
          </p:nvPr>
        </p:nvSpPr>
        <p:spPr/>
        <p:txBody>
          <a:bodyPr/>
          <a:lstStyle/>
          <a:p>
            <a:r>
              <a:rPr lang="fr-CH"/>
              <a:t>631-1 Apprentissage de la programmation - Sonia Perrotte</a:t>
            </a:r>
            <a:endParaRPr lang="en-US" dirty="0"/>
          </a:p>
        </p:txBody>
      </p:sp>
      <p:sp>
        <p:nvSpPr>
          <p:cNvPr id="16" name="Espace réservé du numéro de diapositive 15">
            <a:extLst>
              <a:ext uri="{FF2B5EF4-FFF2-40B4-BE49-F238E27FC236}">
                <a16:creationId xmlns:a16="http://schemas.microsoft.com/office/drawing/2014/main" id="{E2B64D2A-94F4-4914-A4D0-DC0383D4A7E3}"/>
              </a:ext>
            </a:extLst>
          </p:cNvPr>
          <p:cNvSpPr>
            <a:spLocks noGrp="1"/>
          </p:cNvSpPr>
          <p:nvPr>
            <p:ph type="sldNum" sz="quarter" idx="4"/>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199879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Exercice 3</a:t>
            </a:r>
          </a:p>
        </p:txBody>
      </p:sp>
      <p:sp>
        <p:nvSpPr>
          <p:cNvPr id="3" name="Espace réservé du contenu 2"/>
          <p:cNvSpPr>
            <a:spLocks noGrp="1"/>
          </p:cNvSpPr>
          <p:nvPr>
            <p:ph idx="1"/>
          </p:nvPr>
        </p:nvSpPr>
        <p:spPr/>
        <p:txBody>
          <a:bodyPr/>
          <a:lstStyle/>
          <a:p>
            <a:r>
              <a:rPr lang="fr-CH" dirty="0"/>
              <a:t> Afficher chaque phrase qui suit en utilisant les guillemets, puis en utilisant le apostrophes : </a:t>
            </a:r>
          </a:p>
          <a:p>
            <a:pPr lvl="1"/>
            <a:endParaRPr lang="fr-CH" dirty="0"/>
          </a:p>
          <a:p>
            <a:pPr lvl="1"/>
            <a:endParaRPr lang="fr-CH" dirty="0"/>
          </a:p>
          <a:p>
            <a:pPr lvl="1"/>
            <a:endParaRPr lang="fr-CH" dirty="0"/>
          </a:p>
          <a:p>
            <a:pPr lvl="1"/>
            <a:endParaRPr lang="fr-CH" dirty="0"/>
          </a:p>
          <a:p>
            <a:pPr lvl="1"/>
            <a:r>
              <a:rPr lang="fr-CH" dirty="0"/>
              <a:t> Trouvez 3 façons d’afficher la chaine de caractères suivante :</a:t>
            </a:r>
          </a:p>
          <a:p>
            <a:pPr lvl="1"/>
            <a:endParaRPr lang="fr-CH" dirty="0"/>
          </a:p>
        </p:txBody>
      </p:sp>
      <p:sp>
        <p:nvSpPr>
          <p:cNvPr id="4" name="Espace réservé du pied de page 3">
            <a:extLst>
              <a:ext uri="{FF2B5EF4-FFF2-40B4-BE49-F238E27FC236}">
                <a16:creationId xmlns:a16="http://schemas.microsoft.com/office/drawing/2014/main" id="{32C97029-AF5E-4C76-8149-2C7124838145}"/>
              </a:ext>
            </a:extLst>
          </p:cNvPr>
          <p:cNvSpPr>
            <a:spLocks noGrp="1"/>
          </p:cNvSpPr>
          <p:nvPr>
            <p:ph type="ftr" sz="quarter" idx="11"/>
          </p:nvPr>
        </p:nvSpPr>
        <p:spPr/>
        <p:txBody>
          <a:bodyPr/>
          <a:lstStyle/>
          <a:p>
            <a:r>
              <a:rPr lang="fr-CH" dirty="0"/>
              <a:t>631-1 Apprentissage de la programmation - Sonia Perrotte</a:t>
            </a:r>
            <a:endParaRPr lang="en-US" dirty="0"/>
          </a:p>
        </p:txBody>
      </p:sp>
      <p:sp>
        <p:nvSpPr>
          <p:cNvPr id="6" name="Espace réservé du numéro de diapositive 5">
            <a:extLst>
              <a:ext uri="{FF2B5EF4-FFF2-40B4-BE49-F238E27FC236}">
                <a16:creationId xmlns:a16="http://schemas.microsoft.com/office/drawing/2014/main" id="{573C31F8-E696-4735-982D-3F2EC66FDFEA}"/>
              </a:ext>
            </a:extLst>
          </p:cNvPr>
          <p:cNvSpPr>
            <a:spLocks noGrp="1"/>
          </p:cNvSpPr>
          <p:nvPr>
            <p:ph type="sldNum" sz="quarter" idx="4"/>
          </p:nvPr>
        </p:nvSpPr>
        <p:spPr/>
        <p:txBody>
          <a:bodyPr/>
          <a:lstStyle/>
          <a:p>
            <a:fld id="{4FAB73BC-B049-4115-A692-8D63A059BFB8}" type="slidenum">
              <a:rPr lang="en-US" smtClean="0"/>
              <a:pPr/>
              <a:t>5</a:t>
            </a:fld>
            <a:endParaRPr lang="en-US" dirty="0"/>
          </a:p>
        </p:txBody>
      </p:sp>
      <p:pic>
        <p:nvPicPr>
          <p:cNvPr id="9" name="Picture 2" descr="File:PyCharm Logo.svg">
            <a:extLst>
              <a:ext uri="{FF2B5EF4-FFF2-40B4-BE49-F238E27FC236}">
                <a16:creationId xmlns:a16="http://schemas.microsoft.com/office/drawing/2014/main" id="{457BB4DA-BBC1-44E6-AF12-43F7126C1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2742" y="136539"/>
            <a:ext cx="883751" cy="883751"/>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2378" y="4387964"/>
            <a:ext cx="4496553" cy="15741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 4">
            <a:extLst>
              <a:ext uri="{FF2B5EF4-FFF2-40B4-BE49-F238E27FC236}">
                <a16:creationId xmlns:a16="http://schemas.microsoft.com/office/drawing/2014/main" id="{AA8C48B0-065D-4380-8FC9-CAC40162E12C}"/>
              </a:ext>
            </a:extLst>
          </p:cNvPr>
          <p:cNvPicPr>
            <a:picLocks noChangeAspect="1"/>
          </p:cNvPicPr>
          <p:nvPr/>
        </p:nvPicPr>
        <p:blipFill>
          <a:blip r:embed="rId5"/>
          <a:stretch>
            <a:fillRect/>
          </a:stretch>
        </p:blipFill>
        <p:spPr>
          <a:xfrm>
            <a:off x="2085975" y="2162175"/>
            <a:ext cx="4972050" cy="1266825"/>
          </a:xfrm>
          <a:prstGeom prst="rect">
            <a:avLst/>
          </a:prstGeom>
        </p:spPr>
      </p:pic>
    </p:spTree>
    <p:extLst>
      <p:ext uri="{BB962C8B-B14F-4D97-AF65-F5344CB8AC3E}">
        <p14:creationId xmlns:p14="http://schemas.microsoft.com/office/powerpoint/2010/main" val="66253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Expressions et déclaration</a:t>
            </a:r>
          </a:p>
        </p:txBody>
      </p:sp>
      <p:sp>
        <p:nvSpPr>
          <p:cNvPr id="3" name="Espace réservé du contenu 2"/>
          <p:cNvSpPr>
            <a:spLocks noGrp="1"/>
          </p:cNvSpPr>
          <p:nvPr>
            <p:ph idx="1"/>
          </p:nvPr>
        </p:nvSpPr>
        <p:spPr/>
        <p:txBody>
          <a:bodyPr/>
          <a:lstStyle/>
          <a:p>
            <a:r>
              <a:rPr lang="fr-CH" dirty="0"/>
              <a:t> Quelques expressions utiles</a:t>
            </a:r>
          </a:p>
          <a:p>
            <a:pPr lvl="1"/>
            <a:r>
              <a:rPr lang="fr-CH" dirty="0"/>
              <a:t> </a:t>
            </a:r>
          </a:p>
          <a:p>
            <a:pPr lvl="1"/>
            <a:r>
              <a:rPr lang="fr-CH" dirty="0"/>
              <a:t> </a:t>
            </a:r>
          </a:p>
          <a:p>
            <a:pPr lvl="1"/>
            <a:r>
              <a:rPr lang="fr-CH" dirty="0"/>
              <a:t> </a:t>
            </a:r>
          </a:p>
          <a:p>
            <a:pPr lvl="1"/>
            <a:r>
              <a:rPr lang="fr-CH" dirty="0"/>
              <a:t> </a:t>
            </a:r>
          </a:p>
          <a:p>
            <a:pPr lvl="1"/>
            <a:endParaRPr lang="fr-CH" dirty="0"/>
          </a:p>
          <a:p>
            <a:r>
              <a:rPr lang="fr-CH" dirty="0"/>
              <a:t> Déclaration et initialisation d’une variable de type string</a:t>
            </a:r>
          </a:p>
          <a:p>
            <a:pPr lvl="1"/>
            <a:r>
              <a:rPr lang="fr-CH" dirty="0" err="1"/>
              <a:t>mon_texte</a:t>
            </a:r>
            <a:r>
              <a:rPr lang="fr-CH" dirty="0"/>
              <a:t>: </a:t>
            </a:r>
            <a:r>
              <a:rPr lang="fr-CH" dirty="0" err="1"/>
              <a:t>str</a:t>
            </a:r>
            <a:endParaRPr lang="fr-CH" dirty="0"/>
          </a:p>
          <a:p>
            <a:pPr lvl="1"/>
            <a:r>
              <a:rPr lang="fr-CH" dirty="0" err="1"/>
              <a:t>mon_texte</a:t>
            </a:r>
            <a:r>
              <a:rPr lang="fr-CH" dirty="0"/>
              <a:t>: </a:t>
            </a:r>
            <a:r>
              <a:rPr lang="fr-CH" dirty="0" err="1"/>
              <a:t>str</a:t>
            </a:r>
            <a:r>
              <a:rPr lang="fr-CH" dirty="0"/>
              <a:t> = "ceci est un message" </a:t>
            </a:r>
          </a:p>
          <a:p>
            <a:pPr lvl="1"/>
            <a:endParaRPr lang="fr-CH" dirty="0"/>
          </a:p>
          <a:p>
            <a:pPr lvl="1"/>
            <a:endParaRPr lang="fr-CH" dirty="0"/>
          </a:p>
        </p:txBody>
      </p:sp>
      <p:sp>
        <p:nvSpPr>
          <p:cNvPr id="4" name="Espace réservé du pied de page 3">
            <a:extLst>
              <a:ext uri="{FF2B5EF4-FFF2-40B4-BE49-F238E27FC236}">
                <a16:creationId xmlns:a16="http://schemas.microsoft.com/office/drawing/2014/main" id="{14A24123-68B1-4A19-A742-EAC973091435}"/>
              </a:ext>
            </a:extLst>
          </p:cNvPr>
          <p:cNvSpPr>
            <a:spLocks noGrp="1"/>
          </p:cNvSpPr>
          <p:nvPr>
            <p:ph type="ftr" sz="quarter" idx="11"/>
          </p:nvPr>
        </p:nvSpPr>
        <p:spPr/>
        <p:txBody>
          <a:bodyPr/>
          <a:lstStyle/>
          <a:p>
            <a:r>
              <a:rPr lang="fr-CH" dirty="0"/>
              <a:t>631-1 Apprentissage de la programmation - Sonia Perrotte</a:t>
            </a:r>
            <a:endParaRPr lang="en-US" dirty="0"/>
          </a:p>
        </p:txBody>
      </p:sp>
      <p:sp>
        <p:nvSpPr>
          <p:cNvPr id="6" name="Espace réservé du numéro de diapositive 5">
            <a:extLst>
              <a:ext uri="{FF2B5EF4-FFF2-40B4-BE49-F238E27FC236}">
                <a16:creationId xmlns:a16="http://schemas.microsoft.com/office/drawing/2014/main" id="{960FF049-4C96-4C17-B61E-56164B3DDDEE}"/>
              </a:ext>
            </a:extLst>
          </p:cNvPr>
          <p:cNvSpPr>
            <a:spLocks noGrp="1"/>
          </p:cNvSpPr>
          <p:nvPr>
            <p:ph type="sldNum" sz="quarter" idx="4"/>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122754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EF7503-3A93-42CC-9DBF-FB69F7D250E5}"/>
              </a:ext>
            </a:extLst>
          </p:cNvPr>
          <p:cNvSpPr>
            <a:spLocks noGrp="1"/>
          </p:cNvSpPr>
          <p:nvPr>
            <p:ph type="title"/>
          </p:nvPr>
        </p:nvSpPr>
        <p:spPr/>
        <p:txBody>
          <a:bodyPr/>
          <a:lstStyle/>
          <a:p>
            <a:r>
              <a:rPr lang="fr-CH" dirty="0"/>
              <a:t>Un </a:t>
            </a:r>
            <a:r>
              <a:rPr lang="fr-CH" dirty="0" err="1"/>
              <a:t>str</a:t>
            </a:r>
            <a:r>
              <a:rPr lang="fr-CH" dirty="0"/>
              <a:t> est une séquence</a:t>
            </a:r>
          </a:p>
        </p:txBody>
      </p:sp>
      <p:sp>
        <p:nvSpPr>
          <p:cNvPr id="3" name="Espace réservé du contenu 2">
            <a:extLst>
              <a:ext uri="{FF2B5EF4-FFF2-40B4-BE49-F238E27FC236}">
                <a16:creationId xmlns:a16="http://schemas.microsoft.com/office/drawing/2014/main" id="{FBDF79D2-2294-4B89-9213-AF90839D6923}"/>
              </a:ext>
            </a:extLst>
          </p:cNvPr>
          <p:cNvSpPr>
            <a:spLocks noGrp="1"/>
          </p:cNvSpPr>
          <p:nvPr>
            <p:ph idx="1"/>
          </p:nvPr>
        </p:nvSpPr>
        <p:spPr/>
        <p:txBody>
          <a:bodyPr/>
          <a:lstStyle/>
          <a:p>
            <a:r>
              <a:rPr lang="fr-CH" dirty="0"/>
              <a:t> Une chaine de caractères est une séquence (un tableau)</a:t>
            </a:r>
          </a:p>
          <a:p>
            <a:pPr marL="0" indent="0" defTabSz="869950">
              <a:buNone/>
            </a:pPr>
            <a:r>
              <a:rPr lang="fr-CH" sz="2000" dirty="0"/>
              <a:t>Exemple :  "salut ça va?"</a:t>
            </a:r>
            <a:endParaRPr lang="fr-CH" sz="1800" b="1" dirty="0"/>
          </a:p>
          <a:p>
            <a:pPr marL="0" indent="0" defTabSz="869950">
              <a:buNone/>
            </a:pPr>
            <a:r>
              <a:rPr lang="fr-CH" sz="1800" b="1" dirty="0"/>
              <a:t>0	1	2	3	4	5	6	7	8	9	10</a:t>
            </a:r>
            <a:r>
              <a:rPr lang="fr-CH" b="1" dirty="0"/>
              <a:t>       </a:t>
            </a:r>
            <a:r>
              <a:rPr lang="fr-CH" sz="1800" b="1" dirty="0"/>
              <a:t>11</a:t>
            </a:r>
          </a:p>
          <a:p>
            <a:pPr marL="0" indent="0" defTabSz="869950">
              <a:buNone/>
            </a:pPr>
            <a:endParaRPr lang="fr-CH" sz="1800" b="1" dirty="0"/>
          </a:p>
          <a:p>
            <a:pPr marL="0" indent="0" defTabSz="869950">
              <a:buNone/>
            </a:pPr>
            <a:endParaRPr lang="fr-CH" sz="1800" b="1" dirty="0"/>
          </a:p>
          <a:p>
            <a:r>
              <a:rPr lang="fr-CH" dirty="0"/>
              <a:t> Afficher une lettre du string</a:t>
            </a:r>
          </a:p>
          <a:p>
            <a:pPr lvl="1"/>
            <a:r>
              <a:rPr lang="fr-CH" dirty="0" err="1"/>
              <a:t>un_texte</a:t>
            </a:r>
            <a:r>
              <a:rPr lang="fr-CH" dirty="0"/>
              <a:t>[index]				</a:t>
            </a:r>
          </a:p>
          <a:p>
            <a:pPr marL="274320" lvl="1" indent="0">
              <a:buNone/>
            </a:pPr>
            <a:r>
              <a:rPr lang="fr-CH" dirty="0"/>
              <a:t>	</a:t>
            </a:r>
          </a:p>
          <a:p>
            <a:r>
              <a:rPr lang="fr-CH" dirty="0"/>
              <a:t> Afficher une partie du string</a:t>
            </a:r>
          </a:p>
          <a:p>
            <a:pPr lvl="1"/>
            <a:r>
              <a:rPr lang="fr-CH" dirty="0" err="1"/>
              <a:t>un_texte</a:t>
            </a:r>
            <a:r>
              <a:rPr lang="fr-CH" dirty="0"/>
              <a:t>[</a:t>
            </a:r>
            <a:r>
              <a:rPr lang="fr-CH" dirty="0" err="1"/>
              <a:t>index_début</a:t>
            </a:r>
            <a:r>
              <a:rPr lang="fr-CH" b="1" dirty="0" err="1">
                <a:solidFill>
                  <a:schemeClr val="accent2"/>
                </a:solidFill>
              </a:rPr>
              <a:t>:</a:t>
            </a:r>
            <a:r>
              <a:rPr lang="fr-CH" dirty="0" err="1"/>
              <a:t>index_fin</a:t>
            </a:r>
            <a:r>
              <a:rPr lang="fr-CH" dirty="0"/>
              <a:t>]	</a:t>
            </a:r>
          </a:p>
        </p:txBody>
      </p:sp>
      <p:sp>
        <p:nvSpPr>
          <p:cNvPr id="5" name="Espace réservé du pied de page 4">
            <a:extLst>
              <a:ext uri="{FF2B5EF4-FFF2-40B4-BE49-F238E27FC236}">
                <a16:creationId xmlns:a16="http://schemas.microsoft.com/office/drawing/2014/main" id="{FF7DE848-EFB4-4D0E-A98A-AC07F484F272}"/>
              </a:ext>
            </a:extLst>
          </p:cNvPr>
          <p:cNvSpPr>
            <a:spLocks noGrp="1"/>
          </p:cNvSpPr>
          <p:nvPr>
            <p:ph type="ftr" sz="quarter" idx="11"/>
          </p:nvPr>
        </p:nvSpPr>
        <p:spPr/>
        <p:txBody>
          <a:bodyPr/>
          <a:lstStyle/>
          <a:p>
            <a:r>
              <a:rPr lang="fr-CH"/>
              <a:t>631-1 Apprentissage de la programmation - Sonia Perrotte</a:t>
            </a:r>
            <a:endParaRPr lang="fr-CH" dirty="0"/>
          </a:p>
        </p:txBody>
      </p:sp>
      <p:sp>
        <p:nvSpPr>
          <p:cNvPr id="6" name="Espace réservé du numéro de diapositive 5">
            <a:extLst>
              <a:ext uri="{FF2B5EF4-FFF2-40B4-BE49-F238E27FC236}">
                <a16:creationId xmlns:a16="http://schemas.microsoft.com/office/drawing/2014/main" id="{F64CA1F4-8AAC-439E-9D61-AEA73A01CF44}"/>
              </a:ext>
            </a:extLst>
          </p:cNvPr>
          <p:cNvSpPr>
            <a:spLocks noGrp="1"/>
          </p:cNvSpPr>
          <p:nvPr>
            <p:ph type="sldNum" sz="quarter" idx="4"/>
          </p:nvPr>
        </p:nvSpPr>
        <p:spPr/>
        <p:txBody>
          <a:bodyPr/>
          <a:lstStyle/>
          <a:p>
            <a:fld id="{4FAB73BC-B049-4115-A692-8D63A059BFB8}" type="slidenum">
              <a:rPr lang="en-US" smtClean="0"/>
              <a:pPr/>
              <a:t>7</a:t>
            </a:fld>
            <a:endParaRPr lang="en-US" dirty="0"/>
          </a:p>
        </p:txBody>
      </p:sp>
      <p:graphicFrame>
        <p:nvGraphicFramePr>
          <p:cNvPr id="7" name="Tableau 6">
            <a:extLst>
              <a:ext uri="{FF2B5EF4-FFF2-40B4-BE49-F238E27FC236}">
                <a16:creationId xmlns:a16="http://schemas.microsoft.com/office/drawing/2014/main" id="{7D42C881-E8F4-4587-B481-B1CF14381933}"/>
              </a:ext>
            </a:extLst>
          </p:cNvPr>
          <p:cNvGraphicFramePr>
            <a:graphicFrameLocks noGrp="1"/>
          </p:cNvGraphicFramePr>
          <p:nvPr>
            <p:extLst>
              <p:ext uri="{D42A27DB-BD31-4B8C-83A1-F6EECF244321}">
                <p14:modId xmlns:p14="http://schemas.microsoft.com/office/powerpoint/2010/main" val="1548986223"/>
              </p:ext>
            </p:extLst>
          </p:nvPr>
        </p:nvGraphicFramePr>
        <p:xfrm>
          <a:off x="781299" y="2753359"/>
          <a:ext cx="10404480" cy="370840"/>
        </p:xfrm>
        <a:graphic>
          <a:graphicData uri="http://schemas.openxmlformats.org/drawingml/2006/table">
            <a:tbl>
              <a:tblPr firstRow="1" bandRow="1">
                <a:tableStyleId>{5940675A-B579-460E-94D1-54222C63F5DA}</a:tableStyleId>
              </a:tblPr>
              <a:tblGrid>
                <a:gridCol w="867040">
                  <a:extLst>
                    <a:ext uri="{9D8B030D-6E8A-4147-A177-3AD203B41FA5}">
                      <a16:colId xmlns:a16="http://schemas.microsoft.com/office/drawing/2014/main" val="2925870458"/>
                    </a:ext>
                  </a:extLst>
                </a:gridCol>
                <a:gridCol w="867040">
                  <a:extLst>
                    <a:ext uri="{9D8B030D-6E8A-4147-A177-3AD203B41FA5}">
                      <a16:colId xmlns:a16="http://schemas.microsoft.com/office/drawing/2014/main" val="3387568138"/>
                    </a:ext>
                  </a:extLst>
                </a:gridCol>
                <a:gridCol w="867040">
                  <a:extLst>
                    <a:ext uri="{9D8B030D-6E8A-4147-A177-3AD203B41FA5}">
                      <a16:colId xmlns:a16="http://schemas.microsoft.com/office/drawing/2014/main" val="669961244"/>
                    </a:ext>
                  </a:extLst>
                </a:gridCol>
                <a:gridCol w="867040">
                  <a:extLst>
                    <a:ext uri="{9D8B030D-6E8A-4147-A177-3AD203B41FA5}">
                      <a16:colId xmlns:a16="http://schemas.microsoft.com/office/drawing/2014/main" val="1103675561"/>
                    </a:ext>
                  </a:extLst>
                </a:gridCol>
                <a:gridCol w="867040">
                  <a:extLst>
                    <a:ext uri="{9D8B030D-6E8A-4147-A177-3AD203B41FA5}">
                      <a16:colId xmlns:a16="http://schemas.microsoft.com/office/drawing/2014/main" val="705695307"/>
                    </a:ext>
                  </a:extLst>
                </a:gridCol>
                <a:gridCol w="867040">
                  <a:extLst>
                    <a:ext uri="{9D8B030D-6E8A-4147-A177-3AD203B41FA5}">
                      <a16:colId xmlns:a16="http://schemas.microsoft.com/office/drawing/2014/main" val="2689432026"/>
                    </a:ext>
                  </a:extLst>
                </a:gridCol>
                <a:gridCol w="867040">
                  <a:extLst>
                    <a:ext uri="{9D8B030D-6E8A-4147-A177-3AD203B41FA5}">
                      <a16:colId xmlns:a16="http://schemas.microsoft.com/office/drawing/2014/main" val="3925730036"/>
                    </a:ext>
                  </a:extLst>
                </a:gridCol>
                <a:gridCol w="867040">
                  <a:extLst>
                    <a:ext uri="{9D8B030D-6E8A-4147-A177-3AD203B41FA5}">
                      <a16:colId xmlns:a16="http://schemas.microsoft.com/office/drawing/2014/main" val="3830468226"/>
                    </a:ext>
                  </a:extLst>
                </a:gridCol>
                <a:gridCol w="867040">
                  <a:extLst>
                    <a:ext uri="{9D8B030D-6E8A-4147-A177-3AD203B41FA5}">
                      <a16:colId xmlns:a16="http://schemas.microsoft.com/office/drawing/2014/main" val="686573769"/>
                    </a:ext>
                  </a:extLst>
                </a:gridCol>
                <a:gridCol w="867040">
                  <a:extLst>
                    <a:ext uri="{9D8B030D-6E8A-4147-A177-3AD203B41FA5}">
                      <a16:colId xmlns:a16="http://schemas.microsoft.com/office/drawing/2014/main" val="2501047635"/>
                    </a:ext>
                  </a:extLst>
                </a:gridCol>
                <a:gridCol w="867040">
                  <a:extLst>
                    <a:ext uri="{9D8B030D-6E8A-4147-A177-3AD203B41FA5}">
                      <a16:colId xmlns:a16="http://schemas.microsoft.com/office/drawing/2014/main" val="2842499641"/>
                    </a:ext>
                  </a:extLst>
                </a:gridCol>
                <a:gridCol w="867040">
                  <a:extLst>
                    <a:ext uri="{9D8B030D-6E8A-4147-A177-3AD203B41FA5}">
                      <a16:colId xmlns:a16="http://schemas.microsoft.com/office/drawing/2014/main" val="3495764696"/>
                    </a:ext>
                  </a:extLst>
                </a:gridCol>
              </a:tblGrid>
              <a:tr h="370840">
                <a:tc>
                  <a:txBody>
                    <a:bodyPr/>
                    <a:lstStyle/>
                    <a:p>
                      <a:pPr algn="ctr"/>
                      <a:r>
                        <a:rPr lang="fr-CH" dirty="0"/>
                        <a:t>s</a:t>
                      </a:r>
                    </a:p>
                  </a:txBody>
                  <a:tcPr anchor="ctr"/>
                </a:tc>
                <a:tc>
                  <a:txBody>
                    <a:bodyPr/>
                    <a:lstStyle/>
                    <a:p>
                      <a:pPr algn="ctr"/>
                      <a:r>
                        <a:rPr lang="fr-CH" dirty="0"/>
                        <a:t>a</a:t>
                      </a:r>
                    </a:p>
                  </a:txBody>
                  <a:tcPr anchor="ctr"/>
                </a:tc>
                <a:tc>
                  <a:txBody>
                    <a:bodyPr/>
                    <a:lstStyle/>
                    <a:p>
                      <a:pPr algn="ctr"/>
                      <a:r>
                        <a:rPr lang="fr-CH" dirty="0"/>
                        <a:t>l</a:t>
                      </a:r>
                    </a:p>
                  </a:txBody>
                  <a:tcPr anchor="ctr"/>
                </a:tc>
                <a:tc>
                  <a:txBody>
                    <a:bodyPr/>
                    <a:lstStyle/>
                    <a:p>
                      <a:pPr algn="ctr"/>
                      <a:r>
                        <a:rPr lang="fr-CH" dirty="0"/>
                        <a:t>u</a:t>
                      </a:r>
                    </a:p>
                  </a:txBody>
                  <a:tcPr anchor="ctr"/>
                </a:tc>
                <a:tc>
                  <a:txBody>
                    <a:bodyPr/>
                    <a:lstStyle/>
                    <a:p>
                      <a:pPr algn="ctr"/>
                      <a:r>
                        <a:rPr lang="fr-CH" dirty="0"/>
                        <a:t>t</a:t>
                      </a:r>
                    </a:p>
                  </a:txBody>
                  <a:tcPr anchor="ctr"/>
                </a:tc>
                <a:tc>
                  <a:txBody>
                    <a:bodyPr/>
                    <a:lstStyle/>
                    <a:p>
                      <a:pPr algn="ctr"/>
                      <a:endParaRPr lang="fr-CH" dirty="0"/>
                    </a:p>
                  </a:txBody>
                  <a:tcPr anchor="ctr"/>
                </a:tc>
                <a:tc>
                  <a:txBody>
                    <a:bodyPr/>
                    <a:lstStyle/>
                    <a:p>
                      <a:pPr algn="ctr"/>
                      <a:r>
                        <a:rPr lang="fr-CH" dirty="0"/>
                        <a:t>ç</a:t>
                      </a:r>
                    </a:p>
                  </a:txBody>
                  <a:tcPr anchor="ctr"/>
                </a:tc>
                <a:tc>
                  <a:txBody>
                    <a:bodyPr/>
                    <a:lstStyle/>
                    <a:p>
                      <a:pPr algn="ctr"/>
                      <a:r>
                        <a:rPr lang="fr-CH" dirty="0"/>
                        <a:t>a</a:t>
                      </a:r>
                    </a:p>
                  </a:txBody>
                  <a:tcPr anchor="ctr"/>
                </a:tc>
                <a:tc>
                  <a:txBody>
                    <a:bodyPr/>
                    <a:lstStyle/>
                    <a:p>
                      <a:pPr algn="ctr"/>
                      <a:endParaRPr lang="fr-CH" dirty="0"/>
                    </a:p>
                  </a:txBody>
                  <a:tcPr anchor="ctr"/>
                </a:tc>
                <a:tc>
                  <a:txBody>
                    <a:bodyPr/>
                    <a:lstStyle/>
                    <a:p>
                      <a:pPr algn="ctr"/>
                      <a:r>
                        <a:rPr lang="fr-CH" dirty="0"/>
                        <a:t>v</a:t>
                      </a:r>
                    </a:p>
                  </a:txBody>
                  <a:tcPr anchor="ctr"/>
                </a:tc>
                <a:tc>
                  <a:txBody>
                    <a:bodyPr/>
                    <a:lstStyle/>
                    <a:p>
                      <a:pPr algn="ctr"/>
                      <a:r>
                        <a:rPr lang="fr-CH" dirty="0"/>
                        <a:t>a</a:t>
                      </a:r>
                    </a:p>
                  </a:txBody>
                  <a:tcPr anchor="ctr"/>
                </a:tc>
                <a:tc>
                  <a:txBody>
                    <a:bodyPr/>
                    <a:lstStyle/>
                    <a:p>
                      <a:pPr algn="ctr"/>
                      <a:r>
                        <a:rPr lang="fr-CH" dirty="0"/>
                        <a:t>?</a:t>
                      </a:r>
                    </a:p>
                  </a:txBody>
                  <a:tcPr anchor="ctr"/>
                </a:tc>
                <a:extLst>
                  <a:ext uri="{0D108BD9-81ED-4DB2-BD59-A6C34878D82A}">
                    <a16:rowId xmlns:a16="http://schemas.microsoft.com/office/drawing/2014/main" val="3192568634"/>
                  </a:ext>
                </a:extLst>
              </a:tr>
            </a:tbl>
          </a:graphicData>
        </a:graphic>
      </p:graphicFrame>
      <p:sp>
        <p:nvSpPr>
          <p:cNvPr id="13" name="ZoneTexte 12">
            <a:extLst>
              <a:ext uri="{FF2B5EF4-FFF2-40B4-BE49-F238E27FC236}">
                <a16:creationId xmlns:a16="http://schemas.microsoft.com/office/drawing/2014/main" id="{721A2B72-EE2A-448B-ADB9-0DF3F25ECDC7}"/>
              </a:ext>
            </a:extLst>
          </p:cNvPr>
          <p:cNvSpPr txBox="1"/>
          <p:nvPr/>
        </p:nvSpPr>
        <p:spPr>
          <a:xfrm>
            <a:off x="8293608" y="3811110"/>
            <a:ext cx="3657600" cy="769441"/>
          </a:xfrm>
          <a:prstGeom prst="rect">
            <a:avLst/>
          </a:prstGeom>
          <a:noFill/>
        </p:spPr>
        <p:txBody>
          <a:bodyPr wrap="square" rtlCol="0">
            <a:spAutoFit/>
          </a:bodyPr>
          <a:lstStyle/>
          <a:p>
            <a:r>
              <a:rPr lang="fr-CH" sz="2200" i="1" dirty="0"/>
              <a:t>salutations = "salut ça va?"</a:t>
            </a:r>
          </a:p>
          <a:p>
            <a:r>
              <a:rPr lang="fr-CH" sz="2200" i="1" dirty="0"/>
              <a:t>salutations[3] -&gt; u</a:t>
            </a:r>
          </a:p>
        </p:txBody>
      </p:sp>
      <p:sp>
        <p:nvSpPr>
          <p:cNvPr id="14" name="ZoneTexte 13">
            <a:extLst>
              <a:ext uri="{FF2B5EF4-FFF2-40B4-BE49-F238E27FC236}">
                <a16:creationId xmlns:a16="http://schemas.microsoft.com/office/drawing/2014/main" id="{04739E58-EEA3-469D-9BF7-08F42DC2A92F}"/>
              </a:ext>
            </a:extLst>
          </p:cNvPr>
          <p:cNvSpPr txBox="1"/>
          <p:nvPr/>
        </p:nvSpPr>
        <p:spPr>
          <a:xfrm>
            <a:off x="8293608" y="5249186"/>
            <a:ext cx="3108906" cy="430887"/>
          </a:xfrm>
          <a:prstGeom prst="rect">
            <a:avLst/>
          </a:prstGeom>
          <a:noFill/>
        </p:spPr>
        <p:txBody>
          <a:bodyPr wrap="square" rtlCol="0">
            <a:spAutoFit/>
          </a:bodyPr>
          <a:lstStyle/>
          <a:p>
            <a:r>
              <a:rPr lang="fr-CH" sz="2200" i="1" dirty="0"/>
              <a:t>salutation[1:3] -&gt; alu</a:t>
            </a:r>
          </a:p>
        </p:txBody>
      </p:sp>
    </p:spTree>
    <p:extLst>
      <p:ext uri="{BB962C8B-B14F-4D97-AF65-F5344CB8AC3E}">
        <p14:creationId xmlns:p14="http://schemas.microsoft.com/office/powerpoint/2010/main" val="173515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Opération, fonctions et méthodes pour les chaines de caractères</a:t>
            </a:r>
          </a:p>
        </p:txBody>
      </p:sp>
      <p:sp>
        <p:nvSpPr>
          <p:cNvPr id="3" name="Espace réservé du contenu 2"/>
          <p:cNvSpPr>
            <a:spLocks noGrp="1"/>
          </p:cNvSpPr>
          <p:nvPr>
            <p:ph idx="1"/>
          </p:nvPr>
        </p:nvSpPr>
        <p:spPr/>
        <p:txBody>
          <a:bodyPr/>
          <a:lstStyle/>
          <a:p>
            <a:r>
              <a:rPr lang="fr-CH" dirty="0"/>
              <a:t> Opérations</a:t>
            </a:r>
          </a:p>
          <a:p>
            <a:pPr lvl="1"/>
            <a:r>
              <a:rPr lang="fr-CH" dirty="0"/>
              <a:t> </a:t>
            </a:r>
          </a:p>
          <a:p>
            <a:pPr lvl="1"/>
            <a:r>
              <a:rPr lang="fr-CH" dirty="0"/>
              <a:t> </a:t>
            </a:r>
          </a:p>
          <a:p>
            <a:r>
              <a:rPr lang="fr-CH" dirty="0"/>
              <a:t> Fonction</a:t>
            </a:r>
          </a:p>
          <a:p>
            <a:pPr lvl="1"/>
            <a:r>
              <a:rPr lang="fr-CH" dirty="0"/>
              <a:t> </a:t>
            </a:r>
          </a:p>
          <a:p>
            <a:r>
              <a:rPr lang="fr-CH" dirty="0"/>
              <a:t> Méthodes</a:t>
            </a:r>
          </a:p>
          <a:p>
            <a:pPr lvl="1"/>
            <a:r>
              <a:rPr lang="fr-CH" dirty="0"/>
              <a:t> </a:t>
            </a:r>
          </a:p>
          <a:p>
            <a:pPr lvl="1"/>
            <a:r>
              <a:rPr lang="fr-CH" dirty="0"/>
              <a:t> </a:t>
            </a:r>
          </a:p>
          <a:p>
            <a:pPr lvl="1"/>
            <a:endParaRPr lang="fr-CH" dirty="0"/>
          </a:p>
          <a:p>
            <a:pPr lvl="1"/>
            <a:endParaRPr lang="fr-CH" dirty="0"/>
          </a:p>
          <a:p>
            <a:pPr lvl="1"/>
            <a:endParaRPr lang="fr-CH" dirty="0"/>
          </a:p>
        </p:txBody>
      </p:sp>
      <p:sp>
        <p:nvSpPr>
          <p:cNvPr id="4" name="Espace réservé du pied de page 3">
            <a:extLst>
              <a:ext uri="{FF2B5EF4-FFF2-40B4-BE49-F238E27FC236}">
                <a16:creationId xmlns:a16="http://schemas.microsoft.com/office/drawing/2014/main" id="{14A24123-68B1-4A19-A742-EAC973091435}"/>
              </a:ext>
            </a:extLst>
          </p:cNvPr>
          <p:cNvSpPr>
            <a:spLocks noGrp="1"/>
          </p:cNvSpPr>
          <p:nvPr>
            <p:ph type="ftr" sz="quarter" idx="11"/>
          </p:nvPr>
        </p:nvSpPr>
        <p:spPr/>
        <p:txBody>
          <a:bodyPr/>
          <a:lstStyle/>
          <a:p>
            <a:r>
              <a:rPr lang="fr-CH"/>
              <a:t>631-1 Apprentissage de la programmation - Sonia Perrotte</a:t>
            </a:r>
            <a:endParaRPr lang="en-US" dirty="0"/>
          </a:p>
        </p:txBody>
      </p:sp>
    </p:spTree>
    <p:extLst>
      <p:ext uri="{BB962C8B-B14F-4D97-AF65-F5344CB8AC3E}">
        <p14:creationId xmlns:p14="http://schemas.microsoft.com/office/powerpoint/2010/main" val="61622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630B80-CEB3-4043-BE6D-6DF0B42B731C}"/>
              </a:ext>
            </a:extLst>
          </p:cNvPr>
          <p:cNvSpPr>
            <a:spLocks noGrp="1"/>
          </p:cNvSpPr>
          <p:nvPr>
            <p:ph type="title"/>
          </p:nvPr>
        </p:nvSpPr>
        <p:spPr/>
        <p:txBody>
          <a:bodyPr/>
          <a:lstStyle/>
          <a:p>
            <a:r>
              <a:rPr lang="fr-CH" dirty="0"/>
              <a:t>Exercice 4</a:t>
            </a:r>
          </a:p>
        </p:txBody>
      </p:sp>
      <p:sp>
        <p:nvSpPr>
          <p:cNvPr id="3" name="Espace réservé du contenu 2">
            <a:extLst>
              <a:ext uri="{FF2B5EF4-FFF2-40B4-BE49-F238E27FC236}">
                <a16:creationId xmlns:a16="http://schemas.microsoft.com/office/drawing/2014/main" id="{98560B3C-8C40-478E-BE50-A69A8EA90DC3}"/>
              </a:ext>
            </a:extLst>
          </p:cNvPr>
          <p:cNvSpPr>
            <a:spLocks noGrp="1"/>
          </p:cNvSpPr>
          <p:nvPr>
            <p:ph idx="1"/>
          </p:nvPr>
        </p:nvSpPr>
        <p:spPr/>
        <p:txBody>
          <a:bodyPr>
            <a:normAutofit/>
          </a:bodyPr>
          <a:lstStyle/>
          <a:p>
            <a:pPr marL="0" indent="0">
              <a:buNone/>
            </a:pPr>
            <a:r>
              <a:rPr lang="fr-CH" sz="1900" dirty="0"/>
              <a:t>Les parents Poucet essayent, quotidiennement, de perdre leurs 5 enfants dans la foret. Pour être sûr qu’ils ne retrouvent pas la maison, les parents les amènent se promener un par un, sur des chemins différents. Mais les enfants sont malins, pour ne pas se perdre, ils sèment un caillou tous les 80cm. Hier, Louis est rentré en semant 503 cailloux, Matilde 441, Eva 675, Roland 655 et Léa 249. Ce matin, en cachette de leur parents, ils vont chercher d’autres cailloux car il ne leur en reste plus, sauf Léa à qui il en reste 156. Matilde en prend 233 de plus que Louis, Léa 100 de plus qu’Eva, Louis en prend 3 fois plus que ce qu’il restait à Léa, Eva en prend 322 et Roland deux fois plus que Louis.</a:t>
            </a:r>
          </a:p>
          <a:p>
            <a:pPr marL="0" indent="0">
              <a:buNone/>
            </a:pPr>
            <a:r>
              <a:rPr lang="fr-CH" sz="1900" dirty="0"/>
              <a:t>Quel est le nombre de cailloux que possède chaque enfant et la distance maximum qu’ils peuvent chacun parcourir avec ?</a:t>
            </a:r>
          </a:p>
        </p:txBody>
      </p:sp>
      <p:sp>
        <p:nvSpPr>
          <p:cNvPr id="4" name="Espace réservé du pied de page 3">
            <a:extLst>
              <a:ext uri="{FF2B5EF4-FFF2-40B4-BE49-F238E27FC236}">
                <a16:creationId xmlns:a16="http://schemas.microsoft.com/office/drawing/2014/main" id="{CC87E1A3-2D68-40E0-92A4-24E7F74130AE}"/>
              </a:ext>
            </a:extLst>
          </p:cNvPr>
          <p:cNvSpPr>
            <a:spLocks noGrp="1"/>
          </p:cNvSpPr>
          <p:nvPr>
            <p:ph type="ftr" sz="quarter" idx="11"/>
          </p:nvPr>
        </p:nvSpPr>
        <p:spPr/>
        <p:txBody>
          <a:bodyPr/>
          <a:lstStyle/>
          <a:p>
            <a:r>
              <a:rPr lang="fr-CH"/>
              <a:t>631-1 Apprentissage de la programmation - Sonia Perrotte</a:t>
            </a:r>
            <a:endParaRPr lang="fr-CH" dirty="0"/>
          </a:p>
        </p:txBody>
      </p:sp>
      <p:sp>
        <p:nvSpPr>
          <p:cNvPr id="5" name="Espace réservé du numéro de diapositive 4">
            <a:extLst>
              <a:ext uri="{FF2B5EF4-FFF2-40B4-BE49-F238E27FC236}">
                <a16:creationId xmlns:a16="http://schemas.microsoft.com/office/drawing/2014/main" id="{6894298D-C902-45BD-A92A-88755E3B5BFC}"/>
              </a:ext>
            </a:extLst>
          </p:cNvPr>
          <p:cNvSpPr>
            <a:spLocks noGrp="1"/>
          </p:cNvSpPr>
          <p:nvPr>
            <p:ph type="sldNum" sz="quarter" idx="4"/>
          </p:nvPr>
        </p:nvSpPr>
        <p:spPr/>
        <p:txBody>
          <a:bodyPr/>
          <a:lstStyle/>
          <a:p>
            <a:fld id="{4FAB73BC-B049-4115-A692-8D63A059BFB8}" type="slidenum">
              <a:rPr lang="en-US" smtClean="0"/>
              <a:pPr/>
              <a:t>9</a:t>
            </a:fld>
            <a:endParaRPr lang="en-US" dirty="0"/>
          </a:p>
        </p:txBody>
      </p:sp>
      <p:pic>
        <p:nvPicPr>
          <p:cNvPr id="6" name="Image 5">
            <a:extLst>
              <a:ext uri="{FF2B5EF4-FFF2-40B4-BE49-F238E27FC236}">
                <a16:creationId xmlns:a16="http://schemas.microsoft.com/office/drawing/2014/main" id="{72EADFE6-A7EF-45E3-A1FB-2CF78B4B12C3}"/>
              </a:ext>
            </a:extLst>
          </p:cNvPr>
          <p:cNvPicPr>
            <a:picLocks noChangeAspect="1"/>
          </p:cNvPicPr>
          <p:nvPr/>
        </p:nvPicPr>
        <p:blipFill>
          <a:blip r:embed="rId3"/>
          <a:stretch>
            <a:fillRect/>
          </a:stretch>
        </p:blipFill>
        <p:spPr>
          <a:xfrm>
            <a:off x="1132191" y="4407397"/>
            <a:ext cx="5924129" cy="1965972"/>
          </a:xfrm>
          <a:prstGeom prst="rect">
            <a:avLst/>
          </a:prstGeom>
          <a:ln>
            <a:solidFill>
              <a:schemeClr val="tx1"/>
            </a:solidFill>
          </a:ln>
        </p:spPr>
      </p:pic>
    </p:spTree>
    <p:extLst>
      <p:ext uri="{BB962C8B-B14F-4D97-AF65-F5344CB8AC3E}">
        <p14:creationId xmlns:p14="http://schemas.microsoft.com/office/powerpoint/2010/main" val="3162176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889</Words>
  <Application>Microsoft Office PowerPoint</Application>
  <PresentationFormat>Grand écran</PresentationFormat>
  <Paragraphs>169</Paragraphs>
  <Slides>17</Slides>
  <Notes>16</Notes>
  <HiddenSlides>3</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Rockwell</vt:lpstr>
      <vt:lpstr>Rockwell Condensed</vt:lpstr>
      <vt:lpstr>Wingdings</vt:lpstr>
      <vt:lpstr>Type de bois</vt:lpstr>
      <vt:lpstr>STR, entrée et sortie</vt:lpstr>
      <vt:lpstr>Sommaire</vt:lpstr>
      <vt:lpstr>Le type str</vt:lpstr>
      <vt:lpstr>Définitions</vt:lpstr>
      <vt:lpstr>Exercice 3</vt:lpstr>
      <vt:lpstr>Expressions et déclaration</vt:lpstr>
      <vt:lpstr>Un str est une séquence</vt:lpstr>
      <vt:lpstr>Opération, fonctions et méthodes pour les chaines de caractères</vt:lpstr>
      <vt:lpstr>Exercice 4</vt:lpstr>
      <vt:lpstr>Autres fonctions</vt:lpstr>
      <vt:lpstr>Autres fonctions</vt:lpstr>
      <vt:lpstr>Les instructions d’entrée et de sortie</vt:lpstr>
      <vt:lpstr>L’instruction de sortie print</vt:lpstr>
      <vt:lpstr>L’instruction d’entrée input</vt:lpstr>
      <vt:lpstr>Exercice 5 – L’instruction d’entrée</vt:lpstr>
      <vt:lpstr>Les commentaires</vt:lpstr>
      <vt:lpstr>Définition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Typage, variable, entrée et sortie</dc:title>
  <dc:creator>Sonia Perrotte</dc:creator>
  <cp:lastModifiedBy>Sonia Perrotte</cp:lastModifiedBy>
  <cp:revision>161</cp:revision>
  <dcterms:created xsi:type="dcterms:W3CDTF">2018-09-16T06:57:39Z</dcterms:created>
  <dcterms:modified xsi:type="dcterms:W3CDTF">2019-09-23T05:29:24Z</dcterms:modified>
</cp:coreProperties>
</file>