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67" r:id="rId2"/>
    <p:sldId id="314" r:id="rId3"/>
    <p:sldId id="315" r:id="rId4"/>
    <p:sldId id="313" r:id="rId5"/>
    <p:sldId id="31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1" autoAdjust="0"/>
    <p:restoredTop sz="58458" autoAdjust="0"/>
  </p:normalViewPr>
  <p:slideViewPr>
    <p:cSldViewPr snapToGrid="0">
      <p:cViewPr varScale="1">
        <p:scale>
          <a:sx n="41" d="100"/>
          <a:sy n="41" d="100"/>
        </p:scale>
        <p:origin x="14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ACF26-7E7F-4493-BDDC-ACD9109C70C6}" type="datetimeFigureOut">
              <a:rPr lang="fr-CH" smtClean="0"/>
              <a:t>16.09.2019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239A-C433-4D32-9AD7-0066685A66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423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21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431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689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983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239A-C433-4D32-9AD7-0066685A664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373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A158474-878A-42B5-A55E-F07E37DD4417}"/>
              </a:ext>
            </a:extLst>
          </p:cNvPr>
          <p:cNvSpPr txBox="1">
            <a:spLocks/>
          </p:cNvSpPr>
          <p:nvPr userDrawn="1"/>
        </p:nvSpPr>
        <p:spPr>
          <a:xfrm>
            <a:off x="9835548" y="4260122"/>
            <a:ext cx="786481" cy="65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0443EA-8DAE-4076-8989-F7EBBE2E0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15811" y="4310130"/>
            <a:ext cx="747712" cy="5984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400">
                <a:solidFill>
                  <a:schemeClr val="bg1"/>
                </a:solidFill>
              </a:defRPr>
            </a:lvl4pPr>
            <a:lvl5pPr algn="ctr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fr-CH" dirty="0"/>
              <a:t>n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B30985B-1297-42D5-B489-65120FA0D5AB}"/>
              </a:ext>
            </a:extLst>
          </p:cNvPr>
          <p:cNvSpPr txBox="1">
            <a:spLocks/>
          </p:cNvSpPr>
          <p:nvPr userDrawn="1"/>
        </p:nvSpPr>
        <p:spPr>
          <a:xfrm>
            <a:off x="1222248" y="4541520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/>
              <a:t>631-1 Fondement </a:t>
            </a:r>
            <a:r>
              <a:rPr lang="fr-CH" dirty="0"/>
              <a:t>de </a:t>
            </a:r>
            <a:r>
              <a:rPr lang="fr-CH"/>
              <a:t>la programmation</a:t>
            </a:r>
            <a:endParaRPr lang="fr-CH" dirty="0"/>
          </a:p>
          <a:p>
            <a:pPr marL="0" indent="0">
              <a:buNone/>
            </a:pPr>
            <a:r>
              <a:rPr lang="fr-CH" dirty="0"/>
              <a:t>Programmation 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000" b="0" cap="none" baseline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EB266C64-AC7A-4B16-853B-1A4B32C4811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57260DDB-FF2C-46E9-A5E3-3DD1948C3250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72152344-9CE8-4A70-AAC8-1A6AB8E3E51E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58AFBE2-1C22-4BB1-B0D9-47530CD39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516" y="0"/>
            <a:ext cx="211661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575" y="685800"/>
            <a:ext cx="7540371" cy="5020056"/>
          </a:xfr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ü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82880" algn="l" defTabSz="914400" rtl="0" eaLnBrk="1" latinLnBrk="0" hangingPunct="1">
              <a:lnSpc>
                <a:spcPct val="90000"/>
              </a:lnSpc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defRPr lang="fr-F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dirty="0"/>
              <a:t> 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D73E0E-C4CF-4AA6-8BB2-258F397F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837449" y="2809471"/>
            <a:ext cx="5844540" cy="1239056"/>
          </a:xfrm>
        </p:spPr>
        <p:txBody>
          <a:bodyPr anchor="ctr">
            <a:noAutofit/>
          </a:bodyPr>
          <a:lstStyle>
            <a:lvl1pPr algn="r">
              <a:lnSpc>
                <a:spcPct val="80000"/>
              </a:lnSpc>
              <a:defRPr sz="44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0C76A319-F4E1-40F9-AD4C-E0B3E6DACB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03E0DF7F-1D83-4039-94A9-2B3B8CDD072B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7C10BD9F-FAC7-4E30-9CEE-9FC2198C63FA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B241385-2849-490E-833D-FB6A5F0BA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  <a:ln>
            <a:noFill/>
          </a:ln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1063753" y="1032932"/>
            <a:ext cx="10064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7FA9EC-58B2-42BB-BB2C-F276E6E12218}"/>
              </a:ext>
            </a:extLst>
          </p:cNvPr>
          <p:cNvSpPr/>
          <p:nvPr userDrawn="1"/>
        </p:nvSpPr>
        <p:spPr>
          <a:xfrm>
            <a:off x="0" y="0"/>
            <a:ext cx="12192000" cy="113713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>
            <a:lvl1pPr>
              <a:defRPr sz="2800" cap="none" baseline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69848" y="1393370"/>
            <a:ext cx="10058400" cy="4778829"/>
          </a:xfrm>
        </p:spPr>
        <p:txBody>
          <a:bodyPr>
            <a:normAutofit/>
          </a:bodyPr>
          <a:lstStyle>
            <a:lvl1pPr marL="182880" indent="-182880">
              <a:buFont typeface="Wingdings" panose="05000000000000000000" pitchFamily="2" charset="2"/>
              <a:buChar char="ü"/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  Modifiez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 Quatrième niveau</a:t>
            </a:r>
          </a:p>
          <a:p>
            <a:pPr lvl="4"/>
            <a:r>
              <a:rPr lang="fr-FR" dirty="0"/>
              <a:t> Cinquième niveau</a:t>
            </a:r>
            <a:endParaRPr lang="en-US" dirty="0"/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C4543BE0-AA14-4743-A407-3B5A7668F4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B7CF157-EA1D-4359-82DF-6A872C9E35F1}"/>
                </a:ext>
              </a:extLst>
            </p:cNvPr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02952869-7AED-438C-8AAB-C67F3DDE3A0B}"/>
                </a:ext>
              </a:extLst>
            </p:cNvPr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0B3E00A-EB6A-43B1-B61E-8FC6EF30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5603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r>
              <a:rPr lang="fr-CH"/>
              <a:t>631-1 Apprentissage de la programmation - Sonia Perrotte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17/09/2018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436914"/>
            <a:ext cx="10058400" cy="473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17/09/2018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3" r:id="rId2"/>
    <p:sldLayoutId id="2147483848" r:id="rId3"/>
    <p:sldLayoutId id="2147483842" r:id="rId4"/>
    <p:sldLayoutId id="2147483852" r:id="rId5"/>
    <p:sldLayoutId id="2147483844" r:id="rId6"/>
    <p:sldLayoutId id="2147483845" r:id="rId7"/>
    <p:sldLayoutId id="2147483846" r:id="rId8"/>
    <p:sldLayoutId id="2147483847" r:id="rId9"/>
    <p:sldLayoutId id="2147483849" r:id="rId10"/>
    <p:sldLayoutId id="2147483850" r:id="rId11"/>
    <p:sldLayoutId id="214748385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yberlearn.hes-so.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12002-0EF7-482C-8818-F3CD3A841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Généralités sur le cours</a:t>
            </a:r>
            <a:br>
              <a:rPr lang="fr-CH" dirty="0"/>
            </a:br>
            <a:endParaRPr lang="fr-CH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DE6C4B-B483-4884-82AB-6707A3631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50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/>
          <a:p>
            <a:r>
              <a:rPr lang="fr-CH" dirty="0"/>
              <a:t>Organisation du module 631-1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Durée : 15 semaines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 4h de cours : théorie + mise en pratique</a:t>
            </a:r>
          </a:p>
          <a:p>
            <a:pPr lvl="1"/>
            <a:r>
              <a:rPr lang="fr-CH" dirty="0"/>
              <a:t>2h - Algorithmique de base  </a:t>
            </a:r>
            <a:r>
              <a:rPr lang="fr-CH" sz="2000" dirty="0"/>
              <a:t>(Douglas Teodoro)</a:t>
            </a:r>
          </a:p>
          <a:p>
            <a:pPr lvl="1"/>
            <a:r>
              <a:rPr lang="fr-CH" dirty="0"/>
              <a:t>2h - Introduction au langage Python  </a:t>
            </a:r>
            <a:r>
              <a:rPr lang="fr-CH" sz="2000" dirty="0"/>
              <a:t>(Sonia Perrotte)</a:t>
            </a:r>
          </a:p>
          <a:p>
            <a:pPr lvl="2"/>
            <a:endParaRPr lang="fr-CH" dirty="0"/>
          </a:p>
          <a:p>
            <a:r>
              <a:rPr lang="fr-CH" dirty="0"/>
              <a:t> 2h de laboratoire </a:t>
            </a:r>
            <a:r>
              <a:rPr lang="fr-CH" sz="2000" dirty="0"/>
              <a:t>(Jérôme Humbert)</a:t>
            </a:r>
            <a:endParaRPr lang="fr-CH" dirty="0"/>
          </a:p>
          <a:p>
            <a:endParaRPr lang="fr-CH" dirty="0"/>
          </a:p>
          <a:p>
            <a:pPr marL="274320" lvl="1" indent="0">
              <a:buNone/>
            </a:pPr>
            <a:endParaRPr lang="fr-CH" dirty="0"/>
          </a:p>
          <a:p>
            <a:pPr marL="274320" lvl="1" indent="0">
              <a:buNone/>
            </a:pPr>
            <a:endParaRPr lang="fr-CH" dirty="0"/>
          </a:p>
          <a:p>
            <a:pPr marL="274320" lvl="1" indent="0">
              <a:buNone/>
            </a:pPr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411726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Evaluations du module 631-1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 Contrôle continu (50%) :</a:t>
            </a:r>
          </a:p>
          <a:p>
            <a:pPr lvl="1"/>
            <a:r>
              <a:rPr lang="fr-CH" dirty="0"/>
              <a:t>5 TP individuel (15%)</a:t>
            </a:r>
          </a:p>
          <a:p>
            <a:pPr lvl="1"/>
            <a:r>
              <a:rPr lang="fr-CH" dirty="0"/>
              <a:t>1 projet en binôme (15%)</a:t>
            </a:r>
          </a:p>
          <a:p>
            <a:pPr lvl="1"/>
            <a:r>
              <a:rPr lang="fr-CH" dirty="0"/>
              <a:t>1 CC (90 min, sans documentation) : mercredi 4 décembre à 17h15 (20%)</a:t>
            </a:r>
          </a:p>
          <a:p>
            <a:pPr lvl="1"/>
            <a:endParaRPr lang="fr-CH" dirty="0"/>
          </a:p>
          <a:p>
            <a:r>
              <a:rPr lang="fr-CH" dirty="0"/>
              <a:t> Examen (50%)</a:t>
            </a:r>
          </a:p>
          <a:p>
            <a:pPr lvl="1"/>
            <a:r>
              <a:rPr lang="fr-CH" dirty="0"/>
              <a:t>Semaine du 20 janvier</a:t>
            </a:r>
          </a:p>
          <a:p>
            <a:pPr marL="274320" lvl="1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>
                <a:solidFill>
                  <a:schemeClr val="accent2"/>
                </a:solidFill>
              </a:rPr>
              <a:t>75 % des TP doivent réalisés et rendus pour pouvoir se présenter à l’examen</a:t>
            </a:r>
          </a:p>
          <a:p>
            <a:pPr marL="274320" lvl="1" indent="0">
              <a:buNone/>
            </a:pPr>
            <a:endParaRPr lang="fr-CH" dirty="0"/>
          </a:p>
          <a:p>
            <a:pPr marL="274320" lvl="1" indent="0">
              <a:buNone/>
            </a:pPr>
            <a:endParaRPr lang="fr-CH" dirty="0"/>
          </a:p>
          <a:p>
            <a:pPr marL="182880" lvl="1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fr-CH" dirty="0"/>
          </a:p>
          <a:p>
            <a:pPr marL="274320" lvl="1" indent="0">
              <a:buNone/>
            </a:pPr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58421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fr-CH" sz="31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Programme de la partie « Introduction au langage Python »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 Les types</a:t>
            </a:r>
          </a:p>
          <a:p>
            <a:r>
              <a:rPr lang="fr-CH" dirty="0"/>
              <a:t> Les variables</a:t>
            </a:r>
          </a:p>
          <a:p>
            <a:r>
              <a:rPr lang="fr-CH" dirty="0"/>
              <a:t> Les conditions</a:t>
            </a:r>
          </a:p>
          <a:p>
            <a:r>
              <a:rPr lang="fr-CH" dirty="0"/>
              <a:t> Les boucles</a:t>
            </a:r>
          </a:p>
          <a:p>
            <a:r>
              <a:rPr lang="fr-CH" dirty="0"/>
              <a:t> Les fonctions</a:t>
            </a:r>
          </a:p>
          <a:p>
            <a:r>
              <a:rPr lang="fr-CH" dirty="0"/>
              <a:t> Les modules </a:t>
            </a:r>
          </a:p>
          <a:p>
            <a:r>
              <a:rPr lang="fr-CH" dirty="0"/>
              <a:t> Les conteneurs</a:t>
            </a:r>
          </a:p>
          <a:p>
            <a:r>
              <a:rPr lang="fr-CH" dirty="0"/>
              <a:t> Des éléments de programmation avancée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96422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48301"/>
          </a:xfrm>
        </p:spPr>
        <p:txBody>
          <a:bodyPr/>
          <a:lstStyle/>
          <a:p>
            <a:r>
              <a:rPr lang="fr-CH" dirty="0"/>
              <a:t>Support à disposition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 Sur </a:t>
            </a:r>
            <a:r>
              <a:rPr lang="fr-CH" dirty="0" err="1"/>
              <a:t>Cyberlearn</a:t>
            </a:r>
            <a:endParaRPr lang="fr-CH" dirty="0"/>
          </a:p>
          <a:p>
            <a:endParaRPr lang="fr-CH" dirty="0"/>
          </a:p>
          <a:p>
            <a:pPr marL="571500" indent="-571500">
              <a:buNone/>
              <a:defRPr/>
            </a:pPr>
            <a:r>
              <a:rPr lang="fr-CH" dirty="0">
                <a:hlinkClick r:id="rId3"/>
              </a:rPr>
              <a:t>http://cyberlearn.hes-so.ch/</a:t>
            </a:r>
            <a:r>
              <a:rPr lang="fr-CH" dirty="0"/>
              <a:t> </a:t>
            </a:r>
          </a:p>
          <a:p>
            <a:pPr marL="0" indent="0">
              <a:buNone/>
            </a:pPr>
            <a:r>
              <a:rPr lang="fr-CH" cap="all" dirty="0"/>
              <a:t>HES-SO-GE_631-1 FONDEMENTS DE LA PROGRAMMATION</a:t>
            </a:r>
          </a:p>
          <a:p>
            <a:pPr marL="571500" indent="-571500">
              <a:buNone/>
              <a:defRPr/>
            </a:pPr>
            <a:r>
              <a:rPr lang="fr-FR" dirty="0"/>
              <a:t>	Recherche du cours :	</a:t>
            </a:r>
            <a:r>
              <a:rPr lang="fr-CH" cap="all" dirty="0"/>
              <a:t> </a:t>
            </a:r>
            <a:r>
              <a:rPr lang="fr-CH" dirty="0"/>
              <a:t>631-1spe </a:t>
            </a:r>
          </a:p>
          <a:p>
            <a:pPr marL="571500" indent="-571500">
              <a:buNone/>
              <a:defRPr/>
            </a:pP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CH" dirty="0"/>
              <a:t>Mot de passe : 	     	</a:t>
            </a:r>
            <a:r>
              <a:rPr lang="fr-CH" dirty="0" err="1">
                <a:solidFill>
                  <a:srgbClr val="C00000"/>
                </a:solidFill>
              </a:rPr>
              <a:t>welcome</a:t>
            </a:r>
            <a:endParaRPr lang="fr-CH" dirty="0">
              <a:solidFill>
                <a:srgbClr val="C00000"/>
              </a:solidFill>
            </a:endParaRPr>
          </a:p>
          <a:p>
            <a:pPr marL="571500" indent="-571500">
              <a:buNone/>
              <a:defRPr/>
            </a:pPr>
            <a:endParaRPr lang="fr-CH" dirty="0">
              <a:solidFill>
                <a:srgbClr val="C00000"/>
              </a:solidFill>
            </a:endParaRPr>
          </a:p>
          <a:p>
            <a:pPr marL="571500" indent="-571500">
              <a:buNone/>
              <a:defRPr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274320" lvl="1" indent="0">
              <a:buNone/>
            </a:pPr>
            <a:endParaRPr lang="fr-CH" dirty="0"/>
          </a:p>
          <a:p>
            <a:pPr marL="274320" lvl="1" indent="0">
              <a:buNone/>
            </a:pPr>
            <a:endParaRPr lang="fr-CH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22C98709-FA48-4DA8-8F96-2E769DED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1B7E5C-A15C-4B11-8335-3AE026D1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77568" y="6272784"/>
            <a:ext cx="428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CH" sz="1100" smtClean="0">
                <a:solidFill>
                  <a:schemeClr val="tx2"/>
                </a:solidFill>
              </a:defRPr>
            </a:lvl1pPr>
          </a:lstStyle>
          <a:p>
            <a:r>
              <a:rPr lang="fr-CH" dirty="0"/>
              <a:t>631-1 Apprentissage de la programmation - Sonia Perrotte</a:t>
            </a:r>
          </a:p>
        </p:txBody>
      </p:sp>
    </p:spTree>
    <p:extLst>
      <p:ext uri="{BB962C8B-B14F-4D97-AF65-F5344CB8AC3E}">
        <p14:creationId xmlns:p14="http://schemas.microsoft.com/office/powerpoint/2010/main" val="2116453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Grand écran</PresentationFormat>
  <Paragraphs>55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Type de bois</vt:lpstr>
      <vt:lpstr>Généralités sur le cours </vt:lpstr>
      <vt:lpstr>Organisation du module 631-1</vt:lpstr>
      <vt:lpstr>Evaluations du module 631-1</vt:lpstr>
      <vt:lpstr>Programme de la partie « Introduction au langage Python »</vt:lpstr>
      <vt:lpstr>Support à disposition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Typage, variable, entrée et sortie</dc:title>
  <dc:creator>Sonia Perrotte</dc:creator>
  <cp:lastModifiedBy>Sonia Perrotte</cp:lastModifiedBy>
  <cp:revision>96</cp:revision>
  <dcterms:created xsi:type="dcterms:W3CDTF">2018-09-16T06:57:39Z</dcterms:created>
  <dcterms:modified xsi:type="dcterms:W3CDTF">2019-09-16T05:00:43Z</dcterms:modified>
</cp:coreProperties>
</file>