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317" r:id="rId2"/>
    <p:sldId id="290" r:id="rId3"/>
    <p:sldId id="297" r:id="rId4"/>
    <p:sldId id="294" r:id="rId5"/>
    <p:sldId id="295" r:id="rId6"/>
    <p:sldId id="318" r:id="rId7"/>
    <p:sldId id="296" r:id="rId8"/>
    <p:sldId id="320"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22" r:id="rId28"/>
    <p:sldId id="323" r:id="rId29"/>
    <p:sldId id="326" r:id="rId30"/>
    <p:sldId id="321" r:id="rId31"/>
    <p:sldId id="291" r:id="rId32"/>
    <p:sldId id="292" r:id="rId33"/>
    <p:sldId id="293"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6" autoAdjust="0"/>
    <p:restoredTop sz="94660"/>
  </p:normalViewPr>
  <p:slideViewPr>
    <p:cSldViewPr snapToGrid="0">
      <p:cViewPr varScale="1">
        <p:scale>
          <a:sx n="115" d="100"/>
          <a:sy n="115" d="100"/>
        </p:scale>
        <p:origin x="70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96B019-6C83-4D98-8008-803B21D437F3}" type="datetimeFigureOut">
              <a:rPr lang="fr-CH" smtClean="0"/>
              <a:t>19.09.2019</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63618E-6DE6-4AB1-AEAC-B7AD42FD8954}" type="slidenum">
              <a:rPr lang="fr-CH" smtClean="0"/>
              <a:t>‹N°›</a:t>
            </a:fld>
            <a:endParaRPr lang="fr-CH"/>
          </a:p>
        </p:txBody>
      </p:sp>
    </p:spTree>
    <p:extLst>
      <p:ext uri="{BB962C8B-B14F-4D97-AF65-F5344CB8AC3E}">
        <p14:creationId xmlns:p14="http://schemas.microsoft.com/office/powerpoint/2010/main" val="2398702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8E70F-7151-44C4-99D7-A458FEF9B953}" type="datetimeFigureOut">
              <a:rPr lang="fr-CH" smtClean="0"/>
              <a:t>19.09.2019</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86A43-8843-45ED-A92B-20B36DAF4D59}" type="slidenum">
              <a:rPr lang="fr-CH" smtClean="0"/>
              <a:t>‹N°›</a:t>
            </a:fld>
            <a:endParaRPr lang="fr-CH"/>
          </a:p>
        </p:txBody>
      </p:sp>
    </p:spTree>
    <p:extLst>
      <p:ext uri="{BB962C8B-B14F-4D97-AF65-F5344CB8AC3E}">
        <p14:creationId xmlns:p14="http://schemas.microsoft.com/office/powerpoint/2010/main" val="20133736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H"/>
          </a:p>
        </p:txBody>
      </p:sp>
      <p:sp>
        <p:nvSpPr>
          <p:cNvPr id="4" name="Espace réservé de la date 3"/>
          <p:cNvSpPr>
            <a:spLocks noGrp="1"/>
          </p:cNvSpPr>
          <p:nvPr>
            <p:ph type="dt" sz="half" idx="10"/>
          </p:nvPr>
        </p:nvSpPr>
        <p:spPr/>
        <p:txBody>
          <a:bodyPr/>
          <a:lstStyle/>
          <a:p>
            <a:r>
              <a:rPr lang="fr-FR"/>
              <a:t>2019 - 2020</a:t>
            </a:r>
            <a:endParaRPr lang="fr-CH"/>
          </a:p>
        </p:txBody>
      </p:sp>
      <p:sp>
        <p:nvSpPr>
          <p:cNvPr id="5" name="Espace réservé du pied de page 4"/>
          <p:cNvSpPr>
            <a:spLocks noGrp="1"/>
          </p:cNvSpPr>
          <p:nvPr>
            <p:ph type="ftr" sz="quarter" idx="11"/>
          </p:nvPr>
        </p:nvSpPr>
        <p:spPr/>
        <p:txBody>
          <a:bodyPr/>
          <a:lstStyle/>
          <a:p>
            <a:endParaRPr lang="fr-CH"/>
          </a:p>
        </p:txBody>
      </p:sp>
      <p:sp>
        <p:nvSpPr>
          <p:cNvPr id="6" name="Espace réservé du numéro de diapositive 5"/>
          <p:cNvSpPr>
            <a:spLocks noGrp="1"/>
          </p:cNvSpPr>
          <p:nvPr>
            <p:ph type="sldNum" sz="quarter" idx="12"/>
          </p:nvPr>
        </p:nvSpPr>
        <p:spPr/>
        <p:txBody>
          <a:bodyPr/>
          <a:lstStyle/>
          <a:p>
            <a:fld id="{25D448BE-D8AF-41A9-AEBE-398CEBC3847E}" type="slidenum">
              <a:rPr lang="fr-CH" smtClean="0"/>
              <a:t>‹N°›</a:t>
            </a:fld>
            <a:endParaRPr lang="fr-CH" dirty="0"/>
          </a:p>
        </p:txBody>
      </p:sp>
    </p:spTree>
    <p:extLst>
      <p:ext uri="{BB962C8B-B14F-4D97-AF65-F5344CB8AC3E}">
        <p14:creationId xmlns:p14="http://schemas.microsoft.com/office/powerpoint/2010/main" val="245290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r>
              <a:rPr lang="fr-FR"/>
              <a:t>2019 - 2020</a:t>
            </a:r>
            <a:endParaRPr lang="fr-CH"/>
          </a:p>
        </p:txBody>
      </p:sp>
      <p:sp>
        <p:nvSpPr>
          <p:cNvPr id="5" name="Espace réservé du pied de page 4"/>
          <p:cNvSpPr>
            <a:spLocks noGrp="1"/>
          </p:cNvSpPr>
          <p:nvPr>
            <p:ph type="ftr" sz="quarter" idx="11"/>
          </p:nvPr>
        </p:nvSpPr>
        <p:spPr/>
        <p:txBody>
          <a:bodyPr/>
          <a:lstStyle/>
          <a:p>
            <a:endParaRPr lang="fr-CH"/>
          </a:p>
        </p:txBody>
      </p:sp>
      <p:sp>
        <p:nvSpPr>
          <p:cNvPr id="6" name="Espace réservé du numéro de diapositive 5"/>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129520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r>
              <a:rPr lang="fr-FR"/>
              <a:t>2019 - 2020</a:t>
            </a:r>
            <a:endParaRPr lang="fr-CH"/>
          </a:p>
        </p:txBody>
      </p:sp>
      <p:sp>
        <p:nvSpPr>
          <p:cNvPr id="5" name="Espace réservé du pied de page 4"/>
          <p:cNvSpPr>
            <a:spLocks noGrp="1"/>
          </p:cNvSpPr>
          <p:nvPr>
            <p:ph type="ftr" sz="quarter" idx="11"/>
          </p:nvPr>
        </p:nvSpPr>
        <p:spPr/>
        <p:txBody>
          <a:bodyPr/>
          <a:lstStyle/>
          <a:p>
            <a:endParaRPr lang="fr-CH"/>
          </a:p>
        </p:txBody>
      </p:sp>
      <p:sp>
        <p:nvSpPr>
          <p:cNvPr id="6" name="Espace réservé du numéro de diapositive 5"/>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76795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Modifiez le style du titre</a:t>
            </a:r>
            <a:endParaRPr lang="fr-CH"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pied de page 4"/>
          <p:cNvSpPr>
            <a:spLocks noGrp="1"/>
          </p:cNvSpPr>
          <p:nvPr>
            <p:ph type="ftr" sz="quarter" idx="11"/>
          </p:nvPr>
        </p:nvSpPr>
        <p:spPr/>
        <p:txBody>
          <a:bodyPr/>
          <a:lstStyle/>
          <a:p>
            <a:endParaRPr lang="fr-CH" dirty="0"/>
          </a:p>
        </p:txBody>
      </p:sp>
      <p:sp>
        <p:nvSpPr>
          <p:cNvPr id="6" name="Espace réservé du numéro de diapositive 5"/>
          <p:cNvSpPr>
            <a:spLocks noGrp="1"/>
          </p:cNvSpPr>
          <p:nvPr>
            <p:ph type="sldNum" sz="quarter" idx="12"/>
          </p:nvPr>
        </p:nvSpPr>
        <p:spPr>
          <a:xfrm>
            <a:off x="7785219" y="6356350"/>
            <a:ext cx="3568581" cy="365125"/>
          </a:xfrm>
        </p:spPr>
        <p:txBody>
          <a:bodyPr/>
          <a:lstStyle/>
          <a:p>
            <a:r>
              <a:rPr lang="fr-CH" dirty="0"/>
              <a:t>Teodoro Douglas – Perrotte Sonia - Humbert Jérôme</a:t>
            </a:r>
          </a:p>
        </p:txBody>
      </p:sp>
      <p:cxnSp>
        <p:nvCxnSpPr>
          <p:cNvPr id="8" name="Connecteur droit 7"/>
          <p:cNvCxnSpPr/>
          <p:nvPr userDrawn="1"/>
        </p:nvCxnSpPr>
        <p:spPr>
          <a:xfrm>
            <a:off x="838200" y="6260841"/>
            <a:ext cx="10515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49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r>
              <a:rPr lang="fr-FR"/>
              <a:t>2019 - 2020</a:t>
            </a:r>
            <a:endParaRPr lang="fr-CH"/>
          </a:p>
        </p:txBody>
      </p:sp>
      <p:sp>
        <p:nvSpPr>
          <p:cNvPr id="5" name="Espace réservé du pied de page 4"/>
          <p:cNvSpPr>
            <a:spLocks noGrp="1"/>
          </p:cNvSpPr>
          <p:nvPr>
            <p:ph type="ftr" sz="quarter" idx="11"/>
          </p:nvPr>
        </p:nvSpPr>
        <p:spPr/>
        <p:txBody>
          <a:bodyPr/>
          <a:lstStyle/>
          <a:p>
            <a:endParaRPr lang="fr-CH"/>
          </a:p>
        </p:txBody>
      </p:sp>
      <p:sp>
        <p:nvSpPr>
          <p:cNvPr id="6" name="Espace réservé du numéro de diapositive 5"/>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67610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p:cNvSpPr>
            <a:spLocks noGrp="1"/>
          </p:cNvSpPr>
          <p:nvPr>
            <p:ph type="dt" sz="half" idx="10"/>
          </p:nvPr>
        </p:nvSpPr>
        <p:spPr/>
        <p:txBody>
          <a:bodyPr/>
          <a:lstStyle/>
          <a:p>
            <a:r>
              <a:rPr lang="fr-FR"/>
              <a:t>2019 - 2020</a:t>
            </a:r>
            <a:endParaRPr lang="fr-CH"/>
          </a:p>
        </p:txBody>
      </p:sp>
      <p:sp>
        <p:nvSpPr>
          <p:cNvPr id="6" name="Espace réservé du pied de page 5"/>
          <p:cNvSpPr>
            <a:spLocks noGrp="1"/>
          </p:cNvSpPr>
          <p:nvPr>
            <p:ph type="ftr" sz="quarter" idx="11"/>
          </p:nvPr>
        </p:nvSpPr>
        <p:spPr/>
        <p:txBody>
          <a:bodyPr/>
          <a:lstStyle/>
          <a:p>
            <a:endParaRPr lang="fr-CH"/>
          </a:p>
        </p:txBody>
      </p:sp>
      <p:sp>
        <p:nvSpPr>
          <p:cNvPr id="7" name="Espace réservé du numéro de diapositive 6"/>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38008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p:cNvSpPr>
            <a:spLocks noGrp="1"/>
          </p:cNvSpPr>
          <p:nvPr>
            <p:ph type="dt" sz="half" idx="10"/>
          </p:nvPr>
        </p:nvSpPr>
        <p:spPr/>
        <p:txBody>
          <a:bodyPr/>
          <a:lstStyle/>
          <a:p>
            <a:r>
              <a:rPr lang="fr-FR"/>
              <a:t>2019 - 2020</a:t>
            </a:r>
            <a:endParaRPr lang="fr-CH"/>
          </a:p>
        </p:txBody>
      </p:sp>
      <p:sp>
        <p:nvSpPr>
          <p:cNvPr id="8" name="Espace réservé du pied de page 7"/>
          <p:cNvSpPr>
            <a:spLocks noGrp="1"/>
          </p:cNvSpPr>
          <p:nvPr>
            <p:ph type="ftr" sz="quarter" idx="11"/>
          </p:nvPr>
        </p:nvSpPr>
        <p:spPr/>
        <p:txBody>
          <a:bodyPr/>
          <a:lstStyle/>
          <a:p>
            <a:endParaRPr lang="fr-CH"/>
          </a:p>
        </p:txBody>
      </p:sp>
      <p:sp>
        <p:nvSpPr>
          <p:cNvPr id="9" name="Espace réservé du numéro de diapositive 8"/>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310732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e la date 2"/>
          <p:cNvSpPr>
            <a:spLocks noGrp="1"/>
          </p:cNvSpPr>
          <p:nvPr>
            <p:ph type="dt" sz="half" idx="10"/>
          </p:nvPr>
        </p:nvSpPr>
        <p:spPr/>
        <p:txBody>
          <a:bodyPr/>
          <a:lstStyle/>
          <a:p>
            <a:r>
              <a:rPr lang="fr-FR"/>
              <a:t>2019 - 2020</a:t>
            </a:r>
            <a:endParaRPr lang="fr-CH"/>
          </a:p>
        </p:txBody>
      </p:sp>
      <p:sp>
        <p:nvSpPr>
          <p:cNvPr id="4" name="Espace réservé du pied de page 3"/>
          <p:cNvSpPr>
            <a:spLocks noGrp="1"/>
          </p:cNvSpPr>
          <p:nvPr>
            <p:ph type="ftr" sz="quarter" idx="11"/>
          </p:nvPr>
        </p:nvSpPr>
        <p:spPr/>
        <p:txBody>
          <a:bodyPr/>
          <a:lstStyle/>
          <a:p>
            <a:endParaRPr lang="fr-CH"/>
          </a:p>
        </p:txBody>
      </p:sp>
      <p:sp>
        <p:nvSpPr>
          <p:cNvPr id="5" name="Espace réservé du numéro de diapositive 4"/>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120988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2019 - 2020</a:t>
            </a:r>
            <a:endParaRPr lang="fr-CH"/>
          </a:p>
        </p:txBody>
      </p:sp>
      <p:sp>
        <p:nvSpPr>
          <p:cNvPr id="3" name="Espace réservé du pied de page 2"/>
          <p:cNvSpPr>
            <a:spLocks noGrp="1"/>
          </p:cNvSpPr>
          <p:nvPr>
            <p:ph type="ftr" sz="quarter" idx="11"/>
          </p:nvPr>
        </p:nvSpPr>
        <p:spPr/>
        <p:txBody>
          <a:bodyPr/>
          <a:lstStyle/>
          <a:p>
            <a:endParaRPr lang="fr-CH"/>
          </a:p>
        </p:txBody>
      </p:sp>
      <p:sp>
        <p:nvSpPr>
          <p:cNvPr id="4" name="Espace réservé du numéro de diapositive 3"/>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371390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2019 - 2020</a:t>
            </a:r>
            <a:endParaRPr lang="fr-CH"/>
          </a:p>
        </p:txBody>
      </p:sp>
      <p:sp>
        <p:nvSpPr>
          <p:cNvPr id="6" name="Espace réservé du pied de page 5"/>
          <p:cNvSpPr>
            <a:spLocks noGrp="1"/>
          </p:cNvSpPr>
          <p:nvPr>
            <p:ph type="ftr" sz="quarter" idx="11"/>
          </p:nvPr>
        </p:nvSpPr>
        <p:spPr/>
        <p:txBody>
          <a:bodyPr/>
          <a:lstStyle/>
          <a:p>
            <a:endParaRPr lang="fr-CH"/>
          </a:p>
        </p:txBody>
      </p:sp>
      <p:sp>
        <p:nvSpPr>
          <p:cNvPr id="7" name="Espace réservé du numéro de diapositive 6"/>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39454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2019 - 2020</a:t>
            </a:r>
            <a:endParaRPr lang="fr-CH"/>
          </a:p>
        </p:txBody>
      </p:sp>
      <p:sp>
        <p:nvSpPr>
          <p:cNvPr id="6" name="Espace réservé du pied de page 5"/>
          <p:cNvSpPr>
            <a:spLocks noGrp="1"/>
          </p:cNvSpPr>
          <p:nvPr>
            <p:ph type="ftr" sz="quarter" idx="11"/>
          </p:nvPr>
        </p:nvSpPr>
        <p:spPr/>
        <p:txBody>
          <a:bodyPr/>
          <a:lstStyle/>
          <a:p>
            <a:endParaRPr lang="fr-CH"/>
          </a:p>
        </p:txBody>
      </p:sp>
      <p:sp>
        <p:nvSpPr>
          <p:cNvPr id="7" name="Espace réservé du numéro de diapositive 6"/>
          <p:cNvSpPr>
            <a:spLocks noGrp="1"/>
          </p:cNvSpPr>
          <p:nvPr>
            <p:ph type="sldNum" sz="quarter" idx="12"/>
          </p:nvPr>
        </p:nvSpPr>
        <p:spPr/>
        <p:txBody>
          <a:bodyPr/>
          <a:lstStyle/>
          <a:p>
            <a:fld id="{25D448BE-D8AF-41A9-AEBE-398CEBC3847E}" type="slidenum">
              <a:rPr lang="fr-CH" smtClean="0"/>
              <a:t>‹N°›</a:t>
            </a:fld>
            <a:endParaRPr lang="fr-CH"/>
          </a:p>
        </p:txBody>
      </p:sp>
    </p:spTree>
    <p:extLst>
      <p:ext uri="{BB962C8B-B14F-4D97-AF65-F5344CB8AC3E}">
        <p14:creationId xmlns:p14="http://schemas.microsoft.com/office/powerpoint/2010/main" val="101705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2019 - 2020</a:t>
            </a:r>
            <a:endParaRPr lang="fr-CH"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fr-CH" dirty="0"/>
              <a:t>Teodoro Douglas – Perrotte Sonia - Humbert Jérôme</a:t>
            </a:r>
          </a:p>
          <a:p>
            <a:endParaRPr lang="fr-CH" dirty="0"/>
          </a:p>
        </p:txBody>
      </p:sp>
    </p:spTree>
    <p:extLst>
      <p:ext uri="{BB962C8B-B14F-4D97-AF65-F5344CB8AC3E}">
        <p14:creationId xmlns:p14="http://schemas.microsoft.com/office/powerpoint/2010/main" val="403836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in?source=header-home" TargetMode="External"/><Relationship Id="rId2" Type="http://schemas.openxmlformats.org/officeDocument/2006/relationships/hyperlink" Target="mailto:nom.pr&#233;nom@etu.hesge.c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votreUsernam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H" dirty="0"/>
              <a:t>631-1 Fondement de la programmation</a:t>
            </a:r>
          </a:p>
        </p:txBody>
      </p:sp>
      <p:sp>
        <p:nvSpPr>
          <p:cNvPr id="3" name="Sous-titre 2"/>
          <p:cNvSpPr>
            <a:spLocks noGrp="1"/>
          </p:cNvSpPr>
          <p:nvPr>
            <p:ph type="subTitle" idx="1"/>
          </p:nvPr>
        </p:nvSpPr>
        <p:spPr>
          <a:xfrm>
            <a:off x="1524000" y="4934310"/>
            <a:ext cx="9144000" cy="323490"/>
          </a:xfrm>
        </p:spPr>
        <p:txBody>
          <a:bodyPr>
            <a:normAutofit fontScale="85000" lnSpcReduction="20000"/>
          </a:bodyPr>
          <a:lstStyle/>
          <a:p>
            <a:r>
              <a:rPr lang="fr-CH" dirty="0"/>
              <a:t>Teodoro Douglas – Perrotte Sonia - Humbert Jérôme</a:t>
            </a:r>
          </a:p>
        </p:txBody>
      </p:sp>
      <p:cxnSp>
        <p:nvCxnSpPr>
          <p:cNvPr id="5" name="Connecteur droit 4"/>
          <p:cNvCxnSpPr/>
          <p:nvPr/>
        </p:nvCxnSpPr>
        <p:spPr>
          <a:xfrm flipV="1">
            <a:off x="2191109" y="3735237"/>
            <a:ext cx="79560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71434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 quoi ça sert ?</a:t>
            </a:r>
          </a:p>
        </p:txBody>
      </p:sp>
      <p:sp>
        <p:nvSpPr>
          <p:cNvPr id="3" name="Espace réservé du contenu 2"/>
          <p:cNvSpPr>
            <a:spLocks noGrp="1"/>
          </p:cNvSpPr>
          <p:nvPr>
            <p:ph idx="1"/>
          </p:nvPr>
        </p:nvSpPr>
        <p:spPr/>
        <p:txBody>
          <a:bodyPr>
            <a:normAutofit lnSpcReduction="10000"/>
          </a:bodyPr>
          <a:lstStyle/>
          <a:p>
            <a:r>
              <a:rPr lang="fr-CH" dirty="0"/>
              <a:t>Votre projet sera donc sauvegardé sur un serveur en ligne, gérant ainsi toutes ses versions.</a:t>
            </a:r>
          </a:p>
          <a:p>
            <a:endParaRPr lang="fr-CH" dirty="0"/>
          </a:p>
          <a:p>
            <a:r>
              <a:rPr lang="fr-CH" i="1" dirty="0">
                <a:solidFill>
                  <a:srgbClr val="C00000"/>
                </a:solidFill>
              </a:rPr>
              <a:t>OK, mais moi je travaille tout seul, tout est stocké sur mon cloud privé. Pas besoin de Git !</a:t>
            </a:r>
          </a:p>
          <a:p>
            <a:endParaRPr lang="fr-CH" i="1" dirty="0"/>
          </a:p>
          <a:p>
            <a:r>
              <a:rPr lang="fr-CH" dirty="0"/>
              <a:t>L’utilisation de Git prend tout son sens lors d’un travail en équipe, sur un même projet</a:t>
            </a:r>
          </a:p>
          <a:p>
            <a:pPr lvl="1"/>
            <a:r>
              <a:rPr lang="fr-CH" dirty="0"/>
              <a:t>Mais également quand on travail dans un grand projet (sauvegarder notre propre modification)</a:t>
            </a:r>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79376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ersonnage&quo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585" r="59128"/>
          <a:stretch/>
        </p:blipFill>
        <p:spPr bwMode="auto">
          <a:xfrm>
            <a:off x="3064192" y="1462644"/>
            <a:ext cx="905256" cy="207856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CH" dirty="0"/>
              <a:t>Rédaction document Word sans Git</a:t>
            </a:r>
          </a:p>
        </p:txBody>
      </p:sp>
      <p:grpSp>
        <p:nvGrpSpPr>
          <p:cNvPr id="9" name="Groupe 8"/>
          <p:cNvGrpSpPr/>
          <p:nvPr/>
        </p:nvGrpSpPr>
        <p:grpSpPr>
          <a:xfrm>
            <a:off x="250060" y="3947986"/>
            <a:ext cx="1344168" cy="2330432"/>
            <a:chOff x="166116" y="1352840"/>
            <a:chExt cx="1344168" cy="2330432"/>
          </a:xfrm>
        </p:grpSpPr>
        <p:pic>
          <p:nvPicPr>
            <p:cNvPr id="6"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r="78249"/>
            <a:stretch/>
          </p:blipFill>
          <p:spPr bwMode="auto">
            <a:xfrm>
              <a:off x="277562" y="1352840"/>
              <a:ext cx="1020886" cy="207856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66116" y="3313940"/>
              <a:ext cx="1344168" cy="369332"/>
            </a:xfrm>
            <a:prstGeom prst="rect">
              <a:avLst/>
            </a:prstGeom>
            <a:noFill/>
          </p:spPr>
          <p:txBody>
            <a:bodyPr wrap="square" rtlCol="0">
              <a:spAutoFit/>
            </a:bodyPr>
            <a:lstStyle/>
            <a:p>
              <a:r>
                <a:rPr lang="fr-CH" dirty="0"/>
                <a:t>Rédacteur 1</a:t>
              </a:r>
            </a:p>
          </p:txBody>
        </p:sp>
      </p:grpSp>
      <p:sp>
        <p:nvSpPr>
          <p:cNvPr id="18" name="ZoneTexte 17"/>
          <p:cNvSpPr txBox="1"/>
          <p:nvPr/>
        </p:nvSpPr>
        <p:spPr>
          <a:xfrm>
            <a:off x="2672524" y="3323395"/>
            <a:ext cx="1688592" cy="369332"/>
          </a:xfrm>
          <a:prstGeom prst="rect">
            <a:avLst/>
          </a:prstGeom>
          <a:noFill/>
        </p:spPr>
        <p:txBody>
          <a:bodyPr wrap="square" rtlCol="0">
            <a:spAutoFit/>
          </a:bodyPr>
          <a:lstStyle/>
          <a:p>
            <a:r>
              <a:rPr lang="fr-CH" dirty="0"/>
              <a:t>Cheffe d’équipe</a:t>
            </a:r>
          </a:p>
        </p:txBody>
      </p:sp>
      <p:grpSp>
        <p:nvGrpSpPr>
          <p:cNvPr id="19" name="Groupe 18"/>
          <p:cNvGrpSpPr/>
          <p:nvPr/>
        </p:nvGrpSpPr>
        <p:grpSpPr>
          <a:xfrm>
            <a:off x="1589847" y="4015188"/>
            <a:ext cx="1344168" cy="2263230"/>
            <a:chOff x="3140964" y="4400221"/>
            <a:chExt cx="1344168" cy="2263230"/>
          </a:xfrm>
        </p:grpSpPr>
        <p:pic>
          <p:nvPicPr>
            <p:cNvPr id="5"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39474" r="39680"/>
            <a:stretch/>
          </p:blipFill>
          <p:spPr bwMode="auto">
            <a:xfrm>
              <a:off x="3281172" y="4400221"/>
              <a:ext cx="978408" cy="207856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3140964" y="6294119"/>
              <a:ext cx="1344168" cy="369332"/>
            </a:xfrm>
            <a:prstGeom prst="rect">
              <a:avLst/>
            </a:prstGeom>
            <a:noFill/>
          </p:spPr>
          <p:txBody>
            <a:bodyPr wrap="square" rtlCol="0">
              <a:spAutoFit/>
            </a:bodyPr>
            <a:lstStyle/>
            <a:p>
              <a:r>
                <a:rPr lang="fr-CH" dirty="0"/>
                <a:t>Rédacteur 2</a:t>
              </a:r>
            </a:p>
          </p:txBody>
        </p:sp>
      </p:grpSp>
      <p:grpSp>
        <p:nvGrpSpPr>
          <p:cNvPr id="15" name="Groupe 14"/>
          <p:cNvGrpSpPr/>
          <p:nvPr/>
        </p:nvGrpSpPr>
        <p:grpSpPr>
          <a:xfrm>
            <a:off x="4224885" y="4003546"/>
            <a:ext cx="1344168" cy="2263230"/>
            <a:chOff x="5109972" y="4486330"/>
            <a:chExt cx="1344168" cy="2263230"/>
          </a:xfrm>
        </p:grpSpPr>
        <p:pic>
          <p:nvPicPr>
            <p:cNvPr id="7"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78829"/>
            <a:stretch/>
          </p:blipFill>
          <p:spPr bwMode="auto">
            <a:xfrm>
              <a:off x="5285232" y="4486330"/>
              <a:ext cx="993648" cy="2078564"/>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5109972" y="6380228"/>
              <a:ext cx="1344168" cy="369332"/>
            </a:xfrm>
            <a:prstGeom prst="rect">
              <a:avLst/>
            </a:prstGeom>
            <a:noFill/>
          </p:spPr>
          <p:txBody>
            <a:bodyPr wrap="square" rtlCol="0">
              <a:spAutoFit/>
            </a:bodyPr>
            <a:lstStyle/>
            <a:p>
              <a:r>
                <a:rPr lang="fr-CH" dirty="0"/>
                <a:t>Rédacteur 3</a:t>
              </a:r>
            </a:p>
          </p:txBody>
        </p:sp>
      </p:grpSp>
      <p:grpSp>
        <p:nvGrpSpPr>
          <p:cNvPr id="16" name="Groupe 15"/>
          <p:cNvGrpSpPr/>
          <p:nvPr/>
        </p:nvGrpSpPr>
        <p:grpSpPr>
          <a:xfrm>
            <a:off x="5741307" y="3959962"/>
            <a:ext cx="1344168" cy="2319322"/>
            <a:chOff x="8609076" y="3683272"/>
            <a:chExt cx="1344168" cy="2319322"/>
          </a:xfrm>
        </p:grpSpPr>
        <p:pic>
          <p:nvPicPr>
            <p:cNvPr id="8"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59814" r="21288"/>
            <a:stretch/>
          </p:blipFill>
          <p:spPr bwMode="auto">
            <a:xfrm>
              <a:off x="8837676" y="3683272"/>
              <a:ext cx="886968" cy="207856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8609076" y="5633262"/>
              <a:ext cx="1344168" cy="369332"/>
            </a:xfrm>
            <a:prstGeom prst="rect">
              <a:avLst/>
            </a:prstGeom>
            <a:noFill/>
          </p:spPr>
          <p:txBody>
            <a:bodyPr wrap="square" rtlCol="0">
              <a:spAutoFit/>
            </a:bodyPr>
            <a:lstStyle/>
            <a:p>
              <a:r>
                <a:rPr lang="fr-CH" dirty="0"/>
                <a:t>Rédacteur 4</a:t>
              </a:r>
            </a:p>
          </p:txBody>
        </p:sp>
      </p:grpSp>
      <p:pic>
        <p:nvPicPr>
          <p:cNvPr id="2052"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733" r="40782" b="-1"/>
          <a:stretch/>
        </p:blipFill>
        <p:spPr bwMode="auto">
          <a:xfrm>
            <a:off x="4615580" y="3740711"/>
            <a:ext cx="434922" cy="42794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304" b="50098"/>
          <a:stretch/>
        </p:blipFill>
        <p:spPr bwMode="auto">
          <a:xfrm>
            <a:off x="2122370" y="3796978"/>
            <a:ext cx="445778" cy="3665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175" b="47879"/>
          <a:stretch/>
        </p:blipFill>
        <p:spPr bwMode="auto">
          <a:xfrm>
            <a:off x="676934" y="3692727"/>
            <a:ext cx="417351" cy="3828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083" t="50439"/>
          <a:stretch/>
        </p:blipFill>
        <p:spPr bwMode="auto">
          <a:xfrm>
            <a:off x="6117180" y="3802688"/>
            <a:ext cx="388652" cy="36400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eur droit avec flèche 21"/>
          <p:cNvCxnSpPr/>
          <p:nvPr/>
        </p:nvCxnSpPr>
        <p:spPr>
          <a:xfrm flipV="1">
            <a:off x="1548003" y="2743202"/>
            <a:ext cx="1124521" cy="94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2345259" y="3063240"/>
            <a:ext cx="506857" cy="629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flipV="1">
            <a:off x="4139470" y="2889504"/>
            <a:ext cx="593766" cy="73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flipV="1">
            <a:off x="4176904" y="2594397"/>
            <a:ext cx="1754784" cy="112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necteur droit avec flèche 2055"/>
          <p:cNvCxnSpPr/>
          <p:nvPr/>
        </p:nvCxnSpPr>
        <p:spPr>
          <a:xfrm>
            <a:off x="4251960" y="2002536"/>
            <a:ext cx="1864598" cy="1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733" r="40782" b="-1"/>
          <a:stretch/>
        </p:blipFill>
        <p:spPr bwMode="auto">
          <a:xfrm>
            <a:off x="6924951" y="2569984"/>
            <a:ext cx="434922" cy="42794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304" b="50098"/>
          <a:stretch/>
        </p:blipFill>
        <p:spPr bwMode="auto">
          <a:xfrm>
            <a:off x="8010852" y="1803549"/>
            <a:ext cx="445778" cy="3665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175" b="47879"/>
          <a:stretch/>
        </p:blipFill>
        <p:spPr bwMode="auto">
          <a:xfrm>
            <a:off x="6923817" y="1805541"/>
            <a:ext cx="417351" cy="3828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083" t="50439"/>
          <a:stretch/>
        </p:blipFill>
        <p:spPr bwMode="auto">
          <a:xfrm>
            <a:off x="8023393" y="2594397"/>
            <a:ext cx="388652" cy="364003"/>
          </a:xfrm>
          <a:prstGeom prst="rect">
            <a:avLst/>
          </a:prstGeom>
          <a:noFill/>
          <a:extLst>
            <a:ext uri="{909E8E84-426E-40DD-AFC4-6F175D3DCCD1}">
              <a14:hiddenFill xmlns:a14="http://schemas.microsoft.com/office/drawing/2010/main">
                <a:solidFill>
                  <a:srgbClr val="FFFFFF"/>
                </a:solidFill>
              </a14:hiddenFill>
            </a:ext>
          </a:extLst>
        </p:spPr>
      </p:pic>
      <p:sp>
        <p:nvSpPr>
          <p:cNvPr id="2057" name="Plus 2056"/>
          <p:cNvSpPr/>
          <p:nvPr/>
        </p:nvSpPr>
        <p:spPr>
          <a:xfrm>
            <a:off x="7467298" y="2194962"/>
            <a:ext cx="386721" cy="39943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58" name="Égal 2057"/>
          <p:cNvSpPr/>
          <p:nvPr/>
        </p:nvSpPr>
        <p:spPr>
          <a:xfrm>
            <a:off x="8737786" y="2203819"/>
            <a:ext cx="530352" cy="38171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pic>
        <p:nvPicPr>
          <p:cNvPr id="47"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73" t="-11276" r="-22542" b="-16186"/>
          <a:stretch/>
        </p:blipFill>
        <p:spPr bwMode="auto">
          <a:xfrm>
            <a:off x="9405308" y="1926614"/>
            <a:ext cx="1037139" cy="936127"/>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r>
              <a:rPr lang="fr-FR"/>
              <a:t>2019 - 2020</a:t>
            </a:r>
            <a:endParaRPr lang="fr-CH" dirty="0"/>
          </a:p>
        </p:txBody>
      </p:sp>
      <p:sp>
        <p:nvSpPr>
          <p:cNvPr id="14" name="Espace réservé du numéro de diapositive 13"/>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226411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Rédaction document Word avec Git</a:t>
            </a:r>
          </a:p>
        </p:txBody>
      </p:sp>
      <p:grpSp>
        <p:nvGrpSpPr>
          <p:cNvPr id="9" name="Groupe 8"/>
          <p:cNvGrpSpPr/>
          <p:nvPr/>
        </p:nvGrpSpPr>
        <p:grpSpPr>
          <a:xfrm>
            <a:off x="353239" y="3893578"/>
            <a:ext cx="1344168" cy="2330432"/>
            <a:chOff x="166116" y="1352840"/>
            <a:chExt cx="1344168" cy="2330432"/>
          </a:xfrm>
        </p:grpSpPr>
        <p:pic>
          <p:nvPicPr>
            <p:cNvPr id="6"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r="78249"/>
            <a:stretch/>
          </p:blipFill>
          <p:spPr bwMode="auto">
            <a:xfrm>
              <a:off x="277562" y="1352840"/>
              <a:ext cx="1020886" cy="207856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66116" y="3313940"/>
              <a:ext cx="1344168" cy="369332"/>
            </a:xfrm>
            <a:prstGeom prst="rect">
              <a:avLst/>
            </a:prstGeom>
            <a:noFill/>
          </p:spPr>
          <p:txBody>
            <a:bodyPr wrap="square" rtlCol="0">
              <a:spAutoFit/>
            </a:bodyPr>
            <a:lstStyle/>
            <a:p>
              <a:r>
                <a:rPr lang="fr-CH" dirty="0"/>
                <a:t>Rédacteur 1</a:t>
              </a:r>
            </a:p>
          </p:txBody>
        </p:sp>
      </p:grpSp>
      <p:grpSp>
        <p:nvGrpSpPr>
          <p:cNvPr id="19" name="Groupe 18"/>
          <p:cNvGrpSpPr/>
          <p:nvPr/>
        </p:nvGrpSpPr>
        <p:grpSpPr>
          <a:xfrm>
            <a:off x="1697407" y="3973811"/>
            <a:ext cx="1344168" cy="2263230"/>
            <a:chOff x="3140964" y="4400221"/>
            <a:chExt cx="1344168" cy="2263230"/>
          </a:xfrm>
        </p:grpSpPr>
        <p:pic>
          <p:nvPicPr>
            <p:cNvPr id="5"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39474" r="39680"/>
            <a:stretch/>
          </p:blipFill>
          <p:spPr bwMode="auto">
            <a:xfrm>
              <a:off x="3281172" y="4400221"/>
              <a:ext cx="978408" cy="207856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3140964" y="6294119"/>
              <a:ext cx="1344168" cy="369332"/>
            </a:xfrm>
            <a:prstGeom prst="rect">
              <a:avLst/>
            </a:prstGeom>
            <a:noFill/>
          </p:spPr>
          <p:txBody>
            <a:bodyPr wrap="square" rtlCol="0">
              <a:spAutoFit/>
            </a:bodyPr>
            <a:lstStyle/>
            <a:p>
              <a:r>
                <a:rPr lang="fr-CH" dirty="0"/>
                <a:t>Rédacteur 2</a:t>
              </a:r>
            </a:p>
          </p:txBody>
        </p:sp>
      </p:grpSp>
      <p:grpSp>
        <p:nvGrpSpPr>
          <p:cNvPr id="15" name="Groupe 14"/>
          <p:cNvGrpSpPr/>
          <p:nvPr/>
        </p:nvGrpSpPr>
        <p:grpSpPr>
          <a:xfrm>
            <a:off x="4315190" y="3999838"/>
            <a:ext cx="1344168" cy="2263230"/>
            <a:chOff x="5109972" y="4486330"/>
            <a:chExt cx="1344168" cy="2263230"/>
          </a:xfrm>
        </p:grpSpPr>
        <p:pic>
          <p:nvPicPr>
            <p:cNvPr id="7"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78829"/>
            <a:stretch/>
          </p:blipFill>
          <p:spPr bwMode="auto">
            <a:xfrm>
              <a:off x="5285232" y="4486330"/>
              <a:ext cx="993648" cy="2078564"/>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5109972" y="6380228"/>
              <a:ext cx="1344168" cy="369332"/>
            </a:xfrm>
            <a:prstGeom prst="rect">
              <a:avLst/>
            </a:prstGeom>
            <a:noFill/>
          </p:spPr>
          <p:txBody>
            <a:bodyPr wrap="square" rtlCol="0">
              <a:spAutoFit/>
            </a:bodyPr>
            <a:lstStyle/>
            <a:p>
              <a:r>
                <a:rPr lang="fr-CH" dirty="0"/>
                <a:t>Rédacteur 3</a:t>
              </a:r>
            </a:p>
          </p:txBody>
        </p:sp>
      </p:grpSp>
      <p:grpSp>
        <p:nvGrpSpPr>
          <p:cNvPr id="16" name="Groupe 15"/>
          <p:cNvGrpSpPr/>
          <p:nvPr/>
        </p:nvGrpSpPr>
        <p:grpSpPr>
          <a:xfrm>
            <a:off x="5831078" y="3937391"/>
            <a:ext cx="1344168" cy="2319322"/>
            <a:chOff x="8609076" y="3683272"/>
            <a:chExt cx="1344168" cy="2319322"/>
          </a:xfrm>
        </p:grpSpPr>
        <p:pic>
          <p:nvPicPr>
            <p:cNvPr id="8" name="Picture 2" descr="RÃ©sultat de recherche d'images pour &quot;personn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59814" r="21288"/>
            <a:stretch/>
          </p:blipFill>
          <p:spPr bwMode="auto">
            <a:xfrm>
              <a:off x="8837676" y="3683272"/>
              <a:ext cx="886968" cy="207856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8609076" y="5633262"/>
              <a:ext cx="1344168" cy="369332"/>
            </a:xfrm>
            <a:prstGeom prst="rect">
              <a:avLst/>
            </a:prstGeom>
            <a:noFill/>
          </p:spPr>
          <p:txBody>
            <a:bodyPr wrap="square" rtlCol="0">
              <a:spAutoFit/>
            </a:bodyPr>
            <a:lstStyle/>
            <a:p>
              <a:r>
                <a:rPr lang="fr-CH" dirty="0"/>
                <a:t>Rédacteur 4</a:t>
              </a:r>
            </a:p>
          </p:txBody>
        </p:sp>
      </p:grpSp>
      <p:pic>
        <p:nvPicPr>
          <p:cNvPr id="2052"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733" r="40782" b="-1"/>
          <a:stretch/>
        </p:blipFill>
        <p:spPr bwMode="auto">
          <a:xfrm>
            <a:off x="4711808" y="3785867"/>
            <a:ext cx="434922" cy="42794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304" b="50098"/>
          <a:stretch/>
        </p:blipFill>
        <p:spPr bwMode="auto">
          <a:xfrm>
            <a:off x="2240466" y="3702879"/>
            <a:ext cx="445778" cy="3665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175" b="47879"/>
          <a:stretch/>
        </p:blipFill>
        <p:spPr bwMode="auto">
          <a:xfrm>
            <a:off x="766452" y="3590900"/>
            <a:ext cx="417351" cy="3828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083" t="50439"/>
          <a:stretch/>
        </p:blipFill>
        <p:spPr bwMode="auto">
          <a:xfrm>
            <a:off x="6290888" y="3791699"/>
            <a:ext cx="388652" cy="36400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eur droit avec flèche 21"/>
          <p:cNvCxnSpPr/>
          <p:nvPr/>
        </p:nvCxnSpPr>
        <p:spPr>
          <a:xfrm flipV="1">
            <a:off x="1285771" y="2480187"/>
            <a:ext cx="1194842" cy="102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2480613" y="2726737"/>
            <a:ext cx="518820" cy="80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flipV="1">
            <a:off x="4139470" y="2889504"/>
            <a:ext cx="593766" cy="79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flipV="1">
            <a:off x="4176904" y="2594397"/>
            <a:ext cx="1939654" cy="12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necteur droit avec flèche 2055"/>
          <p:cNvCxnSpPr/>
          <p:nvPr/>
        </p:nvCxnSpPr>
        <p:spPr>
          <a:xfrm>
            <a:off x="4251960" y="2002536"/>
            <a:ext cx="1864598" cy="1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733" r="40782" b="-1"/>
          <a:stretch/>
        </p:blipFill>
        <p:spPr bwMode="auto">
          <a:xfrm>
            <a:off x="6906246" y="2500474"/>
            <a:ext cx="434922" cy="42794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9304" b="50098"/>
          <a:stretch/>
        </p:blipFill>
        <p:spPr bwMode="auto">
          <a:xfrm>
            <a:off x="7980580" y="1803114"/>
            <a:ext cx="445778" cy="3665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175" b="47879"/>
          <a:stretch/>
        </p:blipFill>
        <p:spPr bwMode="auto">
          <a:xfrm>
            <a:off x="6923817" y="1805541"/>
            <a:ext cx="417351" cy="3828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083" t="50439"/>
          <a:stretch/>
        </p:blipFill>
        <p:spPr bwMode="auto">
          <a:xfrm>
            <a:off x="7991189" y="2556907"/>
            <a:ext cx="388652" cy="364003"/>
          </a:xfrm>
          <a:prstGeom prst="rect">
            <a:avLst/>
          </a:prstGeom>
          <a:noFill/>
          <a:extLst>
            <a:ext uri="{909E8E84-426E-40DD-AFC4-6F175D3DCCD1}">
              <a14:hiddenFill xmlns:a14="http://schemas.microsoft.com/office/drawing/2010/main">
                <a:solidFill>
                  <a:srgbClr val="FFFFFF"/>
                </a:solidFill>
              </a14:hiddenFill>
            </a:ext>
          </a:extLst>
        </p:spPr>
      </p:pic>
      <p:sp>
        <p:nvSpPr>
          <p:cNvPr id="2057" name="Plus 2056"/>
          <p:cNvSpPr/>
          <p:nvPr/>
        </p:nvSpPr>
        <p:spPr>
          <a:xfrm>
            <a:off x="7467298" y="2194962"/>
            <a:ext cx="386721" cy="39943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58" name="Égal 2057"/>
          <p:cNvSpPr/>
          <p:nvPr/>
        </p:nvSpPr>
        <p:spPr>
          <a:xfrm>
            <a:off x="8737786" y="2203819"/>
            <a:ext cx="530352" cy="38171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pic>
        <p:nvPicPr>
          <p:cNvPr id="47" name="Picture 4" descr="RÃ©sultat de recherche d'images pour &quot;document&quo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73" t="-11276" r="-22542" b="-16186"/>
          <a:stretch/>
        </p:blipFill>
        <p:spPr bwMode="auto">
          <a:xfrm>
            <a:off x="9405308" y="1926614"/>
            <a:ext cx="1037139" cy="9361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Ã©sultat de recherche d'images pour &quot;repository git&quo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865" t="3799" r="53985" b="430"/>
          <a:stretch/>
        </p:blipFill>
        <p:spPr bwMode="auto">
          <a:xfrm>
            <a:off x="2815923" y="1487973"/>
            <a:ext cx="1417320" cy="110642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r>
              <a:rPr lang="fr-FR"/>
              <a:t>2019 - 2020</a:t>
            </a:r>
            <a:endParaRPr lang="fr-CH" dirty="0"/>
          </a:p>
        </p:txBody>
      </p:sp>
      <p:sp>
        <p:nvSpPr>
          <p:cNvPr id="14" name="Espace réservé du numéro de diapositive 13"/>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78048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personnage&quo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585" r="59128"/>
          <a:stretch/>
        </p:blipFill>
        <p:spPr bwMode="auto">
          <a:xfrm>
            <a:off x="1729838" y="3880656"/>
            <a:ext cx="905256" cy="207856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CH" dirty="0"/>
              <a:t>Modification document Word avec Git</a:t>
            </a:r>
          </a:p>
        </p:txBody>
      </p:sp>
      <p:sp>
        <p:nvSpPr>
          <p:cNvPr id="18" name="ZoneTexte 17"/>
          <p:cNvSpPr txBox="1"/>
          <p:nvPr/>
        </p:nvSpPr>
        <p:spPr>
          <a:xfrm>
            <a:off x="1312325" y="5803816"/>
            <a:ext cx="1688592" cy="369332"/>
          </a:xfrm>
          <a:prstGeom prst="rect">
            <a:avLst/>
          </a:prstGeom>
          <a:noFill/>
        </p:spPr>
        <p:txBody>
          <a:bodyPr wrap="square" rtlCol="0">
            <a:spAutoFit/>
          </a:bodyPr>
          <a:lstStyle/>
          <a:p>
            <a:r>
              <a:rPr lang="fr-CH" dirty="0"/>
              <a:t>Cheffe d’équipe</a:t>
            </a:r>
          </a:p>
        </p:txBody>
      </p:sp>
      <p:pic>
        <p:nvPicPr>
          <p:cNvPr id="3074" name="Picture 2" descr="RÃ©sultat de recherche d'images pour &quot;repository git&quot;"/>
          <p:cNvPicPr>
            <a:picLocks noChangeAspect="1" noChangeArrowheads="1"/>
          </p:cNvPicPr>
          <p:nvPr/>
        </p:nvPicPr>
        <p:blipFill rotWithShape="1">
          <a:blip r:embed="rId3">
            <a:extLst>
              <a:ext uri="{28A0092B-C50C-407E-A947-70E740481C1C}">
                <a14:useLocalDpi xmlns:a14="http://schemas.microsoft.com/office/drawing/2010/main" val="0"/>
              </a:ext>
            </a:extLst>
          </a:blip>
          <a:srcRect l="14865" t="3799" r="53985" b="430"/>
          <a:stretch/>
        </p:blipFill>
        <p:spPr bwMode="auto">
          <a:xfrm>
            <a:off x="1638676" y="1690688"/>
            <a:ext cx="1873877" cy="146283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p:nvPr/>
        </p:nvCxnSpPr>
        <p:spPr>
          <a:xfrm flipH="1">
            <a:off x="2130776" y="3075226"/>
            <a:ext cx="51690" cy="85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Image 44"/>
          <p:cNvPicPr>
            <a:picLocks noChangeAspect="1"/>
          </p:cNvPicPr>
          <p:nvPr/>
        </p:nvPicPr>
        <p:blipFill>
          <a:blip r:embed="rId4"/>
          <a:stretch>
            <a:fillRect/>
          </a:stretch>
        </p:blipFill>
        <p:spPr>
          <a:xfrm>
            <a:off x="6972065" y="2120710"/>
            <a:ext cx="761877" cy="782285"/>
          </a:xfrm>
          <a:prstGeom prst="rect">
            <a:avLst/>
          </a:prstGeom>
        </p:spPr>
      </p:pic>
      <p:sp>
        <p:nvSpPr>
          <p:cNvPr id="48" name="Plus 47"/>
          <p:cNvSpPr/>
          <p:nvPr/>
        </p:nvSpPr>
        <p:spPr>
          <a:xfrm>
            <a:off x="6542983" y="2255951"/>
            <a:ext cx="386721" cy="39943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Égal 48"/>
          <p:cNvSpPr/>
          <p:nvPr/>
        </p:nvSpPr>
        <p:spPr>
          <a:xfrm>
            <a:off x="7776303" y="2320992"/>
            <a:ext cx="530352" cy="38171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pic>
        <p:nvPicPr>
          <p:cNvPr id="50" name="Picture 4" descr="RÃ©sultat de recherche d'images pour &quot;document&quo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673" t="-11276" r="-22542" b="-16186"/>
          <a:stretch/>
        </p:blipFill>
        <p:spPr bwMode="auto">
          <a:xfrm>
            <a:off x="8349016" y="2043787"/>
            <a:ext cx="1037139" cy="936127"/>
          </a:xfrm>
          <a:prstGeom prst="rect">
            <a:avLst/>
          </a:prstGeom>
          <a:noFill/>
          <a:extLst>
            <a:ext uri="{909E8E84-426E-40DD-AFC4-6F175D3DCCD1}">
              <a14:hiddenFill xmlns:a14="http://schemas.microsoft.com/office/drawing/2010/main">
                <a:solidFill>
                  <a:srgbClr val="FFFFFF"/>
                </a:solidFill>
              </a14:hiddenFill>
            </a:ext>
          </a:extLst>
        </p:spPr>
      </p:pic>
      <p:pic>
        <p:nvPicPr>
          <p:cNvPr id="51" name="Image 50"/>
          <p:cNvPicPr>
            <a:picLocks noChangeAspect="1"/>
          </p:cNvPicPr>
          <p:nvPr/>
        </p:nvPicPr>
        <p:blipFill rotWithShape="1">
          <a:blip r:embed="rId4"/>
          <a:srcRect l="18391" t="15326" r="17985" b="14259"/>
          <a:stretch/>
        </p:blipFill>
        <p:spPr>
          <a:xfrm>
            <a:off x="2720940" y="4629145"/>
            <a:ext cx="663333" cy="753789"/>
          </a:xfrm>
          <a:prstGeom prst="rect">
            <a:avLst/>
          </a:prstGeom>
        </p:spPr>
      </p:pic>
      <p:pic>
        <p:nvPicPr>
          <p:cNvPr id="47" name="Picture 4" descr="RÃ©sultat de recherche d'images pour &quot;document&quo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673" t="-11276" r="-22542" b="-16186"/>
          <a:stretch/>
        </p:blipFill>
        <p:spPr bwMode="auto">
          <a:xfrm>
            <a:off x="1133432" y="3074478"/>
            <a:ext cx="1037139" cy="93612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necteur droit avec flèche 25"/>
          <p:cNvCxnSpPr/>
          <p:nvPr/>
        </p:nvCxnSpPr>
        <p:spPr>
          <a:xfrm flipH="1" flipV="1">
            <a:off x="2875925" y="3153521"/>
            <a:ext cx="84405" cy="117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3207590" y="2422104"/>
            <a:ext cx="2047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4" descr="RÃ©sultat de recherche d'images pour &quot;document&quo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673" t="-11276" r="-22542" b="-16186"/>
          <a:stretch/>
        </p:blipFill>
        <p:spPr bwMode="auto">
          <a:xfrm>
            <a:off x="5463483" y="1987606"/>
            <a:ext cx="1037139" cy="936127"/>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p:cNvPicPr>
            <a:picLocks noChangeAspect="1"/>
          </p:cNvPicPr>
          <p:nvPr/>
        </p:nvPicPr>
        <p:blipFill rotWithShape="1">
          <a:blip r:embed="rId4"/>
          <a:srcRect l="15303" t="13398" r="21072" b="16188"/>
          <a:stretch/>
        </p:blipFill>
        <p:spPr>
          <a:xfrm>
            <a:off x="8462506" y="2320992"/>
            <a:ext cx="484742" cy="550843"/>
          </a:xfrm>
          <a:prstGeom prst="rect">
            <a:avLst/>
          </a:prstGeom>
        </p:spPr>
      </p:pic>
      <p:sp>
        <p:nvSpPr>
          <p:cNvPr id="3" name="Espace réservé de la date 2"/>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65765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1.0 - Initiation</a:t>
            </a:r>
          </a:p>
        </p:txBody>
      </p:sp>
      <p:sp>
        <p:nvSpPr>
          <p:cNvPr id="3" name="Espace réservé du contenu 2"/>
          <p:cNvSpPr>
            <a:spLocks noGrp="1"/>
          </p:cNvSpPr>
          <p:nvPr>
            <p:ph idx="1"/>
          </p:nvPr>
        </p:nvSpPr>
        <p:spPr/>
        <p:txBody>
          <a:bodyPr/>
          <a:lstStyle/>
          <a:p>
            <a:r>
              <a:rPr lang="fr-CH" dirty="0"/>
              <a:t>Ce scénario vous initiera à l’utilisation du logiciel Git et décrira les différentes étapes à suivre à la mise en place d’un Repo Git.</a:t>
            </a:r>
          </a:p>
          <a:p>
            <a:endParaRPr lang="fr-CH" dirty="0"/>
          </a:p>
          <a:p>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1008031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1.1 – Création du projet</a:t>
            </a:r>
          </a:p>
        </p:txBody>
      </p:sp>
      <p:sp>
        <p:nvSpPr>
          <p:cNvPr id="3" name="Espace réservé du contenu 2"/>
          <p:cNvSpPr>
            <a:spLocks noGrp="1"/>
          </p:cNvSpPr>
          <p:nvPr>
            <p:ph idx="1"/>
          </p:nvPr>
        </p:nvSpPr>
        <p:spPr/>
        <p:txBody>
          <a:bodyPr>
            <a:normAutofit fontScale="85000" lnSpcReduction="20000"/>
          </a:bodyPr>
          <a:lstStyle/>
          <a:p>
            <a:r>
              <a:rPr lang="fr-CH" dirty="0"/>
              <a:t>Pour que vous puissiez travailler sur votre projet, vous devez d’abord le créer sur votre ordinateur. Il sera ainsi stocké localement sur votre machine. </a:t>
            </a:r>
          </a:p>
          <a:p>
            <a:endParaRPr lang="fr-CH" dirty="0"/>
          </a:p>
          <a:p>
            <a:pPr marL="514350" indent="-514350">
              <a:buFont typeface="+mj-lt"/>
              <a:buAutoNum type="arabicPeriod"/>
            </a:pPr>
            <a:r>
              <a:rPr lang="fr-CH" dirty="0">
                <a:solidFill>
                  <a:srgbClr val="0070C0"/>
                </a:solidFill>
              </a:rPr>
              <a:t>Créer un nouveau dossier sous Z:\&lt;&lt;</a:t>
            </a:r>
            <a:r>
              <a:rPr lang="fr-CH" b="1" i="1" dirty="0" err="1">
                <a:solidFill>
                  <a:srgbClr val="0070C0"/>
                </a:solidFill>
              </a:rPr>
              <a:t>premierProjetGit</a:t>
            </a:r>
            <a:r>
              <a:rPr lang="fr-CH" dirty="0">
                <a:solidFill>
                  <a:srgbClr val="0070C0"/>
                </a:solidFill>
              </a:rPr>
              <a:t>&gt;&gt;</a:t>
            </a:r>
          </a:p>
          <a:p>
            <a:pPr marL="457200" lvl="1" indent="0">
              <a:buNone/>
            </a:pPr>
            <a:r>
              <a:rPr lang="fr-CH" sz="1600" dirty="0">
                <a:solidFill>
                  <a:srgbClr val="0070C0"/>
                </a:solidFill>
              </a:rPr>
              <a:t>Alternativement : </a:t>
            </a:r>
          </a:p>
          <a:p>
            <a:pPr marL="457200" lvl="1" indent="0">
              <a:buNone/>
            </a:pPr>
            <a:r>
              <a:rPr lang="fr-CH" sz="1600" i="1" dirty="0">
                <a:solidFill>
                  <a:srgbClr val="0070C0"/>
                </a:solidFill>
              </a:rPr>
              <a:t>Initialiser -&gt; </a:t>
            </a:r>
            <a:r>
              <a:rPr lang="fr-CH" sz="1600" dirty="0">
                <a:solidFill>
                  <a:srgbClr val="0070C0"/>
                </a:solidFill>
                <a:latin typeface="Courier" pitchFamily="2" charset="0"/>
              </a:rPr>
              <a:t>cmd</a:t>
            </a:r>
          </a:p>
          <a:p>
            <a:pPr marL="457200" lvl="1" indent="0">
              <a:buNone/>
            </a:pPr>
            <a:r>
              <a:rPr lang="fr-CH" sz="1600" dirty="0">
                <a:solidFill>
                  <a:srgbClr val="0070C0"/>
                </a:solidFill>
                <a:latin typeface="Courier" pitchFamily="2" charset="0"/>
              </a:rPr>
              <a:t>Z:</a:t>
            </a:r>
          </a:p>
          <a:p>
            <a:pPr marL="457200" lvl="1" indent="0">
              <a:buNone/>
            </a:pPr>
            <a:r>
              <a:rPr lang="fr-CH" sz="1600" dirty="0" err="1">
                <a:solidFill>
                  <a:srgbClr val="0070C0"/>
                </a:solidFill>
                <a:latin typeface="Courier" pitchFamily="2" charset="0"/>
              </a:rPr>
              <a:t>mkdir</a:t>
            </a:r>
            <a:r>
              <a:rPr lang="fr-CH" sz="1600" dirty="0">
                <a:solidFill>
                  <a:srgbClr val="0070C0"/>
                </a:solidFill>
                <a:latin typeface="Courier" pitchFamily="2" charset="0"/>
              </a:rPr>
              <a:t> </a:t>
            </a:r>
            <a:r>
              <a:rPr lang="fr-CH" sz="1600" dirty="0" err="1">
                <a:solidFill>
                  <a:srgbClr val="0070C0"/>
                </a:solidFill>
                <a:latin typeface="Courier" pitchFamily="2" charset="0"/>
              </a:rPr>
              <a:t>premierProjetGit</a:t>
            </a:r>
            <a:r>
              <a:rPr lang="fr-CH" sz="1600" dirty="0">
                <a:solidFill>
                  <a:srgbClr val="0070C0"/>
                </a:solidFill>
                <a:latin typeface="Courier" pitchFamily="2" charset="0"/>
              </a:rPr>
              <a:t>	(créer le dossier)</a:t>
            </a:r>
          </a:p>
          <a:p>
            <a:pPr marL="457200" lvl="1" indent="0">
              <a:buNone/>
            </a:pPr>
            <a:r>
              <a:rPr lang="fr-CH" sz="1600" dirty="0" err="1">
                <a:solidFill>
                  <a:srgbClr val="0070C0"/>
                </a:solidFill>
                <a:latin typeface="Courier" pitchFamily="2" charset="0"/>
              </a:rPr>
              <a:t>dir</a:t>
            </a:r>
            <a:r>
              <a:rPr lang="fr-CH" sz="1600" dirty="0">
                <a:solidFill>
                  <a:srgbClr val="0070C0"/>
                </a:solidFill>
                <a:latin typeface="Courier" pitchFamily="2" charset="0"/>
              </a:rPr>
              <a:t> </a:t>
            </a:r>
            <a:r>
              <a:rPr lang="fr-CH" sz="1600" dirty="0" err="1">
                <a:solidFill>
                  <a:srgbClr val="0070C0"/>
                </a:solidFill>
                <a:latin typeface="Courier" pitchFamily="2" charset="0"/>
              </a:rPr>
              <a:t>premierProjetGit</a:t>
            </a:r>
            <a:r>
              <a:rPr lang="fr-CH" sz="1600" dirty="0">
                <a:solidFill>
                  <a:srgbClr val="0070C0"/>
                </a:solidFill>
                <a:latin typeface="Courier" pitchFamily="2" charset="0"/>
              </a:rPr>
              <a:t>		(liste le contenu du dossier)</a:t>
            </a:r>
          </a:p>
          <a:p>
            <a:pPr marL="457200" lvl="1" indent="0">
              <a:buNone/>
            </a:pPr>
            <a:endParaRPr lang="fr-CH" dirty="0">
              <a:solidFill>
                <a:srgbClr val="0070C0"/>
              </a:solidFill>
            </a:endParaRPr>
          </a:p>
          <a:p>
            <a:pPr marL="514350" indent="-514350">
              <a:buFont typeface="+mj-lt"/>
              <a:buAutoNum type="arabicPeriod"/>
            </a:pPr>
            <a:r>
              <a:rPr lang="fr-CH" dirty="0">
                <a:solidFill>
                  <a:srgbClr val="0070C0"/>
                </a:solidFill>
              </a:rPr>
              <a:t>Déplacez votre fichier python &lt;&lt;bonjour.py&gt;&gt; à l’intérieur de celui-ci (Z:\</a:t>
            </a:r>
            <a:r>
              <a:rPr lang="fr-CH" dirty="0" err="1">
                <a:solidFill>
                  <a:srgbClr val="0070C0"/>
                </a:solidFill>
              </a:rPr>
              <a:t>premierProjetGit</a:t>
            </a:r>
            <a:r>
              <a:rPr lang="fr-CH" dirty="0">
                <a:solidFill>
                  <a:srgbClr val="0070C0"/>
                </a:solidFill>
              </a:rPr>
              <a:t>\)</a:t>
            </a:r>
          </a:p>
          <a:p>
            <a:pPr marL="457200" lvl="1" indent="0">
              <a:buNone/>
            </a:pPr>
            <a:r>
              <a:rPr lang="fr-CH" sz="1600" dirty="0">
                <a:solidFill>
                  <a:srgbClr val="0070C0"/>
                </a:solidFill>
                <a:latin typeface="Courier" pitchFamily="2" charset="0"/>
              </a:rPr>
              <a:t>move </a:t>
            </a:r>
            <a:r>
              <a:rPr lang="fr-CH" sz="1600" dirty="0" err="1">
                <a:solidFill>
                  <a:srgbClr val="0070C0"/>
                </a:solidFill>
                <a:latin typeface="Courier" pitchFamily="2" charset="0"/>
              </a:rPr>
              <a:t>bonjour.py</a:t>
            </a:r>
            <a:r>
              <a:rPr lang="fr-CH" sz="1600" dirty="0">
                <a:solidFill>
                  <a:srgbClr val="0070C0"/>
                </a:solidFill>
                <a:latin typeface="Courier" pitchFamily="2" charset="0"/>
              </a:rPr>
              <a:t> </a:t>
            </a:r>
            <a:r>
              <a:rPr lang="fr-CH" sz="1600" dirty="0" err="1">
                <a:solidFill>
                  <a:srgbClr val="0070C0"/>
                </a:solidFill>
                <a:latin typeface="Courier" pitchFamily="2" charset="0"/>
              </a:rPr>
              <a:t>premierProjetGit</a:t>
            </a:r>
            <a:r>
              <a:rPr lang="fr-CH" sz="1600" dirty="0">
                <a:solidFill>
                  <a:srgbClr val="0070C0"/>
                </a:solidFill>
                <a:latin typeface="Courier" pitchFamily="2" charset="0"/>
              </a:rPr>
              <a:t> (move pour déplacer ou copy pour copier)</a:t>
            </a:r>
          </a:p>
          <a:p>
            <a:pPr marL="457200" lvl="1" indent="0">
              <a:buNone/>
            </a:pPr>
            <a:r>
              <a:rPr lang="fr-CH" sz="1600" dirty="0">
                <a:solidFill>
                  <a:srgbClr val="0070C0"/>
                </a:solidFill>
                <a:latin typeface="Courier" pitchFamily="2" charset="0"/>
              </a:rPr>
              <a:t>cd </a:t>
            </a:r>
            <a:r>
              <a:rPr lang="fr-CH" sz="1600" dirty="0" err="1">
                <a:solidFill>
                  <a:srgbClr val="0070C0"/>
                </a:solidFill>
                <a:latin typeface="Courier" pitchFamily="2" charset="0"/>
              </a:rPr>
              <a:t>premierProjetGit</a:t>
            </a:r>
            <a:endParaRPr lang="fr-CH" sz="1600" dirty="0">
              <a:solidFill>
                <a:srgbClr val="0070C0"/>
              </a:solidFill>
              <a:latin typeface="Courier" pitchFamily="2" charset="0"/>
            </a:endParaRPr>
          </a:p>
          <a:p>
            <a:pPr marL="457200" lvl="1" indent="0">
              <a:buNone/>
            </a:pPr>
            <a:r>
              <a:rPr lang="fr-CH" sz="1600" dirty="0" err="1">
                <a:solidFill>
                  <a:srgbClr val="0070C0"/>
                </a:solidFill>
                <a:latin typeface="Courier" pitchFamily="2" charset="0"/>
              </a:rPr>
              <a:t>dir</a:t>
            </a:r>
            <a:endParaRPr lang="fr-CH" dirty="0">
              <a:solidFill>
                <a:srgbClr val="0070C0"/>
              </a:solidFill>
            </a:endParaRPr>
          </a:p>
          <a:p>
            <a:pPr marL="457200" lvl="1" indent="0">
              <a:buNone/>
            </a:pPr>
            <a:endParaRPr lang="fr-CH" dirty="0">
              <a:solidFill>
                <a:srgbClr val="0070C0"/>
              </a:solidFill>
            </a:endParaRPr>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965495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1.2 - Création du repo</a:t>
            </a:r>
          </a:p>
        </p:txBody>
      </p:sp>
      <p:sp>
        <p:nvSpPr>
          <p:cNvPr id="3" name="Espace réservé du contenu 2"/>
          <p:cNvSpPr>
            <a:spLocks noGrp="1"/>
          </p:cNvSpPr>
          <p:nvPr>
            <p:ph idx="1"/>
          </p:nvPr>
        </p:nvSpPr>
        <p:spPr/>
        <p:txBody>
          <a:bodyPr>
            <a:normAutofit/>
          </a:bodyPr>
          <a:lstStyle/>
          <a:p>
            <a:r>
              <a:rPr lang="fr-CH" dirty="0"/>
              <a:t>Votre projet étant créé avec un premier programme python sur votre ordinateur, il est temps maintenant de le partager avec la communauté de développeur présente sur GitHub.</a:t>
            </a:r>
          </a:p>
          <a:p>
            <a:endParaRPr lang="fr-CH" dirty="0"/>
          </a:p>
          <a:p>
            <a:pPr marL="0" indent="0">
              <a:buNone/>
            </a:pPr>
            <a:r>
              <a:rPr lang="fr-CH" dirty="0">
                <a:solidFill>
                  <a:srgbClr val="0070C0"/>
                </a:solidFill>
              </a:rPr>
              <a:t>Créer un compte GitHub avec comme identifiant votre adresse mail HEG (</a:t>
            </a:r>
            <a:r>
              <a:rPr lang="fr-CH" b="1" i="1" dirty="0">
                <a:solidFill>
                  <a:srgbClr val="0070C0"/>
                </a:solidFill>
                <a:hlinkClick r:id="rId2"/>
              </a:rPr>
              <a:t>prénom.nom</a:t>
            </a:r>
            <a:r>
              <a:rPr lang="fr-CH" dirty="0">
                <a:solidFill>
                  <a:srgbClr val="0070C0"/>
                </a:solidFill>
                <a:hlinkClick r:id="rId2"/>
              </a:rPr>
              <a:t>@etu.hesge.ch</a:t>
            </a:r>
            <a:r>
              <a:rPr lang="fr-CH" dirty="0">
                <a:solidFill>
                  <a:srgbClr val="0070C0"/>
                </a:solidFill>
              </a:rPr>
              <a:t>) </a:t>
            </a:r>
            <a:r>
              <a:rPr lang="fr-CH" sz="1600" dirty="0">
                <a:solidFill>
                  <a:srgbClr val="0070C0"/>
                </a:solidFill>
                <a:hlinkClick r:id="rId3"/>
              </a:rPr>
              <a:t>https://github.com/join?source=header-home</a:t>
            </a:r>
            <a:endParaRPr lang="fr-CH" dirty="0">
              <a:solidFill>
                <a:srgbClr val="0070C0"/>
              </a:solidFill>
            </a:endParaRPr>
          </a:p>
          <a:p>
            <a:pPr marL="514350" indent="-514350">
              <a:buFont typeface="+mj-lt"/>
              <a:buAutoNum type="arabicPeriod"/>
            </a:pPr>
            <a:endParaRPr lang="fr-CH" dirty="0"/>
          </a:p>
          <a:p>
            <a:pPr marL="514350" indent="-514350">
              <a:buFont typeface="+mj-lt"/>
              <a:buAutoNum type="arabicPeriod"/>
            </a:pPr>
            <a:endParaRPr lang="fr-CH" dirty="0"/>
          </a:p>
          <a:p>
            <a:pPr marL="0" indent="0">
              <a:buNone/>
            </a:pPr>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4111441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1.2 – Création du repo</a:t>
            </a:r>
          </a:p>
        </p:txBody>
      </p:sp>
      <p:sp>
        <p:nvSpPr>
          <p:cNvPr id="3" name="Espace réservé du contenu 2"/>
          <p:cNvSpPr>
            <a:spLocks noGrp="1"/>
          </p:cNvSpPr>
          <p:nvPr>
            <p:ph idx="1"/>
          </p:nvPr>
        </p:nvSpPr>
        <p:spPr>
          <a:xfrm>
            <a:off x="838200" y="1825625"/>
            <a:ext cx="4072128" cy="4351338"/>
          </a:xfrm>
        </p:spPr>
        <p:txBody>
          <a:bodyPr/>
          <a:lstStyle/>
          <a:p>
            <a:r>
              <a:rPr lang="fr-CH" dirty="0"/>
              <a:t>Le bouton vert créer vous permet de créer un nouveau </a:t>
            </a:r>
            <a:r>
              <a:rPr lang="fr-CH" dirty="0" err="1"/>
              <a:t>repository</a:t>
            </a:r>
            <a:r>
              <a:rPr lang="fr-CH" dirty="0"/>
              <a:t>. Remplissez ensuite le nom et la description du repo et gardez les autres options par défauts, comme sur l’image.</a:t>
            </a:r>
          </a:p>
          <a:p>
            <a:pPr marL="0" indent="0">
              <a:buNone/>
            </a:pPr>
            <a:endParaRPr lang="fr-CH" dirty="0"/>
          </a:p>
        </p:txBody>
      </p:sp>
      <p:pic>
        <p:nvPicPr>
          <p:cNvPr id="4" name="Image 3"/>
          <p:cNvPicPr>
            <a:picLocks noChangeAspect="1"/>
          </p:cNvPicPr>
          <p:nvPr/>
        </p:nvPicPr>
        <p:blipFill>
          <a:blip r:embed="rId2"/>
          <a:stretch>
            <a:fillRect/>
          </a:stretch>
        </p:blipFill>
        <p:spPr>
          <a:xfrm>
            <a:off x="5843949" y="1690688"/>
            <a:ext cx="5235860" cy="4152159"/>
          </a:xfrm>
          <a:prstGeom prst="rect">
            <a:avLst/>
          </a:prstGeom>
        </p:spPr>
      </p:pic>
      <p:sp>
        <p:nvSpPr>
          <p:cNvPr id="5" name="Espace réservé de la date 4"/>
          <p:cNvSpPr>
            <a:spLocks noGrp="1"/>
          </p:cNvSpPr>
          <p:nvPr>
            <p:ph type="dt" sz="half" idx="10"/>
          </p:nvPr>
        </p:nvSpPr>
        <p:spPr/>
        <p:txBody>
          <a:bodyPr/>
          <a:lstStyle/>
          <a:p>
            <a:r>
              <a:rPr lang="fr-FR"/>
              <a:t>2019 - 2020</a:t>
            </a:r>
            <a:endParaRPr lang="fr-CH" dirty="0"/>
          </a:p>
        </p:txBody>
      </p:sp>
      <p:sp>
        <p:nvSpPr>
          <p:cNvPr id="7" name="Espace réservé du numéro de diapositive 6"/>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728574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p:txBody>
          <a:bodyPr/>
          <a:lstStyle/>
          <a:p>
            <a:r>
              <a:rPr lang="fr-CH" dirty="0"/>
              <a:t>Votre projet est toujours stocké localement sur votre ordinateur, et êtes le (la) seul(e) à pouvoir travailler dessus. Vous avez également créer votre repo sur GitHub, il va maintenant falloir faire le lien entre le repo et votre projet, afin que ce dernier soit visible par la communauté. </a:t>
            </a:r>
          </a:p>
          <a:p>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431422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a:xfrm>
            <a:off x="838200" y="1825625"/>
            <a:ext cx="5182456" cy="4351338"/>
          </a:xfrm>
        </p:spPr>
        <p:txBody>
          <a:bodyPr>
            <a:normAutofit fontScale="92500" lnSpcReduction="10000"/>
          </a:bodyPr>
          <a:lstStyle/>
          <a:p>
            <a:pPr marL="514350" indent="-514350">
              <a:buFont typeface="+mj-lt"/>
              <a:buAutoNum type="arabicPeriod"/>
            </a:pPr>
            <a:r>
              <a:rPr lang="fr-CH" dirty="0">
                <a:solidFill>
                  <a:srgbClr val="0070C0"/>
                </a:solidFill>
              </a:rPr>
              <a:t>Sur le dossier «Z:\</a:t>
            </a:r>
            <a:r>
              <a:rPr lang="fr-CH" dirty="0" err="1">
                <a:solidFill>
                  <a:srgbClr val="0070C0"/>
                </a:solidFill>
              </a:rPr>
              <a:t>premierProjetGit</a:t>
            </a:r>
            <a:r>
              <a:rPr lang="fr-CH" dirty="0">
                <a:solidFill>
                  <a:srgbClr val="0070C0"/>
                </a:solidFill>
              </a:rPr>
              <a:t>» clic-droit puis </a:t>
            </a:r>
            <a:r>
              <a:rPr lang="fr-CH" b="1" i="1" dirty="0">
                <a:solidFill>
                  <a:srgbClr val="0070C0"/>
                </a:solidFill>
              </a:rPr>
              <a:t>Git </a:t>
            </a:r>
            <a:r>
              <a:rPr lang="fr-CH" b="1" i="1" dirty="0" err="1">
                <a:solidFill>
                  <a:srgbClr val="0070C0"/>
                </a:solidFill>
              </a:rPr>
              <a:t>bash</a:t>
            </a:r>
            <a:r>
              <a:rPr lang="fr-CH" b="1" i="1" dirty="0">
                <a:solidFill>
                  <a:srgbClr val="0070C0"/>
                </a:solidFill>
              </a:rPr>
              <a:t> </a:t>
            </a:r>
            <a:r>
              <a:rPr lang="fr-CH" b="1" i="1" dirty="0" err="1">
                <a:solidFill>
                  <a:srgbClr val="0070C0"/>
                </a:solidFill>
              </a:rPr>
              <a:t>here</a:t>
            </a:r>
            <a:r>
              <a:rPr lang="fr-CH" b="1" i="1" dirty="0">
                <a:solidFill>
                  <a:srgbClr val="0070C0"/>
                </a:solidFill>
              </a:rPr>
              <a:t>. </a:t>
            </a:r>
            <a:r>
              <a:rPr lang="fr-CH" sz="1800" i="1" dirty="0">
                <a:solidFill>
                  <a:srgbClr val="0070C0"/>
                </a:solidFill>
              </a:rPr>
              <a:t>Ceci va ouvrir une fenêtre de ligne de commande, c’est avec cette fenêtre que nous allons interagir avec Git. Toutes les commandes que nous allons entrer doivent </a:t>
            </a:r>
            <a:r>
              <a:rPr lang="fr-CH" sz="1800" b="1" i="1" u="sng" dirty="0">
                <a:solidFill>
                  <a:srgbClr val="0070C0"/>
                </a:solidFill>
              </a:rPr>
              <a:t>impérativement </a:t>
            </a:r>
            <a:r>
              <a:rPr lang="fr-CH" sz="1800" i="1" dirty="0">
                <a:solidFill>
                  <a:srgbClr val="0070C0"/>
                </a:solidFill>
              </a:rPr>
              <a:t>commencer par le mot clé «</a:t>
            </a:r>
            <a:r>
              <a:rPr lang="fr-CH" sz="1800" b="1" i="1" u="sng" dirty="0">
                <a:solidFill>
                  <a:srgbClr val="0070C0"/>
                </a:solidFill>
              </a:rPr>
              <a:t>git</a:t>
            </a:r>
            <a:r>
              <a:rPr lang="fr-CH" sz="1800" i="1" dirty="0">
                <a:solidFill>
                  <a:srgbClr val="0070C0"/>
                </a:solidFill>
              </a:rPr>
              <a:t>»</a:t>
            </a:r>
          </a:p>
          <a:p>
            <a:pPr marL="457200" lvl="1" indent="0">
              <a:buNone/>
            </a:pPr>
            <a:r>
              <a:rPr lang="fr-CH" sz="1400" i="1" dirty="0">
                <a:solidFill>
                  <a:srgbClr val="0070C0"/>
                </a:solidFill>
              </a:rPr>
              <a:t>Alternativement : </a:t>
            </a:r>
          </a:p>
          <a:p>
            <a:pPr marL="457200" lvl="1" indent="0">
              <a:buNone/>
            </a:pPr>
            <a:r>
              <a:rPr lang="fr-CH" sz="1400" i="1" dirty="0">
                <a:solidFill>
                  <a:srgbClr val="0070C0"/>
                </a:solidFill>
              </a:rPr>
              <a:t>Initialiser -&gt; cmd</a:t>
            </a:r>
          </a:p>
          <a:p>
            <a:pPr marL="457200" lvl="1" indent="0">
              <a:buNone/>
            </a:pPr>
            <a:r>
              <a:rPr lang="fr-CH" sz="1400" i="1" dirty="0">
                <a:solidFill>
                  <a:srgbClr val="0070C0"/>
                </a:solidFill>
              </a:rPr>
              <a:t>Z:</a:t>
            </a:r>
          </a:p>
          <a:p>
            <a:pPr marL="457200" lvl="1" indent="0">
              <a:buNone/>
            </a:pPr>
            <a:r>
              <a:rPr lang="fr-CH" sz="1400" i="1" dirty="0">
                <a:solidFill>
                  <a:srgbClr val="0070C0"/>
                </a:solidFill>
              </a:rPr>
              <a:t>cd </a:t>
            </a:r>
            <a:r>
              <a:rPr lang="fr-CH" sz="1400" i="1" dirty="0" err="1">
                <a:solidFill>
                  <a:srgbClr val="0070C0"/>
                </a:solidFill>
              </a:rPr>
              <a:t>premierProjetGit</a:t>
            </a:r>
            <a:endParaRPr lang="fr-CH" sz="1400" i="1" dirty="0">
              <a:solidFill>
                <a:srgbClr val="0070C0"/>
              </a:solidFill>
            </a:endParaRPr>
          </a:p>
          <a:p>
            <a:pPr marL="457200" lvl="1" indent="0">
              <a:buNone/>
            </a:pPr>
            <a:r>
              <a:rPr lang="fr-CH" sz="1400" i="1" dirty="0" err="1">
                <a:solidFill>
                  <a:srgbClr val="0070C0"/>
                </a:solidFill>
              </a:rPr>
              <a:t>dir</a:t>
            </a:r>
            <a:endParaRPr lang="fr-CH" sz="1400" i="1" dirty="0">
              <a:solidFill>
                <a:srgbClr val="0070C0"/>
              </a:solidFill>
            </a:endParaRPr>
          </a:p>
          <a:p>
            <a:pPr marL="514350" indent="-514350">
              <a:buFont typeface="+mj-lt"/>
              <a:buAutoNum type="arabicPeriod"/>
            </a:pPr>
            <a:r>
              <a:rPr lang="fr-CH" dirty="0">
                <a:solidFill>
                  <a:srgbClr val="0070C0"/>
                </a:solidFill>
              </a:rPr>
              <a:t>On commence par initialiser git dans notre dossier. On entre donc la commande «</a:t>
            </a:r>
            <a:r>
              <a:rPr lang="fr-CH" b="1" dirty="0">
                <a:solidFill>
                  <a:srgbClr val="0070C0"/>
                </a:solidFill>
              </a:rPr>
              <a:t>git </a:t>
            </a:r>
            <a:r>
              <a:rPr lang="fr-CH" b="1" dirty="0" err="1">
                <a:solidFill>
                  <a:srgbClr val="0070C0"/>
                </a:solidFill>
              </a:rPr>
              <a:t>init</a:t>
            </a:r>
            <a:r>
              <a:rPr lang="fr-CH" dirty="0">
                <a:solidFill>
                  <a:srgbClr val="0070C0"/>
                </a:solidFill>
              </a:rPr>
              <a:t>». </a:t>
            </a:r>
            <a:endParaRPr lang="fr-CH" sz="1800" i="1" dirty="0">
              <a:solidFill>
                <a:srgbClr val="0070C0"/>
              </a:solidFill>
            </a:endParaRPr>
          </a:p>
          <a:p>
            <a:pPr marL="514350" indent="-514350">
              <a:buFont typeface="+mj-lt"/>
              <a:buAutoNum type="arabicPeriod"/>
            </a:pPr>
            <a:endParaRPr lang="fr-CH" dirty="0">
              <a:solidFill>
                <a:srgbClr val="0070C0"/>
              </a:solidFill>
            </a:endParaRPr>
          </a:p>
          <a:p>
            <a:endParaRPr lang="fr-CH" dirty="0"/>
          </a:p>
        </p:txBody>
      </p:sp>
      <p:pic>
        <p:nvPicPr>
          <p:cNvPr id="4" name="Image 3"/>
          <p:cNvPicPr>
            <a:picLocks noChangeAspect="1"/>
          </p:cNvPicPr>
          <p:nvPr/>
        </p:nvPicPr>
        <p:blipFill>
          <a:blip r:embed="rId2"/>
          <a:stretch>
            <a:fillRect/>
          </a:stretch>
        </p:blipFill>
        <p:spPr>
          <a:xfrm>
            <a:off x="6698791" y="1825625"/>
            <a:ext cx="4931234" cy="2766923"/>
          </a:xfrm>
          <a:prstGeom prst="rect">
            <a:avLst/>
          </a:prstGeom>
        </p:spPr>
      </p:pic>
      <p:sp>
        <p:nvSpPr>
          <p:cNvPr id="6" name="Espace réservé de la date 5"/>
          <p:cNvSpPr>
            <a:spLocks noGrp="1"/>
          </p:cNvSpPr>
          <p:nvPr>
            <p:ph type="dt" sz="half" idx="10"/>
          </p:nvPr>
        </p:nvSpPr>
        <p:spPr/>
        <p:txBody>
          <a:bodyPr/>
          <a:lstStyle/>
          <a:p>
            <a:r>
              <a:rPr lang="fr-FR"/>
              <a:t>2019 - 2020</a:t>
            </a:r>
            <a:endParaRPr lang="fr-CH" dirty="0"/>
          </a:p>
        </p:txBody>
      </p:sp>
      <p:sp>
        <p:nvSpPr>
          <p:cNvPr id="8" name="Espace réservé du numéro de diapositive 7"/>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324525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Sommaire</a:t>
            </a:r>
          </a:p>
        </p:txBody>
      </p:sp>
      <p:sp>
        <p:nvSpPr>
          <p:cNvPr id="3" name="Espace réservé du contenu 2"/>
          <p:cNvSpPr>
            <a:spLocks noGrp="1"/>
          </p:cNvSpPr>
          <p:nvPr>
            <p:ph idx="1"/>
          </p:nvPr>
        </p:nvSpPr>
        <p:spPr/>
        <p:txBody>
          <a:bodyPr>
            <a:normAutofit lnSpcReduction="10000"/>
          </a:bodyPr>
          <a:lstStyle/>
          <a:p>
            <a:r>
              <a:rPr lang="fr-CH" dirty="0"/>
              <a:t>Qu’est-ce-que Python ?</a:t>
            </a:r>
          </a:p>
          <a:p>
            <a:endParaRPr lang="fr-CH" dirty="0"/>
          </a:p>
          <a:p>
            <a:r>
              <a:rPr lang="fr-CH" dirty="0"/>
              <a:t>Créer un script Python</a:t>
            </a:r>
          </a:p>
          <a:p>
            <a:endParaRPr lang="fr-CH" dirty="0"/>
          </a:p>
          <a:p>
            <a:r>
              <a:rPr lang="fr-CH" dirty="0"/>
              <a:t>Qu’est-ce-que Git? </a:t>
            </a:r>
          </a:p>
          <a:p>
            <a:endParaRPr lang="fr-CH" dirty="0"/>
          </a:p>
          <a:p>
            <a:r>
              <a:rPr lang="fr-CH" dirty="0"/>
              <a:t>Comment utiliser Git ?</a:t>
            </a:r>
          </a:p>
          <a:p>
            <a:endParaRPr lang="fr-CH" dirty="0"/>
          </a:p>
          <a:p>
            <a:r>
              <a:rPr lang="fr-CH" dirty="0" err="1"/>
              <a:t>PyCharm</a:t>
            </a:r>
            <a:r>
              <a:rPr lang="fr-CH" dirty="0"/>
              <a:t> </a:t>
            </a:r>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3587153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p:txBody>
          <a:bodyPr/>
          <a:lstStyle/>
          <a:p>
            <a:pPr marL="0" indent="0">
              <a:buNone/>
            </a:pPr>
            <a:r>
              <a:rPr lang="fr-CH" dirty="0">
                <a:solidFill>
                  <a:srgbClr val="0070C0"/>
                </a:solidFill>
              </a:rPr>
              <a:t>Pour vérifier que ça a fonctionné, le contenu de votre dossier doit ressembler à ceci : </a:t>
            </a:r>
          </a:p>
          <a:p>
            <a:pPr marL="514350" indent="-514350">
              <a:buFont typeface="+mj-lt"/>
              <a:buAutoNum type="arabicPeriod"/>
            </a:pPr>
            <a:endParaRPr lang="fr-CH" dirty="0">
              <a:solidFill>
                <a:srgbClr val="0070C0"/>
              </a:solidFill>
            </a:endParaRPr>
          </a:p>
          <a:p>
            <a:pPr marL="514350" indent="-514350">
              <a:buFont typeface="+mj-lt"/>
              <a:buAutoNum type="arabicPeriod"/>
            </a:pPr>
            <a:endParaRPr lang="fr-CH" dirty="0">
              <a:solidFill>
                <a:srgbClr val="0070C0"/>
              </a:solidFill>
            </a:endParaRPr>
          </a:p>
          <a:p>
            <a:pPr marL="514350" indent="-514350">
              <a:buFont typeface="+mj-lt"/>
              <a:buAutoNum type="arabicPeriod"/>
            </a:pPr>
            <a:endParaRPr lang="fr-CH" dirty="0">
              <a:solidFill>
                <a:srgbClr val="0070C0"/>
              </a:solidFill>
            </a:endParaRPr>
          </a:p>
          <a:p>
            <a:pPr marL="0" indent="0">
              <a:buNone/>
            </a:pPr>
            <a:r>
              <a:rPr lang="fr-CH" dirty="0">
                <a:solidFill>
                  <a:srgbClr val="0070C0"/>
                </a:solidFill>
              </a:rPr>
              <a:t>Si vous n’avez pas ce contenu, demandez à votre assistant préféré de vous aider </a:t>
            </a:r>
            <a:r>
              <a:rPr lang="fr-CH" dirty="0">
                <a:solidFill>
                  <a:srgbClr val="0070C0"/>
                </a:solidFill>
                <a:sym typeface="Wingdings" panose="05000000000000000000" pitchFamily="2" charset="2"/>
              </a:rPr>
              <a:t> !</a:t>
            </a:r>
            <a:endParaRPr lang="fr-CH" dirty="0">
              <a:solidFill>
                <a:srgbClr val="0070C0"/>
              </a:solidFill>
            </a:endParaRPr>
          </a:p>
          <a:p>
            <a:endParaRPr lang="fr-CH" dirty="0"/>
          </a:p>
        </p:txBody>
      </p:sp>
      <p:pic>
        <p:nvPicPr>
          <p:cNvPr id="4" name="Image 3"/>
          <p:cNvPicPr>
            <a:picLocks noChangeAspect="1"/>
          </p:cNvPicPr>
          <p:nvPr/>
        </p:nvPicPr>
        <p:blipFill>
          <a:blip r:embed="rId2"/>
          <a:stretch>
            <a:fillRect/>
          </a:stretch>
        </p:blipFill>
        <p:spPr>
          <a:xfrm>
            <a:off x="4607184" y="2743994"/>
            <a:ext cx="2343150" cy="1257300"/>
          </a:xfrm>
          <a:prstGeom prst="rect">
            <a:avLst/>
          </a:prstGeom>
        </p:spPr>
      </p:pic>
      <p:sp>
        <p:nvSpPr>
          <p:cNvPr id="5" name="Espace réservé de la date 4"/>
          <p:cNvSpPr>
            <a:spLocks noGrp="1"/>
          </p:cNvSpPr>
          <p:nvPr>
            <p:ph type="dt" sz="half" idx="10"/>
          </p:nvPr>
        </p:nvSpPr>
        <p:spPr/>
        <p:txBody>
          <a:bodyPr/>
          <a:lstStyle/>
          <a:p>
            <a:r>
              <a:rPr lang="fr-FR"/>
              <a:t>2019 - 2020</a:t>
            </a:r>
            <a:endParaRPr lang="fr-CH" dirty="0"/>
          </a:p>
        </p:txBody>
      </p:sp>
      <p:sp>
        <p:nvSpPr>
          <p:cNvPr id="7" name="Espace réservé du numéro de diapositive 6"/>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3446953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a:xfrm>
            <a:off x="838200" y="1825625"/>
            <a:ext cx="5114731" cy="4351338"/>
          </a:xfrm>
        </p:spPr>
        <p:txBody>
          <a:bodyPr/>
          <a:lstStyle/>
          <a:p>
            <a:r>
              <a:rPr lang="fr-CH" dirty="0"/>
              <a:t>Une fois git initialisé dans notre dossier, il faut sauvegarder notre fichier sur git. Mais avant cela, il faut définir ce que nous souhaitons ajouter à la sauvegarde.</a:t>
            </a:r>
          </a:p>
          <a:p>
            <a:pPr marL="514350" indent="-514350">
              <a:buFont typeface="+mj-lt"/>
              <a:buAutoNum type="arabicPeriod"/>
            </a:pPr>
            <a:endParaRPr lang="fr-CH" dirty="0"/>
          </a:p>
          <a:p>
            <a:pPr marL="0" indent="0">
              <a:buNone/>
            </a:pPr>
            <a:r>
              <a:rPr lang="fr-CH" dirty="0">
                <a:solidFill>
                  <a:srgbClr val="0070C0"/>
                </a:solidFill>
              </a:rPr>
              <a:t>Utiliser la commande «</a:t>
            </a:r>
            <a:r>
              <a:rPr lang="fr-CH" b="1" dirty="0">
                <a:solidFill>
                  <a:srgbClr val="0070C0"/>
                </a:solidFill>
              </a:rPr>
              <a:t>git </a:t>
            </a:r>
            <a:r>
              <a:rPr lang="fr-CH" b="1" dirty="0" err="1">
                <a:solidFill>
                  <a:srgbClr val="0070C0"/>
                </a:solidFill>
              </a:rPr>
              <a:t>add</a:t>
            </a:r>
            <a:r>
              <a:rPr lang="fr-CH" b="1" dirty="0">
                <a:solidFill>
                  <a:srgbClr val="0070C0"/>
                </a:solidFill>
              </a:rPr>
              <a:t> </a:t>
            </a:r>
            <a:r>
              <a:rPr lang="fr-CH" b="1" i="1" dirty="0">
                <a:solidFill>
                  <a:srgbClr val="0070C0"/>
                </a:solidFill>
              </a:rPr>
              <a:t>nom du fichier</a:t>
            </a:r>
            <a:r>
              <a:rPr lang="fr-CH" dirty="0">
                <a:solidFill>
                  <a:srgbClr val="0070C0"/>
                </a:solidFill>
              </a:rPr>
              <a:t>» pour ajouter ce fichier à notre sauvegarde.</a:t>
            </a:r>
          </a:p>
          <a:p>
            <a:pPr marL="0" indent="0">
              <a:buNone/>
            </a:pPr>
            <a:endParaRPr lang="fr-CH" dirty="0"/>
          </a:p>
        </p:txBody>
      </p:sp>
      <p:pic>
        <p:nvPicPr>
          <p:cNvPr id="5" name="Image 4"/>
          <p:cNvPicPr>
            <a:picLocks noChangeAspect="1"/>
          </p:cNvPicPr>
          <p:nvPr/>
        </p:nvPicPr>
        <p:blipFill>
          <a:blip r:embed="rId2"/>
          <a:stretch>
            <a:fillRect/>
          </a:stretch>
        </p:blipFill>
        <p:spPr>
          <a:xfrm>
            <a:off x="6417226" y="1690688"/>
            <a:ext cx="5553075" cy="3086100"/>
          </a:xfrm>
          <a:prstGeom prst="rect">
            <a:avLst/>
          </a:prstGeom>
        </p:spPr>
      </p:pic>
      <p:sp>
        <p:nvSpPr>
          <p:cNvPr id="6" name="ZoneTexte 5"/>
          <p:cNvSpPr txBox="1"/>
          <p:nvPr/>
        </p:nvSpPr>
        <p:spPr>
          <a:xfrm>
            <a:off x="6559420" y="5234473"/>
            <a:ext cx="5309119" cy="923330"/>
          </a:xfrm>
          <a:prstGeom prst="rect">
            <a:avLst/>
          </a:prstGeom>
          <a:noFill/>
        </p:spPr>
        <p:txBody>
          <a:bodyPr wrap="square" rtlCol="0">
            <a:spAutoFit/>
          </a:bodyPr>
          <a:lstStyle/>
          <a:p>
            <a:r>
              <a:rPr lang="fr-CH" b="1" u="sng" dirty="0"/>
              <a:t>Astuce</a:t>
            </a:r>
            <a:r>
              <a:rPr lang="fr-CH" dirty="0"/>
              <a:t> : </a:t>
            </a:r>
            <a:r>
              <a:rPr lang="fr-CH" i="1" dirty="0">
                <a:solidFill>
                  <a:srgbClr val="00B050"/>
                </a:solidFill>
              </a:rPr>
              <a:t>Utilisez la commande «git </a:t>
            </a:r>
            <a:r>
              <a:rPr lang="fr-CH" i="1" dirty="0" err="1">
                <a:solidFill>
                  <a:srgbClr val="00B050"/>
                </a:solidFill>
              </a:rPr>
              <a:t>add</a:t>
            </a:r>
            <a:r>
              <a:rPr lang="fr-CH" i="1" dirty="0">
                <a:solidFill>
                  <a:srgbClr val="00B050"/>
                </a:solidFill>
              </a:rPr>
              <a:t> .» pour ajouter tous les documents, dans le cas où il y en a beaucoup à sauvegarder</a:t>
            </a:r>
          </a:p>
        </p:txBody>
      </p:sp>
      <p:sp>
        <p:nvSpPr>
          <p:cNvPr id="7" name="Espace réservé de la date 6"/>
          <p:cNvSpPr>
            <a:spLocks noGrp="1"/>
          </p:cNvSpPr>
          <p:nvPr>
            <p:ph type="dt" sz="half" idx="10"/>
          </p:nvPr>
        </p:nvSpPr>
        <p:spPr/>
        <p:txBody>
          <a:bodyPr/>
          <a:lstStyle/>
          <a:p>
            <a:r>
              <a:rPr lang="fr-FR"/>
              <a:t>2019 - 2020</a:t>
            </a:r>
            <a:endParaRPr lang="fr-CH" dirty="0"/>
          </a:p>
        </p:txBody>
      </p:sp>
      <p:sp>
        <p:nvSpPr>
          <p:cNvPr id="9" name="Espace réservé du numéro de diapositive 8"/>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370547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a:xfrm>
            <a:off x="838200" y="1825625"/>
            <a:ext cx="4778829" cy="4351338"/>
          </a:xfrm>
        </p:spPr>
        <p:txBody>
          <a:bodyPr/>
          <a:lstStyle/>
          <a:p>
            <a:r>
              <a:rPr lang="fr-CH" dirty="0"/>
              <a:t>Tous nos documents (dans ce cas précis, uniquement le fichier </a:t>
            </a:r>
            <a:r>
              <a:rPr lang="fr-CH" i="1" dirty="0"/>
              <a:t>bonjour.py</a:t>
            </a:r>
            <a:r>
              <a:rPr lang="fr-CH" dirty="0"/>
              <a:t>) sont prêts à être sauvegarder.</a:t>
            </a:r>
          </a:p>
          <a:p>
            <a:endParaRPr lang="fr-CH" dirty="0"/>
          </a:p>
          <a:p>
            <a:pPr marL="514350" indent="-514350">
              <a:buFont typeface="+mj-lt"/>
              <a:buAutoNum type="arabicPeriod"/>
            </a:pPr>
            <a:r>
              <a:rPr lang="fr-CH" dirty="0">
                <a:solidFill>
                  <a:srgbClr val="0070C0"/>
                </a:solidFill>
              </a:rPr>
              <a:t>Pour effectuer la sauvegarde, utilisez la commande «</a:t>
            </a:r>
            <a:r>
              <a:rPr lang="fr-CH" b="1" dirty="0">
                <a:solidFill>
                  <a:srgbClr val="0070C0"/>
                </a:solidFill>
              </a:rPr>
              <a:t>git commit –m </a:t>
            </a:r>
            <a:r>
              <a:rPr lang="fr-CH" dirty="0">
                <a:solidFill>
                  <a:srgbClr val="0070C0"/>
                </a:solidFill>
              </a:rPr>
              <a:t>´´</a:t>
            </a:r>
            <a:r>
              <a:rPr lang="fr-CH" b="1" i="1" dirty="0">
                <a:solidFill>
                  <a:srgbClr val="0070C0"/>
                </a:solidFill>
              </a:rPr>
              <a:t>description de la sauvegarde´´</a:t>
            </a:r>
            <a:r>
              <a:rPr lang="fr-CH" dirty="0">
                <a:solidFill>
                  <a:srgbClr val="0070C0"/>
                </a:solidFill>
              </a:rPr>
              <a:t>».</a:t>
            </a:r>
          </a:p>
        </p:txBody>
      </p:sp>
      <p:pic>
        <p:nvPicPr>
          <p:cNvPr id="4" name="Image 3"/>
          <p:cNvPicPr>
            <a:picLocks noChangeAspect="1"/>
          </p:cNvPicPr>
          <p:nvPr/>
        </p:nvPicPr>
        <p:blipFill>
          <a:blip r:embed="rId2"/>
          <a:stretch>
            <a:fillRect/>
          </a:stretch>
        </p:blipFill>
        <p:spPr>
          <a:xfrm>
            <a:off x="6356673" y="1825625"/>
            <a:ext cx="5543550" cy="3057525"/>
          </a:xfrm>
          <a:prstGeom prst="rect">
            <a:avLst/>
          </a:prstGeom>
        </p:spPr>
      </p:pic>
      <p:sp>
        <p:nvSpPr>
          <p:cNvPr id="5" name="Espace réservé de la date 4"/>
          <p:cNvSpPr>
            <a:spLocks noGrp="1"/>
          </p:cNvSpPr>
          <p:nvPr>
            <p:ph type="dt" sz="half" idx="10"/>
          </p:nvPr>
        </p:nvSpPr>
        <p:spPr/>
        <p:txBody>
          <a:bodyPr/>
          <a:lstStyle/>
          <a:p>
            <a:r>
              <a:rPr lang="fr-FR"/>
              <a:t>2019 - 2020</a:t>
            </a:r>
            <a:endParaRPr lang="fr-CH" dirty="0"/>
          </a:p>
        </p:txBody>
      </p:sp>
      <p:sp>
        <p:nvSpPr>
          <p:cNvPr id="7" name="Espace réservé du numéro de diapositive 6"/>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1380788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a:xfrm>
            <a:off x="658197" y="1690688"/>
            <a:ext cx="5152053" cy="4351338"/>
          </a:xfrm>
        </p:spPr>
        <p:txBody>
          <a:bodyPr>
            <a:normAutofit fontScale="92500" lnSpcReduction="10000"/>
          </a:bodyPr>
          <a:lstStyle/>
          <a:p>
            <a:r>
              <a:rPr lang="fr-CH" dirty="0"/>
              <a:t>Nos documents sont maintenant sauvegardés localement, ce qui a créé une version de notre projet. L’objectif actuel va être de lier notre dossier au repo Git, pour pouvoir ensuite déposer notre projet en ligne.</a:t>
            </a:r>
          </a:p>
          <a:p>
            <a:endParaRPr lang="fr-CH" dirty="0"/>
          </a:p>
          <a:p>
            <a:pPr marL="0" indent="0">
              <a:buNone/>
            </a:pPr>
            <a:r>
              <a:rPr lang="fr-CH" dirty="0">
                <a:solidFill>
                  <a:srgbClr val="0070C0"/>
                </a:solidFill>
              </a:rPr>
              <a:t>Entrez la commande «</a:t>
            </a:r>
            <a:r>
              <a:rPr lang="fr-CH" b="1" dirty="0">
                <a:solidFill>
                  <a:srgbClr val="0070C0"/>
                </a:solidFill>
              </a:rPr>
              <a:t>git </a:t>
            </a:r>
            <a:r>
              <a:rPr lang="fr-CH" b="1" dirty="0" err="1">
                <a:solidFill>
                  <a:srgbClr val="0070C0"/>
                </a:solidFill>
              </a:rPr>
              <a:t>remote</a:t>
            </a:r>
            <a:r>
              <a:rPr lang="fr-CH" b="1" dirty="0">
                <a:solidFill>
                  <a:srgbClr val="0070C0"/>
                </a:solidFill>
              </a:rPr>
              <a:t> </a:t>
            </a:r>
            <a:r>
              <a:rPr lang="fr-CH" b="1" dirty="0" err="1">
                <a:solidFill>
                  <a:srgbClr val="0070C0"/>
                </a:solidFill>
              </a:rPr>
              <a:t>add</a:t>
            </a:r>
            <a:r>
              <a:rPr lang="fr-CH" b="1" dirty="0">
                <a:solidFill>
                  <a:srgbClr val="0070C0"/>
                </a:solidFill>
              </a:rPr>
              <a:t> </a:t>
            </a:r>
            <a:r>
              <a:rPr lang="fr-CH" b="1" dirty="0" err="1">
                <a:solidFill>
                  <a:srgbClr val="0070C0"/>
                </a:solidFill>
              </a:rPr>
              <a:t>origin</a:t>
            </a:r>
            <a:r>
              <a:rPr lang="fr-CH" b="1" dirty="0">
                <a:solidFill>
                  <a:srgbClr val="0070C0"/>
                </a:solidFill>
              </a:rPr>
              <a:t> https://github.com/</a:t>
            </a:r>
            <a:r>
              <a:rPr lang="fr-CH" b="1" i="1" dirty="0" err="1">
                <a:solidFill>
                  <a:srgbClr val="0070C0"/>
                </a:solidFill>
              </a:rPr>
              <a:t>votreUsername</a:t>
            </a:r>
            <a:r>
              <a:rPr lang="fr-CH" b="1" dirty="0">
                <a:solidFill>
                  <a:srgbClr val="0070C0"/>
                </a:solidFill>
              </a:rPr>
              <a:t>/</a:t>
            </a:r>
            <a:r>
              <a:rPr lang="fr-CH" b="1" i="1" dirty="0" err="1">
                <a:solidFill>
                  <a:srgbClr val="0070C0"/>
                </a:solidFill>
              </a:rPr>
              <a:t>nomDeVotreRepo</a:t>
            </a:r>
            <a:r>
              <a:rPr lang="fr-CH" b="1" dirty="0" err="1">
                <a:solidFill>
                  <a:srgbClr val="0070C0"/>
                </a:solidFill>
              </a:rPr>
              <a:t>.git</a:t>
            </a:r>
            <a:r>
              <a:rPr lang="fr-CH" b="1" dirty="0">
                <a:solidFill>
                  <a:srgbClr val="0070C0"/>
                </a:solidFill>
              </a:rPr>
              <a:t>»</a:t>
            </a:r>
            <a:endParaRPr lang="fr-CH" dirty="0">
              <a:solidFill>
                <a:srgbClr val="0070C0"/>
              </a:solidFill>
            </a:endParaRPr>
          </a:p>
        </p:txBody>
      </p:sp>
      <p:pic>
        <p:nvPicPr>
          <p:cNvPr id="4" name="Image 3"/>
          <p:cNvPicPr>
            <a:picLocks noChangeAspect="1"/>
          </p:cNvPicPr>
          <p:nvPr/>
        </p:nvPicPr>
        <p:blipFill>
          <a:blip r:embed="rId2"/>
          <a:stretch>
            <a:fillRect/>
          </a:stretch>
        </p:blipFill>
        <p:spPr>
          <a:xfrm>
            <a:off x="6207968" y="1690688"/>
            <a:ext cx="5543550" cy="3095625"/>
          </a:xfrm>
          <a:prstGeom prst="rect">
            <a:avLst/>
          </a:prstGeom>
        </p:spPr>
      </p:pic>
      <p:sp>
        <p:nvSpPr>
          <p:cNvPr id="5" name="ZoneTexte 4"/>
          <p:cNvSpPr txBox="1"/>
          <p:nvPr/>
        </p:nvSpPr>
        <p:spPr>
          <a:xfrm>
            <a:off x="6064434" y="5056187"/>
            <a:ext cx="5575116" cy="646331"/>
          </a:xfrm>
          <a:prstGeom prst="rect">
            <a:avLst/>
          </a:prstGeom>
          <a:noFill/>
        </p:spPr>
        <p:txBody>
          <a:bodyPr wrap="none" rtlCol="0">
            <a:spAutoFit/>
          </a:bodyPr>
          <a:lstStyle/>
          <a:p>
            <a:r>
              <a:rPr lang="fr-CH" i="1" dirty="0">
                <a:solidFill>
                  <a:srgbClr val="00B050"/>
                </a:solidFill>
              </a:rPr>
              <a:t>Cette commande est utilisée uniquement la première fois</a:t>
            </a:r>
            <a:br>
              <a:rPr lang="fr-CH" i="1" dirty="0">
                <a:solidFill>
                  <a:srgbClr val="00B050"/>
                </a:solidFill>
              </a:rPr>
            </a:br>
            <a:r>
              <a:rPr lang="fr-CH" i="1" dirty="0">
                <a:solidFill>
                  <a:srgbClr val="00B050"/>
                </a:solidFill>
              </a:rPr>
              <a:t>que nous déposons un dossier sur Git.</a:t>
            </a:r>
          </a:p>
        </p:txBody>
      </p:sp>
      <p:sp>
        <p:nvSpPr>
          <p:cNvPr id="6" name="Espace réservé de la date 5"/>
          <p:cNvSpPr>
            <a:spLocks noGrp="1"/>
          </p:cNvSpPr>
          <p:nvPr>
            <p:ph type="dt" sz="half" idx="10"/>
          </p:nvPr>
        </p:nvSpPr>
        <p:spPr/>
        <p:txBody>
          <a:bodyPr/>
          <a:lstStyle/>
          <a:p>
            <a:r>
              <a:rPr lang="fr-FR"/>
              <a:t>2019 - 2020</a:t>
            </a:r>
            <a:endParaRPr lang="fr-CH" dirty="0"/>
          </a:p>
        </p:txBody>
      </p:sp>
      <p:sp>
        <p:nvSpPr>
          <p:cNvPr id="8" name="Espace réservé du numéro de diapositive 7"/>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1170183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1.3 – Projet local =&gt; projet en ligne</a:t>
            </a:r>
          </a:p>
        </p:txBody>
      </p:sp>
      <p:sp>
        <p:nvSpPr>
          <p:cNvPr id="3" name="Espace réservé du contenu 2"/>
          <p:cNvSpPr>
            <a:spLocks noGrp="1"/>
          </p:cNvSpPr>
          <p:nvPr>
            <p:ph idx="1"/>
          </p:nvPr>
        </p:nvSpPr>
        <p:spPr>
          <a:xfrm>
            <a:off x="838200" y="1825625"/>
            <a:ext cx="4508241" cy="4351338"/>
          </a:xfrm>
        </p:spPr>
        <p:txBody>
          <a:bodyPr>
            <a:normAutofit lnSpcReduction="10000"/>
          </a:bodyPr>
          <a:lstStyle/>
          <a:p>
            <a:r>
              <a:rPr lang="fr-CH" dirty="0"/>
              <a:t>Le lien entre notre dossier et le repo Git est créé. Il ne nous reste plus qu’à déposer le dossier sur le repo.</a:t>
            </a:r>
          </a:p>
          <a:p>
            <a:endParaRPr lang="fr-CH" dirty="0"/>
          </a:p>
          <a:p>
            <a:pPr marL="514350" indent="-514350">
              <a:buFont typeface="+mj-lt"/>
              <a:buAutoNum type="arabicPeriod"/>
            </a:pPr>
            <a:r>
              <a:rPr lang="fr-CH" dirty="0">
                <a:solidFill>
                  <a:srgbClr val="0070C0"/>
                </a:solidFill>
              </a:rPr>
              <a:t>Entrez la commande «</a:t>
            </a:r>
            <a:r>
              <a:rPr lang="fr-CH" b="1" dirty="0">
                <a:solidFill>
                  <a:srgbClr val="0070C0"/>
                </a:solidFill>
              </a:rPr>
              <a:t>git push –u </a:t>
            </a:r>
            <a:r>
              <a:rPr lang="fr-CH" b="1" dirty="0" err="1">
                <a:solidFill>
                  <a:srgbClr val="0070C0"/>
                </a:solidFill>
              </a:rPr>
              <a:t>origin</a:t>
            </a:r>
            <a:r>
              <a:rPr lang="fr-CH" b="1" dirty="0">
                <a:solidFill>
                  <a:srgbClr val="0070C0"/>
                </a:solidFill>
              </a:rPr>
              <a:t> master»</a:t>
            </a:r>
            <a:r>
              <a:rPr lang="fr-CH" dirty="0">
                <a:solidFill>
                  <a:srgbClr val="0070C0"/>
                </a:solidFill>
              </a:rPr>
              <a:t>.</a:t>
            </a:r>
          </a:p>
          <a:p>
            <a:pPr marL="514350" indent="-514350">
              <a:buFont typeface="+mj-lt"/>
              <a:buAutoNum type="arabicPeriod"/>
            </a:pPr>
            <a:r>
              <a:rPr lang="fr-CH" dirty="0">
                <a:solidFill>
                  <a:srgbClr val="0070C0"/>
                </a:solidFill>
              </a:rPr>
              <a:t>Une fenêtre de login va s’ouvrir. Entrez vos identifiants Git.</a:t>
            </a:r>
          </a:p>
        </p:txBody>
      </p:sp>
      <p:pic>
        <p:nvPicPr>
          <p:cNvPr id="4" name="Image 3"/>
          <p:cNvPicPr>
            <a:picLocks noChangeAspect="1"/>
          </p:cNvPicPr>
          <p:nvPr/>
        </p:nvPicPr>
        <p:blipFill>
          <a:blip r:embed="rId2"/>
          <a:stretch>
            <a:fillRect/>
          </a:stretch>
        </p:blipFill>
        <p:spPr>
          <a:xfrm>
            <a:off x="6120882" y="1517488"/>
            <a:ext cx="5553075" cy="3076575"/>
          </a:xfrm>
          <a:prstGeom prst="rect">
            <a:avLst/>
          </a:prstGeom>
        </p:spPr>
      </p:pic>
      <p:pic>
        <p:nvPicPr>
          <p:cNvPr id="5" name="Image 4"/>
          <p:cNvPicPr>
            <a:picLocks noChangeAspect="1"/>
          </p:cNvPicPr>
          <p:nvPr/>
        </p:nvPicPr>
        <p:blipFill>
          <a:blip r:embed="rId3"/>
          <a:stretch>
            <a:fillRect/>
          </a:stretch>
        </p:blipFill>
        <p:spPr>
          <a:xfrm>
            <a:off x="6120882" y="4787673"/>
            <a:ext cx="2220685" cy="1225439"/>
          </a:xfrm>
          <a:prstGeom prst="rect">
            <a:avLst/>
          </a:prstGeom>
        </p:spPr>
      </p:pic>
      <p:pic>
        <p:nvPicPr>
          <p:cNvPr id="6" name="Image 5"/>
          <p:cNvPicPr>
            <a:picLocks noChangeAspect="1"/>
          </p:cNvPicPr>
          <p:nvPr/>
        </p:nvPicPr>
        <p:blipFill>
          <a:blip r:embed="rId4"/>
          <a:stretch>
            <a:fillRect/>
          </a:stretch>
        </p:blipFill>
        <p:spPr>
          <a:xfrm>
            <a:off x="9461359" y="4787672"/>
            <a:ext cx="2212598" cy="1225439"/>
          </a:xfrm>
          <a:prstGeom prst="rect">
            <a:avLst/>
          </a:prstGeom>
        </p:spPr>
      </p:pic>
      <p:sp>
        <p:nvSpPr>
          <p:cNvPr id="7" name="Espace réservé de la date 6"/>
          <p:cNvSpPr>
            <a:spLocks noGrp="1"/>
          </p:cNvSpPr>
          <p:nvPr>
            <p:ph type="dt" sz="half" idx="10"/>
          </p:nvPr>
        </p:nvSpPr>
        <p:spPr/>
        <p:txBody>
          <a:bodyPr/>
          <a:lstStyle/>
          <a:p>
            <a:r>
              <a:rPr lang="fr-FR"/>
              <a:t>2019 - 2020</a:t>
            </a:r>
            <a:endParaRPr lang="fr-CH" dirty="0"/>
          </a:p>
        </p:txBody>
      </p:sp>
      <p:sp>
        <p:nvSpPr>
          <p:cNvPr id="9" name="Espace réservé du numéro de diapositive 8"/>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4224745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CH" dirty="0"/>
              <a:t>Une fois votre login et votre mot de passe entrés, attendez quelques instants. Vos documents sont en cours d’importation sur votre repo. Ceci peut prendre plus ou moins de temps, en fonction de la taille des documents que vous importez.</a:t>
            </a:r>
          </a:p>
        </p:txBody>
      </p:sp>
      <p:sp>
        <p:nvSpPr>
          <p:cNvPr id="4" name="Titre 1"/>
          <p:cNvSpPr>
            <a:spLocks noGrp="1"/>
          </p:cNvSpPr>
          <p:nvPr>
            <p:ph type="title"/>
          </p:nvPr>
        </p:nvSpPr>
        <p:spPr/>
        <p:txBody>
          <a:bodyPr/>
          <a:lstStyle/>
          <a:p>
            <a:r>
              <a:rPr lang="fr-CH" dirty="0"/>
              <a:t>Scénario 1.3 – Projet local =&gt; projet en ligne</a:t>
            </a:r>
          </a:p>
        </p:txBody>
      </p:sp>
      <p:pic>
        <p:nvPicPr>
          <p:cNvPr id="5" name="Image 4"/>
          <p:cNvPicPr>
            <a:picLocks noChangeAspect="1"/>
          </p:cNvPicPr>
          <p:nvPr/>
        </p:nvPicPr>
        <p:blipFill>
          <a:blip r:embed="rId2"/>
          <a:stretch>
            <a:fillRect/>
          </a:stretch>
        </p:blipFill>
        <p:spPr>
          <a:xfrm>
            <a:off x="838200" y="3491009"/>
            <a:ext cx="4629539" cy="2561360"/>
          </a:xfrm>
          <a:prstGeom prst="rect">
            <a:avLst/>
          </a:prstGeom>
        </p:spPr>
      </p:pic>
      <p:sp>
        <p:nvSpPr>
          <p:cNvPr id="6" name="ZoneTexte 5"/>
          <p:cNvSpPr txBox="1"/>
          <p:nvPr/>
        </p:nvSpPr>
        <p:spPr>
          <a:xfrm>
            <a:off x="6811348" y="4338735"/>
            <a:ext cx="4833256" cy="1200329"/>
          </a:xfrm>
          <a:prstGeom prst="rect">
            <a:avLst/>
          </a:prstGeom>
          <a:noFill/>
        </p:spPr>
        <p:txBody>
          <a:bodyPr wrap="square" rtlCol="0">
            <a:spAutoFit/>
          </a:bodyPr>
          <a:lstStyle/>
          <a:p>
            <a:r>
              <a:rPr lang="fr-CH" b="1" u="sng" dirty="0"/>
              <a:t>Astuce</a:t>
            </a:r>
            <a:r>
              <a:rPr lang="fr-CH" dirty="0"/>
              <a:t> : </a:t>
            </a:r>
            <a:r>
              <a:rPr lang="fr-CH" i="1" dirty="0">
                <a:solidFill>
                  <a:srgbClr val="00B050"/>
                </a:solidFill>
              </a:rPr>
              <a:t>Les prochaines fois que nous déposerons des fichiers sur ce repo, nous pourrons uniquement utiliser la commande </a:t>
            </a:r>
            <a:r>
              <a:rPr lang="fr-CH" b="1" i="1" dirty="0">
                <a:solidFill>
                  <a:srgbClr val="00B050"/>
                </a:solidFill>
              </a:rPr>
              <a:t>git push </a:t>
            </a:r>
            <a:r>
              <a:rPr lang="fr-CH" i="1" dirty="0">
                <a:solidFill>
                  <a:srgbClr val="00B050"/>
                </a:solidFill>
              </a:rPr>
              <a:t>au lieu de </a:t>
            </a:r>
            <a:r>
              <a:rPr lang="fr-CH" b="1" i="1" dirty="0">
                <a:solidFill>
                  <a:srgbClr val="00B050"/>
                </a:solidFill>
              </a:rPr>
              <a:t>git push –u </a:t>
            </a:r>
            <a:r>
              <a:rPr lang="fr-CH" b="1" i="1" dirty="0" err="1">
                <a:solidFill>
                  <a:srgbClr val="00B050"/>
                </a:solidFill>
              </a:rPr>
              <a:t>origin</a:t>
            </a:r>
            <a:r>
              <a:rPr lang="fr-CH" b="1" i="1" dirty="0">
                <a:solidFill>
                  <a:srgbClr val="00B050"/>
                </a:solidFill>
              </a:rPr>
              <a:t> master</a:t>
            </a:r>
            <a:endParaRPr lang="fr-CH" i="1" dirty="0">
              <a:solidFill>
                <a:srgbClr val="00B050"/>
              </a:solidFill>
            </a:endParaRPr>
          </a:p>
        </p:txBody>
      </p:sp>
      <p:sp>
        <p:nvSpPr>
          <p:cNvPr id="7" name="Espace réservé de la date 6"/>
          <p:cNvSpPr>
            <a:spLocks noGrp="1"/>
          </p:cNvSpPr>
          <p:nvPr>
            <p:ph type="dt" sz="half" idx="10"/>
          </p:nvPr>
        </p:nvSpPr>
        <p:spPr/>
        <p:txBody>
          <a:bodyPr/>
          <a:lstStyle/>
          <a:p>
            <a:r>
              <a:rPr lang="fr-FR"/>
              <a:t>2019 - 2020</a:t>
            </a:r>
            <a:endParaRPr lang="fr-CH" dirty="0"/>
          </a:p>
        </p:txBody>
      </p:sp>
      <p:sp>
        <p:nvSpPr>
          <p:cNvPr id="9" name="Espace réservé du numéro de diapositive 8"/>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833001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Scénario 1.4 - Résumé</a:t>
            </a:r>
          </a:p>
        </p:txBody>
      </p:sp>
      <p:pic>
        <p:nvPicPr>
          <p:cNvPr id="4" name="Image 3"/>
          <p:cNvPicPr>
            <a:picLocks noChangeAspect="1"/>
          </p:cNvPicPr>
          <p:nvPr/>
        </p:nvPicPr>
        <p:blipFill>
          <a:blip r:embed="rId2"/>
          <a:stretch>
            <a:fillRect/>
          </a:stretch>
        </p:blipFill>
        <p:spPr>
          <a:xfrm>
            <a:off x="4257239" y="1690688"/>
            <a:ext cx="6800866" cy="4271573"/>
          </a:xfrm>
          <a:prstGeom prst="rect">
            <a:avLst/>
          </a:prstGeom>
        </p:spPr>
      </p:pic>
      <p:sp>
        <p:nvSpPr>
          <p:cNvPr id="5" name="Espace réservé de la date 4"/>
          <p:cNvSpPr>
            <a:spLocks noGrp="1"/>
          </p:cNvSpPr>
          <p:nvPr>
            <p:ph type="dt" sz="half" idx="10"/>
          </p:nvPr>
        </p:nvSpPr>
        <p:spPr/>
        <p:txBody>
          <a:bodyPr/>
          <a:lstStyle/>
          <a:p>
            <a:r>
              <a:rPr lang="fr-FR"/>
              <a:t>2019 - 2020</a:t>
            </a:r>
            <a:endParaRPr lang="fr-CH" dirty="0"/>
          </a:p>
        </p:txBody>
      </p:sp>
      <p:sp>
        <p:nvSpPr>
          <p:cNvPr id="7" name="Espace réservé du numéro de diapositive 6"/>
          <p:cNvSpPr>
            <a:spLocks noGrp="1"/>
          </p:cNvSpPr>
          <p:nvPr>
            <p:ph type="sldNum" sz="quarter" idx="12"/>
          </p:nvPr>
        </p:nvSpPr>
        <p:spPr/>
        <p:txBody>
          <a:bodyPr/>
          <a:lstStyle/>
          <a:p>
            <a:r>
              <a:rPr lang="fr-CH" dirty="0"/>
              <a:t>Teodoro Douglas – Perrotte Sonia - Humbert Jérôme</a:t>
            </a:r>
          </a:p>
        </p:txBody>
      </p:sp>
      <p:sp>
        <p:nvSpPr>
          <p:cNvPr id="3" name="TextBox 2">
            <a:extLst>
              <a:ext uri="{FF2B5EF4-FFF2-40B4-BE49-F238E27FC236}">
                <a16:creationId xmlns:a16="http://schemas.microsoft.com/office/drawing/2014/main" id="{BDFEDEF4-E29C-484A-8B27-A35AEBC1424B}"/>
              </a:ext>
            </a:extLst>
          </p:cNvPr>
          <p:cNvSpPr txBox="1"/>
          <p:nvPr/>
        </p:nvSpPr>
        <p:spPr>
          <a:xfrm>
            <a:off x="503434" y="2506894"/>
            <a:ext cx="3703001" cy="1200329"/>
          </a:xfrm>
          <a:prstGeom prst="rect">
            <a:avLst/>
          </a:prstGeom>
          <a:noFill/>
        </p:spPr>
        <p:txBody>
          <a:bodyPr wrap="none" rtlCol="0">
            <a:spAutoFit/>
          </a:bodyPr>
          <a:lstStyle/>
          <a:p>
            <a:r>
              <a:rPr lang="fr-FR" dirty="0"/>
              <a:t>Aller vers le site de web pour </a:t>
            </a:r>
          </a:p>
          <a:p>
            <a:r>
              <a:rPr lang="fr-FR" dirty="0"/>
              <a:t>voir le programme</a:t>
            </a:r>
          </a:p>
          <a:p>
            <a:endParaRPr lang="fr-FR" dirty="0"/>
          </a:p>
          <a:p>
            <a:r>
              <a:rPr lang="fr-FR" b="1" dirty="0">
                <a:solidFill>
                  <a:srgbClr val="0070C0"/>
                </a:solidFill>
              </a:rPr>
              <a:t>https://</a:t>
            </a:r>
            <a:r>
              <a:rPr lang="fr-FR" b="1" dirty="0" err="1">
                <a:solidFill>
                  <a:srgbClr val="0070C0"/>
                </a:solidFill>
              </a:rPr>
              <a:t>github.com</a:t>
            </a:r>
            <a:r>
              <a:rPr lang="fr-FR" b="1" dirty="0">
                <a:solidFill>
                  <a:srgbClr val="0070C0"/>
                </a:solidFill>
              </a:rPr>
              <a:t>/</a:t>
            </a:r>
            <a:r>
              <a:rPr lang="fr-FR" b="1" i="1" dirty="0" err="1">
                <a:solidFill>
                  <a:srgbClr val="0070C0"/>
                </a:solidFill>
              </a:rPr>
              <a:t>votreUsername</a:t>
            </a:r>
            <a:r>
              <a:rPr lang="fr-FR" b="1" dirty="0">
                <a:solidFill>
                  <a:srgbClr val="0070C0"/>
                </a:solidFill>
              </a:rPr>
              <a:t>/</a:t>
            </a:r>
            <a:endParaRPr lang="fr-FR" dirty="0"/>
          </a:p>
        </p:txBody>
      </p:sp>
    </p:spTree>
    <p:extLst>
      <p:ext uri="{BB962C8B-B14F-4D97-AF65-F5344CB8AC3E}">
        <p14:creationId xmlns:p14="http://schemas.microsoft.com/office/powerpoint/2010/main" val="58910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A321-AD11-A44B-9B24-904351C7B2F1}"/>
              </a:ext>
            </a:extLst>
          </p:cNvPr>
          <p:cNvSpPr>
            <a:spLocks noGrp="1"/>
          </p:cNvSpPr>
          <p:nvPr>
            <p:ph type="title"/>
          </p:nvPr>
        </p:nvSpPr>
        <p:spPr/>
        <p:txBody>
          <a:bodyPr/>
          <a:lstStyle/>
          <a:p>
            <a:r>
              <a:rPr lang="fr-FR" dirty="0"/>
              <a:t>Modifier le programme – nouvelle version</a:t>
            </a:r>
          </a:p>
        </p:txBody>
      </p:sp>
      <p:sp>
        <p:nvSpPr>
          <p:cNvPr id="3" name="Content Placeholder 2">
            <a:extLst>
              <a:ext uri="{FF2B5EF4-FFF2-40B4-BE49-F238E27FC236}">
                <a16:creationId xmlns:a16="http://schemas.microsoft.com/office/drawing/2014/main" id="{1D05D767-8B00-384B-9B03-4EB41617F08A}"/>
              </a:ext>
            </a:extLst>
          </p:cNvPr>
          <p:cNvSpPr>
            <a:spLocks noGrp="1"/>
          </p:cNvSpPr>
          <p:nvPr>
            <p:ph idx="1"/>
          </p:nvPr>
        </p:nvSpPr>
        <p:spPr/>
        <p:txBody>
          <a:bodyPr>
            <a:normAutofit fontScale="70000" lnSpcReduction="20000"/>
          </a:bodyPr>
          <a:lstStyle/>
          <a:p>
            <a:r>
              <a:rPr lang="fr-FR" dirty="0"/>
              <a:t>Modifiez </a:t>
            </a:r>
            <a:r>
              <a:rPr lang="fr-FR" dirty="0" err="1">
                <a:latin typeface="Courier" pitchFamily="2" charset="0"/>
              </a:rPr>
              <a:t>bonjour.py</a:t>
            </a:r>
            <a:r>
              <a:rPr lang="fr-FR" dirty="0">
                <a:latin typeface="Courier" pitchFamily="2" charset="0"/>
              </a:rPr>
              <a:t> </a:t>
            </a:r>
            <a:r>
              <a:rPr lang="fr-FR" dirty="0">
                <a:latin typeface="Calibri" panose="020F0502020204030204" pitchFamily="34" charset="0"/>
                <a:cs typeface="Calibri" panose="020F0502020204030204" pitchFamily="34" charset="0"/>
              </a:rPr>
              <a:t>dans l’éditeur</a:t>
            </a:r>
          </a:p>
          <a:p>
            <a:pPr lvl="1"/>
            <a:r>
              <a:rPr lang="fr-FR" dirty="0"/>
              <a:t>Ex: </a:t>
            </a:r>
          </a:p>
          <a:p>
            <a:pPr lvl="1"/>
            <a:endParaRPr lang="fr-FR" dirty="0"/>
          </a:p>
          <a:p>
            <a:pPr marL="457200" lvl="1" indent="0">
              <a:buNone/>
            </a:pPr>
            <a:r>
              <a:rPr lang="fr-FR" dirty="0" err="1">
                <a:latin typeface="Courier" pitchFamily="2" charset="0"/>
              </a:rPr>
              <a:t>print</a:t>
            </a:r>
            <a:r>
              <a:rPr lang="fr-FR" dirty="0">
                <a:latin typeface="Courier" pitchFamily="2" charset="0"/>
              </a:rPr>
              <a:t>(“Informatique de gestion”)</a:t>
            </a:r>
          </a:p>
          <a:p>
            <a:pPr marL="457200" lvl="1" indent="0">
              <a:buNone/>
            </a:pPr>
            <a:r>
              <a:rPr lang="fr-FR" dirty="0" err="1">
                <a:latin typeface="Courier" pitchFamily="2" charset="0"/>
              </a:rPr>
              <a:t>print</a:t>
            </a:r>
            <a:r>
              <a:rPr lang="fr-FR" dirty="0">
                <a:latin typeface="Courier" pitchFamily="2" charset="0"/>
              </a:rPr>
              <a:t>(“1er semestre 2019 – 2020”)</a:t>
            </a:r>
          </a:p>
          <a:p>
            <a:pPr marL="457200" lvl="1" indent="0">
              <a:buNone/>
            </a:pPr>
            <a:r>
              <a:rPr lang="fr-FR" dirty="0" err="1">
                <a:latin typeface="Courier" pitchFamily="2" charset="0"/>
              </a:rPr>
              <a:t>print</a:t>
            </a:r>
            <a:r>
              <a:rPr lang="fr-FR" dirty="0">
                <a:latin typeface="Courier" pitchFamily="2" charset="0"/>
              </a:rPr>
              <a:t>(“Bonjour HEG !”)</a:t>
            </a:r>
          </a:p>
          <a:p>
            <a:endParaRPr lang="fr-FR" sz="3000" dirty="0"/>
          </a:p>
          <a:p>
            <a:r>
              <a:rPr lang="fr-FR" sz="3000" dirty="0"/>
              <a:t>Supprimez la ligne </a:t>
            </a:r>
          </a:p>
          <a:p>
            <a:pPr marL="0" indent="0">
              <a:buNone/>
            </a:pPr>
            <a:r>
              <a:rPr lang="fr-CH" dirty="0">
                <a:latin typeface="Courier" pitchFamily="2" charset="0"/>
              </a:rPr>
              <a:t>	input("Appuyer sur une touche pour quitter...")</a:t>
            </a:r>
          </a:p>
          <a:p>
            <a:pPr marL="0" indent="0">
              <a:buNone/>
            </a:pPr>
            <a:endParaRPr lang="fr-CH" dirty="0">
              <a:latin typeface="Courier" pitchFamily="2" charset="0"/>
            </a:endParaRPr>
          </a:p>
          <a:p>
            <a:r>
              <a:rPr lang="fr-FR" dirty="0"/>
              <a:t>Exécuter le programme pour voir les modifications apportées</a:t>
            </a:r>
          </a:p>
          <a:p>
            <a:pPr lvl="1"/>
            <a:endParaRPr lang="fr-FR" dirty="0"/>
          </a:p>
          <a:p>
            <a:pPr marL="457200" lvl="1" indent="0">
              <a:buNone/>
            </a:pPr>
            <a:r>
              <a:rPr lang="fr-FR" dirty="0">
                <a:solidFill>
                  <a:srgbClr val="0070C0"/>
                </a:solidFill>
                <a:latin typeface="Courier" pitchFamily="2" charset="0"/>
              </a:rPr>
              <a:t>Z:</a:t>
            </a:r>
          </a:p>
          <a:p>
            <a:pPr marL="457200" lvl="1" indent="0">
              <a:buNone/>
            </a:pPr>
            <a:r>
              <a:rPr lang="fr-CH" dirty="0">
                <a:solidFill>
                  <a:srgbClr val="0070C0"/>
                </a:solidFill>
                <a:latin typeface="Courier" pitchFamily="2" charset="0"/>
              </a:rPr>
              <a:t>cd </a:t>
            </a:r>
            <a:r>
              <a:rPr lang="fr-CH" dirty="0" err="1">
                <a:solidFill>
                  <a:srgbClr val="0070C0"/>
                </a:solidFill>
                <a:latin typeface="Courier" pitchFamily="2" charset="0"/>
              </a:rPr>
              <a:t>premierProjetGit</a:t>
            </a:r>
            <a:endParaRPr lang="fr-CH" dirty="0">
              <a:solidFill>
                <a:srgbClr val="0070C0"/>
              </a:solidFill>
              <a:latin typeface="Courier" pitchFamily="2" charset="0"/>
            </a:endParaRPr>
          </a:p>
          <a:p>
            <a:pPr marL="457200" lvl="1" indent="0">
              <a:buNone/>
            </a:pPr>
            <a:r>
              <a:rPr lang="fr-FR" dirty="0">
                <a:solidFill>
                  <a:srgbClr val="0070C0"/>
                </a:solidFill>
                <a:latin typeface="Courier" pitchFamily="2" charset="0"/>
              </a:rPr>
              <a:t>python </a:t>
            </a:r>
            <a:r>
              <a:rPr lang="fr-FR" dirty="0" err="1">
                <a:solidFill>
                  <a:srgbClr val="0070C0"/>
                </a:solidFill>
                <a:latin typeface="Courier" pitchFamily="2" charset="0"/>
              </a:rPr>
              <a:t>bonjour.py</a:t>
            </a:r>
            <a:endParaRPr lang="fr-FR" dirty="0">
              <a:latin typeface="Courier" pitchFamily="2" charset="0"/>
            </a:endParaRPr>
          </a:p>
          <a:p>
            <a:pPr marL="457200" lvl="1" indent="0">
              <a:buNone/>
            </a:pPr>
            <a:endParaRPr lang="fr-FR" dirty="0">
              <a:latin typeface="Courier" pitchFamily="2" charset="0"/>
            </a:endParaRPr>
          </a:p>
          <a:p>
            <a:endParaRPr lang="fr-FR" dirty="0"/>
          </a:p>
          <a:p>
            <a:pPr lvl="1"/>
            <a:endParaRPr lang="fr-FR" dirty="0"/>
          </a:p>
        </p:txBody>
      </p:sp>
      <p:sp>
        <p:nvSpPr>
          <p:cNvPr id="4" name="Date Placeholder 3">
            <a:extLst>
              <a:ext uri="{FF2B5EF4-FFF2-40B4-BE49-F238E27FC236}">
                <a16:creationId xmlns:a16="http://schemas.microsoft.com/office/drawing/2014/main" id="{CCFAE6B6-3FC3-C149-9BAC-B3BB9E1F8344}"/>
              </a:ext>
            </a:extLst>
          </p:cNvPr>
          <p:cNvSpPr>
            <a:spLocks noGrp="1"/>
          </p:cNvSpPr>
          <p:nvPr>
            <p:ph type="dt" sz="half" idx="10"/>
          </p:nvPr>
        </p:nvSpPr>
        <p:spPr/>
        <p:txBody>
          <a:bodyPr/>
          <a:lstStyle/>
          <a:p>
            <a:r>
              <a:rPr lang="fr-FR"/>
              <a:t>2019 - 2020</a:t>
            </a:r>
            <a:endParaRPr lang="fr-CH" dirty="0"/>
          </a:p>
        </p:txBody>
      </p:sp>
      <p:sp>
        <p:nvSpPr>
          <p:cNvPr id="5" name="Slide Number Placeholder 4">
            <a:extLst>
              <a:ext uri="{FF2B5EF4-FFF2-40B4-BE49-F238E27FC236}">
                <a16:creationId xmlns:a16="http://schemas.microsoft.com/office/drawing/2014/main" id="{47A2C395-A0FE-0147-90A8-EF6CDF135813}"/>
              </a:ext>
            </a:extLst>
          </p:cNvPr>
          <p:cNvSpPr>
            <a:spLocks noGrp="1"/>
          </p:cNvSpPr>
          <p:nvPr>
            <p:ph type="sldNum" sz="quarter" idx="12"/>
          </p:nvPr>
        </p:nvSpPr>
        <p:spPr/>
        <p:txBody>
          <a:bodyPr/>
          <a:lstStyle/>
          <a:p>
            <a:r>
              <a:rPr lang="fr-CH"/>
              <a:t>Teodoro Douglas – Perrotte Sonia - Humbert Jérôme</a:t>
            </a:r>
            <a:endParaRPr lang="fr-CH" dirty="0"/>
          </a:p>
        </p:txBody>
      </p:sp>
    </p:spTree>
    <p:extLst>
      <p:ext uri="{BB962C8B-B14F-4D97-AF65-F5344CB8AC3E}">
        <p14:creationId xmlns:p14="http://schemas.microsoft.com/office/powerpoint/2010/main" val="2959022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F5C2-7B6B-EF42-8457-0FCA04C494C4}"/>
              </a:ext>
            </a:extLst>
          </p:cNvPr>
          <p:cNvSpPr>
            <a:spLocks noGrp="1"/>
          </p:cNvSpPr>
          <p:nvPr>
            <p:ph type="title"/>
          </p:nvPr>
        </p:nvSpPr>
        <p:spPr/>
        <p:txBody>
          <a:bodyPr/>
          <a:lstStyle/>
          <a:p>
            <a:r>
              <a:rPr lang="fr-FR" dirty="0"/>
              <a:t>Nouvelle version de </a:t>
            </a:r>
            <a:r>
              <a:rPr lang="fr-FR" dirty="0">
                <a:latin typeface="Courier" pitchFamily="2" charset="0"/>
              </a:rPr>
              <a:t>bonjour.py</a:t>
            </a:r>
            <a:endParaRPr lang="en-US" dirty="0">
              <a:latin typeface="Courier" pitchFamily="2" charset="0"/>
            </a:endParaRPr>
          </a:p>
        </p:txBody>
      </p:sp>
      <p:sp>
        <p:nvSpPr>
          <p:cNvPr id="3" name="Content Placeholder 2">
            <a:extLst>
              <a:ext uri="{FF2B5EF4-FFF2-40B4-BE49-F238E27FC236}">
                <a16:creationId xmlns:a16="http://schemas.microsoft.com/office/drawing/2014/main" id="{32ED4FAF-7CCC-7A4B-9FC2-BA140D84905C}"/>
              </a:ext>
            </a:extLst>
          </p:cNvPr>
          <p:cNvSpPr>
            <a:spLocks noGrp="1"/>
          </p:cNvSpPr>
          <p:nvPr>
            <p:ph idx="1"/>
          </p:nvPr>
        </p:nvSpPr>
        <p:spPr/>
        <p:txBody>
          <a:bodyPr>
            <a:normAutofit fontScale="92500" lnSpcReduction="20000"/>
          </a:bodyPr>
          <a:lstStyle/>
          <a:p>
            <a:r>
              <a:rPr lang="fr-FR" dirty="0"/>
              <a:t>Mettez à jour version dans le dépôt Git</a:t>
            </a:r>
          </a:p>
          <a:p>
            <a:pPr lvl="1"/>
            <a:r>
              <a:rPr lang="fr-FR" dirty="0"/>
              <a:t>Diapos 21, 22 et 24</a:t>
            </a:r>
          </a:p>
          <a:p>
            <a:pPr lvl="1"/>
            <a:r>
              <a:rPr lang="fr-FR" dirty="0"/>
              <a:t>Il n’y a plus besoin des pas 19 et 23 : …</a:t>
            </a:r>
          </a:p>
          <a:p>
            <a:pPr lvl="1"/>
            <a:endParaRPr lang="fr-FR" dirty="0"/>
          </a:p>
          <a:p>
            <a:r>
              <a:rPr lang="fr-FR" dirty="0"/>
              <a:t>Allez vers le site de web pour voir le programme</a:t>
            </a:r>
          </a:p>
          <a:p>
            <a:pPr lvl="1"/>
            <a:r>
              <a:rPr lang="fr-FR" b="1" dirty="0">
                <a:solidFill>
                  <a:srgbClr val="0070C0"/>
                </a:solidFill>
                <a:hlinkClick r:id="rId2"/>
              </a:rPr>
              <a:t>https://github.com/</a:t>
            </a:r>
            <a:r>
              <a:rPr lang="fr-FR" b="1" i="1" dirty="0">
                <a:solidFill>
                  <a:srgbClr val="0070C0"/>
                </a:solidFill>
                <a:hlinkClick r:id="rId2"/>
              </a:rPr>
              <a:t>votreUsername</a:t>
            </a:r>
            <a:r>
              <a:rPr lang="fr-FR" b="1" dirty="0">
                <a:solidFill>
                  <a:srgbClr val="0070C0"/>
                </a:solidFill>
                <a:hlinkClick r:id="rId2"/>
              </a:rPr>
              <a:t>/</a:t>
            </a:r>
            <a:endParaRPr lang="fr-FR" b="1" dirty="0">
              <a:solidFill>
                <a:srgbClr val="0070C0"/>
              </a:solidFill>
            </a:endParaRPr>
          </a:p>
          <a:p>
            <a:pPr lvl="1"/>
            <a:endParaRPr lang="fr-FR" b="1" dirty="0">
              <a:solidFill>
                <a:srgbClr val="0070C0"/>
              </a:solidFill>
            </a:endParaRPr>
          </a:p>
          <a:p>
            <a:r>
              <a:rPr lang="fr-FR" dirty="0"/>
              <a:t>Cliquez dans le fichier </a:t>
            </a:r>
            <a:r>
              <a:rPr lang="fr-FR" b="1" dirty="0" err="1">
                <a:solidFill>
                  <a:srgbClr val="0070C0"/>
                </a:solidFill>
                <a:latin typeface="Courier" pitchFamily="2" charset="0"/>
              </a:rPr>
              <a:t>bonjour.py</a:t>
            </a:r>
            <a:endParaRPr lang="fr-FR" b="1" dirty="0">
              <a:solidFill>
                <a:srgbClr val="0070C0"/>
              </a:solidFill>
              <a:latin typeface="Courier" pitchFamily="2" charset="0"/>
            </a:endParaRPr>
          </a:p>
          <a:p>
            <a:endParaRPr lang="fr-FR" b="1" dirty="0">
              <a:solidFill>
                <a:srgbClr val="0070C0"/>
              </a:solidFill>
              <a:latin typeface="Courier" pitchFamily="2" charset="0"/>
            </a:endParaRPr>
          </a:p>
          <a:p>
            <a:r>
              <a:rPr lang="fr-FR" dirty="0"/>
              <a:t>Cliquez dans </a:t>
            </a:r>
            <a:r>
              <a:rPr lang="fr-FR" i="1" dirty="0" err="1"/>
              <a:t>History</a:t>
            </a:r>
            <a:r>
              <a:rPr lang="fr-FR" dirty="0"/>
              <a:t> pour voir les différents versions</a:t>
            </a:r>
          </a:p>
          <a:p>
            <a:endParaRPr lang="fr-FR" dirty="0"/>
          </a:p>
          <a:p>
            <a:r>
              <a:rPr lang="fr-FR" dirty="0"/>
              <a:t>Cliquez dans une version pour voir les modifications apportées </a:t>
            </a:r>
            <a:endParaRPr lang="fr-FR" b="1" dirty="0">
              <a:solidFill>
                <a:srgbClr val="0070C0"/>
              </a:solidFill>
              <a:latin typeface="Courier" pitchFamily="2" charset="0"/>
            </a:endParaRPr>
          </a:p>
          <a:p>
            <a:pPr lvl="1"/>
            <a:endParaRPr lang="fr-FR" dirty="0">
              <a:latin typeface="Courier" pitchFamily="2" charset="0"/>
            </a:endParaRPr>
          </a:p>
          <a:p>
            <a:endParaRPr lang="en-US" dirty="0"/>
          </a:p>
        </p:txBody>
      </p:sp>
      <p:sp>
        <p:nvSpPr>
          <p:cNvPr id="4" name="Date Placeholder 3">
            <a:extLst>
              <a:ext uri="{FF2B5EF4-FFF2-40B4-BE49-F238E27FC236}">
                <a16:creationId xmlns:a16="http://schemas.microsoft.com/office/drawing/2014/main" id="{FF1EC315-2582-AA47-BFB2-5D8DBE997EE1}"/>
              </a:ext>
            </a:extLst>
          </p:cNvPr>
          <p:cNvSpPr>
            <a:spLocks noGrp="1"/>
          </p:cNvSpPr>
          <p:nvPr>
            <p:ph type="dt" sz="half" idx="10"/>
          </p:nvPr>
        </p:nvSpPr>
        <p:spPr/>
        <p:txBody>
          <a:bodyPr/>
          <a:lstStyle/>
          <a:p>
            <a:r>
              <a:rPr lang="fr-FR"/>
              <a:t>2019 - 2020</a:t>
            </a:r>
            <a:endParaRPr lang="fr-CH" dirty="0"/>
          </a:p>
        </p:txBody>
      </p:sp>
      <p:sp>
        <p:nvSpPr>
          <p:cNvPr id="5" name="Slide Number Placeholder 4">
            <a:extLst>
              <a:ext uri="{FF2B5EF4-FFF2-40B4-BE49-F238E27FC236}">
                <a16:creationId xmlns:a16="http://schemas.microsoft.com/office/drawing/2014/main" id="{3FD9DD32-8F60-3C45-BE87-0EBC74B111A3}"/>
              </a:ext>
            </a:extLst>
          </p:cNvPr>
          <p:cNvSpPr>
            <a:spLocks noGrp="1"/>
          </p:cNvSpPr>
          <p:nvPr>
            <p:ph type="sldNum" sz="quarter" idx="12"/>
          </p:nvPr>
        </p:nvSpPr>
        <p:spPr/>
        <p:txBody>
          <a:bodyPr/>
          <a:lstStyle/>
          <a:p>
            <a:r>
              <a:rPr lang="fr-CH"/>
              <a:t>Teodoro Douglas – Perrotte Sonia - Humbert Jérôme</a:t>
            </a:r>
            <a:endParaRPr lang="fr-CH" dirty="0"/>
          </a:p>
        </p:txBody>
      </p:sp>
      <p:pic>
        <p:nvPicPr>
          <p:cNvPr id="6" name="Picture 5">
            <a:extLst>
              <a:ext uri="{FF2B5EF4-FFF2-40B4-BE49-F238E27FC236}">
                <a16:creationId xmlns:a16="http://schemas.microsoft.com/office/drawing/2014/main" id="{F0012400-10E6-CA48-9D91-3DF63D638458}"/>
              </a:ext>
            </a:extLst>
          </p:cNvPr>
          <p:cNvPicPr>
            <a:picLocks noChangeAspect="1"/>
          </p:cNvPicPr>
          <p:nvPr/>
        </p:nvPicPr>
        <p:blipFill>
          <a:blip r:embed="rId3"/>
          <a:stretch>
            <a:fillRect/>
          </a:stretch>
        </p:blipFill>
        <p:spPr>
          <a:xfrm>
            <a:off x="8565819" y="4580974"/>
            <a:ext cx="2565400" cy="787400"/>
          </a:xfrm>
          <a:prstGeom prst="rect">
            <a:avLst/>
          </a:prstGeom>
        </p:spPr>
      </p:pic>
    </p:spTree>
    <p:extLst>
      <p:ext uri="{BB962C8B-B14F-4D97-AF65-F5344CB8AC3E}">
        <p14:creationId xmlns:p14="http://schemas.microsoft.com/office/powerpoint/2010/main" val="2601256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Glossaire</a:t>
            </a:r>
            <a:endParaRPr lang="fr-CH" dirty="0"/>
          </a:p>
        </p:txBody>
      </p:sp>
      <p:graphicFrame>
        <p:nvGraphicFramePr>
          <p:cNvPr id="7" name="Espace réservé du contenu 6"/>
          <p:cNvGraphicFramePr>
            <a:graphicFrameLocks noGrp="1"/>
          </p:cNvGraphicFramePr>
          <p:nvPr>
            <p:ph idx="1"/>
            <p:extLst/>
          </p:nvPr>
        </p:nvGraphicFramePr>
        <p:xfrm>
          <a:off x="838200" y="1825625"/>
          <a:ext cx="10515600" cy="4246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16208130"/>
                    </a:ext>
                  </a:extLst>
                </a:gridCol>
                <a:gridCol w="5257800">
                  <a:extLst>
                    <a:ext uri="{9D8B030D-6E8A-4147-A177-3AD203B41FA5}">
                      <a16:colId xmlns:a16="http://schemas.microsoft.com/office/drawing/2014/main" val="2481472099"/>
                    </a:ext>
                  </a:extLst>
                </a:gridCol>
              </a:tblGrid>
              <a:tr h="370840">
                <a:tc>
                  <a:txBody>
                    <a:bodyPr/>
                    <a:lstStyle/>
                    <a:p>
                      <a:pPr algn="ctr"/>
                      <a:r>
                        <a:rPr lang="fr-CH" dirty="0" smtClean="0"/>
                        <a:t>Commandes</a:t>
                      </a:r>
                      <a:endParaRPr lang="fr-CH" dirty="0"/>
                    </a:p>
                  </a:txBody>
                  <a:tcPr anchor="ctr">
                    <a:solidFill>
                      <a:srgbClr val="C00000"/>
                    </a:solidFill>
                  </a:tcPr>
                </a:tc>
                <a:tc>
                  <a:txBody>
                    <a:bodyPr/>
                    <a:lstStyle/>
                    <a:p>
                      <a:pPr algn="ctr"/>
                      <a:r>
                        <a:rPr lang="fr-CH" dirty="0" smtClean="0"/>
                        <a:t>Description</a:t>
                      </a:r>
                      <a:endParaRPr lang="fr-CH" dirty="0"/>
                    </a:p>
                  </a:txBody>
                  <a:tcPr anchor="ctr">
                    <a:solidFill>
                      <a:srgbClr val="C00000"/>
                    </a:solidFill>
                  </a:tcPr>
                </a:tc>
                <a:extLst>
                  <a:ext uri="{0D108BD9-81ED-4DB2-BD59-A6C34878D82A}">
                    <a16:rowId xmlns:a16="http://schemas.microsoft.com/office/drawing/2014/main" val="1863164147"/>
                  </a:ext>
                </a:extLst>
              </a:tr>
              <a:tr h="370840">
                <a:tc>
                  <a:txBody>
                    <a:bodyPr/>
                    <a:lstStyle/>
                    <a:p>
                      <a:pPr algn="ctr"/>
                      <a:r>
                        <a:rPr lang="fr-CH" dirty="0" smtClean="0"/>
                        <a:t>git</a:t>
                      </a:r>
                      <a:r>
                        <a:rPr lang="fr-CH" baseline="0" dirty="0" smtClean="0"/>
                        <a:t> </a:t>
                      </a:r>
                      <a:r>
                        <a:rPr lang="fr-CH" baseline="0" dirty="0" err="1" smtClean="0"/>
                        <a:t>init</a:t>
                      </a:r>
                      <a:endParaRPr lang="fr-CH" dirty="0"/>
                    </a:p>
                  </a:txBody>
                  <a:tcPr anchor="ctr">
                    <a:solidFill>
                      <a:schemeClr val="accent2">
                        <a:lumMod val="20000"/>
                        <a:lumOff val="80000"/>
                      </a:schemeClr>
                    </a:solidFill>
                  </a:tcPr>
                </a:tc>
                <a:tc>
                  <a:txBody>
                    <a:bodyPr/>
                    <a:lstStyle/>
                    <a:p>
                      <a:pPr algn="ctr"/>
                      <a:r>
                        <a:rPr lang="fr-CH" i="1" dirty="0" smtClean="0"/>
                        <a:t>Initialise git</a:t>
                      </a:r>
                      <a:r>
                        <a:rPr lang="fr-CH" i="1" baseline="0" dirty="0" smtClean="0"/>
                        <a:t> dans notre répertoire</a:t>
                      </a:r>
                      <a:endParaRPr lang="fr-CH" i="1" dirty="0"/>
                    </a:p>
                  </a:txBody>
                  <a:tcPr anchor="ctr">
                    <a:solidFill>
                      <a:schemeClr val="accent2">
                        <a:lumMod val="20000"/>
                        <a:lumOff val="80000"/>
                      </a:schemeClr>
                    </a:solidFill>
                  </a:tcPr>
                </a:tc>
                <a:extLst>
                  <a:ext uri="{0D108BD9-81ED-4DB2-BD59-A6C34878D82A}">
                    <a16:rowId xmlns:a16="http://schemas.microsoft.com/office/drawing/2014/main" val="4527247"/>
                  </a:ext>
                </a:extLst>
              </a:tr>
              <a:tr h="370840">
                <a:tc>
                  <a:txBody>
                    <a:bodyPr/>
                    <a:lstStyle/>
                    <a:p>
                      <a:pPr algn="ctr"/>
                      <a:r>
                        <a:rPr lang="fr-CH" dirty="0" smtClean="0"/>
                        <a:t>git</a:t>
                      </a:r>
                      <a:r>
                        <a:rPr lang="fr-CH" baseline="0" dirty="0" smtClean="0"/>
                        <a:t> </a:t>
                      </a:r>
                      <a:r>
                        <a:rPr lang="fr-CH" baseline="0" dirty="0" err="1" smtClean="0"/>
                        <a:t>add</a:t>
                      </a:r>
                      <a:endParaRPr lang="fr-CH" baseline="0" dirty="0" smtClean="0"/>
                    </a:p>
                  </a:txBody>
                  <a:tcPr anchor="ctr"/>
                </a:tc>
                <a:tc>
                  <a:txBody>
                    <a:bodyPr/>
                    <a:lstStyle/>
                    <a:p>
                      <a:pPr algn="ctr"/>
                      <a:r>
                        <a:rPr lang="fr-CH" i="1" dirty="0" smtClean="0"/>
                        <a:t>Ajoute les fichiers</a:t>
                      </a:r>
                      <a:r>
                        <a:rPr lang="fr-CH" i="1" baseline="0" dirty="0" smtClean="0"/>
                        <a:t> voulu à la version du projet</a:t>
                      </a:r>
                      <a:endParaRPr lang="fr-CH" i="1" dirty="0"/>
                    </a:p>
                  </a:txBody>
                  <a:tcPr anchor="ctr"/>
                </a:tc>
                <a:extLst>
                  <a:ext uri="{0D108BD9-81ED-4DB2-BD59-A6C34878D82A}">
                    <a16:rowId xmlns:a16="http://schemas.microsoft.com/office/drawing/2014/main" val="3696028986"/>
                  </a:ext>
                </a:extLst>
              </a:tr>
              <a:tr h="370840">
                <a:tc>
                  <a:txBody>
                    <a:bodyPr/>
                    <a:lstStyle/>
                    <a:p>
                      <a:pPr algn="ctr"/>
                      <a:r>
                        <a:rPr lang="fr-CH" dirty="0" smtClean="0"/>
                        <a:t>git</a:t>
                      </a:r>
                      <a:r>
                        <a:rPr lang="fr-CH" baseline="0" dirty="0" smtClean="0"/>
                        <a:t> commit</a:t>
                      </a:r>
                      <a:endParaRPr lang="fr-CH" dirty="0"/>
                    </a:p>
                  </a:txBody>
                  <a:tcPr anchor="ctr">
                    <a:solidFill>
                      <a:schemeClr val="accent2">
                        <a:lumMod val="20000"/>
                        <a:lumOff val="80000"/>
                      </a:schemeClr>
                    </a:solidFill>
                  </a:tcPr>
                </a:tc>
                <a:tc>
                  <a:txBody>
                    <a:bodyPr/>
                    <a:lstStyle/>
                    <a:p>
                      <a:pPr algn="ctr"/>
                      <a:r>
                        <a:rPr lang="fr-CH" i="1" dirty="0" smtClean="0"/>
                        <a:t>Sauvegarde localement la version du projet</a:t>
                      </a:r>
                      <a:endParaRPr lang="fr-CH" i="1" dirty="0"/>
                    </a:p>
                  </a:txBody>
                  <a:tcPr anchor="ctr">
                    <a:solidFill>
                      <a:schemeClr val="accent2">
                        <a:lumMod val="20000"/>
                        <a:lumOff val="80000"/>
                      </a:schemeClr>
                    </a:solidFill>
                  </a:tcPr>
                </a:tc>
                <a:extLst>
                  <a:ext uri="{0D108BD9-81ED-4DB2-BD59-A6C34878D82A}">
                    <a16:rowId xmlns:a16="http://schemas.microsoft.com/office/drawing/2014/main" val="1944992261"/>
                  </a:ext>
                </a:extLst>
              </a:tr>
              <a:tr h="370840">
                <a:tc>
                  <a:txBody>
                    <a:bodyPr/>
                    <a:lstStyle/>
                    <a:p>
                      <a:pPr algn="ctr"/>
                      <a:r>
                        <a:rPr lang="fr-CH" b="0" dirty="0" smtClean="0">
                          <a:solidFill>
                            <a:schemeClr val="tx1"/>
                          </a:solidFill>
                        </a:rPr>
                        <a:t>git </a:t>
                      </a:r>
                      <a:r>
                        <a:rPr lang="fr-CH" b="0" dirty="0" err="1" smtClean="0">
                          <a:solidFill>
                            <a:schemeClr val="tx1"/>
                          </a:solidFill>
                        </a:rPr>
                        <a:t>remote</a:t>
                      </a:r>
                      <a:r>
                        <a:rPr lang="fr-CH" b="0" dirty="0" smtClean="0">
                          <a:solidFill>
                            <a:schemeClr val="tx1"/>
                          </a:solidFill>
                        </a:rPr>
                        <a:t> </a:t>
                      </a:r>
                      <a:r>
                        <a:rPr lang="fr-CH" b="0" dirty="0" err="1" smtClean="0">
                          <a:solidFill>
                            <a:schemeClr val="tx1"/>
                          </a:solidFill>
                        </a:rPr>
                        <a:t>add</a:t>
                      </a:r>
                      <a:r>
                        <a:rPr lang="fr-CH" b="0" dirty="0" smtClean="0">
                          <a:solidFill>
                            <a:schemeClr val="tx1"/>
                          </a:solidFill>
                        </a:rPr>
                        <a:t> </a:t>
                      </a:r>
                      <a:r>
                        <a:rPr lang="fr-CH" b="0" dirty="0" err="1" smtClean="0">
                          <a:solidFill>
                            <a:schemeClr val="tx1"/>
                          </a:solidFill>
                        </a:rPr>
                        <a:t>origin</a:t>
                      </a:r>
                      <a:r>
                        <a:rPr lang="fr-CH" b="0" dirty="0" smtClean="0">
                          <a:solidFill>
                            <a:schemeClr val="tx1"/>
                          </a:solidFill>
                        </a:rPr>
                        <a:t> </a:t>
                      </a:r>
                      <a:endParaRPr lang="fr-CH" b="0" dirty="0">
                        <a:solidFill>
                          <a:schemeClr val="tx1"/>
                        </a:solidFill>
                      </a:endParaRPr>
                    </a:p>
                  </a:txBody>
                  <a:tcPr anchor="ctr"/>
                </a:tc>
                <a:tc>
                  <a:txBody>
                    <a:bodyPr/>
                    <a:lstStyle/>
                    <a:p>
                      <a:pPr algn="ctr"/>
                      <a:r>
                        <a:rPr lang="fr-CH" i="1" dirty="0" smtClean="0"/>
                        <a:t>Lie le repo git en ligne avec notre répertoire </a:t>
                      </a:r>
                      <a:endParaRPr lang="fr-CH" i="1" dirty="0"/>
                    </a:p>
                  </a:txBody>
                  <a:tcPr anchor="ctr"/>
                </a:tc>
                <a:extLst>
                  <a:ext uri="{0D108BD9-81ED-4DB2-BD59-A6C34878D82A}">
                    <a16:rowId xmlns:a16="http://schemas.microsoft.com/office/drawing/2014/main" val="1090076007"/>
                  </a:ext>
                </a:extLst>
              </a:tr>
              <a:tr h="370840">
                <a:tc>
                  <a:txBody>
                    <a:bodyPr/>
                    <a:lstStyle/>
                    <a:p>
                      <a:pPr algn="ctr"/>
                      <a:r>
                        <a:rPr lang="fr-CH" b="0" dirty="0" smtClean="0">
                          <a:solidFill>
                            <a:schemeClr val="tx1"/>
                          </a:solidFill>
                        </a:rPr>
                        <a:t>git push –u </a:t>
                      </a:r>
                      <a:r>
                        <a:rPr lang="fr-CH" b="0" dirty="0" err="1" smtClean="0">
                          <a:solidFill>
                            <a:schemeClr val="tx1"/>
                          </a:solidFill>
                        </a:rPr>
                        <a:t>origin</a:t>
                      </a:r>
                      <a:r>
                        <a:rPr lang="fr-CH" b="0" dirty="0" smtClean="0">
                          <a:solidFill>
                            <a:schemeClr val="tx1"/>
                          </a:solidFill>
                        </a:rPr>
                        <a:t> master</a:t>
                      </a:r>
                      <a:endParaRPr lang="fr-CH" b="0" dirty="0">
                        <a:solidFill>
                          <a:schemeClr val="tx1"/>
                        </a:solidFill>
                      </a:endParaRPr>
                    </a:p>
                  </a:txBody>
                  <a:tcPr anchor="ctr">
                    <a:solidFill>
                      <a:schemeClr val="accent2">
                        <a:lumMod val="20000"/>
                        <a:lumOff val="80000"/>
                      </a:schemeClr>
                    </a:solidFill>
                  </a:tcPr>
                </a:tc>
                <a:tc>
                  <a:txBody>
                    <a:bodyPr/>
                    <a:lstStyle/>
                    <a:p>
                      <a:pPr algn="ctr"/>
                      <a:r>
                        <a:rPr lang="fr-CH" i="1" dirty="0" smtClean="0"/>
                        <a:t>Dépose notre</a:t>
                      </a:r>
                      <a:r>
                        <a:rPr lang="fr-CH" i="1" baseline="0" dirty="0" smtClean="0"/>
                        <a:t> version sur le repo en ligne (obligatoire lors du premier </a:t>
                      </a:r>
                      <a:r>
                        <a:rPr lang="fr-CH" b="1" i="1" baseline="0" dirty="0" smtClean="0"/>
                        <a:t>git push</a:t>
                      </a:r>
                      <a:r>
                        <a:rPr lang="fr-CH" b="0" i="1" baseline="0" dirty="0" smtClean="0"/>
                        <a:t>)</a:t>
                      </a:r>
                      <a:endParaRPr lang="fr-CH" i="1" dirty="0"/>
                    </a:p>
                  </a:txBody>
                  <a:tcPr anchor="ctr">
                    <a:solidFill>
                      <a:schemeClr val="accent2">
                        <a:lumMod val="20000"/>
                        <a:lumOff val="80000"/>
                      </a:schemeClr>
                    </a:solidFill>
                  </a:tcPr>
                </a:tc>
                <a:extLst>
                  <a:ext uri="{0D108BD9-81ED-4DB2-BD59-A6C34878D82A}">
                    <a16:rowId xmlns:a16="http://schemas.microsoft.com/office/drawing/2014/main" val="495024573"/>
                  </a:ext>
                </a:extLst>
              </a:tr>
              <a:tr h="370840">
                <a:tc>
                  <a:txBody>
                    <a:bodyPr/>
                    <a:lstStyle/>
                    <a:p>
                      <a:pPr algn="ctr"/>
                      <a:r>
                        <a:rPr lang="fr-CH" dirty="0" smtClean="0"/>
                        <a:t>git</a:t>
                      </a:r>
                      <a:r>
                        <a:rPr lang="fr-CH" baseline="0" dirty="0" smtClean="0"/>
                        <a:t> push</a:t>
                      </a:r>
                      <a:endParaRPr lang="fr-CH" dirty="0"/>
                    </a:p>
                  </a:txBody>
                  <a:tcPr anchor="ctr"/>
                </a:tc>
                <a:tc>
                  <a:txBody>
                    <a:bodyPr/>
                    <a:lstStyle/>
                    <a:p>
                      <a:pPr algn="ctr"/>
                      <a:r>
                        <a:rPr lang="fr-CH" i="1" dirty="0" smtClean="0"/>
                        <a:t>Dépose notre version sur le repo en ligne</a:t>
                      </a:r>
                      <a:endParaRPr lang="fr-CH" i="1" dirty="0"/>
                    </a:p>
                  </a:txBody>
                  <a:tcPr anchor="ctr"/>
                </a:tc>
                <a:extLst>
                  <a:ext uri="{0D108BD9-81ED-4DB2-BD59-A6C34878D82A}">
                    <a16:rowId xmlns:a16="http://schemas.microsoft.com/office/drawing/2014/main" val="962564699"/>
                  </a:ext>
                </a:extLst>
              </a:tr>
              <a:tr h="370840">
                <a:tc>
                  <a:txBody>
                    <a:bodyPr/>
                    <a:lstStyle/>
                    <a:p>
                      <a:pPr algn="ctr"/>
                      <a:r>
                        <a:rPr lang="fr-CH" dirty="0" smtClean="0"/>
                        <a:t>git</a:t>
                      </a:r>
                      <a:r>
                        <a:rPr lang="fr-CH" baseline="0" dirty="0" smtClean="0"/>
                        <a:t> pull</a:t>
                      </a:r>
                      <a:endParaRPr lang="fr-CH" dirty="0"/>
                    </a:p>
                  </a:txBody>
                  <a:tcPr anchor="ctr">
                    <a:solidFill>
                      <a:schemeClr val="accent2">
                        <a:lumMod val="20000"/>
                        <a:lumOff val="80000"/>
                      </a:schemeClr>
                    </a:solidFill>
                  </a:tcPr>
                </a:tc>
                <a:tc>
                  <a:txBody>
                    <a:bodyPr/>
                    <a:lstStyle/>
                    <a:p>
                      <a:pPr algn="ctr"/>
                      <a:r>
                        <a:rPr lang="fr-CH" i="1" dirty="0" smtClean="0"/>
                        <a:t>Récupère la dernière version publiée sur le repo en ligne</a:t>
                      </a:r>
                      <a:endParaRPr lang="fr-CH" i="1" dirty="0"/>
                    </a:p>
                  </a:txBody>
                  <a:tcPr anchor="ctr">
                    <a:solidFill>
                      <a:schemeClr val="accent2">
                        <a:lumMod val="20000"/>
                        <a:lumOff val="80000"/>
                      </a:schemeClr>
                    </a:solidFill>
                  </a:tcPr>
                </a:tc>
                <a:extLst>
                  <a:ext uri="{0D108BD9-81ED-4DB2-BD59-A6C34878D82A}">
                    <a16:rowId xmlns:a16="http://schemas.microsoft.com/office/drawing/2014/main" val="3291760629"/>
                  </a:ext>
                </a:extLst>
              </a:tr>
              <a:tr h="370840">
                <a:tc>
                  <a:txBody>
                    <a:bodyPr/>
                    <a:lstStyle/>
                    <a:p>
                      <a:pPr algn="ctr"/>
                      <a:r>
                        <a:rPr lang="fr-CH" dirty="0" smtClean="0"/>
                        <a:t>git</a:t>
                      </a:r>
                      <a:r>
                        <a:rPr lang="fr-CH" baseline="0" dirty="0" smtClean="0"/>
                        <a:t> log</a:t>
                      </a:r>
                    </a:p>
                  </a:txBody>
                  <a:tcPr anchor="ctr"/>
                </a:tc>
                <a:tc>
                  <a:txBody>
                    <a:bodyPr/>
                    <a:lstStyle/>
                    <a:p>
                      <a:pPr algn="ctr"/>
                      <a:r>
                        <a:rPr lang="fr-CH" i="1" dirty="0" smtClean="0"/>
                        <a:t>Affiche certaines informations concernant les </a:t>
                      </a:r>
                      <a:r>
                        <a:rPr lang="fr-CH" i="1" dirty="0" err="1" smtClean="0"/>
                        <a:t>commits</a:t>
                      </a:r>
                      <a:endParaRPr lang="fr-CH" i="1" dirty="0"/>
                    </a:p>
                  </a:txBody>
                  <a:tcPr anchor="ctr"/>
                </a:tc>
                <a:extLst>
                  <a:ext uri="{0D108BD9-81ED-4DB2-BD59-A6C34878D82A}">
                    <a16:rowId xmlns:a16="http://schemas.microsoft.com/office/drawing/2014/main" val="1050203320"/>
                  </a:ext>
                </a:extLst>
              </a:tr>
              <a:tr h="370840">
                <a:tc>
                  <a:txBody>
                    <a:bodyPr/>
                    <a:lstStyle/>
                    <a:p>
                      <a:pPr algn="ctr"/>
                      <a:r>
                        <a:rPr lang="fr-CH" dirty="0" smtClean="0"/>
                        <a:t>git</a:t>
                      </a:r>
                      <a:r>
                        <a:rPr lang="fr-CH" baseline="0" dirty="0" smtClean="0"/>
                        <a:t> </a:t>
                      </a:r>
                      <a:r>
                        <a:rPr lang="fr-CH" baseline="0" dirty="0" err="1" smtClean="0"/>
                        <a:t>revert</a:t>
                      </a:r>
                      <a:endParaRPr lang="fr-CH" dirty="0"/>
                    </a:p>
                  </a:txBody>
                  <a:tcPr anchor="ctr">
                    <a:solidFill>
                      <a:schemeClr val="accent2">
                        <a:lumMod val="20000"/>
                        <a:lumOff val="80000"/>
                      </a:schemeClr>
                    </a:solidFill>
                  </a:tcPr>
                </a:tc>
                <a:tc>
                  <a:txBody>
                    <a:bodyPr/>
                    <a:lstStyle/>
                    <a:p>
                      <a:pPr algn="ctr"/>
                      <a:r>
                        <a:rPr lang="fr-CH" i="1" dirty="0" smtClean="0"/>
                        <a:t>Revient</a:t>
                      </a:r>
                      <a:r>
                        <a:rPr lang="fr-CH" i="1" baseline="0" dirty="0" smtClean="0"/>
                        <a:t> à une ancienne version du projet</a:t>
                      </a:r>
                      <a:endParaRPr lang="fr-CH" i="1" dirty="0"/>
                    </a:p>
                  </a:txBody>
                  <a:tcPr anchor="ctr">
                    <a:solidFill>
                      <a:schemeClr val="accent2">
                        <a:lumMod val="20000"/>
                        <a:lumOff val="80000"/>
                      </a:schemeClr>
                    </a:solidFill>
                  </a:tcPr>
                </a:tc>
                <a:extLst>
                  <a:ext uri="{0D108BD9-81ED-4DB2-BD59-A6C34878D82A}">
                    <a16:rowId xmlns:a16="http://schemas.microsoft.com/office/drawing/2014/main" val="807550640"/>
                  </a:ext>
                </a:extLst>
              </a:tr>
            </a:tbl>
          </a:graphicData>
        </a:graphic>
      </p:graphicFrame>
      <p:sp>
        <p:nvSpPr>
          <p:cNvPr id="4" name="Espace réservé de la date 3"/>
          <p:cNvSpPr>
            <a:spLocks noGrp="1"/>
          </p:cNvSpPr>
          <p:nvPr>
            <p:ph type="dt" sz="half" idx="10"/>
          </p:nvPr>
        </p:nvSpPr>
        <p:spPr/>
        <p:txBody>
          <a:bodyPr/>
          <a:lstStyle/>
          <a:p>
            <a:r>
              <a:rPr lang="fr-FR" smtClean="0"/>
              <a:t>2019 - 2020</a:t>
            </a:r>
            <a:endParaRPr lang="fr-CH" dirty="0"/>
          </a:p>
        </p:txBody>
      </p:sp>
      <p:sp>
        <p:nvSpPr>
          <p:cNvPr id="5" name="Espace réservé du pied de page 4"/>
          <p:cNvSpPr>
            <a:spLocks noGrp="1"/>
          </p:cNvSpPr>
          <p:nvPr>
            <p:ph type="ftr" sz="quarter" idx="11"/>
          </p:nvPr>
        </p:nvSpPr>
        <p:spPr/>
        <p:txBody>
          <a:bodyPr/>
          <a:lstStyle/>
          <a:p>
            <a:r>
              <a:rPr lang="fr-CH" smtClean="0"/>
              <a:t>Initiation à Git</a:t>
            </a:r>
            <a:endParaRPr lang="fr-CH" dirty="0"/>
          </a:p>
        </p:txBody>
      </p:sp>
      <p:sp>
        <p:nvSpPr>
          <p:cNvPr id="6" name="Espace réservé du numéro de diapositive 5"/>
          <p:cNvSpPr>
            <a:spLocks noGrp="1"/>
          </p:cNvSpPr>
          <p:nvPr>
            <p:ph type="sldNum" sz="quarter" idx="12"/>
          </p:nvPr>
        </p:nvSpPr>
        <p:spPr/>
        <p:txBody>
          <a:bodyPr/>
          <a:lstStyle/>
          <a:p>
            <a:r>
              <a:rPr lang="fr-CH" smtClean="0"/>
              <a:t>GERSON Steeve</a:t>
            </a:r>
            <a:endParaRPr lang="fr-CH" dirty="0"/>
          </a:p>
        </p:txBody>
      </p:sp>
    </p:spTree>
    <p:extLst>
      <p:ext uri="{BB962C8B-B14F-4D97-AF65-F5344CB8AC3E}">
        <p14:creationId xmlns:p14="http://schemas.microsoft.com/office/powerpoint/2010/main" val="2004839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Qu’est-ce-que Python ?</a:t>
            </a:r>
          </a:p>
        </p:txBody>
      </p:sp>
      <p:sp>
        <p:nvSpPr>
          <p:cNvPr id="3" name="Espace réservé du contenu 2"/>
          <p:cNvSpPr>
            <a:spLocks noGrp="1"/>
          </p:cNvSpPr>
          <p:nvPr>
            <p:ph idx="1"/>
          </p:nvPr>
        </p:nvSpPr>
        <p:spPr/>
        <p:txBody>
          <a:bodyPr>
            <a:normAutofit/>
          </a:bodyPr>
          <a:lstStyle/>
          <a:p>
            <a:r>
              <a:rPr lang="fr-CH" dirty="0"/>
              <a:t>Langage de programmation le plus utilisé</a:t>
            </a:r>
          </a:p>
          <a:p>
            <a:endParaRPr lang="fr-CH" dirty="0"/>
          </a:p>
          <a:p>
            <a:r>
              <a:rPr lang="fr-CH" dirty="0"/>
              <a:t>Fonctionnel sur la plupart des plateformes (Windows, Unix, MacOs, Android, …)</a:t>
            </a:r>
          </a:p>
          <a:p>
            <a:endParaRPr lang="fr-CH" dirty="0"/>
          </a:p>
          <a:p>
            <a:r>
              <a:rPr lang="fr-CH" dirty="0"/>
              <a:t>Une syntaxe simple à utiliser</a:t>
            </a:r>
          </a:p>
          <a:p>
            <a:pPr marL="0" indent="0">
              <a:buNone/>
            </a:pPr>
            <a:endParaRPr lang="fr-CH" dirty="0"/>
          </a:p>
          <a:p>
            <a:r>
              <a:rPr lang="fr-CH" dirty="0"/>
              <a:t>Idéal pour apprendre la programmation</a:t>
            </a:r>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pic>
        <p:nvPicPr>
          <p:cNvPr id="2050" name="Picture 2" descr="RÃ©sultat de recherche d'images pour &quot;python programming&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1387" y="365125"/>
            <a:ext cx="1912158" cy="19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1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8437E4-FD71-2641-BA28-28689B7E56F3}"/>
              </a:ext>
            </a:extLst>
          </p:cNvPr>
          <p:cNvSpPr>
            <a:spLocks noGrp="1"/>
          </p:cNvSpPr>
          <p:nvPr>
            <p:ph type="title"/>
          </p:nvPr>
        </p:nvSpPr>
        <p:spPr/>
        <p:txBody>
          <a:bodyPr/>
          <a:lstStyle/>
          <a:p>
            <a:r>
              <a:rPr lang="fr-FR" dirty="0"/>
              <a:t>Éditeur de programme</a:t>
            </a:r>
          </a:p>
        </p:txBody>
      </p:sp>
      <p:sp>
        <p:nvSpPr>
          <p:cNvPr id="7" name="Text Placeholder 6">
            <a:extLst>
              <a:ext uri="{FF2B5EF4-FFF2-40B4-BE49-F238E27FC236}">
                <a16:creationId xmlns:a16="http://schemas.microsoft.com/office/drawing/2014/main" id="{78ABE30E-D827-3A48-8DFA-8FC25A577132}"/>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8E354D2-C45F-424B-86C8-1FE37ADCCABB}"/>
              </a:ext>
            </a:extLst>
          </p:cNvPr>
          <p:cNvSpPr>
            <a:spLocks noGrp="1"/>
          </p:cNvSpPr>
          <p:nvPr>
            <p:ph type="dt" sz="half" idx="10"/>
          </p:nvPr>
        </p:nvSpPr>
        <p:spPr/>
        <p:txBody>
          <a:bodyPr/>
          <a:lstStyle/>
          <a:p>
            <a:r>
              <a:rPr lang="fr-FR"/>
              <a:t>2019 - 2020</a:t>
            </a:r>
            <a:endParaRPr lang="fr-CH" dirty="0"/>
          </a:p>
        </p:txBody>
      </p:sp>
      <p:sp>
        <p:nvSpPr>
          <p:cNvPr id="5" name="Slide Number Placeholder 4">
            <a:extLst>
              <a:ext uri="{FF2B5EF4-FFF2-40B4-BE49-F238E27FC236}">
                <a16:creationId xmlns:a16="http://schemas.microsoft.com/office/drawing/2014/main" id="{B7F98CC8-DBC4-3E42-94A2-8C81F7C72638}"/>
              </a:ext>
            </a:extLst>
          </p:cNvPr>
          <p:cNvSpPr>
            <a:spLocks noGrp="1"/>
          </p:cNvSpPr>
          <p:nvPr>
            <p:ph type="sldNum" sz="quarter" idx="12"/>
          </p:nvPr>
        </p:nvSpPr>
        <p:spPr/>
        <p:txBody>
          <a:bodyPr/>
          <a:lstStyle/>
          <a:p>
            <a:r>
              <a:rPr lang="fr-CH"/>
              <a:t>Teodoro Douglas – Perrotte Sonia - Humbert Jérôme</a:t>
            </a:r>
            <a:endParaRPr lang="fr-CH" dirty="0"/>
          </a:p>
        </p:txBody>
      </p:sp>
    </p:spTree>
    <p:extLst>
      <p:ext uri="{BB962C8B-B14F-4D97-AF65-F5344CB8AC3E}">
        <p14:creationId xmlns:p14="http://schemas.microsoft.com/office/powerpoint/2010/main" val="1739271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t>PyCharm</a:t>
            </a:r>
            <a:endParaRPr lang="fr-CH" dirty="0"/>
          </a:p>
        </p:txBody>
      </p:sp>
      <p:pic>
        <p:nvPicPr>
          <p:cNvPr id="6" name="Espace réservé du contenu 5"/>
          <p:cNvPicPr>
            <a:picLocks noGrp="1" noChangeAspect="1"/>
          </p:cNvPicPr>
          <p:nvPr>
            <p:ph idx="1"/>
          </p:nvPr>
        </p:nvPicPr>
        <p:blipFill>
          <a:blip r:embed="rId2"/>
          <a:stretch>
            <a:fillRect/>
          </a:stretch>
        </p:blipFill>
        <p:spPr>
          <a:xfrm>
            <a:off x="1737360" y="1383514"/>
            <a:ext cx="8037576" cy="4827331"/>
          </a:xfrm>
          <a:prstGeom prst="rect">
            <a:avLst/>
          </a:prstGeom>
        </p:spPr>
      </p:pic>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2775867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t>PyCharm</a:t>
            </a:r>
            <a:endParaRPr lang="fr-CH" dirty="0"/>
          </a:p>
        </p:txBody>
      </p:sp>
      <p:pic>
        <p:nvPicPr>
          <p:cNvPr id="6" name="Espace réservé du contenu 5"/>
          <p:cNvPicPr>
            <a:picLocks noGrp="1" noChangeAspect="1"/>
          </p:cNvPicPr>
          <p:nvPr>
            <p:ph idx="1"/>
          </p:nvPr>
        </p:nvPicPr>
        <p:blipFill>
          <a:blip r:embed="rId2"/>
          <a:stretch>
            <a:fillRect/>
          </a:stretch>
        </p:blipFill>
        <p:spPr>
          <a:xfrm>
            <a:off x="838200" y="1432433"/>
            <a:ext cx="2609088" cy="4817200"/>
          </a:xfrm>
          <a:prstGeom prst="rect">
            <a:avLst/>
          </a:prstGeom>
        </p:spPr>
      </p:pic>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sp>
        <p:nvSpPr>
          <p:cNvPr id="7" name="ZoneTexte 6"/>
          <p:cNvSpPr txBox="1"/>
          <p:nvPr/>
        </p:nvSpPr>
        <p:spPr>
          <a:xfrm>
            <a:off x="4480560" y="1432432"/>
            <a:ext cx="6873240" cy="2308324"/>
          </a:xfrm>
          <a:prstGeom prst="rect">
            <a:avLst/>
          </a:prstGeom>
          <a:noFill/>
        </p:spPr>
        <p:txBody>
          <a:bodyPr wrap="square" rtlCol="0">
            <a:spAutoFit/>
          </a:bodyPr>
          <a:lstStyle/>
          <a:p>
            <a:pPr marL="285750" indent="-285750">
              <a:buFont typeface="Arial" panose="020B0604020202020204" pitchFamily="34" charset="0"/>
              <a:buChar char="•"/>
            </a:pPr>
            <a:r>
              <a:rPr lang="fr-CH" dirty="0"/>
              <a:t>Project Explorer</a:t>
            </a:r>
          </a:p>
          <a:p>
            <a:pPr marL="742950" lvl="1" indent="-285750">
              <a:buFont typeface="Arial" panose="020B0604020202020204" pitchFamily="34" charset="0"/>
              <a:buChar char="•"/>
            </a:pPr>
            <a:endParaRPr lang="fr-CH" dirty="0"/>
          </a:p>
          <a:p>
            <a:pPr marL="742950" lvl="1" indent="-285750">
              <a:buFont typeface="Arial" panose="020B0604020202020204" pitchFamily="34" charset="0"/>
              <a:buChar char="•"/>
            </a:pPr>
            <a:r>
              <a:rPr lang="fr-CH" dirty="0"/>
              <a:t>Permet de parcourir les documents et fichiers du Projet</a:t>
            </a:r>
          </a:p>
          <a:p>
            <a:pPr marL="742950" lvl="1" indent="-285750">
              <a:buFont typeface="Arial" panose="020B0604020202020204" pitchFamily="34" charset="0"/>
              <a:buChar char="•"/>
            </a:pPr>
            <a:endParaRPr lang="fr-CH" dirty="0"/>
          </a:p>
          <a:p>
            <a:pPr marL="742950" lvl="1" indent="-285750">
              <a:buFont typeface="Arial" panose="020B0604020202020204" pitchFamily="34" charset="0"/>
              <a:buChar char="•"/>
            </a:pPr>
            <a:r>
              <a:rPr lang="fr-CH" dirty="0"/>
              <a:t>Permet de créer/supprimer des fichiers</a:t>
            </a:r>
          </a:p>
          <a:p>
            <a:pPr marL="1200150" lvl="2" indent="-285750">
              <a:buFont typeface="Arial" panose="020B0604020202020204" pitchFamily="34" charset="0"/>
              <a:buChar char="•"/>
            </a:pPr>
            <a:r>
              <a:rPr lang="fr-CH" dirty="0"/>
              <a:t>Clic droit sur le dossier du projet («PremierProjet»)</a:t>
            </a:r>
          </a:p>
          <a:p>
            <a:pPr marL="1200150" lvl="2" indent="-285750">
              <a:buFont typeface="Arial" panose="020B0604020202020204" pitchFamily="34" charset="0"/>
              <a:buChar char="•"/>
            </a:pPr>
            <a:r>
              <a:rPr lang="fr-CH" dirty="0"/>
              <a:t>New &gt; Python file</a:t>
            </a:r>
          </a:p>
          <a:p>
            <a:pPr marL="1200150" lvl="2" indent="-285750">
              <a:buFont typeface="Arial" panose="020B0604020202020204" pitchFamily="34" charset="0"/>
              <a:buChar char="•"/>
            </a:pPr>
            <a:r>
              <a:rPr lang="fr-CH" dirty="0"/>
              <a:t>Donner un nom à votre fichier</a:t>
            </a:r>
          </a:p>
        </p:txBody>
      </p:sp>
    </p:spTree>
    <p:extLst>
      <p:ext uri="{BB962C8B-B14F-4D97-AF65-F5344CB8AC3E}">
        <p14:creationId xmlns:p14="http://schemas.microsoft.com/office/powerpoint/2010/main" val="2942381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t>PyCharm</a:t>
            </a:r>
            <a:endParaRPr lang="fr-CH" dirty="0"/>
          </a:p>
        </p:txBody>
      </p:sp>
      <p:pic>
        <p:nvPicPr>
          <p:cNvPr id="6" name="Espace réservé du contenu 5"/>
          <p:cNvPicPr>
            <a:picLocks noGrp="1" noChangeAspect="1"/>
          </p:cNvPicPr>
          <p:nvPr>
            <p:ph idx="1"/>
          </p:nvPr>
        </p:nvPicPr>
        <p:blipFill>
          <a:blip r:embed="rId2"/>
          <a:stretch>
            <a:fillRect/>
          </a:stretch>
        </p:blipFill>
        <p:spPr>
          <a:xfrm>
            <a:off x="838200" y="1542161"/>
            <a:ext cx="6134994" cy="4351338"/>
          </a:xfrm>
          <a:prstGeom prst="rect">
            <a:avLst/>
          </a:prstGeom>
        </p:spPr>
      </p:pic>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sp>
        <p:nvSpPr>
          <p:cNvPr id="7" name="ZoneTexte 6"/>
          <p:cNvSpPr txBox="1"/>
          <p:nvPr/>
        </p:nvSpPr>
        <p:spPr>
          <a:xfrm flipH="1">
            <a:off x="7717535" y="1690688"/>
            <a:ext cx="3636265" cy="1477328"/>
          </a:xfrm>
          <a:prstGeom prst="rect">
            <a:avLst/>
          </a:prstGeom>
          <a:noFill/>
        </p:spPr>
        <p:txBody>
          <a:bodyPr wrap="square" rtlCol="0">
            <a:spAutoFit/>
          </a:bodyPr>
          <a:lstStyle/>
          <a:p>
            <a:pPr marL="285750" indent="-285750">
              <a:buFont typeface="Arial" panose="020B0604020202020204" pitchFamily="34" charset="0"/>
              <a:buChar char="•"/>
            </a:pPr>
            <a:r>
              <a:rPr lang="fr-CH" dirty="0"/>
              <a:t>Editeur de texte </a:t>
            </a:r>
          </a:p>
          <a:p>
            <a:pPr marL="285750" indent="-285750">
              <a:buFont typeface="Arial" panose="020B0604020202020204" pitchFamily="34" charset="0"/>
              <a:buChar char="•"/>
            </a:pPr>
            <a:endParaRPr lang="fr-CH" dirty="0"/>
          </a:p>
          <a:p>
            <a:pPr marL="285750" indent="-285750">
              <a:buFont typeface="Arial" panose="020B0604020202020204" pitchFamily="34" charset="0"/>
              <a:buChar char="•"/>
            </a:pPr>
            <a:r>
              <a:rPr lang="fr-CH" dirty="0"/>
              <a:t>Souligne les fautes de syntaxes</a:t>
            </a:r>
          </a:p>
          <a:p>
            <a:pPr marL="285750" indent="-285750">
              <a:buFont typeface="Arial" panose="020B0604020202020204" pitchFamily="34" charset="0"/>
              <a:buChar char="•"/>
            </a:pPr>
            <a:endParaRPr lang="fr-CH" dirty="0"/>
          </a:p>
          <a:p>
            <a:pPr marL="285750" indent="-285750">
              <a:buFont typeface="Arial" panose="020B0604020202020204" pitchFamily="34" charset="0"/>
              <a:buChar char="•"/>
            </a:pPr>
            <a:r>
              <a:rPr lang="fr-CH" dirty="0"/>
              <a:t>Permet de compiler un script</a:t>
            </a:r>
          </a:p>
        </p:txBody>
      </p:sp>
    </p:spTree>
    <p:extLst>
      <p:ext uri="{BB962C8B-B14F-4D97-AF65-F5344CB8AC3E}">
        <p14:creationId xmlns:p14="http://schemas.microsoft.com/office/powerpoint/2010/main" val="3446740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Créer un script Python</a:t>
            </a:r>
          </a:p>
        </p:txBody>
      </p:sp>
      <p:sp>
        <p:nvSpPr>
          <p:cNvPr id="3" name="Espace réservé du contenu 2"/>
          <p:cNvSpPr>
            <a:spLocks noGrp="1"/>
          </p:cNvSpPr>
          <p:nvPr>
            <p:ph idx="1"/>
          </p:nvPr>
        </p:nvSpPr>
        <p:spPr/>
        <p:txBody>
          <a:bodyPr/>
          <a:lstStyle/>
          <a:p>
            <a:r>
              <a:rPr lang="fr-CH" dirty="0"/>
              <a:t>Créez un fichier que vous nommerez «bonjour.py»</a:t>
            </a:r>
          </a:p>
          <a:p>
            <a:endParaRPr lang="fr-CH" dirty="0"/>
          </a:p>
          <a:p>
            <a:r>
              <a:rPr lang="fr-CH" dirty="0"/>
              <a:t>Pour pouvoir éditer ce fichier vous pouvez l’ouvrir avec n’importe quel éditeur de texte (</a:t>
            </a:r>
            <a:r>
              <a:rPr lang="fr-CH" dirty="0" err="1"/>
              <a:t>BlocNote</a:t>
            </a:r>
            <a:r>
              <a:rPr lang="fr-CH" dirty="0"/>
              <a:t>, Notepad++, </a:t>
            </a:r>
            <a:r>
              <a:rPr lang="fr-CH" dirty="0" err="1"/>
              <a:t>EditPlus</a:t>
            </a:r>
            <a:r>
              <a:rPr lang="fr-CH" dirty="0"/>
              <a:t>, </a:t>
            </a:r>
            <a:r>
              <a:rPr lang="fr-CH" dirty="0" err="1"/>
              <a:t>Idle</a:t>
            </a:r>
            <a:r>
              <a:rPr lang="fr-CH" dirty="0"/>
              <a:t>, …)</a:t>
            </a:r>
          </a:p>
          <a:p>
            <a:endParaRPr lang="fr-CH" dirty="0"/>
          </a:p>
          <a:p>
            <a:endParaRPr lang="fr-CH" dirty="0"/>
          </a:p>
          <a:p>
            <a:endParaRPr lang="fr-CH" dirty="0"/>
          </a:p>
          <a:p>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pic>
        <p:nvPicPr>
          <p:cNvPr id="6" name="Image 5"/>
          <p:cNvPicPr>
            <a:picLocks noChangeAspect="1"/>
          </p:cNvPicPr>
          <p:nvPr/>
        </p:nvPicPr>
        <p:blipFill>
          <a:blip r:embed="rId2"/>
          <a:stretch>
            <a:fillRect/>
          </a:stretch>
        </p:blipFill>
        <p:spPr>
          <a:xfrm>
            <a:off x="8732693" y="2214390"/>
            <a:ext cx="628650" cy="685800"/>
          </a:xfrm>
          <a:prstGeom prst="rect">
            <a:avLst/>
          </a:prstGeom>
        </p:spPr>
      </p:pic>
      <p:sp>
        <p:nvSpPr>
          <p:cNvPr id="7" name="ZoneTexte 6"/>
          <p:cNvSpPr txBox="1"/>
          <p:nvPr/>
        </p:nvSpPr>
        <p:spPr>
          <a:xfrm>
            <a:off x="926840" y="4224624"/>
            <a:ext cx="5309119" cy="1200329"/>
          </a:xfrm>
          <a:prstGeom prst="rect">
            <a:avLst/>
          </a:prstGeom>
          <a:noFill/>
        </p:spPr>
        <p:txBody>
          <a:bodyPr wrap="square" rtlCol="0">
            <a:spAutoFit/>
          </a:bodyPr>
          <a:lstStyle/>
          <a:p>
            <a:r>
              <a:rPr lang="fr-CH" b="1" u="sng" dirty="0"/>
              <a:t>Note</a:t>
            </a:r>
            <a:r>
              <a:rPr lang="fr-CH" dirty="0"/>
              <a:t> : </a:t>
            </a:r>
            <a:r>
              <a:rPr lang="fr-CH" i="1" dirty="0">
                <a:solidFill>
                  <a:srgbClr val="00B050"/>
                </a:solidFill>
              </a:rPr>
              <a:t>Si vous double-cliquez sur ce script cela ne vous permettra pas de le modifier. Faites clic-droit dessus et «Ouvrir avec…» ou «Edit </a:t>
            </a:r>
            <a:r>
              <a:rPr lang="fr-CH" i="1" dirty="0" err="1">
                <a:solidFill>
                  <a:srgbClr val="00B050"/>
                </a:solidFill>
              </a:rPr>
              <a:t>with</a:t>
            </a:r>
            <a:r>
              <a:rPr lang="fr-CH" i="1" dirty="0">
                <a:solidFill>
                  <a:srgbClr val="00B050"/>
                </a:solidFill>
              </a:rPr>
              <a:t> </a:t>
            </a:r>
            <a:r>
              <a:rPr lang="fr-CH" i="1" dirty="0" err="1">
                <a:solidFill>
                  <a:srgbClr val="00B050"/>
                </a:solidFill>
              </a:rPr>
              <a:t>Idle</a:t>
            </a:r>
            <a:r>
              <a:rPr lang="fr-CH" i="1" dirty="0">
                <a:solidFill>
                  <a:srgbClr val="00B050"/>
                </a:solidFill>
              </a:rPr>
              <a:t>» ou encore «Edit </a:t>
            </a:r>
            <a:r>
              <a:rPr lang="fr-CH" i="1" dirty="0" err="1">
                <a:solidFill>
                  <a:srgbClr val="00B050"/>
                </a:solidFill>
              </a:rPr>
              <a:t>with</a:t>
            </a:r>
            <a:r>
              <a:rPr lang="fr-CH" i="1" dirty="0">
                <a:solidFill>
                  <a:srgbClr val="00B050"/>
                </a:solidFill>
              </a:rPr>
              <a:t> Notepad ++»</a:t>
            </a:r>
          </a:p>
        </p:txBody>
      </p:sp>
    </p:spTree>
    <p:extLst>
      <p:ext uri="{BB962C8B-B14F-4D97-AF65-F5344CB8AC3E}">
        <p14:creationId xmlns:p14="http://schemas.microsoft.com/office/powerpoint/2010/main" val="1311595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Créer un script Python</a:t>
            </a:r>
          </a:p>
        </p:txBody>
      </p:sp>
      <p:sp>
        <p:nvSpPr>
          <p:cNvPr id="3" name="Espace réservé du contenu 2"/>
          <p:cNvSpPr>
            <a:spLocks noGrp="1"/>
          </p:cNvSpPr>
          <p:nvPr>
            <p:ph idx="1"/>
          </p:nvPr>
        </p:nvSpPr>
        <p:spPr/>
        <p:txBody>
          <a:bodyPr>
            <a:normAutofit/>
          </a:bodyPr>
          <a:lstStyle/>
          <a:p>
            <a:r>
              <a:rPr lang="fr-CH" dirty="0"/>
              <a:t>Une fois devant votre fichier vide, nous allons utiliser </a:t>
            </a:r>
            <a:r>
              <a:rPr lang="fr-CH" u="sng" dirty="0"/>
              <a:t>l’instruction</a:t>
            </a:r>
            <a:r>
              <a:rPr lang="fr-CH" dirty="0"/>
              <a:t> </a:t>
            </a:r>
            <a:r>
              <a:rPr lang="fr-CH" dirty="0" err="1"/>
              <a:t>print</a:t>
            </a:r>
            <a:r>
              <a:rPr lang="fr-CH" dirty="0"/>
              <a:t>(). Celle-ci permet d’afficher un contenu dans la console.</a:t>
            </a:r>
          </a:p>
          <a:p>
            <a:pPr lvl="1"/>
            <a:endParaRPr lang="fr-CH" dirty="0"/>
          </a:p>
          <a:p>
            <a:pPr lvl="1"/>
            <a:r>
              <a:rPr lang="fr-CH" dirty="0"/>
              <a:t>Notre objectif est d’afficher le message «Bonjour HEG». </a:t>
            </a:r>
          </a:p>
          <a:p>
            <a:pPr lvl="1"/>
            <a:endParaRPr lang="fr-CH" dirty="0"/>
          </a:p>
          <a:p>
            <a:pPr lvl="1"/>
            <a:r>
              <a:rPr lang="fr-CH" dirty="0"/>
              <a:t>Voici un exemple de l’utilisation de cette </a:t>
            </a:r>
            <a:r>
              <a:rPr lang="fr-CH" u="sng" dirty="0"/>
              <a:t>instruction</a:t>
            </a:r>
            <a:r>
              <a:rPr lang="fr-CH" dirty="0"/>
              <a:t> : </a:t>
            </a:r>
            <a:r>
              <a:rPr lang="fr-CH" i="1" dirty="0" err="1" smtClean="0">
                <a:solidFill>
                  <a:schemeClr val="accent1"/>
                </a:solidFill>
              </a:rPr>
              <a:t>print</a:t>
            </a:r>
            <a:r>
              <a:rPr lang="fr-CH" i="1" smtClean="0">
                <a:solidFill>
                  <a:schemeClr val="accent1"/>
                </a:solidFill>
              </a:rPr>
              <a:t>(‘’Voici </a:t>
            </a:r>
            <a:r>
              <a:rPr lang="fr-CH" i="1">
                <a:solidFill>
                  <a:schemeClr val="accent1"/>
                </a:solidFill>
              </a:rPr>
              <a:t>un </a:t>
            </a:r>
            <a:r>
              <a:rPr lang="fr-CH" i="1" smtClean="0">
                <a:solidFill>
                  <a:schemeClr val="accent1"/>
                </a:solidFill>
              </a:rPr>
              <a:t>exemple’’)</a:t>
            </a:r>
            <a:endParaRPr lang="fr-CH" i="1" dirty="0">
              <a:solidFill>
                <a:schemeClr val="accent1"/>
              </a:solidFill>
            </a:endParaRPr>
          </a:p>
          <a:p>
            <a:pPr lvl="1"/>
            <a:endParaRPr lang="fr-CH" dirty="0"/>
          </a:p>
          <a:p>
            <a:pPr lvl="1"/>
            <a:r>
              <a:rPr lang="fr-CH" dirty="0"/>
              <a:t>Nous allons rajouter une ligne à la suite de celle-ci :</a:t>
            </a:r>
          </a:p>
          <a:p>
            <a:pPr lvl="1"/>
            <a:endParaRPr lang="fr-CH" dirty="0"/>
          </a:p>
          <a:p>
            <a:pPr lvl="2"/>
            <a:r>
              <a:rPr lang="fr-CH" i="1" dirty="0">
                <a:solidFill>
                  <a:schemeClr val="accent1"/>
                </a:solidFill>
              </a:rPr>
              <a:t>input("Appuyer sur une touche pour quitter...")</a:t>
            </a:r>
          </a:p>
          <a:p>
            <a:pPr marL="0" indent="0">
              <a:buNone/>
            </a:pPr>
            <a:endParaRPr lang="fr-CH" dirty="0"/>
          </a:p>
          <a:p>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834810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44E-C320-9F4E-A7B3-24DB194E247C}"/>
              </a:ext>
            </a:extLst>
          </p:cNvPr>
          <p:cNvSpPr>
            <a:spLocks noGrp="1"/>
          </p:cNvSpPr>
          <p:nvPr>
            <p:ph type="title"/>
          </p:nvPr>
        </p:nvSpPr>
        <p:spPr/>
        <p:txBody>
          <a:bodyPr/>
          <a:lstStyle/>
          <a:p>
            <a:r>
              <a:rPr lang="fr-FR" dirty="0"/>
              <a:t>Exécution d’un programme</a:t>
            </a:r>
          </a:p>
        </p:txBody>
      </p:sp>
      <p:sp>
        <p:nvSpPr>
          <p:cNvPr id="3" name="Content Placeholder 2">
            <a:extLst>
              <a:ext uri="{FF2B5EF4-FFF2-40B4-BE49-F238E27FC236}">
                <a16:creationId xmlns:a16="http://schemas.microsoft.com/office/drawing/2014/main" id="{E67AAF37-2F8F-C94E-8EE3-28F371AFEFD6}"/>
              </a:ext>
            </a:extLst>
          </p:cNvPr>
          <p:cNvSpPr>
            <a:spLocks noGrp="1"/>
          </p:cNvSpPr>
          <p:nvPr>
            <p:ph idx="1"/>
          </p:nvPr>
        </p:nvSpPr>
        <p:spPr/>
        <p:txBody>
          <a:bodyPr>
            <a:normAutofit lnSpcReduction="10000"/>
          </a:bodyPr>
          <a:lstStyle/>
          <a:p>
            <a:r>
              <a:rPr lang="fr-FR" dirty="0"/>
              <a:t>Ouvrir ligne </a:t>
            </a:r>
            <a:r>
              <a:rPr lang="fr-FR"/>
              <a:t>de </a:t>
            </a:r>
            <a:r>
              <a:rPr lang="fr-FR" smtClean="0"/>
              <a:t>commandes</a:t>
            </a:r>
            <a:endParaRPr lang="fr-FR" dirty="0"/>
          </a:p>
          <a:p>
            <a:pPr lvl="1"/>
            <a:r>
              <a:rPr lang="fr-FR" dirty="0" err="1"/>
              <a:t>Initializer</a:t>
            </a:r>
            <a:r>
              <a:rPr lang="fr-FR" dirty="0"/>
              <a:t> -&gt; </a:t>
            </a:r>
            <a:r>
              <a:rPr lang="fr-FR" dirty="0">
                <a:latin typeface="Courier" pitchFamily="2" charset="0"/>
              </a:rPr>
              <a:t>cmd ou </a:t>
            </a:r>
            <a:r>
              <a:rPr lang="fr-FR" dirty="0" err="1">
                <a:latin typeface="Courier" pitchFamily="2" charset="0"/>
              </a:rPr>
              <a:t>mingwin</a:t>
            </a:r>
            <a:endParaRPr lang="fr-FR" dirty="0">
              <a:latin typeface="Courier" pitchFamily="2" charset="0"/>
            </a:endParaRPr>
          </a:p>
          <a:p>
            <a:pPr lvl="1"/>
            <a:endParaRPr lang="fr-FR" dirty="0"/>
          </a:p>
          <a:p>
            <a:r>
              <a:rPr lang="fr-FR" dirty="0"/>
              <a:t>Aller dans le répertoire du programme</a:t>
            </a:r>
          </a:p>
          <a:p>
            <a:pPr lvl="1"/>
            <a:r>
              <a:rPr lang="fr-FR" dirty="0">
                <a:latin typeface="Courier" pitchFamily="2" charset="0"/>
              </a:rPr>
              <a:t>cd …</a:t>
            </a:r>
          </a:p>
          <a:p>
            <a:pPr lvl="1"/>
            <a:endParaRPr lang="fr-FR" dirty="0"/>
          </a:p>
          <a:p>
            <a:r>
              <a:rPr lang="fr-FR" dirty="0"/>
              <a:t>Exécuter le programme</a:t>
            </a:r>
          </a:p>
          <a:p>
            <a:pPr lvl="1"/>
            <a:r>
              <a:rPr lang="fr-FR" dirty="0">
                <a:latin typeface="Courier" pitchFamily="2" charset="0"/>
              </a:rPr>
              <a:t>python &lt;</a:t>
            </a:r>
            <a:r>
              <a:rPr lang="fr-FR" dirty="0" err="1">
                <a:latin typeface="Courier" pitchFamily="2" charset="0"/>
              </a:rPr>
              <a:t>nom_du_programme.py</a:t>
            </a:r>
            <a:r>
              <a:rPr lang="fr-FR" dirty="0">
                <a:latin typeface="Courier" pitchFamily="2" charset="0"/>
              </a:rPr>
              <a:t>&gt;</a:t>
            </a:r>
          </a:p>
          <a:p>
            <a:pPr lvl="1"/>
            <a:endParaRPr lang="fr-FR" dirty="0">
              <a:latin typeface="Courier" pitchFamily="2" charset="0"/>
            </a:endParaRPr>
          </a:p>
          <a:p>
            <a:pPr marL="0" indent="0">
              <a:buNone/>
            </a:pPr>
            <a:endParaRPr lang="fr-CH" sz="1400" dirty="0"/>
          </a:p>
          <a:p>
            <a:pPr marL="0" indent="0">
              <a:buNone/>
            </a:pPr>
            <a:r>
              <a:rPr lang="fr-CH" sz="1400" dirty="0"/>
              <a:t>*Alternativement, essayez d’exécuter votre script en double cliquant sur votre fichier </a:t>
            </a:r>
            <a:r>
              <a:rPr lang="fr-CH" sz="1400" dirty="0" err="1"/>
              <a:t>bonjour.py</a:t>
            </a:r>
            <a:endParaRPr lang="fr-FR" dirty="0">
              <a:latin typeface="Courier" pitchFamily="2" charset="0"/>
            </a:endParaRPr>
          </a:p>
          <a:p>
            <a:pPr lvl="1"/>
            <a:endParaRPr lang="fr-FR" dirty="0"/>
          </a:p>
        </p:txBody>
      </p:sp>
      <p:sp>
        <p:nvSpPr>
          <p:cNvPr id="4" name="Date Placeholder 3">
            <a:extLst>
              <a:ext uri="{FF2B5EF4-FFF2-40B4-BE49-F238E27FC236}">
                <a16:creationId xmlns:a16="http://schemas.microsoft.com/office/drawing/2014/main" id="{DB69D655-97B8-6C4A-B10D-A50C2685465C}"/>
              </a:ext>
            </a:extLst>
          </p:cNvPr>
          <p:cNvSpPr>
            <a:spLocks noGrp="1"/>
          </p:cNvSpPr>
          <p:nvPr>
            <p:ph type="dt" sz="half" idx="10"/>
          </p:nvPr>
        </p:nvSpPr>
        <p:spPr/>
        <p:txBody>
          <a:bodyPr/>
          <a:lstStyle/>
          <a:p>
            <a:r>
              <a:rPr lang="fr-FR"/>
              <a:t>2019 - 2020</a:t>
            </a:r>
            <a:endParaRPr lang="fr-CH" dirty="0"/>
          </a:p>
        </p:txBody>
      </p:sp>
      <p:sp>
        <p:nvSpPr>
          <p:cNvPr id="5" name="Slide Number Placeholder 4">
            <a:extLst>
              <a:ext uri="{FF2B5EF4-FFF2-40B4-BE49-F238E27FC236}">
                <a16:creationId xmlns:a16="http://schemas.microsoft.com/office/drawing/2014/main" id="{365F1D4C-E4D7-D743-B996-8B411E95CCE9}"/>
              </a:ext>
            </a:extLst>
          </p:cNvPr>
          <p:cNvSpPr>
            <a:spLocks noGrp="1"/>
          </p:cNvSpPr>
          <p:nvPr>
            <p:ph type="sldNum" sz="quarter" idx="12"/>
          </p:nvPr>
        </p:nvSpPr>
        <p:spPr/>
        <p:txBody>
          <a:bodyPr/>
          <a:lstStyle/>
          <a:p>
            <a:r>
              <a:rPr lang="fr-CH"/>
              <a:t>Teodoro Douglas – Perrotte Sonia - Humbert Jérôme</a:t>
            </a:r>
            <a:endParaRPr lang="fr-CH" dirty="0"/>
          </a:p>
        </p:txBody>
      </p:sp>
    </p:spTree>
    <p:extLst>
      <p:ext uri="{BB962C8B-B14F-4D97-AF65-F5344CB8AC3E}">
        <p14:creationId xmlns:p14="http://schemas.microsoft.com/office/powerpoint/2010/main" val="29663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Créer un script Python</a:t>
            </a:r>
          </a:p>
        </p:txBody>
      </p:sp>
      <p:sp>
        <p:nvSpPr>
          <p:cNvPr id="3" name="Espace réservé du contenu 2"/>
          <p:cNvSpPr>
            <a:spLocks noGrp="1"/>
          </p:cNvSpPr>
          <p:nvPr>
            <p:ph idx="1"/>
          </p:nvPr>
        </p:nvSpPr>
        <p:spPr/>
        <p:txBody>
          <a:bodyPr/>
          <a:lstStyle/>
          <a:p>
            <a:r>
              <a:rPr lang="fr-CH" dirty="0"/>
              <a:t>Le résultat devrait ressembler à ceci :</a:t>
            </a:r>
          </a:p>
          <a:p>
            <a:endParaRPr lang="fr-CH" dirty="0"/>
          </a:p>
          <a:p>
            <a:endParaRPr lang="fr-CH" dirty="0"/>
          </a:p>
        </p:txBody>
      </p:sp>
      <p:sp>
        <p:nvSpPr>
          <p:cNvPr id="4" name="Espace réservé de la date 3"/>
          <p:cNvSpPr>
            <a:spLocks noGrp="1"/>
          </p:cNvSpPr>
          <p:nvPr>
            <p:ph type="dt" sz="half" idx="10"/>
          </p:nvPr>
        </p:nvSpPr>
        <p:spPr/>
        <p:txBody>
          <a:bodyPr/>
          <a:lstStyle/>
          <a:p>
            <a:r>
              <a:rPr lang="fr-FR"/>
              <a:t>2019 - 2020</a:t>
            </a:r>
            <a:endParaRPr lang="fr-CH" dirty="0"/>
          </a:p>
        </p:txBody>
      </p:sp>
      <p:sp>
        <p:nvSpPr>
          <p:cNvPr id="5" name="Espace réservé du numéro de diapositive 4"/>
          <p:cNvSpPr>
            <a:spLocks noGrp="1"/>
          </p:cNvSpPr>
          <p:nvPr>
            <p:ph type="sldNum" sz="quarter" idx="12"/>
          </p:nvPr>
        </p:nvSpPr>
        <p:spPr/>
        <p:txBody>
          <a:bodyPr/>
          <a:lstStyle/>
          <a:p>
            <a:r>
              <a:rPr lang="fr-CH" dirty="0"/>
              <a:t>Teodoro Douglas – Perrotte Sonia - Humbert Jérôme</a:t>
            </a:r>
          </a:p>
        </p:txBody>
      </p:sp>
      <p:pic>
        <p:nvPicPr>
          <p:cNvPr id="6" name="Image 5"/>
          <p:cNvPicPr>
            <a:picLocks noChangeAspect="1"/>
          </p:cNvPicPr>
          <p:nvPr/>
        </p:nvPicPr>
        <p:blipFill>
          <a:blip r:embed="rId2"/>
          <a:stretch>
            <a:fillRect/>
          </a:stretch>
        </p:blipFill>
        <p:spPr>
          <a:xfrm>
            <a:off x="1428750" y="2350418"/>
            <a:ext cx="6727698" cy="3521744"/>
          </a:xfrm>
          <a:prstGeom prst="rect">
            <a:avLst/>
          </a:prstGeom>
        </p:spPr>
      </p:pic>
    </p:spTree>
    <p:extLst>
      <p:ext uri="{BB962C8B-B14F-4D97-AF65-F5344CB8AC3E}">
        <p14:creationId xmlns:p14="http://schemas.microsoft.com/office/powerpoint/2010/main" val="243740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713-03D7-834F-851F-194BE5135F5F}"/>
              </a:ext>
            </a:extLst>
          </p:cNvPr>
          <p:cNvSpPr>
            <a:spLocks noGrp="1"/>
          </p:cNvSpPr>
          <p:nvPr>
            <p:ph type="title"/>
          </p:nvPr>
        </p:nvSpPr>
        <p:spPr/>
        <p:txBody>
          <a:bodyPr/>
          <a:lstStyle/>
          <a:p>
            <a:r>
              <a:rPr lang="fr-FR" dirty="0"/>
              <a:t>Dépôt et gestion de version</a:t>
            </a:r>
          </a:p>
        </p:txBody>
      </p:sp>
      <p:sp>
        <p:nvSpPr>
          <p:cNvPr id="3" name="Text Placeholder 2">
            <a:extLst>
              <a:ext uri="{FF2B5EF4-FFF2-40B4-BE49-F238E27FC236}">
                <a16:creationId xmlns:a16="http://schemas.microsoft.com/office/drawing/2014/main" id="{BCACDD71-9408-7A42-AB55-56CA87B1EBB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0BEEE0E-AF80-DD48-AD57-C2D912811DB2}"/>
              </a:ext>
            </a:extLst>
          </p:cNvPr>
          <p:cNvSpPr>
            <a:spLocks noGrp="1"/>
          </p:cNvSpPr>
          <p:nvPr>
            <p:ph type="dt" sz="half" idx="10"/>
          </p:nvPr>
        </p:nvSpPr>
        <p:spPr/>
        <p:txBody>
          <a:bodyPr/>
          <a:lstStyle/>
          <a:p>
            <a:r>
              <a:rPr lang="fr-FR"/>
              <a:t>2019 - 2020</a:t>
            </a:r>
            <a:endParaRPr lang="fr-CH"/>
          </a:p>
        </p:txBody>
      </p:sp>
      <p:sp>
        <p:nvSpPr>
          <p:cNvPr id="5" name="Slide Number Placeholder 4">
            <a:extLst>
              <a:ext uri="{FF2B5EF4-FFF2-40B4-BE49-F238E27FC236}">
                <a16:creationId xmlns:a16="http://schemas.microsoft.com/office/drawing/2014/main" id="{29C36876-DC01-E143-B704-462D1B99C23C}"/>
              </a:ext>
            </a:extLst>
          </p:cNvPr>
          <p:cNvSpPr>
            <a:spLocks noGrp="1"/>
          </p:cNvSpPr>
          <p:nvPr>
            <p:ph type="sldNum" sz="quarter" idx="12"/>
          </p:nvPr>
        </p:nvSpPr>
        <p:spPr/>
        <p:txBody>
          <a:bodyPr/>
          <a:lstStyle/>
          <a:p>
            <a:fld id="{25D448BE-D8AF-41A9-AEBE-398CEBC3847E}" type="slidenum">
              <a:rPr lang="fr-CH" smtClean="0"/>
              <a:t>8</a:t>
            </a:fld>
            <a:endParaRPr lang="fr-CH"/>
          </a:p>
        </p:txBody>
      </p:sp>
    </p:spTree>
    <p:extLst>
      <p:ext uri="{BB962C8B-B14F-4D97-AF65-F5344CB8AC3E}">
        <p14:creationId xmlns:p14="http://schemas.microsoft.com/office/powerpoint/2010/main" val="7303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Qu’est-ce que Git?</a:t>
            </a:r>
          </a:p>
        </p:txBody>
      </p:sp>
      <p:sp>
        <p:nvSpPr>
          <p:cNvPr id="3" name="Espace réservé du contenu 2"/>
          <p:cNvSpPr>
            <a:spLocks noGrp="1"/>
          </p:cNvSpPr>
          <p:nvPr>
            <p:ph idx="1"/>
          </p:nvPr>
        </p:nvSpPr>
        <p:spPr>
          <a:xfrm>
            <a:off x="682624" y="1516243"/>
            <a:ext cx="10671175" cy="2627341"/>
          </a:xfrm>
        </p:spPr>
        <p:txBody>
          <a:bodyPr/>
          <a:lstStyle/>
          <a:p>
            <a:r>
              <a:rPr lang="fr-CH" dirty="0"/>
              <a:t>Git est un logiciel permettant stocker et gérer les différentes versions d’un document, d’une application, ou tout autre projet nécessitant un </a:t>
            </a:r>
            <a:r>
              <a:rPr lang="fr-CH" dirty="0" err="1"/>
              <a:t>versionning</a:t>
            </a:r>
            <a:r>
              <a:rPr lang="fr-CH" dirty="0"/>
              <a:t>. </a:t>
            </a:r>
          </a:p>
          <a:p>
            <a:endParaRPr lang="fr-CH" dirty="0"/>
          </a:p>
          <a:p>
            <a:pPr marL="0" indent="0">
              <a:buNone/>
            </a:pPr>
            <a:endParaRPr lang="fr-CH" dirty="0"/>
          </a:p>
        </p:txBody>
      </p:sp>
      <p:pic>
        <p:nvPicPr>
          <p:cNvPr id="1026" name="Picture 2" descr="Anciennes versions des fich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27" y="3638705"/>
            <a:ext cx="50006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git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169" y="4063328"/>
            <a:ext cx="2596896" cy="108542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r>
              <a:rPr lang="fr-FR"/>
              <a:t>2019 - 2020</a:t>
            </a:r>
            <a:endParaRPr lang="fr-CH" dirty="0"/>
          </a:p>
        </p:txBody>
      </p:sp>
      <p:sp>
        <p:nvSpPr>
          <p:cNvPr id="6" name="Espace réservé du numéro de diapositive 5"/>
          <p:cNvSpPr>
            <a:spLocks noGrp="1"/>
          </p:cNvSpPr>
          <p:nvPr>
            <p:ph type="sldNum" sz="quarter" idx="12"/>
          </p:nvPr>
        </p:nvSpPr>
        <p:spPr/>
        <p:txBody>
          <a:bodyPr/>
          <a:lstStyle/>
          <a:p>
            <a:r>
              <a:rPr lang="fr-CH" dirty="0"/>
              <a:t>Teodoro Douglas – Perrotte Sonia - Humbert Jérôme</a:t>
            </a:r>
          </a:p>
        </p:txBody>
      </p:sp>
    </p:spTree>
    <p:extLst>
      <p:ext uri="{BB962C8B-B14F-4D97-AF65-F5344CB8AC3E}">
        <p14:creationId xmlns:p14="http://schemas.microsoft.com/office/powerpoint/2010/main" val="1537237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1735</Words>
  <Application>Microsoft Office PowerPoint</Application>
  <PresentationFormat>Grand écran</PresentationFormat>
  <Paragraphs>273</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Calibri Light</vt:lpstr>
      <vt:lpstr>Courier</vt:lpstr>
      <vt:lpstr>Wingdings</vt:lpstr>
      <vt:lpstr>Thème Office</vt:lpstr>
      <vt:lpstr>631-1 Fondement de la programmation</vt:lpstr>
      <vt:lpstr>Sommaire</vt:lpstr>
      <vt:lpstr>Qu’est-ce-que Python ?</vt:lpstr>
      <vt:lpstr>Créer un script Python</vt:lpstr>
      <vt:lpstr>Créer un script Python</vt:lpstr>
      <vt:lpstr>Exécution d’un programme</vt:lpstr>
      <vt:lpstr>Créer un script Python</vt:lpstr>
      <vt:lpstr>Dépôt et gestion de version</vt:lpstr>
      <vt:lpstr>Qu’est-ce que Git?</vt:lpstr>
      <vt:lpstr>A quoi ça sert ?</vt:lpstr>
      <vt:lpstr>Rédaction document Word sans Git</vt:lpstr>
      <vt:lpstr>Rédaction document Word avec Git</vt:lpstr>
      <vt:lpstr>Modification document Word avec Git</vt:lpstr>
      <vt:lpstr>Scénario 1.0 - Initiation</vt:lpstr>
      <vt:lpstr>Scénario 1.1 – Création du projet</vt:lpstr>
      <vt:lpstr>Scénario 1.2 - Création du repo</vt:lpstr>
      <vt:lpstr>Scénario 1.2 – Création du repo</vt:lpstr>
      <vt:lpstr>Scénario 1.3 – Projet local =&gt; projet en ligne</vt:lpstr>
      <vt:lpstr>Scénario 1.3 – Projet local =&gt; projet en ligne</vt:lpstr>
      <vt:lpstr>Scénario 1.3 – Projet local =&gt; projet en ligne</vt:lpstr>
      <vt:lpstr>Scénario 1.3 – Projet local =&gt; projet en ligne</vt:lpstr>
      <vt:lpstr>Scénario 1.3 – Projet local =&gt; projet en ligne</vt:lpstr>
      <vt:lpstr>Scénario 1.3 – Projet local =&gt; projet en ligne</vt:lpstr>
      <vt:lpstr>Scénario 1.3 – Projet local =&gt; projet en ligne</vt:lpstr>
      <vt:lpstr>Scénario 1.3 – Projet local =&gt; projet en ligne</vt:lpstr>
      <vt:lpstr>Scénario 1.4 - Résumé</vt:lpstr>
      <vt:lpstr>Modifier le programme – nouvelle version</vt:lpstr>
      <vt:lpstr>Nouvelle version de bonjour.py</vt:lpstr>
      <vt:lpstr>Glossaire</vt:lpstr>
      <vt:lpstr>Éditeur de programme</vt:lpstr>
      <vt:lpstr>PyCharm</vt:lpstr>
      <vt:lpstr>PyCharm</vt:lpstr>
      <vt:lpstr>PyCharm</vt:lpstr>
    </vt:vector>
  </TitlesOfParts>
  <Company>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Gerson Steeve (HES)</dc:creator>
  <cp:lastModifiedBy>Humbert Jérôme (HES)</cp:lastModifiedBy>
  <cp:revision>73</cp:revision>
  <dcterms:created xsi:type="dcterms:W3CDTF">2019-08-20T13:15:48Z</dcterms:created>
  <dcterms:modified xsi:type="dcterms:W3CDTF">2019-09-19T15:23:27Z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-899537479</vt:i4>
  </property>
  <property fmtid="{D5CDD505-2E9C-101B-9397-08002B2CF9AE}" pid="3" name="_NewReviewCycle">
    <vt:lpwstr/>
  </property>
  <property fmtid="{D5CDD505-2E9C-101B-9397-08002B2CF9AE}" pid="4" name="_EmailSubject">
    <vt:lpwstr>Présentation 1er labo</vt:lpwstr>
  </property>
  <property fmtid="{D5CDD505-2E9C-101B-9397-08002B2CF9AE}" pid="5" name="_AuthorEmail">
    <vt:lpwstr>jerome.humbert@hesge.ch</vt:lpwstr>
  </property>
  <property fmtid="{D5CDD505-2E9C-101B-9397-08002B2CF9AE}" pid="6" name="_AuthorEmailDisplayName">
    <vt:lpwstr>Humbert Jérôme (HES)</vt:lpwstr>
  </property>
</Properties>
</file>