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2"/>
  </p:notesMasterIdLst>
  <p:sldIdLst>
    <p:sldId id="256" r:id="rId2"/>
    <p:sldId id="284" r:id="rId3"/>
    <p:sldId id="259" r:id="rId4"/>
    <p:sldId id="257" r:id="rId5"/>
    <p:sldId id="285" r:id="rId6"/>
    <p:sldId id="258" r:id="rId7"/>
    <p:sldId id="260" r:id="rId8"/>
    <p:sldId id="286" r:id="rId9"/>
    <p:sldId id="287" r:id="rId10"/>
    <p:sldId id="288" r:id="rId11"/>
    <p:sldId id="289" r:id="rId12"/>
    <p:sldId id="290" r:id="rId13"/>
    <p:sldId id="292" r:id="rId14"/>
    <p:sldId id="293" r:id="rId15"/>
    <p:sldId id="294" r:id="rId16"/>
    <p:sldId id="291" r:id="rId17"/>
    <p:sldId id="295" r:id="rId18"/>
    <p:sldId id="296" r:id="rId19"/>
    <p:sldId id="297" r:id="rId20"/>
    <p:sldId id="28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336D41-6F95-4B05-85FD-333683B715F6}" type="datetimeFigureOut">
              <a:rPr lang="en-US" smtClean="0"/>
              <a:t>6/1/2020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E098-B39D-43AF-B7A6-CC944FBDD38C}" type="slidenum">
              <a:rPr lang="en-US" smtClean="0"/>
              <a:t>‹#›</a:t>
            </a:fld>
            <a:endParaRPr lang="en-US"/>
          </a:p>
        </p:txBody>
      </p:sp>
    </p:spTree>
    <p:extLst>
      <p:ext uri="{BB962C8B-B14F-4D97-AF65-F5344CB8AC3E}">
        <p14:creationId xmlns:p14="http://schemas.microsoft.com/office/powerpoint/2010/main" val="2312851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6E8AB8-46D0-47E8-9142-933BA789C8B4}" type="datetime1">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4EB52-AA57-41CE-9F8F-80F84D69D38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1CAAFF-A2B8-4437-96D7-A107E387A577}" type="datetime1">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4EB52-AA57-41CE-9F8F-80F84D69D3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D48BA0-C147-4B35-894D-96180BCD98DC}" type="datetime1">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4EB52-AA57-41CE-9F8F-80F84D69D3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A8DE3E-B1CA-4169-B8EB-64794CE53186}" type="datetime1">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4EB52-AA57-41CE-9F8F-80F84D69D38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E96F91-B4AC-4382-B069-EA23A95FD440}" type="datetime1">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4EB52-AA57-41CE-9F8F-80F84D69D38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1407A6-24D0-4D46-8D28-F28CA8303CF0}" type="datetime1">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4EB52-AA57-41CE-9F8F-80F84D69D38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3808AD-F0F5-4F32-87BD-E94EA4068E04}" type="datetime1">
              <a:rPr lang="en-US" smtClean="0"/>
              <a:t>6/1/2020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D4EB52-AA57-41CE-9F8F-80F84D69D38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B11E71-BBF4-4A7F-920E-748D45167B3E}" type="datetime1">
              <a:rPr lang="en-US" smtClean="0"/>
              <a:t>6/1/2020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D4EB52-AA57-41CE-9F8F-80F84D69D3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DFE6A-8464-4F38-971D-E2BCEB944CCA}" type="datetime1">
              <a:rPr lang="en-US" smtClean="0"/>
              <a:t>6/1/2020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D4EB52-AA57-41CE-9F8F-80F84D69D3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63D0E-CF42-461D-8645-6D6DFE00227D}" type="datetime1">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4EB52-AA57-41CE-9F8F-80F84D69D38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F3DD94C-4369-4C38-96B1-CDF91F2D7FDB}" type="datetime1">
              <a:rPr lang="en-US" smtClean="0"/>
              <a:t>6/1/2020</a:t>
            </a:fld>
            <a:endParaRPr lang="en-US"/>
          </a:p>
        </p:txBody>
      </p:sp>
      <p:sp>
        <p:nvSpPr>
          <p:cNvPr id="9" name="Slide Number Placeholder 8"/>
          <p:cNvSpPr>
            <a:spLocks noGrp="1"/>
          </p:cNvSpPr>
          <p:nvPr>
            <p:ph type="sldNum" sz="quarter" idx="11"/>
          </p:nvPr>
        </p:nvSpPr>
        <p:spPr/>
        <p:txBody>
          <a:bodyPr/>
          <a:lstStyle/>
          <a:p>
            <a:fld id="{E1D4EB52-AA57-41CE-9F8F-80F84D69D38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1D4EB52-AA57-41CE-9F8F-80F84D69D385}"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80C9502-86B5-4B68-AD32-BB12D3903712}" type="datetime1">
              <a:rPr lang="en-US" smtClean="0"/>
              <a:t>6/1/2020</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543800" cy="1755775"/>
          </a:xfrm>
        </p:spPr>
        <p:txBody>
          <a:bodyPr/>
          <a:lstStyle/>
          <a:p>
            <a:pPr algn="ctr"/>
            <a:r>
              <a:rPr lang="fr-CA" sz="5400" dirty="0" smtClean="0"/>
              <a:t>DEMOGRAPHIC PROFILE ANALYSIS</a:t>
            </a:r>
            <a:endParaRPr lang="en-US" sz="5400" dirty="0"/>
          </a:p>
        </p:txBody>
      </p:sp>
      <p:sp>
        <p:nvSpPr>
          <p:cNvPr id="3" name="Subtitle 2"/>
          <p:cNvSpPr>
            <a:spLocks noGrp="1"/>
          </p:cNvSpPr>
          <p:nvPr>
            <p:ph type="subTitle" idx="1"/>
          </p:nvPr>
        </p:nvSpPr>
        <p:spPr>
          <a:xfrm>
            <a:off x="350520" y="3122986"/>
            <a:ext cx="6461760" cy="1066800"/>
          </a:xfrm>
        </p:spPr>
        <p:txBody>
          <a:bodyPr/>
          <a:lstStyle/>
          <a:p>
            <a:r>
              <a:rPr lang="fr-CA" b="1" dirty="0" smtClean="0"/>
              <a:t>By Marc Arnaud KAMBOU</a:t>
            </a:r>
          </a:p>
          <a:p>
            <a:r>
              <a:rPr lang="fr-CA" b="1" dirty="0" err="1" smtClean="0"/>
              <a:t>Supervised</a:t>
            </a:r>
            <a:r>
              <a:rPr lang="fr-CA" b="1" dirty="0" smtClean="0"/>
              <a:t> by </a:t>
            </a:r>
            <a:r>
              <a:rPr lang="fr-CA" b="1" dirty="0" err="1" smtClean="0"/>
              <a:t>Arkar</a:t>
            </a:r>
            <a:r>
              <a:rPr lang="fr-CA" b="1" dirty="0" smtClean="0"/>
              <a:t> MIN</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4497"/>
            <a:ext cx="3581400" cy="212914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4774423"/>
            <a:ext cx="3200400" cy="1798218"/>
          </a:xfrm>
          <a:prstGeom prst="rect">
            <a:avLst/>
          </a:prstGeom>
        </p:spPr>
      </p:pic>
      <p:sp>
        <p:nvSpPr>
          <p:cNvPr id="7" name="TextBox 6"/>
          <p:cNvSpPr txBox="1"/>
          <p:nvPr/>
        </p:nvSpPr>
        <p:spPr>
          <a:xfrm>
            <a:off x="5029200" y="3505200"/>
            <a:ext cx="2819400" cy="338554"/>
          </a:xfrm>
          <a:prstGeom prst="rect">
            <a:avLst/>
          </a:prstGeom>
          <a:noFill/>
        </p:spPr>
        <p:txBody>
          <a:bodyPr wrap="square" rtlCol="0">
            <a:spAutoFit/>
          </a:bodyPr>
          <a:lstStyle/>
          <a:p>
            <a:r>
              <a:rPr lang="fr-CA" sz="1600" spc="-100" dirty="0" err="1" smtClean="0">
                <a:solidFill>
                  <a:schemeClr val="tx2"/>
                </a:solidFill>
                <a:latin typeface="+mj-lt"/>
                <a:ea typeface="+mj-ea"/>
                <a:cs typeface="+mj-cs"/>
              </a:rPr>
              <a:t>Presented</a:t>
            </a:r>
            <a:r>
              <a:rPr lang="fr-CA" sz="1600" spc="-100" dirty="0" smtClean="0">
                <a:solidFill>
                  <a:schemeClr val="tx2"/>
                </a:solidFill>
                <a:latin typeface="+mj-lt"/>
                <a:ea typeface="+mj-ea"/>
                <a:cs typeface="+mj-cs"/>
              </a:rPr>
              <a:t>: </a:t>
            </a:r>
            <a:r>
              <a:rPr lang="fr-CA" sz="1600" spc="-100" dirty="0" err="1" smtClean="0">
                <a:solidFill>
                  <a:schemeClr val="tx2"/>
                </a:solidFill>
                <a:latin typeface="+mj-lt"/>
                <a:ea typeface="+mj-ea"/>
                <a:cs typeface="+mj-cs"/>
              </a:rPr>
              <a:t>Monday</a:t>
            </a:r>
            <a:r>
              <a:rPr lang="fr-CA" sz="1600" spc="-100" dirty="0" smtClean="0">
                <a:solidFill>
                  <a:schemeClr val="tx2"/>
                </a:solidFill>
                <a:latin typeface="+mj-lt"/>
                <a:ea typeface="+mj-ea"/>
                <a:cs typeface="+mj-cs"/>
              </a:rPr>
              <a:t>,  </a:t>
            </a:r>
            <a:r>
              <a:rPr lang="fr-CA" sz="1600" spc="-100" dirty="0" err="1" smtClean="0">
                <a:solidFill>
                  <a:schemeClr val="tx2"/>
                </a:solidFill>
                <a:latin typeface="+mj-lt"/>
                <a:ea typeface="+mj-ea"/>
                <a:cs typeface="+mj-cs"/>
              </a:rPr>
              <a:t>June</a:t>
            </a:r>
            <a:r>
              <a:rPr lang="fr-CA" sz="1600" spc="-100" dirty="0" smtClean="0">
                <a:solidFill>
                  <a:schemeClr val="tx2"/>
                </a:solidFill>
                <a:latin typeface="+mj-lt"/>
                <a:ea typeface="+mj-ea"/>
                <a:cs typeface="+mj-cs"/>
              </a:rPr>
              <a:t> 1st 2020</a:t>
            </a:r>
            <a:endParaRPr lang="en-US" sz="1600" spc="-100" dirty="0">
              <a:solidFill>
                <a:schemeClr val="tx2"/>
              </a:solidFill>
              <a:latin typeface="+mj-lt"/>
              <a:ea typeface="+mj-ea"/>
              <a:cs typeface="+mj-cs"/>
            </a:endParaRPr>
          </a:p>
        </p:txBody>
      </p:sp>
    </p:spTree>
    <p:extLst>
      <p:ext uri="{BB962C8B-B14F-4D97-AF65-F5344CB8AC3E}">
        <p14:creationId xmlns:p14="http://schemas.microsoft.com/office/powerpoint/2010/main" val="3369926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CA" b="1" dirty="0"/>
              <a:t>DESCRIPTIVE ANALYSIS</a:t>
            </a:r>
            <a:endParaRPr lang="en-US" dirty="0"/>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4038599" cy="1752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24943"/>
            <a:ext cx="400292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934505"/>
            <a:ext cx="3587513" cy="2700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1447800" y="2962275"/>
            <a:ext cx="533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105150" y="2962275"/>
            <a:ext cx="381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a:stCxn id="7" idx="7"/>
          </p:cNvCxnSpPr>
          <p:nvPr/>
        </p:nvCxnSpPr>
        <p:spPr>
          <a:xfrm flipV="1">
            <a:off x="1903085" y="1524000"/>
            <a:ext cx="611515" cy="1471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 idx="0"/>
          </p:cNvCxnSpPr>
          <p:nvPr/>
        </p:nvCxnSpPr>
        <p:spPr>
          <a:xfrm flipH="1" flipV="1">
            <a:off x="2514600" y="1524000"/>
            <a:ext cx="781050" cy="143827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86000" y="1247001"/>
            <a:ext cx="609600"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CA" sz="1200" dirty="0" smtClean="0"/>
              <a:t>45.6%</a:t>
            </a:r>
            <a:endParaRPr lang="en-US" sz="1200" dirty="0"/>
          </a:p>
        </p:txBody>
      </p:sp>
      <p:grpSp>
        <p:nvGrpSpPr>
          <p:cNvPr id="11" name="Group 10"/>
          <p:cNvGrpSpPr/>
          <p:nvPr/>
        </p:nvGrpSpPr>
        <p:grpSpPr>
          <a:xfrm>
            <a:off x="4648200" y="1306286"/>
            <a:ext cx="3276600" cy="2585140"/>
            <a:chOff x="4648200" y="1306286"/>
            <a:chExt cx="3276600" cy="2585140"/>
          </a:xfrm>
        </p:grpSpPr>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306286"/>
              <a:ext cx="3276600" cy="2515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Oval 13"/>
            <p:cNvSpPr/>
            <p:nvPr/>
          </p:nvSpPr>
          <p:spPr>
            <a:xfrm>
              <a:off x="6629400" y="3520168"/>
              <a:ext cx="381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rot="2229797">
              <a:off x="6911652" y="3676236"/>
              <a:ext cx="197497" cy="202943"/>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162550" y="3532415"/>
              <a:ext cx="381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p:cNvSpPr/>
            <p:nvPr/>
          </p:nvSpPr>
          <p:spPr>
            <a:xfrm rot="2229797">
              <a:off x="5444802" y="3688483"/>
              <a:ext cx="197497" cy="202943"/>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E1D4EB52-AA57-41CE-9F8F-80F84D69D385}" type="slidenum">
              <a:rPr lang="en-US" smtClean="0"/>
              <a:t>10</a:t>
            </a:fld>
            <a:endParaRPr lang="en-US"/>
          </a:p>
        </p:txBody>
      </p:sp>
    </p:spTree>
    <p:extLst>
      <p:ext uri="{BB962C8B-B14F-4D97-AF65-F5344CB8AC3E}">
        <p14:creationId xmlns:p14="http://schemas.microsoft.com/office/powerpoint/2010/main" val="243736506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CA" b="1" dirty="0"/>
              <a:t>DESCRIPTIVE ANALYSIS</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4067175"/>
            <a:ext cx="3288946"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2869182" cy="245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038600"/>
            <a:ext cx="3371850" cy="2539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1447800"/>
            <a:ext cx="3903804" cy="2433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410200" y="3200400"/>
            <a:ext cx="22098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99314" y="2652372"/>
            <a:ext cx="22098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E1D4EB52-AA57-41CE-9F8F-80F84D69D385}" type="slidenum">
              <a:rPr lang="en-US" smtClean="0"/>
              <a:t>11</a:t>
            </a:fld>
            <a:endParaRPr lang="en-US"/>
          </a:p>
        </p:txBody>
      </p:sp>
    </p:spTree>
    <p:extLst>
      <p:ext uri="{BB962C8B-B14F-4D97-AF65-F5344CB8AC3E}">
        <p14:creationId xmlns:p14="http://schemas.microsoft.com/office/powerpoint/2010/main" val="1861584517"/>
      </p:ext>
    </p:extLst>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CA" b="1" dirty="0"/>
              <a:t>DESCRIPTIVE ANALYSIS</a:t>
            </a:r>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489" y="1615167"/>
            <a:ext cx="3659825" cy="2728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593396"/>
            <a:ext cx="4539584"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1524000" y="2425700"/>
            <a:ext cx="152400" cy="762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20850" y="2425700"/>
            <a:ext cx="152400" cy="762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89250" y="2419350"/>
            <a:ext cx="152400" cy="762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4000" y="3498850"/>
            <a:ext cx="152400" cy="762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714500" y="3498850"/>
            <a:ext cx="152400" cy="762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882900" y="3498850"/>
            <a:ext cx="152400" cy="762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46100" y="4495800"/>
            <a:ext cx="26543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CA" dirty="0" smtClean="0"/>
              <a:t>The </a:t>
            </a:r>
            <a:r>
              <a:rPr lang="fr-CA" dirty="0" err="1" smtClean="0"/>
              <a:t>overall</a:t>
            </a:r>
            <a:r>
              <a:rPr lang="fr-CA" dirty="0" smtClean="0"/>
              <a:t> </a:t>
            </a:r>
            <a:r>
              <a:rPr lang="fr-CA" dirty="0" err="1" smtClean="0"/>
              <a:t>targeted</a:t>
            </a:r>
            <a:r>
              <a:rPr lang="fr-CA" dirty="0" smtClean="0"/>
              <a:t> people </a:t>
            </a:r>
            <a:r>
              <a:rPr lang="fr-CA" dirty="0" err="1" smtClean="0"/>
              <a:t>is</a:t>
            </a:r>
            <a:r>
              <a:rPr lang="fr-CA" dirty="0" smtClean="0"/>
              <a:t> </a:t>
            </a:r>
            <a:r>
              <a:rPr lang="fr-CA" b="1" dirty="0" smtClean="0"/>
              <a:t>28.52%</a:t>
            </a:r>
            <a:endParaRPr lang="en-US" b="1" dirty="0"/>
          </a:p>
        </p:txBody>
      </p:sp>
      <p:sp>
        <p:nvSpPr>
          <p:cNvPr id="3" name="Slide Number Placeholder 2"/>
          <p:cNvSpPr>
            <a:spLocks noGrp="1"/>
          </p:cNvSpPr>
          <p:nvPr>
            <p:ph type="sldNum" sz="quarter" idx="12"/>
          </p:nvPr>
        </p:nvSpPr>
        <p:spPr/>
        <p:txBody>
          <a:bodyPr/>
          <a:lstStyle/>
          <a:p>
            <a:fld id="{E1D4EB52-AA57-41CE-9F8F-80F84D69D385}" type="slidenum">
              <a:rPr lang="en-US" smtClean="0"/>
              <a:t>12</a:t>
            </a:fld>
            <a:endParaRPr lang="en-US"/>
          </a:p>
        </p:txBody>
      </p:sp>
    </p:spTree>
    <p:extLst>
      <p:ext uri="{BB962C8B-B14F-4D97-AF65-F5344CB8AC3E}">
        <p14:creationId xmlns:p14="http://schemas.microsoft.com/office/powerpoint/2010/main" val="45302487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CA" b="1" dirty="0"/>
              <a:t>RESEARCH QUESTIONS</a:t>
            </a:r>
            <a:endParaRPr lang="en-US" b="1" dirty="0"/>
          </a:p>
        </p:txBody>
      </p:sp>
      <p:sp>
        <p:nvSpPr>
          <p:cNvPr id="3" name="Content Placeholder 2"/>
          <p:cNvSpPr>
            <a:spLocks noGrp="1"/>
          </p:cNvSpPr>
          <p:nvPr>
            <p:ph idx="1"/>
          </p:nvPr>
        </p:nvSpPr>
        <p:spPr/>
        <p:txBody>
          <a:bodyPr>
            <a:normAutofit/>
          </a:bodyPr>
          <a:lstStyle/>
          <a:p>
            <a:r>
              <a:rPr lang="fr-CA" sz="3200" dirty="0" smtClean="0"/>
              <a:t>1) </a:t>
            </a:r>
            <a:r>
              <a:rPr lang="fr-CA" sz="3200" dirty="0" err="1" smtClean="0"/>
              <a:t>What</a:t>
            </a:r>
            <a:r>
              <a:rPr lang="fr-CA" sz="3200" dirty="0"/>
              <a:t> </a:t>
            </a:r>
            <a:r>
              <a:rPr lang="fr-CA" sz="3200" dirty="0" smtClean="0"/>
              <a:t>are the top 3 </a:t>
            </a:r>
            <a:r>
              <a:rPr lang="fr-CA" sz="3200" dirty="0" err="1" smtClean="0"/>
              <a:t>regions</a:t>
            </a:r>
            <a:r>
              <a:rPr lang="fr-CA" sz="3200" dirty="0" smtClean="0"/>
              <a:t> </a:t>
            </a:r>
            <a:r>
              <a:rPr lang="fr-CA" sz="3200" dirty="0" err="1" smtClean="0"/>
              <a:t>that</a:t>
            </a:r>
            <a:r>
              <a:rPr lang="fr-CA" sz="3200" dirty="0" smtClean="0"/>
              <a:t> have more </a:t>
            </a:r>
            <a:r>
              <a:rPr lang="fr-CA" sz="3200" dirty="0" err="1" smtClean="0"/>
              <a:t>persons</a:t>
            </a:r>
            <a:r>
              <a:rPr lang="fr-CA" sz="3200" dirty="0" smtClean="0"/>
              <a:t> </a:t>
            </a:r>
            <a:r>
              <a:rPr lang="fr-CA" sz="3200" dirty="0" err="1" smtClean="0"/>
              <a:t>with</a:t>
            </a:r>
            <a:r>
              <a:rPr lang="fr-CA" sz="3200" dirty="0" smtClean="0"/>
              <a:t> </a:t>
            </a:r>
            <a:r>
              <a:rPr lang="fr-CA" sz="3200" dirty="0" err="1" smtClean="0"/>
              <a:t>disabilities</a:t>
            </a:r>
            <a:r>
              <a:rPr lang="fr-CA" sz="3200" dirty="0" smtClean="0"/>
              <a:t>?</a:t>
            </a:r>
          </a:p>
          <a:p>
            <a:r>
              <a:rPr lang="fr-CA" sz="3200" dirty="0" smtClean="0"/>
              <a:t>2) </a:t>
            </a:r>
            <a:r>
              <a:rPr lang="fr-CA" sz="3200" dirty="0" err="1" smtClean="0"/>
              <a:t>Which</a:t>
            </a:r>
            <a:r>
              <a:rPr lang="fr-CA" sz="3200" dirty="0" smtClean="0"/>
              <a:t> top 2 </a:t>
            </a:r>
            <a:r>
              <a:rPr lang="fr-CA" sz="3200" dirty="0" err="1" smtClean="0"/>
              <a:t>age</a:t>
            </a:r>
            <a:r>
              <a:rPr lang="fr-CA" sz="3200" dirty="0" smtClean="0"/>
              <a:t> groups </a:t>
            </a:r>
            <a:r>
              <a:rPr lang="fr-CA" sz="3200" dirty="0" err="1" smtClean="0"/>
              <a:t>needs</a:t>
            </a:r>
            <a:r>
              <a:rPr lang="fr-CA" sz="3200" dirty="0" smtClean="0"/>
              <a:t> more attention</a:t>
            </a:r>
          </a:p>
          <a:p>
            <a:r>
              <a:rPr lang="fr-CA" sz="3200" dirty="0"/>
              <a:t>3</a:t>
            </a:r>
            <a:r>
              <a:rPr lang="fr-CA" sz="3200" dirty="0" smtClean="0"/>
              <a:t>) </a:t>
            </a:r>
            <a:r>
              <a:rPr lang="fr-CA" sz="3200" dirty="0" err="1" smtClean="0"/>
              <a:t>What</a:t>
            </a:r>
            <a:r>
              <a:rPr lang="fr-CA" sz="3200" dirty="0" smtClean="0"/>
              <a:t> are the top 3 </a:t>
            </a:r>
            <a:r>
              <a:rPr lang="fr-CA" sz="3200" dirty="0" err="1" smtClean="0"/>
              <a:t>Regions</a:t>
            </a:r>
            <a:r>
              <a:rPr lang="fr-CA" sz="3200" dirty="0" smtClean="0"/>
              <a:t> </a:t>
            </a:r>
            <a:r>
              <a:rPr lang="fr-CA" sz="3200" dirty="0" smtClean="0"/>
              <a:t>of </a:t>
            </a:r>
            <a:r>
              <a:rPr lang="fr-CA" sz="3200" dirty="0" err="1" smtClean="0"/>
              <a:t>unemployment</a:t>
            </a:r>
            <a:r>
              <a:rPr lang="fr-CA" sz="3200" dirty="0" smtClean="0"/>
              <a:t>?</a:t>
            </a:r>
          </a:p>
          <a:p>
            <a:r>
              <a:rPr lang="fr-CA" sz="3200" dirty="0"/>
              <a:t>4</a:t>
            </a:r>
            <a:r>
              <a:rPr lang="fr-CA" sz="3200" dirty="0" smtClean="0"/>
              <a:t>) </a:t>
            </a:r>
            <a:r>
              <a:rPr lang="fr-CA" sz="3200" dirty="0" err="1" smtClean="0"/>
              <a:t>What</a:t>
            </a:r>
            <a:r>
              <a:rPr lang="fr-CA" sz="3200" dirty="0" smtClean="0"/>
              <a:t> </a:t>
            </a:r>
            <a:r>
              <a:rPr lang="fr-CA" sz="3200" dirty="0" err="1" smtClean="0"/>
              <a:t>percentage</a:t>
            </a:r>
            <a:r>
              <a:rPr lang="fr-CA" sz="3200" dirty="0" smtClean="0"/>
              <a:t> of </a:t>
            </a:r>
            <a:r>
              <a:rPr lang="fr-CA" sz="3200" dirty="0" err="1" smtClean="0"/>
              <a:t>veterans</a:t>
            </a:r>
            <a:r>
              <a:rPr lang="fr-CA" sz="3200" dirty="0" smtClean="0"/>
              <a:t> have </a:t>
            </a:r>
            <a:r>
              <a:rPr lang="fr-CA" sz="3200" dirty="0" err="1" smtClean="0"/>
              <a:t>disabilities</a:t>
            </a:r>
            <a:r>
              <a:rPr lang="fr-CA" sz="3200" dirty="0" smtClean="0"/>
              <a:t>?</a:t>
            </a:r>
          </a:p>
        </p:txBody>
      </p:sp>
      <p:sp>
        <p:nvSpPr>
          <p:cNvPr id="4" name="Slide Number Placeholder 3"/>
          <p:cNvSpPr>
            <a:spLocks noGrp="1"/>
          </p:cNvSpPr>
          <p:nvPr>
            <p:ph type="sldNum" sz="quarter" idx="12"/>
          </p:nvPr>
        </p:nvSpPr>
        <p:spPr/>
        <p:txBody>
          <a:bodyPr/>
          <a:lstStyle/>
          <a:p>
            <a:fld id="{E1D4EB52-AA57-41CE-9F8F-80F84D69D385}" type="slidenum">
              <a:rPr lang="en-US" smtClean="0"/>
              <a:t>13</a:t>
            </a:fld>
            <a:endParaRPr lang="en-US"/>
          </a:p>
        </p:txBody>
      </p:sp>
    </p:spTree>
    <p:extLst>
      <p:ext uri="{BB962C8B-B14F-4D97-AF65-F5344CB8AC3E}">
        <p14:creationId xmlns:p14="http://schemas.microsoft.com/office/powerpoint/2010/main" val="1531506866"/>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RESULTS/FINDINGS</a:t>
            </a:r>
            <a:endParaRPr lang="en-US" b="1" dirty="0"/>
          </a:p>
        </p:txBody>
      </p:sp>
      <p:sp>
        <p:nvSpPr>
          <p:cNvPr id="9" name="TextBox 8"/>
          <p:cNvSpPr txBox="1"/>
          <p:nvPr/>
        </p:nvSpPr>
        <p:spPr>
          <a:xfrm>
            <a:off x="490599" y="1218515"/>
            <a:ext cx="3107979"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CA" sz="1200" dirty="0" smtClean="0"/>
              <a:t>The </a:t>
            </a:r>
            <a:r>
              <a:rPr lang="fr-CA" sz="1200" dirty="0"/>
              <a:t>top 3 </a:t>
            </a:r>
            <a:r>
              <a:rPr lang="fr-CA" sz="1200" dirty="0" err="1"/>
              <a:t>regions</a:t>
            </a:r>
            <a:r>
              <a:rPr lang="fr-CA" sz="1200" dirty="0"/>
              <a:t> </a:t>
            </a:r>
            <a:r>
              <a:rPr lang="fr-CA" sz="1200" dirty="0" err="1"/>
              <a:t>that</a:t>
            </a:r>
            <a:r>
              <a:rPr lang="fr-CA" sz="1200" dirty="0"/>
              <a:t> have more </a:t>
            </a:r>
            <a:r>
              <a:rPr lang="fr-CA" sz="1200" dirty="0" err="1"/>
              <a:t>persons</a:t>
            </a:r>
            <a:r>
              <a:rPr lang="fr-CA" sz="1200" dirty="0"/>
              <a:t> </a:t>
            </a:r>
            <a:r>
              <a:rPr lang="fr-CA" sz="1200" dirty="0" err="1"/>
              <a:t>with</a:t>
            </a:r>
            <a:r>
              <a:rPr lang="fr-CA" sz="1200" dirty="0"/>
              <a:t> </a:t>
            </a:r>
            <a:r>
              <a:rPr lang="fr-CA" sz="1200" dirty="0" err="1"/>
              <a:t>disabilities</a:t>
            </a:r>
            <a:r>
              <a:rPr lang="fr-CA" sz="1200" dirty="0"/>
              <a:t>?</a:t>
            </a:r>
            <a:endParaRPr lang="en-US" sz="1200" dirty="0"/>
          </a:p>
        </p:txBody>
      </p:sp>
      <p:grpSp>
        <p:nvGrpSpPr>
          <p:cNvPr id="14" name="Group 13"/>
          <p:cNvGrpSpPr/>
          <p:nvPr/>
        </p:nvGrpSpPr>
        <p:grpSpPr>
          <a:xfrm>
            <a:off x="609600" y="1449347"/>
            <a:ext cx="3808128" cy="2055853"/>
            <a:chOff x="572457" y="3027553"/>
            <a:chExt cx="4038599" cy="2181998"/>
          </a:xfrm>
        </p:grpSpPr>
        <p:grpSp>
          <p:nvGrpSpPr>
            <p:cNvPr id="10" name="Group 9"/>
            <p:cNvGrpSpPr/>
            <p:nvPr/>
          </p:nvGrpSpPr>
          <p:grpSpPr>
            <a:xfrm>
              <a:off x="572457" y="3027553"/>
              <a:ext cx="4038599" cy="2181998"/>
              <a:chOff x="572457" y="3027553"/>
              <a:chExt cx="4038599" cy="2181998"/>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7" y="3456952"/>
                <a:ext cx="4038599" cy="1752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1639257" y="4742827"/>
                <a:ext cx="533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296607" y="4742827"/>
                <a:ext cx="381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7"/>
              </p:cNvCxnSpPr>
              <p:nvPr/>
            </p:nvCxnSpPr>
            <p:spPr>
              <a:xfrm flipV="1">
                <a:off x="2094542" y="3304553"/>
                <a:ext cx="611515" cy="147175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77457" y="3027553"/>
                <a:ext cx="609600"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CA" sz="1200" dirty="0" smtClean="0"/>
                  <a:t>45.6%</a:t>
                </a:r>
                <a:endParaRPr lang="en-US" sz="1200" dirty="0"/>
              </a:p>
            </p:txBody>
          </p:sp>
        </p:grpSp>
        <p:cxnSp>
          <p:nvCxnSpPr>
            <p:cNvPr id="12" name="Straight Connector 11"/>
            <p:cNvCxnSpPr>
              <a:stCxn id="8" idx="2"/>
              <a:endCxn id="6" idx="0"/>
            </p:cNvCxnSpPr>
            <p:nvPr/>
          </p:nvCxnSpPr>
          <p:spPr>
            <a:xfrm>
              <a:off x="2782257" y="3304552"/>
              <a:ext cx="704850" cy="143827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722528" y="1710332"/>
            <a:ext cx="3276600" cy="2585140"/>
            <a:chOff x="4648200" y="1306286"/>
            <a:chExt cx="3276600" cy="2585140"/>
          </a:xfrm>
        </p:grpSpPr>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306286"/>
              <a:ext cx="3276600" cy="2515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Oval 16"/>
            <p:cNvSpPr/>
            <p:nvPr/>
          </p:nvSpPr>
          <p:spPr>
            <a:xfrm>
              <a:off x="6629400" y="3520168"/>
              <a:ext cx="381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rot="2229797">
              <a:off x="6911652" y="3676236"/>
              <a:ext cx="197497" cy="202943"/>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162550" y="3532415"/>
              <a:ext cx="381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Arrow 19"/>
            <p:cNvSpPr/>
            <p:nvPr/>
          </p:nvSpPr>
          <p:spPr>
            <a:xfrm rot="2229797">
              <a:off x="5444802" y="3688483"/>
              <a:ext cx="197497" cy="202943"/>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4570128" y="1207621"/>
            <a:ext cx="3429000" cy="27699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CA" sz="1200" dirty="0" smtClean="0"/>
              <a:t>The </a:t>
            </a:r>
            <a:r>
              <a:rPr lang="fr-CA" sz="1200" dirty="0"/>
              <a:t>top </a:t>
            </a:r>
            <a:r>
              <a:rPr lang="fr-CA" sz="1200" dirty="0" smtClean="0"/>
              <a:t>2 </a:t>
            </a:r>
            <a:r>
              <a:rPr lang="fr-CA" sz="1200" dirty="0" err="1" smtClean="0"/>
              <a:t>age</a:t>
            </a:r>
            <a:r>
              <a:rPr lang="fr-CA" sz="1200" dirty="0" smtClean="0"/>
              <a:t> groups </a:t>
            </a:r>
            <a:r>
              <a:rPr lang="fr-CA" sz="1200" dirty="0" err="1" smtClean="0"/>
              <a:t>that</a:t>
            </a:r>
            <a:r>
              <a:rPr lang="fr-CA" sz="1200" dirty="0" smtClean="0"/>
              <a:t> </a:t>
            </a:r>
            <a:r>
              <a:rPr lang="fr-CA" sz="1200" dirty="0" err="1" smtClean="0"/>
              <a:t>need</a:t>
            </a:r>
            <a:r>
              <a:rPr lang="fr-CA" sz="1200" dirty="0" smtClean="0"/>
              <a:t> more attention</a:t>
            </a:r>
            <a:endParaRPr lang="en-US" sz="1200" dirty="0"/>
          </a:p>
        </p:txBody>
      </p:sp>
      <p:pic>
        <p:nvPicPr>
          <p:cNvPr id="22"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14128" y="3567607"/>
            <a:ext cx="4383517" cy="3267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Oval 22"/>
          <p:cNvSpPr/>
          <p:nvPr/>
        </p:nvSpPr>
        <p:spPr>
          <a:xfrm>
            <a:off x="1752600" y="4482870"/>
            <a:ext cx="457200" cy="17281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251204" y="4505685"/>
            <a:ext cx="457200" cy="17281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749549" y="5781675"/>
            <a:ext cx="457200" cy="17281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257678" y="5785440"/>
            <a:ext cx="457200" cy="17281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800600" y="4876800"/>
            <a:ext cx="3429000"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CA" dirty="0" err="1" smtClean="0"/>
              <a:t>Results</a:t>
            </a:r>
            <a:r>
              <a:rPr lang="fr-CA" dirty="0" smtClean="0"/>
              <a:t> shows </a:t>
            </a:r>
            <a:r>
              <a:rPr lang="fr-CA" dirty="0" err="1" smtClean="0"/>
              <a:t>that</a:t>
            </a:r>
            <a:r>
              <a:rPr lang="fr-CA" dirty="0" smtClean="0"/>
              <a:t> </a:t>
            </a:r>
            <a:r>
              <a:rPr lang="fr-CA" dirty="0" err="1" smtClean="0"/>
              <a:t>we</a:t>
            </a:r>
            <a:r>
              <a:rPr lang="fr-CA" dirty="0" smtClean="0"/>
              <a:t> </a:t>
            </a:r>
            <a:r>
              <a:rPr lang="fr-CA" dirty="0" err="1" smtClean="0"/>
              <a:t>need</a:t>
            </a:r>
            <a:r>
              <a:rPr lang="fr-CA" dirty="0" smtClean="0"/>
              <a:t> to </a:t>
            </a:r>
            <a:r>
              <a:rPr lang="fr-CA" dirty="0" err="1" smtClean="0"/>
              <a:t>pay</a:t>
            </a:r>
            <a:r>
              <a:rPr lang="fr-CA" dirty="0" smtClean="0"/>
              <a:t> more attention to Kids and </a:t>
            </a:r>
            <a:r>
              <a:rPr lang="fr-CA" dirty="0" err="1" smtClean="0"/>
              <a:t>Adult</a:t>
            </a:r>
            <a:r>
              <a:rPr lang="fr-CA" dirty="0" smtClean="0"/>
              <a:t> In the </a:t>
            </a:r>
            <a:r>
              <a:rPr lang="fr-CA" dirty="0" err="1" smtClean="0"/>
              <a:t>following</a:t>
            </a:r>
            <a:r>
              <a:rPr lang="fr-CA" dirty="0" smtClean="0"/>
              <a:t> </a:t>
            </a:r>
            <a:r>
              <a:rPr lang="fr-CA" dirty="0" err="1" smtClean="0"/>
              <a:t>region</a:t>
            </a:r>
            <a:r>
              <a:rPr lang="fr-CA" dirty="0" smtClean="0"/>
              <a:t>: King, West Balance and East Balance</a:t>
            </a:r>
            <a:endParaRPr lang="en-US" dirty="0"/>
          </a:p>
        </p:txBody>
      </p:sp>
      <p:sp>
        <p:nvSpPr>
          <p:cNvPr id="3" name="Slide Number Placeholder 2"/>
          <p:cNvSpPr>
            <a:spLocks noGrp="1"/>
          </p:cNvSpPr>
          <p:nvPr>
            <p:ph type="sldNum" sz="quarter" idx="12"/>
          </p:nvPr>
        </p:nvSpPr>
        <p:spPr/>
        <p:txBody>
          <a:bodyPr/>
          <a:lstStyle/>
          <a:p>
            <a:fld id="{E1D4EB52-AA57-41CE-9F8F-80F84D69D385}" type="slidenum">
              <a:rPr lang="en-US" smtClean="0"/>
              <a:t>14</a:t>
            </a:fld>
            <a:endParaRPr lang="en-US"/>
          </a:p>
        </p:txBody>
      </p:sp>
    </p:spTree>
    <p:extLst>
      <p:ext uri="{BB962C8B-B14F-4D97-AF65-F5344CB8AC3E}">
        <p14:creationId xmlns:p14="http://schemas.microsoft.com/office/powerpoint/2010/main" val="397526931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2011" y="1954144"/>
            <a:ext cx="3238500"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pPr algn="ctr"/>
            <a:r>
              <a:rPr lang="en-US" b="1" dirty="0"/>
              <a:t>RESULTS/FINDINGS</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7820" y="1752599"/>
            <a:ext cx="4815134" cy="2407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90599" y="1424552"/>
            <a:ext cx="2557401" cy="27699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CA" sz="1200" dirty="0" smtClean="0"/>
              <a:t>The </a:t>
            </a:r>
            <a:r>
              <a:rPr lang="fr-CA" sz="1200" dirty="0"/>
              <a:t>top 3 </a:t>
            </a:r>
            <a:r>
              <a:rPr lang="fr-CA" sz="1200" dirty="0" err="1"/>
              <a:t>regions</a:t>
            </a:r>
            <a:r>
              <a:rPr lang="fr-CA" sz="1200" dirty="0"/>
              <a:t> </a:t>
            </a:r>
            <a:r>
              <a:rPr lang="fr-CA" sz="1200" dirty="0" smtClean="0"/>
              <a:t>of </a:t>
            </a:r>
            <a:r>
              <a:rPr lang="fr-CA" sz="1200" dirty="0" err="1" smtClean="0"/>
              <a:t>unemployment</a:t>
            </a:r>
            <a:endParaRPr lang="en-US" sz="1200" dirty="0"/>
          </a:p>
        </p:txBody>
      </p:sp>
      <p:grpSp>
        <p:nvGrpSpPr>
          <p:cNvPr id="9" name="Group 8"/>
          <p:cNvGrpSpPr/>
          <p:nvPr/>
        </p:nvGrpSpPr>
        <p:grpSpPr>
          <a:xfrm>
            <a:off x="1730816" y="3009900"/>
            <a:ext cx="3062164" cy="403860"/>
            <a:chOff x="2362200" y="3657600"/>
            <a:chExt cx="3597078" cy="331040"/>
          </a:xfrm>
        </p:grpSpPr>
        <p:sp>
          <p:nvSpPr>
            <p:cNvPr id="4" name="Oval 3"/>
            <p:cNvSpPr/>
            <p:nvPr/>
          </p:nvSpPr>
          <p:spPr>
            <a:xfrm>
              <a:off x="4419600" y="3657600"/>
              <a:ext cx="304800" cy="1524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362200" y="3663950"/>
              <a:ext cx="304800" cy="1524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4650" y="3663950"/>
              <a:ext cx="304800" cy="1524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p:cNvSpPr/>
            <p:nvPr/>
          </p:nvSpPr>
          <p:spPr>
            <a:xfrm rot="1686793">
              <a:off x="5730678" y="3791370"/>
              <a:ext cx="228600" cy="1524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rot="1686793">
              <a:off x="4610099" y="3836240"/>
              <a:ext cx="228600" cy="1524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rot="1686793">
              <a:off x="2613220" y="3811262"/>
              <a:ext cx="228600" cy="1524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3494428" y="4556760"/>
            <a:ext cx="1468526"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CA" sz="1200" dirty="0" smtClean="0"/>
              <a:t>The </a:t>
            </a:r>
            <a:r>
              <a:rPr lang="fr-CA" sz="1200" dirty="0"/>
              <a:t>top 3 </a:t>
            </a:r>
            <a:r>
              <a:rPr lang="fr-CA" sz="1200" dirty="0" err="1"/>
              <a:t>regions</a:t>
            </a:r>
            <a:r>
              <a:rPr lang="fr-CA" sz="1200" dirty="0"/>
              <a:t> </a:t>
            </a:r>
            <a:r>
              <a:rPr lang="fr-CA" sz="1200" dirty="0" smtClean="0"/>
              <a:t>of </a:t>
            </a:r>
            <a:r>
              <a:rPr lang="fr-CA" sz="1200" dirty="0" err="1" smtClean="0"/>
              <a:t>unemployment</a:t>
            </a:r>
            <a:r>
              <a:rPr lang="fr-CA" sz="1200" dirty="0" smtClean="0"/>
              <a:t> are </a:t>
            </a:r>
            <a:r>
              <a:rPr lang="fr-CA" sz="1200" b="1" dirty="0" smtClean="0"/>
              <a:t>East Balance </a:t>
            </a:r>
            <a:r>
              <a:rPr lang="fr-CA" sz="1200" dirty="0" smtClean="0"/>
              <a:t>and </a:t>
            </a:r>
            <a:r>
              <a:rPr lang="fr-CA" sz="1200" b="1" dirty="0" smtClean="0"/>
              <a:t>Tri-</a:t>
            </a:r>
            <a:r>
              <a:rPr lang="fr-CA" sz="1200" b="1" dirty="0" err="1" smtClean="0"/>
              <a:t>cities</a:t>
            </a:r>
            <a:r>
              <a:rPr lang="fr-CA" sz="1200" dirty="0" smtClean="0"/>
              <a:t> and </a:t>
            </a:r>
            <a:r>
              <a:rPr lang="fr-CA" sz="1200" b="1" dirty="0" smtClean="0"/>
              <a:t>King</a:t>
            </a:r>
            <a:endParaRPr lang="en-US" sz="1200" b="1"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30" y="4301372"/>
            <a:ext cx="3306337" cy="2411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5314950" y="1332218"/>
            <a:ext cx="2557401"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CA" sz="1200" dirty="0" err="1" smtClean="0"/>
              <a:t>Percentage</a:t>
            </a:r>
            <a:r>
              <a:rPr lang="fr-CA" sz="1200" dirty="0" smtClean="0"/>
              <a:t> of </a:t>
            </a:r>
            <a:r>
              <a:rPr lang="fr-CA" sz="1200" dirty="0" err="1" smtClean="0"/>
              <a:t>veterans</a:t>
            </a:r>
            <a:r>
              <a:rPr lang="fr-CA" sz="1200" dirty="0" smtClean="0"/>
              <a:t> </a:t>
            </a:r>
            <a:r>
              <a:rPr lang="fr-CA" sz="1200" dirty="0" err="1" smtClean="0"/>
              <a:t>that</a:t>
            </a:r>
            <a:r>
              <a:rPr lang="fr-CA" sz="1200" dirty="0" smtClean="0"/>
              <a:t> have </a:t>
            </a:r>
            <a:r>
              <a:rPr lang="fr-CA" sz="1200" dirty="0" err="1" smtClean="0"/>
              <a:t>disabilities</a:t>
            </a:r>
            <a:endParaRPr lang="en-US" sz="1200" dirty="0"/>
          </a:p>
        </p:txBody>
      </p:sp>
      <p:sp>
        <p:nvSpPr>
          <p:cNvPr id="12" name="Oval 11"/>
          <p:cNvSpPr/>
          <p:nvPr/>
        </p:nvSpPr>
        <p:spPr>
          <a:xfrm>
            <a:off x="7221122" y="4627095"/>
            <a:ext cx="381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rot="1540737">
            <a:off x="7547184" y="4857957"/>
            <a:ext cx="281940" cy="2286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867400" y="5715000"/>
            <a:ext cx="1747723"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CA" sz="1200" dirty="0" err="1" smtClean="0"/>
              <a:t>We</a:t>
            </a:r>
            <a:r>
              <a:rPr lang="fr-CA" sz="1200" dirty="0" smtClean="0"/>
              <a:t> </a:t>
            </a:r>
            <a:r>
              <a:rPr lang="fr-CA" sz="1200" dirty="0" err="1" smtClean="0"/>
              <a:t>identified</a:t>
            </a:r>
            <a:r>
              <a:rPr lang="fr-CA" sz="1200" dirty="0" smtClean="0"/>
              <a:t> </a:t>
            </a:r>
            <a:r>
              <a:rPr lang="fr-CA" sz="1200" b="1" dirty="0" smtClean="0"/>
              <a:t>30.19</a:t>
            </a:r>
            <a:r>
              <a:rPr lang="fr-CA" sz="1200" dirty="0" smtClean="0"/>
              <a:t> % of </a:t>
            </a:r>
            <a:r>
              <a:rPr lang="fr-CA" sz="1200" dirty="0" err="1" smtClean="0"/>
              <a:t>veterans</a:t>
            </a:r>
            <a:r>
              <a:rPr lang="fr-CA" sz="1200" dirty="0" smtClean="0"/>
              <a:t> </a:t>
            </a:r>
            <a:r>
              <a:rPr lang="fr-CA" sz="1200" dirty="0" err="1" smtClean="0"/>
              <a:t>that</a:t>
            </a:r>
            <a:r>
              <a:rPr lang="fr-CA" sz="1200" dirty="0" smtClean="0"/>
              <a:t> have </a:t>
            </a:r>
            <a:r>
              <a:rPr lang="fr-CA" sz="1200" dirty="0" err="1" smtClean="0"/>
              <a:t>disabilities</a:t>
            </a:r>
            <a:endParaRPr lang="en-US" sz="1200" dirty="0"/>
          </a:p>
        </p:txBody>
      </p:sp>
      <p:sp>
        <p:nvSpPr>
          <p:cNvPr id="3" name="Slide Number Placeholder 2"/>
          <p:cNvSpPr>
            <a:spLocks noGrp="1"/>
          </p:cNvSpPr>
          <p:nvPr>
            <p:ph type="sldNum" sz="quarter" idx="12"/>
          </p:nvPr>
        </p:nvSpPr>
        <p:spPr/>
        <p:txBody>
          <a:bodyPr/>
          <a:lstStyle/>
          <a:p>
            <a:fld id="{E1D4EB52-AA57-41CE-9F8F-80F84D69D385}" type="slidenum">
              <a:rPr lang="en-US" smtClean="0"/>
              <a:t>15</a:t>
            </a:fld>
            <a:endParaRPr lang="en-US"/>
          </a:p>
        </p:txBody>
      </p:sp>
    </p:spTree>
    <p:extLst>
      <p:ext uri="{BB962C8B-B14F-4D97-AF65-F5344CB8AC3E}">
        <p14:creationId xmlns:p14="http://schemas.microsoft.com/office/powerpoint/2010/main" val="428197275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In Our analysis we identified 3 main regions that need focus of the department  for the persons living with disabilities: </a:t>
            </a:r>
            <a:r>
              <a:rPr lang="en-US" b="1" dirty="0" smtClean="0"/>
              <a:t>King</a:t>
            </a:r>
            <a:r>
              <a:rPr lang="en-US" dirty="0" smtClean="0"/>
              <a:t>, </a:t>
            </a:r>
            <a:r>
              <a:rPr lang="en-US" b="1" dirty="0" smtClean="0"/>
              <a:t>West Balance </a:t>
            </a:r>
            <a:r>
              <a:rPr lang="en-US" dirty="0" smtClean="0"/>
              <a:t>and </a:t>
            </a:r>
            <a:r>
              <a:rPr lang="en-US" b="1" dirty="0" smtClean="0"/>
              <a:t>East Balance</a:t>
            </a:r>
            <a:r>
              <a:rPr lang="en-US" dirty="0" smtClean="0"/>
              <a:t>. These 3 regions cumulate </a:t>
            </a:r>
            <a:r>
              <a:rPr lang="en-US" b="1" dirty="0" smtClean="0"/>
              <a:t>45% </a:t>
            </a:r>
            <a:r>
              <a:rPr lang="en-US" dirty="0" smtClean="0"/>
              <a:t>of the total</a:t>
            </a:r>
          </a:p>
          <a:p>
            <a:pPr>
              <a:buFont typeface="Wingdings" panose="05000000000000000000" pitchFamily="2" charset="2"/>
              <a:buChar char="§"/>
            </a:pPr>
            <a:r>
              <a:rPr lang="en-US" dirty="0" smtClean="0"/>
              <a:t>Furthermore the 2 age groups that need to receive attention are kids and adult</a:t>
            </a:r>
          </a:p>
          <a:p>
            <a:pPr>
              <a:buFont typeface="Wingdings" panose="05000000000000000000" pitchFamily="2" charset="2"/>
              <a:buChar char="§"/>
            </a:pPr>
            <a:r>
              <a:rPr lang="en-US" b="1" dirty="0" smtClean="0"/>
              <a:t>30% </a:t>
            </a:r>
            <a:r>
              <a:rPr lang="en-US" dirty="0" smtClean="0"/>
              <a:t>of veterans living in the state have disabilities</a:t>
            </a:r>
          </a:p>
          <a:p>
            <a:pPr>
              <a:buFont typeface="Wingdings" panose="05000000000000000000" pitchFamily="2" charset="2"/>
              <a:buChar char="§"/>
            </a:pPr>
            <a:r>
              <a:rPr lang="en-US" dirty="0" smtClean="0"/>
              <a:t>In term of employment, the top 3 regions that needs also attention are </a:t>
            </a:r>
            <a:r>
              <a:rPr lang="en-US" b="1" dirty="0" smtClean="0"/>
              <a:t>East Balance</a:t>
            </a:r>
            <a:r>
              <a:rPr lang="en-US" dirty="0" smtClean="0"/>
              <a:t>, </a:t>
            </a:r>
            <a:r>
              <a:rPr lang="en-US" b="1" dirty="0" smtClean="0"/>
              <a:t>Tri-Cities</a:t>
            </a:r>
            <a:r>
              <a:rPr lang="en-US" dirty="0" smtClean="0"/>
              <a:t> and </a:t>
            </a:r>
            <a:r>
              <a:rPr lang="en-US" b="1" dirty="0" smtClean="0"/>
              <a:t>King</a:t>
            </a:r>
          </a:p>
          <a:p>
            <a:pPr>
              <a:buFont typeface="Wingdings" panose="05000000000000000000" pitchFamily="2" charset="2"/>
              <a:buChar char="§"/>
            </a:pPr>
            <a:r>
              <a:rPr lang="fr-CA" dirty="0" err="1" smtClean="0"/>
              <a:t>With</a:t>
            </a:r>
            <a:r>
              <a:rPr lang="fr-CA" b="1" dirty="0" smtClean="0"/>
              <a:t> </a:t>
            </a:r>
            <a:r>
              <a:rPr lang="fr-CA" dirty="0" smtClean="0"/>
              <a:t>the variables </a:t>
            </a:r>
            <a:r>
              <a:rPr lang="fr-CA" dirty="0" err="1" smtClean="0"/>
              <a:t>choosen</a:t>
            </a:r>
            <a:r>
              <a:rPr lang="fr-CA" dirty="0" smtClean="0"/>
              <a:t> </a:t>
            </a:r>
            <a:r>
              <a:rPr lang="fr-CA" dirty="0" err="1" smtClean="0"/>
              <a:t>we</a:t>
            </a:r>
            <a:r>
              <a:rPr lang="fr-CA" dirty="0" smtClean="0"/>
              <a:t> </a:t>
            </a:r>
            <a:r>
              <a:rPr lang="fr-CA" dirty="0" err="1" smtClean="0"/>
              <a:t>were</a:t>
            </a:r>
            <a:r>
              <a:rPr lang="fr-CA" dirty="0" smtClean="0"/>
              <a:t> not able to </a:t>
            </a:r>
            <a:r>
              <a:rPr lang="fr-CA" dirty="0" err="1" smtClean="0"/>
              <a:t>determine</a:t>
            </a:r>
            <a:r>
              <a:rPr lang="fr-CA" dirty="0" smtClean="0"/>
              <a:t> the </a:t>
            </a:r>
            <a:r>
              <a:rPr lang="fr-CA" dirty="0" err="1" smtClean="0"/>
              <a:t>factors</a:t>
            </a:r>
            <a:r>
              <a:rPr lang="fr-CA" dirty="0" smtClean="0"/>
              <a:t> </a:t>
            </a:r>
            <a:r>
              <a:rPr lang="fr-CA" dirty="0" err="1" smtClean="0"/>
              <a:t>that</a:t>
            </a:r>
            <a:r>
              <a:rPr lang="fr-CA" dirty="0" smtClean="0"/>
              <a:t> </a:t>
            </a:r>
            <a:r>
              <a:rPr lang="fr-CA" dirty="0" err="1" smtClean="0"/>
              <a:t>increase</a:t>
            </a:r>
            <a:r>
              <a:rPr lang="fr-CA" dirty="0" smtClean="0"/>
              <a:t> </a:t>
            </a:r>
            <a:r>
              <a:rPr lang="fr-CA" dirty="0" err="1" smtClean="0"/>
              <a:t>unemployment</a:t>
            </a:r>
            <a:endParaRPr lang="en-US" dirty="0" smtClean="0"/>
          </a:p>
        </p:txBody>
      </p:sp>
      <p:sp>
        <p:nvSpPr>
          <p:cNvPr id="4" name="Slide Number Placeholder 3"/>
          <p:cNvSpPr>
            <a:spLocks noGrp="1"/>
          </p:cNvSpPr>
          <p:nvPr>
            <p:ph type="sldNum" sz="quarter" idx="12"/>
          </p:nvPr>
        </p:nvSpPr>
        <p:spPr/>
        <p:txBody>
          <a:bodyPr/>
          <a:lstStyle/>
          <a:p>
            <a:fld id="{E1D4EB52-AA57-41CE-9F8F-80F84D69D385}" type="slidenum">
              <a:rPr lang="en-US" smtClean="0"/>
              <a:t>16</a:t>
            </a:fld>
            <a:endParaRPr lang="en-US"/>
          </a:p>
        </p:txBody>
      </p:sp>
    </p:spTree>
    <p:extLst>
      <p:ext uri="{BB962C8B-B14F-4D97-AF65-F5344CB8AC3E}">
        <p14:creationId xmlns:p14="http://schemas.microsoft.com/office/powerpoint/2010/main" val="1008248050"/>
      </p:ext>
    </p:extLst>
  </p:cSld>
  <p:clrMapOvr>
    <a:masterClrMapping/>
  </p:clrMapOvr>
  <p:transition>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RECOMMENDATIONS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fr-CA" dirty="0" err="1" smtClean="0"/>
              <a:t>Analyze</a:t>
            </a:r>
            <a:r>
              <a:rPr lang="fr-CA" dirty="0" smtClean="0"/>
              <a:t> the insights </a:t>
            </a:r>
            <a:r>
              <a:rPr lang="fr-CA" dirty="0" err="1" smtClean="0"/>
              <a:t>with</a:t>
            </a:r>
            <a:r>
              <a:rPr lang="fr-CA" dirty="0" smtClean="0"/>
              <a:t> </a:t>
            </a:r>
            <a:r>
              <a:rPr lang="fr-CA" dirty="0" err="1" smtClean="0"/>
              <a:t>previous</a:t>
            </a:r>
            <a:r>
              <a:rPr lang="fr-CA" dirty="0" smtClean="0"/>
              <a:t> </a:t>
            </a:r>
            <a:r>
              <a:rPr lang="fr-CA" dirty="0" err="1" smtClean="0"/>
              <a:t>sensus</a:t>
            </a:r>
            <a:r>
              <a:rPr lang="fr-CA" dirty="0" smtClean="0"/>
              <a:t> data to </a:t>
            </a:r>
            <a:r>
              <a:rPr lang="fr-CA" dirty="0" err="1" smtClean="0"/>
              <a:t>see</a:t>
            </a:r>
            <a:r>
              <a:rPr lang="fr-CA" dirty="0" smtClean="0"/>
              <a:t> if </a:t>
            </a:r>
            <a:r>
              <a:rPr lang="fr-CA" dirty="0" err="1" smtClean="0"/>
              <a:t>there</a:t>
            </a:r>
            <a:r>
              <a:rPr lang="fr-CA" dirty="0" smtClean="0"/>
              <a:t> </a:t>
            </a:r>
            <a:r>
              <a:rPr lang="fr-CA" dirty="0" err="1" smtClean="0"/>
              <a:t>was</a:t>
            </a:r>
            <a:r>
              <a:rPr lang="fr-CA" dirty="0" smtClean="0"/>
              <a:t> an </a:t>
            </a:r>
            <a:r>
              <a:rPr lang="fr-CA" dirty="0" err="1" smtClean="0"/>
              <a:t>increase</a:t>
            </a:r>
            <a:r>
              <a:rPr lang="fr-CA" dirty="0" smtClean="0"/>
              <a:t> or </a:t>
            </a:r>
            <a:r>
              <a:rPr lang="fr-CA" dirty="0" err="1" smtClean="0"/>
              <a:t>decrease</a:t>
            </a:r>
            <a:r>
              <a:rPr lang="en-US" dirty="0" smtClean="0"/>
              <a:t>.</a:t>
            </a:r>
          </a:p>
          <a:p>
            <a:pPr>
              <a:buFont typeface="Wingdings" panose="05000000000000000000" pitchFamily="2" charset="2"/>
              <a:buChar char="§"/>
            </a:pPr>
            <a:r>
              <a:rPr lang="fr-CA" dirty="0" smtClean="0"/>
              <a:t>Start a new </a:t>
            </a:r>
            <a:r>
              <a:rPr lang="fr-CA" dirty="0" err="1" smtClean="0"/>
              <a:t>analysis</a:t>
            </a:r>
            <a:r>
              <a:rPr lang="fr-CA" dirty="0" smtClean="0"/>
              <a:t> </a:t>
            </a:r>
            <a:r>
              <a:rPr lang="fr-CA" dirty="0" err="1" smtClean="0"/>
              <a:t>with</a:t>
            </a:r>
            <a:r>
              <a:rPr lang="fr-CA" dirty="0" smtClean="0"/>
              <a:t> main variables to </a:t>
            </a:r>
            <a:r>
              <a:rPr lang="fr-CA" dirty="0" err="1" smtClean="0"/>
              <a:t>lookup</a:t>
            </a:r>
            <a:r>
              <a:rPr lang="fr-CA" dirty="0" smtClean="0"/>
              <a:t> the </a:t>
            </a:r>
            <a:r>
              <a:rPr lang="fr-CA" dirty="0" err="1" smtClean="0"/>
              <a:t>unemployment</a:t>
            </a:r>
            <a:r>
              <a:rPr lang="fr-CA" dirty="0" smtClean="0"/>
              <a:t> </a:t>
            </a:r>
            <a:r>
              <a:rPr lang="fr-CA" dirty="0" err="1" smtClean="0"/>
              <a:t>factors</a:t>
            </a:r>
            <a:endParaRPr lang="en-US" dirty="0" smtClean="0"/>
          </a:p>
          <a:p>
            <a:pPr>
              <a:buFont typeface="Wingdings" panose="05000000000000000000" pitchFamily="2" charset="2"/>
              <a:buChar char="§"/>
            </a:pPr>
            <a:r>
              <a:rPr lang="fr-CA" dirty="0" err="1" smtClean="0"/>
              <a:t>Work</a:t>
            </a:r>
            <a:r>
              <a:rPr lang="fr-CA" dirty="0" smtClean="0"/>
              <a:t> </a:t>
            </a:r>
            <a:r>
              <a:rPr lang="fr-CA" dirty="0" err="1" smtClean="0"/>
              <a:t>with</a:t>
            </a:r>
            <a:r>
              <a:rPr lang="fr-CA" dirty="0" smtClean="0"/>
              <a:t> local public </a:t>
            </a:r>
            <a:r>
              <a:rPr lang="fr-CA" dirty="0" err="1" smtClean="0"/>
              <a:t>authorities</a:t>
            </a:r>
            <a:r>
              <a:rPr lang="fr-CA" dirty="0" smtClean="0"/>
              <a:t> in </a:t>
            </a:r>
            <a:r>
              <a:rPr lang="en-US" dirty="0" smtClean="0"/>
              <a:t>King</a:t>
            </a:r>
            <a:r>
              <a:rPr lang="en-US" dirty="0"/>
              <a:t>, West Balance and East </a:t>
            </a:r>
            <a:r>
              <a:rPr lang="en-US" dirty="0" smtClean="0"/>
              <a:t>Balance regions to increase development projects for people with disabilities</a:t>
            </a:r>
          </a:p>
          <a:p>
            <a:pPr>
              <a:buFont typeface="Wingdings" panose="05000000000000000000" pitchFamily="2" charset="2"/>
              <a:buChar char="§"/>
            </a:pPr>
            <a:r>
              <a:rPr lang="fr-CA" dirty="0" err="1" smtClean="0"/>
              <a:t>Develop</a:t>
            </a:r>
            <a:r>
              <a:rPr lang="fr-CA" dirty="0" smtClean="0"/>
              <a:t> new and </a:t>
            </a:r>
            <a:r>
              <a:rPr lang="fr-CA" dirty="0" err="1" smtClean="0"/>
              <a:t>special</a:t>
            </a:r>
            <a:r>
              <a:rPr lang="fr-CA" dirty="0" smtClean="0"/>
              <a:t> programs for kids and </a:t>
            </a:r>
            <a:r>
              <a:rPr lang="fr-CA" dirty="0" err="1" smtClean="0"/>
              <a:t>adults</a:t>
            </a:r>
            <a:r>
              <a:rPr lang="fr-CA" dirty="0" smtClean="0"/>
              <a:t> </a:t>
            </a:r>
            <a:r>
              <a:rPr lang="fr-CA" dirty="0" err="1" smtClean="0"/>
              <a:t>with</a:t>
            </a:r>
            <a:r>
              <a:rPr lang="fr-CA" dirty="0" smtClean="0"/>
              <a:t> </a:t>
            </a:r>
            <a:r>
              <a:rPr lang="fr-CA" dirty="0" err="1" smtClean="0"/>
              <a:t>disabilities</a:t>
            </a:r>
            <a:endParaRPr lang="fr-CA" dirty="0" smtClean="0"/>
          </a:p>
          <a:p>
            <a:pPr>
              <a:buFont typeface="Wingdings" panose="05000000000000000000" pitchFamily="2" charset="2"/>
              <a:buChar char="§"/>
            </a:pPr>
            <a:r>
              <a:rPr lang="fr-CA" dirty="0" err="1" smtClean="0"/>
              <a:t>Increase</a:t>
            </a:r>
            <a:r>
              <a:rPr lang="fr-CA" dirty="0" smtClean="0"/>
              <a:t> </a:t>
            </a:r>
            <a:r>
              <a:rPr lang="fr-CA" dirty="0" err="1" smtClean="0"/>
              <a:t>funds</a:t>
            </a:r>
            <a:r>
              <a:rPr lang="fr-CA" dirty="0" smtClean="0"/>
              <a:t> for </a:t>
            </a:r>
            <a:r>
              <a:rPr lang="fr-CA" dirty="0" err="1" smtClean="0"/>
              <a:t>veterans</a:t>
            </a:r>
            <a:r>
              <a:rPr lang="fr-CA" dirty="0" smtClean="0"/>
              <a:t>  </a:t>
            </a:r>
            <a:r>
              <a:rPr lang="fr-CA" dirty="0" err="1" smtClean="0"/>
              <a:t>reinsertion</a:t>
            </a:r>
            <a:endParaRPr lang="fr-CA" dirty="0" smtClean="0"/>
          </a:p>
          <a:p>
            <a:pPr>
              <a:buFont typeface="Wingdings" panose="05000000000000000000" pitchFamily="2" charset="2"/>
              <a:buChar char="§"/>
            </a:pPr>
            <a:r>
              <a:rPr lang="fr-CA" dirty="0" err="1" smtClean="0"/>
              <a:t>Reinforce</a:t>
            </a:r>
            <a:r>
              <a:rPr lang="fr-CA" dirty="0" smtClean="0"/>
              <a:t> programs </a:t>
            </a:r>
            <a:r>
              <a:rPr lang="fr-CA" dirty="0" err="1" smtClean="0"/>
              <a:t>that</a:t>
            </a:r>
            <a:r>
              <a:rPr lang="fr-CA" dirty="0" smtClean="0"/>
              <a:t> </a:t>
            </a:r>
            <a:r>
              <a:rPr lang="fr-CA" dirty="0" err="1" smtClean="0"/>
              <a:t>avoid</a:t>
            </a:r>
            <a:r>
              <a:rPr lang="fr-CA" dirty="0" smtClean="0"/>
              <a:t> kids to drop </a:t>
            </a:r>
            <a:r>
              <a:rPr lang="fr-CA" dirty="0" err="1" smtClean="0"/>
              <a:t>school</a:t>
            </a:r>
            <a:endParaRPr lang="fr-CA" dirty="0" smtClean="0"/>
          </a:p>
          <a:p>
            <a:pPr>
              <a:buFont typeface="Wingdings" panose="05000000000000000000" pitchFamily="2" charset="2"/>
              <a:buChar char="§"/>
            </a:pPr>
            <a:r>
              <a:rPr lang="fr-CA" dirty="0" err="1" smtClean="0"/>
              <a:t>Reinforce</a:t>
            </a:r>
            <a:r>
              <a:rPr lang="fr-CA" dirty="0" smtClean="0"/>
              <a:t> </a:t>
            </a:r>
            <a:r>
              <a:rPr lang="fr-CA" dirty="0" err="1" smtClean="0"/>
              <a:t>learning</a:t>
            </a:r>
            <a:r>
              <a:rPr lang="fr-CA" dirty="0" smtClean="0"/>
              <a:t> </a:t>
            </a:r>
            <a:r>
              <a:rPr lang="fr-CA" dirty="0" err="1" smtClean="0"/>
              <a:t>with</a:t>
            </a:r>
            <a:r>
              <a:rPr lang="fr-CA" dirty="0" smtClean="0"/>
              <a:t> </a:t>
            </a:r>
            <a:r>
              <a:rPr lang="fr-CA" dirty="0" err="1" smtClean="0"/>
              <a:t>trade</a:t>
            </a:r>
            <a:r>
              <a:rPr lang="fr-CA" dirty="0" smtClean="0"/>
              <a:t> </a:t>
            </a:r>
            <a:r>
              <a:rPr lang="fr-CA" dirty="0" err="1" smtClean="0"/>
              <a:t>schools</a:t>
            </a:r>
            <a:endParaRPr lang="fr-CA" dirty="0" smtClean="0"/>
          </a:p>
          <a:p>
            <a:pPr>
              <a:buFont typeface="Wingdings" panose="05000000000000000000" pitchFamily="2" charset="2"/>
              <a:buChar char="§"/>
            </a:pPr>
            <a:endParaRPr lang="fr-CA" dirty="0" smtClean="0"/>
          </a:p>
          <a:p>
            <a:pPr>
              <a:buFont typeface="Wingdings" panose="05000000000000000000" pitchFamily="2" charset="2"/>
              <a:buChar char="§"/>
            </a:pPr>
            <a:endParaRPr lang="en-US" dirty="0" smtClean="0"/>
          </a:p>
          <a:p>
            <a:pPr>
              <a:buFont typeface="Wingdings" panose="05000000000000000000" pitchFamily="2" charset="2"/>
              <a:buChar char="§"/>
            </a:pPr>
            <a:endParaRPr lang="fr-CA" dirty="0" smtClean="0"/>
          </a:p>
        </p:txBody>
      </p:sp>
      <p:sp>
        <p:nvSpPr>
          <p:cNvPr id="4" name="Slide Number Placeholder 3"/>
          <p:cNvSpPr>
            <a:spLocks noGrp="1"/>
          </p:cNvSpPr>
          <p:nvPr>
            <p:ph type="sldNum" sz="quarter" idx="12"/>
          </p:nvPr>
        </p:nvSpPr>
        <p:spPr/>
        <p:txBody>
          <a:bodyPr/>
          <a:lstStyle/>
          <a:p>
            <a:fld id="{E1D4EB52-AA57-41CE-9F8F-80F84D69D385}" type="slidenum">
              <a:rPr lang="en-US" smtClean="0"/>
              <a:t>17</a:t>
            </a:fld>
            <a:endParaRPr lang="en-US"/>
          </a:p>
        </p:txBody>
      </p:sp>
    </p:spTree>
    <p:extLst>
      <p:ext uri="{BB962C8B-B14F-4D97-AF65-F5344CB8AC3E}">
        <p14:creationId xmlns:p14="http://schemas.microsoft.com/office/powerpoint/2010/main" val="2907020406"/>
      </p:ext>
    </p:extLst>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APPENDIX / SAS CODES</a:t>
            </a:r>
            <a:endParaRPr lang="en-US" dirty="0"/>
          </a:p>
        </p:txBody>
      </p:sp>
      <p:sp>
        <p:nvSpPr>
          <p:cNvPr id="4" name="TextBox 3"/>
          <p:cNvSpPr txBox="1"/>
          <p:nvPr/>
        </p:nvSpPr>
        <p:spPr>
          <a:xfrm>
            <a:off x="76200" y="1371599"/>
            <a:ext cx="4495800" cy="31700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latin typeface="Courier New" panose="02070309020205020404" pitchFamily="49" charset="0"/>
                <a:cs typeface="Courier New" panose="02070309020205020404" pitchFamily="49" charset="0"/>
              </a:rPr>
              <a:t>*creating new dataset with variables retain for first business question;</a:t>
            </a:r>
          </a:p>
          <a:p>
            <a:r>
              <a:rPr lang="en-US" sz="1000" b="1" dirty="0">
                <a:latin typeface="Courier New" panose="02070309020205020404" pitchFamily="49" charset="0"/>
                <a:cs typeface="Courier New" panose="02070309020205020404" pitchFamily="49" charset="0"/>
              </a:rPr>
              <a:t>data</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project.limited</a:t>
            </a:r>
            <a:r>
              <a:rPr lang="en-US" sz="1000" dirty="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set </a:t>
            </a:r>
            <a:r>
              <a:rPr lang="en-US" sz="1000" dirty="0" err="1">
                <a:latin typeface="Courier New" panose="02070309020205020404" pitchFamily="49" charset="0"/>
                <a:cs typeface="Courier New" panose="02070309020205020404" pitchFamily="49" charset="0"/>
              </a:rPr>
              <a:t>project.demographic</a:t>
            </a:r>
            <a:r>
              <a:rPr lang="en-US" sz="1000" dirty="0">
                <a:latin typeface="Courier New" panose="02070309020205020404" pitchFamily="49" charset="0"/>
                <a:cs typeface="Courier New" panose="02070309020205020404" pitchFamily="49" charset="0"/>
              </a:rPr>
              <a:t> (keep = ID Q215P Q2P15 Q2P13M1 AGE REGION Q4P42 Q4P4A Q4P4B Q4P4C Q4P4D Q4P4E Q4P4F);	</a:t>
            </a:r>
          </a:p>
          <a:p>
            <a:r>
              <a:rPr lang="en-US" sz="1000" b="1" dirty="0">
                <a:latin typeface="Courier New" panose="02070309020205020404" pitchFamily="49" charset="0"/>
                <a:cs typeface="Courier New" panose="02070309020205020404" pitchFamily="49" charset="0"/>
              </a:rPr>
              <a:t>run</a:t>
            </a:r>
            <a:r>
              <a:rPr lang="en-US" sz="1000" dirty="0">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*create new variables for disable;</a:t>
            </a:r>
          </a:p>
          <a:p>
            <a:r>
              <a:rPr lang="en-US" sz="1000" b="1" dirty="0">
                <a:latin typeface="Courier New" panose="02070309020205020404" pitchFamily="49" charset="0"/>
                <a:cs typeface="Courier New" panose="02070309020205020404" pitchFamily="49" charset="0"/>
              </a:rPr>
              <a:t>data</a:t>
            </a:r>
            <a:r>
              <a:rPr lang="en-US" sz="1000" dirty="0">
                <a:latin typeface="Courier New" panose="02070309020205020404" pitchFamily="49" charset="0"/>
                <a:cs typeface="Courier New" panose="02070309020205020404" pitchFamily="49" charset="0"/>
              </a:rPr>
              <a:t> project.limited_1;</a:t>
            </a:r>
          </a:p>
          <a:p>
            <a:r>
              <a:rPr lang="en-US" sz="1000" dirty="0">
                <a:latin typeface="Courier New" panose="02070309020205020404" pitchFamily="49" charset="0"/>
                <a:cs typeface="Courier New" panose="02070309020205020404" pitchFamily="49" charset="0"/>
              </a:rPr>
              <a:t>	set </a:t>
            </a:r>
            <a:r>
              <a:rPr lang="en-US" sz="1000" dirty="0" err="1">
                <a:latin typeface="Courier New" panose="02070309020205020404" pitchFamily="49" charset="0"/>
                <a:cs typeface="Courier New" panose="02070309020205020404" pitchFamily="49" charset="0"/>
              </a:rPr>
              <a:t>project.limited</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if Q4P42 = </a:t>
            </a:r>
            <a:r>
              <a:rPr lang="en-US" sz="1000" b="1" dirty="0">
                <a:latin typeface="Courier New" panose="02070309020205020404" pitchFamily="49" charset="0"/>
                <a:cs typeface="Courier New" panose="02070309020205020404" pitchFamily="49" charset="0"/>
              </a:rPr>
              <a:t>1</a:t>
            </a:r>
            <a:r>
              <a:rPr lang="en-US" sz="1000" dirty="0">
                <a:latin typeface="Courier New" panose="02070309020205020404" pitchFamily="49" charset="0"/>
                <a:cs typeface="Courier New" panose="02070309020205020404" pitchFamily="49" charset="0"/>
              </a:rPr>
              <a:t> then disable = </a:t>
            </a:r>
            <a:r>
              <a:rPr lang="en-US" sz="1000" b="1" dirty="0">
                <a:latin typeface="Courier New" panose="02070309020205020404" pitchFamily="49" charset="0"/>
                <a:cs typeface="Courier New" panose="02070309020205020404" pitchFamily="49" charset="0"/>
              </a:rPr>
              <a:t>1</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else if Q4P4A = </a:t>
            </a:r>
            <a:r>
              <a:rPr lang="en-US" sz="1000" b="1" dirty="0">
                <a:latin typeface="Courier New" panose="02070309020205020404" pitchFamily="49" charset="0"/>
                <a:cs typeface="Courier New" panose="02070309020205020404" pitchFamily="49" charset="0"/>
              </a:rPr>
              <a:t>1</a:t>
            </a:r>
            <a:r>
              <a:rPr lang="en-US" sz="1000" dirty="0">
                <a:latin typeface="Courier New" panose="02070309020205020404" pitchFamily="49" charset="0"/>
                <a:cs typeface="Courier New" panose="02070309020205020404" pitchFamily="49" charset="0"/>
              </a:rPr>
              <a:t> then disable = </a:t>
            </a:r>
            <a:r>
              <a:rPr lang="en-US" sz="1000" b="1" dirty="0">
                <a:latin typeface="Courier New" panose="02070309020205020404" pitchFamily="49" charset="0"/>
                <a:cs typeface="Courier New" panose="02070309020205020404" pitchFamily="49" charset="0"/>
              </a:rPr>
              <a:t>1</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else if Q4P4B = </a:t>
            </a:r>
            <a:r>
              <a:rPr lang="en-US" sz="1000" b="1" dirty="0">
                <a:latin typeface="Courier New" panose="02070309020205020404" pitchFamily="49" charset="0"/>
                <a:cs typeface="Courier New" panose="02070309020205020404" pitchFamily="49" charset="0"/>
              </a:rPr>
              <a:t>1</a:t>
            </a:r>
            <a:r>
              <a:rPr lang="en-US" sz="1000" dirty="0">
                <a:latin typeface="Courier New" panose="02070309020205020404" pitchFamily="49" charset="0"/>
                <a:cs typeface="Courier New" panose="02070309020205020404" pitchFamily="49" charset="0"/>
              </a:rPr>
              <a:t> then disable = </a:t>
            </a:r>
            <a:r>
              <a:rPr lang="en-US" sz="1000" b="1" dirty="0">
                <a:latin typeface="Courier New" panose="02070309020205020404" pitchFamily="49" charset="0"/>
                <a:cs typeface="Courier New" panose="02070309020205020404" pitchFamily="49" charset="0"/>
              </a:rPr>
              <a:t>1</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else if Q4P4C = </a:t>
            </a:r>
            <a:r>
              <a:rPr lang="en-US" sz="1000" b="1" dirty="0">
                <a:latin typeface="Courier New" panose="02070309020205020404" pitchFamily="49" charset="0"/>
                <a:cs typeface="Courier New" panose="02070309020205020404" pitchFamily="49" charset="0"/>
              </a:rPr>
              <a:t>1</a:t>
            </a:r>
            <a:r>
              <a:rPr lang="en-US" sz="1000" dirty="0">
                <a:latin typeface="Courier New" panose="02070309020205020404" pitchFamily="49" charset="0"/>
                <a:cs typeface="Courier New" panose="02070309020205020404" pitchFamily="49" charset="0"/>
              </a:rPr>
              <a:t> then disable = </a:t>
            </a:r>
            <a:r>
              <a:rPr lang="en-US" sz="1000" b="1" dirty="0">
                <a:latin typeface="Courier New" panose="02070309020205020404" pitchFamily="49" charset="0"/>
                <a:cs typeface="Courier New" panose="02070309020205020404" pitchFamily="49" charset="0"/>
              </a:rPr>
              <a:t>1</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else if Q4P4D = </a:t>
            </a:r>
            <a:r>
              <a:rPr lang="en-US" sz="1000" b="1" dirty="0">
                <a:latin typeface="Courier New" panose="02070309020205020404" pitchFamily="49" charset="0"/>
                <a:cs typeface="Courier New" panose="02070309020205020404" pitchFamily="49" charset="0"/>
              </a:rPr>
              <a:t>1</a:t>
            </a:r>
            <a:r>
              <a:rPr lang="en-US" sz="1000" dirty="0">
                <a:latin typeface="Courier New" panose="02070309020205020404" pitchFamily="49" charset="0"/>
                <a:cs typeface="Courier New" panose="02070309020205020404" pitchFamily="49" charset="0"/>
              </a:rPr>
              <a:t> then disable = </a:t>
            </a:r>
            <a:r>
              <a:rPr lang="en-US" sz="1000" b="1" dirty="0">
                <a:latin typeface="Courier New" panose="02070309020205020404" pitchFamily="49" charset="0"/>
                <a:cs typeface="Courier New" panose="02070309020205020404" pitchFamily="49" charset="0"/>
              </a:rPr>
              <a:t>1</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else if Q4P4E = </a:t>
            </a:r>
            <a:r>
              <a:rPr lang="en-US" sz="1000" b="1" dirty="0">
                <a:latin typeface="Courier New" panose="02070309020205020404" pitchFamily="49" charset="0"/>
                <a:cs typeface="Courier New" panose="02070309020205020404" pitchFamily="49" charset="0"/>
              </a:rPr>
              <a:t>1</a:t>
            </a:r>
            <a:r>
              <a:rPr lang="en-US" sz="1000" dirty="0">
                <a:latin typeface="Courier New" panose="02070309020205020404" pitchFamily="49" charset="0"/>
                <a:cs typeface="Courier New" panose="02070309020205020404" pitchFamily="49" charset="0"/>
              </a:rPr>
              <a:t> then disable = </a:t>
            </a:r>
            <a:r>
              <a:rPr lang="en-US" sz="1000" b="1" dirty="0">
                <a:latin typeface="Courier New" panose="02070309020205020404" pitchFamily="49" charset="0"/>
                <a:cs typeface="Courier New" panose="02070309020205020404" pitchFamily="49" charset="0"/>
              </a:rPr>
              <a:t>1</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else if Q4P4F = </a:t>
            </a:r>
            <a:r>
              <a:rPr lang="en-US" sz="1000" b="1" dirty="0">
                <a:latin typeface="Courier New" panose="02070309020205020404" pitchFamily="49" charset="0"/>
                <a:cs typeface="Courier New" panose="02070309020205020404" pitchFamily="49" charset="0"/>
              </a:rPr>
              <a:t>1</a:t>
            </a:r>
            <a:r>
              <a:rPr lang="en-US" sz="1000" dirty="0">
                <a:latin typeface="Courier New" panose="02070309020205020404" pitchFamily="49" charset="0"/>
                <a:cs typeface="Courier New" panose="02070309020205020404" pitchFamily="49" charset="0"/>
              </a:rPr>
              <a:t> then disable = </a:t>
            </a:r>
            <a:r>
              <a:rPr lang="en-US" sz="1000" b="1" dirty="0">
                <a:latin typeface="Courier New" panose="02070309020205020404" pitchFamily="49" charset="0"/>
                <a:cs typeface="Courier New" panose="02070309020205020404" pitchFamily="49" charset="0"/>
              </a:rPr>
              <a:t>1</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else disable = </a:t>
            </a:r>
            <a:r>
              <a:rPr lang="en-US" sz="1000" b="1" dirty="0">
                <a:latin typeface="Courier New" panose="02070309020205020404" pitchFamily="49" charset="0"/>
                <a:cs typeface="Courier New" panose="02070309020205020404" pitchFamily="49" charset="0"/>
              </a:rPr>
              <a:t>0</a:t>
            </a:r>
            <a:r>
              <a:rPr lang="en-US" sz="1000"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run</a:t>
            </a:r>
            <a:r>
              <a:rPr lang="en-US" sz="1000" dirty="0">
                <a:latin typeface="Courier New" panose="02070309020205020404" pitchFamily="49" charset="0"/>
                <a:cs typeface="Courier New" panose="02070309020205020404" pitchFamily="49" charset="0"/>
              </a:rPr>
              <a:t>;</a:t>
            </a:r>
          </a:p>
        </p:txBody>
      </p:sp>
      <p:sp>
        <p:nvSpPr>
          <p:cNvPr id="5" name="TextBox 4"/>
          <p:cNvSpPr txBox="1"/>
          <p:nvPr/>
        </p:nvSpPr>
        <p:spPr>
          <a:xfrm>
            <a:off x="4572000" y="1525487"/>
            <a:ext cx="4495800" cy="2862322"/>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*creating new dataset with variables retain for second business question;</a:t>
            </a:r>
          </a:p>
          <a:p>
            <a:endParaRPr lang="en-US" sz="1000" dirty="0"/>
          </a:p>
          <a:p>
            <a:r>
              <a:rPr lang="en-US" sz="1000" b="1" dirty="0"/>
              <a:t>data</a:t>
            </a:r>
            <a:r>
              <a:rPr lang="en-US" sz="1000" dirty="0"/>
              <a:t> </a:t>
            </a:r>
            <a:r>
              <a:rPr lang="en-US" sz="1000" dirty="0" err="1"/>
              <a:t>project.job</a:t>
            </a:r>
            <a:r>
              <a:rPr lang="en-US" sz="1000" dirty="0"/>
              <a:t>;</a:t>
            </a:r>
          </a:p>
          <a:p>
            <a:r>
              <a:rPr lang="en-US" sz="1000" dirty="0"/>
              <a:t>	set </a:t>
            </a:r>
            <a:r>
              <a:rPr lang="en-US" sz="1000" dirty="0" err="1"/>
              <a:t>project.demographic</a:t>
            </a:r>
            <a:r>
              <a:rPr lang="en-US" sz="1000" dirty="0"/>
              <a:t> (keep = Q2P17 AGE Q2P13M1 Q2P6 REGION Q4P42 Q4P4A Q4P4B Q4P4C Q4P4D Q4P4E Q4P4F Q4P6 Q4P3);</a:t>
            </a:r>
          </a:p>
          <a:p>
            <a:r>
              <a:rPr lang="en-US" sz="1000" b="1" dirty="0"/>
              <a:t>run</a:t>
            </a:r>
            <a:r>
              <a:rPr lang="en-US" sz="1000" dirty="0"/>
              <a:t>;</a:t>
            </a:r>
          </a:p>
          <a:p>
            <a:endParaRPr lang="en-US" sz="1000" dirty="0"/>
          </a:p>
          <a:p>
            <a:r>
              <a:rPr lang="en-US" sz="1000" b="1" dirty="0"/>
              <a:t>data</a:t>
            </a:r>
            <a:r>
              <a:rPr lang="en-US" sz="1000" dirty="0"/>
              <a:t> project.job_1;</a:t>
            </a:r>
          </a:p>
          <a:p>
            <a:r>
              <a:rPr lang="en-US" sz="1000" dirty="0"/>
              <a:t>	set </a:t>
            </a:r>
            <a:r>
              <a:rPr lang="en-US" sz="1000" dirty="0" err="1"/>
              <a:t>project.job</a:t>
            </a:r>
            <a:r>
              <a:rPr lang="en-US" sz="1000" dirty="0"/>
              <a:t>;</a:t>
            </a:r>
          </a:p>
          <a:p>
            <a:r>
              <a:rPr lang="en-US" sz="1000" dirty="0"/>
              <a:t>	if Q4P42 = </a:t>
            </a:r>
            <a:r>
              <a:rPr lang="en-US" sz="1000" b="1" dirty="0"/>
              <a:t>1</a:t>
            </a:r>
            <a:r>
              <a:rPr lang="en-US" sz="1000" dirty="0"/>
              <a:t> then disable = </a:t>
            </a:r>
            <a:r>
              <a:rPr lang="en-US" sz="1000" b="1" dirty="0"/>
              <a:t>1</a:t>
            </a:r>
            <a:r>
              <a:rPr lang="en-US" sz="1000" dirty="0"/>
              <a:t>;</a:t>
            </a:r>
          </a:p>
          <a:p>
            <a:r>
              <a:rPr lang="en-US" sz="1000" dirty="0"/>
              <a:t>	else if Q4P4A = </a:t>
            </a:r>
            <a:r>
              <a:rPr lang="en-US" sz="1000" b="1" dirty="0"/>
              <a:t>1</a:t>
            </a:r>
            <a:r>
              <a:rPr lang="en-US" sz="1000" dirty="0"/>
              <a:t> then disable = </a:t>
            </a:r>
            <a:r>
              <a:rPr lang="en-US" sz="1000" b="1" dirty="0"/>
              <a:t>1</a:t>
            </a:r>
            <a:r>
              <a:rPr lang="en-US" sz="1000" dirty="0"/>
              <a:t>;</a:t>
            </a:r>
          </a:p>
          <a:p>
            <a:r>
              <a:rPr lang="en-US" sz="1000" dirty="0"/>
              <a:t>	else if Q4P4B = </a:t>
            </a:r>
            <a:r>
              <a:rPr lang="en-US" sz="1000" b="1" dirty="0"/>
              <a:t>1</a:t>
            </a:r>
            <a:r>
              <a:rPr lang="en-US" sz="1000" dirty="0"/>
              <a:t> then disable = </a:t>
            </a:r>
            <a:r>
              <a:rPr lang="en-US" sz="1000" b="1" dirty="0"/>
              <a:t>1</a:t>
            </a:r>
            <a:r>
              <a:rPr lang="en-US" sz="1000" dirty="0"/>
              <a:t>;</a:t>
            </a:r>
          </a:p>
          <a:p>
            <a:r>
              <a:rPr lang="en-US" sz="1000" dirty="0"/>
              <a:t>	else if Q4P4C = </a:t>
            </a:r>
            <a:r>
              <a:rPr lang="en-US" sz="1000" b="1" dirty="0"/>
              <a:t>1</a:t>
            </a:r>
            <a:r>
              <a:rPr lang="en-US" sz="1000" dirty="0"/>
              <a:t> then disable = </a:t>
            </a:r>
            <a:r>
              <a:rPr lang="en-US" sz="1000" b="1" dirty="0"/>
              <a:t>1</a:t>
            </a:r>
            <a:r>
              <a:rPr lang="en-US" sz="1000" dirty="0"/>
              <a:t>;</a:t>
            </a:r>
          </a:p>
          <a:p>
            <a:r>
              <a:rPr lang="en-US" sz="1000" dirty="0"/>
              <a:t>	else if Q4P4D = </a:t>
            </a:r>
            <a:r>
              <a:rPr lang="en-US" sz="1000" b="1" dirty="0"/>
              <a:t>1</a:t>
            </a:r>
            <a:r>
              <a:rPr lang="en-US" sz="1000" dirty="0"/>
              <a:t> then disable = </a:t>
            </a:r>
            <a:r>
              <a:rPr lang="en-US" sz="1000" b="1" dirty="0"/>
              <a:t>1</a:t>
            </a:r>
            <a:r>
              <a:rPr lang="en-US" sz="1000" dirty="0"/>
              <a:t>;</a:t>
            </a:r>
          </a:p>
          <a:p>
            <a:r>
              <a:rPr lang="en-US" sz="1000" dirty="0"/>
              <a:t>	else if Q4P4E = </a:t>
            </a:r>
            <a:r>
              <a:rPr lang="en-US" sz="1000" b="1" dirty="0"/>
              <a:t>1</a:t>
            </a:r>
            <a:r>
              <a:rPr lang="en-US" sz="1000" dirty="0"/>
              <a:t> then disable = </a:t>
            </a:r>
            <a:r>
              <a:rPr lang="en-US" sz="1000" b="1" dirty="0"/>
              <a:t>1</a:t>
            </a:r>
            <a:r>
              <a:rPr lang="en-US" sz="1000" dirty="0"/>
              <a:t>;</a:t>
            </a:r>
          </a:p>
          <a:p>
            <a:r>
              <a:rPr lang="en-US" sz="1000" dirty="0"/>
              <a:t>	else if Q4P4F = </a:t>
            </a:r>
            <a:r>
              <a:rPr lang="en-US" sz="1000" b="1" dirty="0"/>
              <a:t>1</a:t>
            </a:r>
            <a:r>
              <a:rPr lang="en-US" sz="1000" dirty="0"/>
              <a:t> then disable = </a:t>
            </a:r>
            <a:r>
              <a:rPr lang="en-US" sz="1000" b="1" dirty="0"/>
              <a:t>1</a:t>
            </a:r>
            <a:r>
              <a:rPr lang="en-US" sz="1000" dirty="0"/>
              <a:t>;</a:t>
            </a:r>
          </a:p>
          <a:p>
            <a:r>
              <a:rPr lang="en-US" sz="1000" dirty="0"/>
              <a:t>	else disable = </a:t>
            </a:r>
            <a:r>
              <a:rPr lang="en-US" sz="1000" b="1" dirty="0"/>
              <a:t>0</a:t>
            </a:r>
            <a:r>
              <a:rPr lang="en-US" sz="1000" dirty="0"/>
              <a:t>;</a:t>
            </a:r>
          </a:p>
          <a:p>
            <a:r>
              <a:rPr lang="en-US" sz="1000" b="1" dirty="0"/>
              <a:t>run</a:t>
            </a:r>
            <a:r>
              <a:rPr lang="en-US" sz="1000" dirty="0"/>
              <a:t>;</a:t>
            </a:r>
            <a:endParaRPr lang="en-US" sz="1000" dirty="0">
              <a:latin typeface="Courier New" panose="02070309020205020404" pitchFamily="49" charset="0"/>
              <a:cs typeface="Courier New" panose="02070309020205020404" pitchFamily="49" charset="0"/>
            </a:endParaRPr>
          </a:p>
        </p:txBody>
      </p:sp>
      <p:sp>
        <p:nvSpPr>
          <p:cNvPr id="6" name="TextBox 5"/>
          <p:cNvSpPr txBox="1"/>
          <p:nvPr/>
        </p:nvSpPr>
        <p:spPr>
          <a:xfrm>
            <a:off x="76200" y="4694872"/>
            <a:ext cx="2819400" cy="1477328"/>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*creating format for age variable;</a:t>
            </a:r>
          </a:p>
          <a:p>
            <a:r>
              <a:rPr lang="en-US" sz="1000" b="1" dirty="0"/>
              <a:t>proc</a:t>
            </a:r>
            <a:r>
              <a:rPr lang="en-US" sz="1000" dirty="0"/>
              <a:t> </a:t>
            </a:r>
            <a:r>
              <a:rPr lang="en-US" sz="1000" b="1" dirty="0"/>
              <a:t>format</a:t>
            </a:r>
            <a:r>
              <a:rPr lang="en-US" sz="1000" dirty="0"/>
              <a:t>;</a:t>
            </a:r>
          </a:p>
          <a:p>
            <a:r>
              <a:rPr lang="en-US" sz="1000" dirty="0"/>
              <a:t>	value </a:t>
            </a:r>
            <a:r>
              <a:rPr lang="en-US" sz="1000" dirty="0" err="1"/>
              <a:t>agegrp</a:t>
            </a:r>
            <a:r>
              <a:rPr lang="en-US" sz="1000" dirty="0"/>
              <a:t> </a:t>
            </a:r>
            <a:r>
              <a:rPr lang="en-US" sz="1000" dirty="0" smtClean="0"/>
              <a:t> </a:t>
            </a:r>
            <a:r>
              <a:rPr lang="en-US" sz="1000" b="1" dirty="0" smtClean="0"/>
              <a:t>.</a:t>
            </a:r>
            <a:r>
              <a:rPr lang="en-US" sz="1000" dirty="0"/>
              <a:t>	</a:t>
            </a:r>
            <a:r>
              <a:rPr lang="en-US" sz="1000" dirty="0" smtClean="0"/>
              <a:t>= </a:t>
            </a:r>
            <a:r>
              <a:rPr lang="en-US" sz="1000" dirty="0"/>
              <a:t>'N/A'</a:t>
            </a:r>
          </a:p>
          <a:p>
            <a:r>
              <a:rPr lang="en-US" sz="1000" dirty="0"/>
              <a:t>	 Low - </a:t>
            </a:r>
            <a:r>
              <a:rPr lang="en-US" sz="1000" b="1" dirty="0"/>
              <a:t>13</a:t>
            </a:r>
            <a:r>
              <a:rPr lang="en-US" sz="1000" dirty="0"/>
              <a:t> 	= 'Kid'</a:t>
            </a:r>
          </a:p>
          <a:p>
            <a:r>
              <a:rPr lang="en-US" sz="1000" dirty="0"/>
              <a:t>	 </a:t>
            </a:r>
            <a:r>
              <a:rPr lang="en-US" sz="1000" b="1" dirty="0"/>
              <a:t>14</a:t>
            </a:r>
            <a:r>
              <a:rPr lang="en-US" sz="1000" dirty="0"/>
              <a:t> - </a:t>
            </a:r>
            <a:r>
              <a:rPr lang="en-US" sz="1000" b="1" dirty="0"/>
              <a:t>17</a:t>
            </a:r>
            <a:r>
              <a:rPr lang="en-US" sz="1000" dirty="0"/>
              <a:t>	= 'Youth'</a:t>
            </a:r>
          </a:p>
          <a:p>
            <a:r>
              <a:rPr lang="en-US" sz="1000" dirty="0"/>
              <a:t>	 </a:t>
            </a:r>
            <a:r>
              <a:rPr lang="en-US" sz="1000" b="1" dirty="0"/>
              <a:t>18</a:t>
            </a:r>
            <a:r>
              <a:rPr lang="en-US" sz="1000" dirty="0"/>
              <a:t> - </a:t>
            </a:r>
            <a:r>
              <a:rPr lang="en-US" sz="1000" b="1" dirty="0"/>
              <a:t>29</a:t>
            </a:r>
            <a:r>
              <a:rPr lang="en-US" sz="1000" dirty="0"/>
              <a:t>	= 'Young Adult'</a:t>
            </a:r>
          </a:p>
          <a:p>
            <a:r>
              <a:rPr lang="en-US" sz="1000" dirty="0"/>
              <a:t>	 </a:t>
            </a:r>
            <a:r>
              <a:rPr lang="en-US" sz="1000" b="1" dirty="0"/>
              <a:t>30</a:t>
            </a:r>
            <a:r>
              <a:rPr lang="en-US" sz="1000" dirty="0"/>
              <a:t> - </a:t>
            </a:r>
            <a:r>
              <a:rPr lang="en-US" sz="1000" b="1" dirty="0"/>
              <a:t>64</a:t>
            </a:r>
            <a:r>
              <a:rPr lang="en-US" sz="1000" dirty="0"/>
              <a:t>	= 'Adult'</a:t>
            </a:r>
          </a:p>
          <a:p>
            <a:r>
              <a:rPr lang="en-US" sz="1000" dirty="0"/>
              <a:t>	 </a:t>
            </a:r>
            <a:r>
              <a:rPr lang="en-US" sz="1000" b="1" dirty="0"/>
              <a:t>65</a:t>
            </a:r>
            <a:r>
              <a:rPr lang="en-US" sz="1000" dirty="0"/>
              <a:t> - High	= 'Senior';</a:t>
            </a:r>
          </a:p>
          <a:p>
            <a:r>
              <a:rPr lang="en-US" sz="1000" b="1" dirty="0"/>
              <a:t>run</a:t>
            </a:r>
            <a:r>
              <a:rPr lang="en-US" sz="1000" dirty="0"/>
              <a:t>;</a:t>
            </a:r>
            <a:endParaRPr lang="en-US" sz="1000" dirty="0">
              <a:latin typeface="Courier New" panose="02070309020205020404" pitchFamily="49" charset="0"/>
              <a:cs typeface="Courier New" panose="02070309020205020404" pitchFamily="49" charset="0"/>
            </a:endParaRPr>
          </a:p>
        </p:txBody>
      </p:sp>
      <p:sp>
        <p:nvSpPr>
          <p:cNvPr id="7" name="TextBox 6"/>
          <p:cNvSpPr txBox="1"/>
          <p:nvPr/>
        </p:nvSpPr>
        <p:spPr>
          <a:xfrm>
            <a:off x="5486400" y="4540984"/>
            <a:ext cx="2819400" cy="1631216"/>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a:t>proc</a:t>
            </a:r>
            <a:r>
              <a:rPr lang="en-US" sz="1000" dirty="0"/>
              <a:t> </a:t>
            </a:r>
            <a:r>
              <a:rPr lang="en-US" sz="1000" b="1" dirty="0"/>
              <a:t>format</a:t>
            </a:r>
            <a:r>
              <a:rPr lang="en-US" sz="1000" dirty="0"/>
              <a:t>;</a:t>
            </a:r>
          </a:p>
          <a:p>
            <a:r>
              <a:rPr lang="en-US" sz="1000" dirty="0" smtClean="0"/>
              <a:t>	value </a:t>
            </a:r>
            <a:r>
              <a:rPr lang="en-US" sz="1000" dirty="0" err="1"/>
              <a:t>regionfmt</a:t>
            </a:r>
            <a:r>
              <a:rPr lang="en-US" sz="1000" dirty="0"/>
              <a:t> </a:t>
            </a:r>
            <a:r>
              <a:rPr lang="en-US" sz="1000" b="1" dirty="0"/>
              <a:t>1</a:t>
            </a:r>
            <a:r>
              <a:rPr lang="en-US" sz="1000" dirty="0"/>
              <a:t> = 'North Puget' </a:t>
            </a:r>
          </a:p>
          <a:p>
            <a:r>
              <a:rPr lang="en-US" sz="1000" b="1" dirty="0" smtClean="0"/>
              <a:t>	2</a:t>
            </a:r>
            <a:r>
              <a:rPr lang="en-US" sz="1000" dirty="0" smtClean="0"/>
              <a:t> </a:t>
            </a:r>
            <a:r>
              <a:rPr lang="en-US" sz="1000" dirty="0"/>
              <a:t>= 'West Balance' </a:t>
            </a:r>
          </a:p>
          <a:p>
            <a:r>
              <a:rPr lang="en-US" sz="1000" dirty="0"/>
              <a:t>	</a:t>
            </a:r>
            <a:r>
              <a:rPr lang="en-US" sz="1000" b="1" dirty="0"/>
              <a:t>3</a:t>
            </a:r>
            <a:r>
              <a:rPr lang="en-US" sz="1000" dirty="0"/>
              <a:t> = 'King'</a:t>
            </a:r>
          </a:p>
          <a:p>
            <a:r>
              <a:rPr lang="en-US" sz="1000" dirty="0"/>
              <a:t>	</a:t>
            </a:r>
            <a:r>
              <a:rPr lang="en-US" sz="1000" b="1" dirty="0"/>
              <a:t>4</a:t>
            </a:r>
            <a:r>
              <a:rPr lang="en-US" sz="1000" dirty="0"/>
              <a:t> = 'Other Puget Metro' </a:t>
            </a:r>
          </a:p>
          <a:p>
            <a:r>
              <a:rPr lang="en-US" sz="1000" dirty="0"/>
              <a:t>	</a:t>
            </a:r>
            <a:r>
              <a:rPr lang="en-US" sz="1000" b="1" dirty="0"/>
              <a:t>5</a:t>
            </a:r>
            <a:r>
              <a:rPr lang="en-US" sz="1000" dirty="0"/>
              <a:t> = 'Clark'</a:t>
            </a:r>
          </a:p>
          <a:p>
            <a:r>
              <a:rPr lang="en-US" sz="1000" dirty="0"/>
              <a:t>	</a:t>
            </a:r>
            <a:r>
              <a:rPr lang="en-US" sz="1000" b="1" dirty="0"/>
              <a:t>6</a:t>
            </a:r>
            <a:r>
              <a:rPr lang="en-US" sz="1000" dirty="0"/>
              <a:t> = 'East Balance'</a:t>
            </a:r>
          </a:p>
          <a:p>
            <a:r>
              <a:rPr lang="en-US" sz="1000" dirty="0"/>
              <a:t>	</a:t>
            </a:r>
            <a:r>
              <a:rPr lang="en-US" sz="1000" b="1" dirty="0"/>
              <a:t>7</a:t>
            </a:r>
            <a:r>
              <a:rPr lang="en-US" sz="1000" dirty="0"/>
              <a:t> = 'Spokane'</a:t>
            </a:r>
          </a:p>
          <a:p>
            <a:r>
              <a:rPr lang="en-US" sz="1000" dirty="0"/>
              <a:t>	</a:t>
            </a:r>
            <a:r>
              <a:rPr lang="en-US" sz="1000" b="1" dirty="0"/>
              <a:t>8</a:t>
            </a:r>
            <a:r>
              <a:rPr lang="en-US" sz="1000" dirty="0"/>
              <a:t> = 'Tri-cities</a:t>
            </a:r>
            <a:r>
              <a:rPr lang="en-US" sz="1000" dirty="0" smtClean="0"/>
              <a:t>';</a:t>
            </a:r>
            <a:endParaRPr lang="en-US" sz="1000" dirty="0"/>
          </a:p>
          <a:p>
            <a:r>
              <a:rPr lang="en-US" sz="1000" b="1" dirty="0"/>
              <a:t>run</a:t>
            </a:r>
            <a:r>
              <a:rPr lang="en-US" sz="1000" dirty="0"/>
              <a:t>;</a:t>
            </a:r>
            <a:endParaRPr lang="en-US" sz="1000" dirty="0">
              <a:latin typeface="Courier New" panose="02070309020205020404" pitchFamily="49" charset="0"/>
              <a:cs typeface="Courier New" panose="02070309020205020404" pitchFamily="49" charset="0"/>
            </a:endParaRPr>
          </a:p>
        </p:txBody>
      </p:sp>
      <p:sp>
        <p:nvSpPr>
          <p:cNvPr id="8" name="TextBox 7"/>
          <p:cNvSpPr txBox="1"/>
          <p:nvPr/>
        </p:nvSpPr>
        <p:spPr>
          <a:xfrm>
            <a:off x="3037114" y="4772561"/>
            <a:ext cx="2362200" cy="132343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a:t>proc</a:t>
            </a:r>
            <a:r>
              <a:rPr lang="en-US" sz="1000" dirty="0"/>
              <a:t> </a:t>
            </a:r>
            <a:r>
              <a:rPr lang="en-US" sz="1000" b="1" dirty="0"/>
              <a:t>format</a:t>
            </a:r>
            <a:r>
              <a:rPr lang="en-US" sz="1000" dirty="0"/>
              <a:t>;</a:t>
            </a:r>
          </a:p>
          <a:p>
            <a:r>
              <a:rPr lang="en-US" sz="1000" dirty="0"/>
              <a:t>	value </a:t>
            </a:r>
            <a:r>
              <a:rPr lang="en-US" sz="1000" dirty="0" err="1"/>
              <a:t>schoolfmt</a:t>
            </a:r>
            <a:r>
              <a:rPr lang="en-US" sz="1000" dirty="0"/>
              <a:t>		</a:t>
            </a:r>
            <a:r>
              <a:rPr lang="en-US" sz="1000" b="1" dirty="0"/>
              <a:t>.</a:t>
            </a:r>
            <a:r>
              <a:rPr lang="en-US" sz="1000" dirty="0"/>
              <a:t> = 'N/A'</a:t>
            </a:r>
          </a:p>
          <a:p>
            <a:r>
              <a:rPr lang="en-US" sz="1000" dirty="0"/>
              <a:t>	</a:t>
            </a:r>
            <a:r>
              <a:rPr lang="en-US" sz="1000" b="1" dirty="0"/>
              <a:t>1</a:t>
            </a:r>
            <a:r>
              <a:rPr lang="en-US" sz="1000" dirty="0"/>
              <a:t> - </a:t>
            </a:r>
            <a:r>
              <a:rPr lang="en-US" sz="1000" b="1" dirty="0"/>
              <a:t>3</a:t>
            </a:r>
            <a:r>
              <a:rPr lang="en-US" sz="1000" dirty="0"/>
              <a:t> = 'Lower level'</a:t>
            </a:r>
          </a:p>
          <a:p>
            <a:r>
              <a:rPr lang="en-US" sz="1000" dirty="0"/>
              <a:t>	</a:t>
            </a:r>
            <a:r>
              <a:rPr lang="en-US" sz="1000" b="1" dirty="0"/>
              <a:t>4</a:t>
            </a:r>
            <a:r>
              <a:rPr lang="en-US" sz="1000" dirty="0"/>
              <a:t> - </a:t>
            </a:r>
            <a:r>
              <a:rPr lang="en-US" sz="1000" b="1" dirty="0"/>
              <a:t>7</a:t>
            </a:r>
            <a:r>
              <a:rPr lang="en-US" sz="1000" dirty="0"/>
              <a:t> = 'Middle level'</a:t>
            </a:r>
          </a:p>
          <a:p>
            <a:r>
              <a:rPr lang="en-US" sz="1000" dirty="0"/>
              <a:t>	</a:t>
            </a:r>
            <a:r>
              <a:rPr lang="en-US" sz="1000" b="1" dirty="0"/>
              <a:t>8</a:t>
            </a:r>
            <a:r>
              <a:rPr lang="en-US" sz="1000" dirty="0"/>
              <a:t> - </a:t>
            </a:r>
            <a:r>
              <a:rPr lang="en-US" sz="1000" b="1" dirty="0"/>
              <a:t>10</a:t>
            </a:r>
            <a:r>
              <a:rPr lang="en-US" sz="1000" dirty="0"/>
              <a:t> = 'High level'</a:t>
            </a:r>
          </a:p>
          <a:p>
            <a:r>
              <a:rPr lang="en-US" sz="1000" dirty="0"/>
              <a:t>	</a:t>
            </a:r>
            <a:r>
              <a:rPr lang="en-US" sz="1000" b="1" dirty="0" smtClean="0"/>
              <a:t>11</a:t>
            </a:r>
            <a:r>
              <a:rPr lang="en-US" sz="1000" dirty="0" smtClean="0"/>
              <a:t>  </a:t>
            </a:r>
            <a:r>
              <a:rPr lang="en-US" sz="1000" dirty="0"/>
              <a:t>= 'Very high level';</a:t>
            </a:r>
          </a:p>
          <a:p>
            <a:r>
              <a:rPr lang="en-US" sz="1000" b="1" dirty="0"/>
              <a:t>run</a:t>
            </a:r>
            <a:r>
              <a:rPr lang="en-US" sz="1000" dirty="0"/>
              <a:t>;</a:t>
            </a:r>
            <a:endParaRPr lang="en-US" sz="1000"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2"/>
          </p:nvPr>
        </p:nvSpPr>
        <p:spPr/>
        <p:txBody>
          <a:bodyPr/>
          <a:lstStyle/>
          <a:p>
            <a:fld id="{E1D4EB52-AA57-41CE-9F8F-80F84D69D385}" type="slidenum">
              <a:rPr lang="en-US" smtClean="0"/>
              <a:t>18</a:t>
            </a:fld>
            <a:endParaRPr lang="en-US"/>
          </a:p>
        </p:txBody>
      </p:sp>
    </p:spTree>
    <p:extLst>
      <p:ext uri="{BB962C8B-B14F-4D97-AF65-F5344CB8AC3E}">
        <p14:creationId xmlns:p14="http://schemas.microsoft.com/office/powerpoint/2010/main" val="2890907680"/>
      </p:ext>
    </p:extLst>
  </p:cSld>
  <p:clrMapOvr>
    <a:masterClrMapping/>
  </p:clrMapOvr>
  <p:transition>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37538"/>
            <a:ext cx="2362200" cy="1631216"/>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title 'Distribution of people by age group';</a:t>
            </a:r>
          </a:p>
          <a:p>
            <a:r>
              <a:rPr lang="en-US" sz="1000" b="1" dirty="0"/>
              <a:t>proc</a:t>
            </a:r>
            <a:r>
              <a:rPr lang="en-US" sz="1000" dirty="0"/>
              <a:t> </a:t>
            </a:r>
            <a:r>
              <a:rPr lang="en-US" sz="1000" b="1" dirty="0" err="1"/>
              <a:t>freq</a:t>
            </a:r>
            <a:r>
              <a:rPr lang="en-US" sz="1000" dirty="0"/>
              <a:t> data = </a:t>
            </a:r>
            <a:r>
              <a:rPr lang="en-US" sz="1000" dirty="0" err="1"/>
              <a:t>project.job</a:t>
            </a:r>
            <a:r>
              <a:rPr lang="en-US" sz="1000" dirty="0"/>
              <a:t>;</a:t>
            </a:r>
          </a:p>
          <a:p>
            <a:r>
              <a:rPr lang="en-US" sz="1000" dirty="0"/>
              <a:t>	table AGE;</a:t>
            </a:r>
          </a:p>
          <a:p>
            <a:r>
              <a:rPr lang="en-US" sz="1000" dirty="0"/>
              <a:t>	format AGE </a:t>
            </a:r>
            <a:r>
              <a:rPr lang="en-US" sz="1000" dirty="0" err="1"/>
              <a:t>agegrp</a:t>
            </a:r>
            <a:r>
              <a:rPr lang="en-US" sz="1000" dirty="0"/>
              <a:t>.;</a:t>
            </a:r>
          </a:p>
          <a:p>
            <a:r>
              <a:rPr lang="en-US" sz="1000" b="1" dirty="0"/>
              <a:t>run</a:t>
            </a:r>
            <a:r>
              <a:rPr lang="en-US" sz="1000" dirty="0"/>
              <a:t>;</a:t>
            </a:r>
          </a:p>
          <a:p>
            <a:endParaRPr lang="en-US" sz="1000" dirty="0"/>
          </a:p>
          <a:p>
            <a:r>
              <a:rPr lang="en-US" sz="1000" b="1" dirty="0"/>
              <a:t>proc</a:t>
            </a:r>
            <a:r>
              <a:rPr lang="en-US" sz="1000" dirty="0"/>
              <a:t> </a:t>
            </a:r>
            <a:r>
              <a:rPr lang="en-US" sz="1000" b="1" dirty="0" err="1"/>
              <a:t>sgplot</a:t>
            </a:r>
            <a:r>
              <a:rPr lang="en-US" sz="1000" dirty="0"/>
              <a:t> data = </a:t>
            </a:r>
            <a:r>
              <a:rPr lang="en-US" sz="1000" dirty="0" err="1"/>
              <a:t>project.limited</a:t>
            </a:r>
            <a:r>
              <a:rPr lang="en-US" sz="1000" dirty="0"/>
              <a:t>;</a:t>
            </a:r>
          </a:p>
          <a:p>
            <a:r>
              <a:rPr lang="en-US" sz="1000" dirty="0"/>
              <a:t>	</a:t>
            </a:r>
            <a:r>
              <a:rPr lang="en-US" sz="1000" dirty="0" err="1"/>
              <a:t>vbar</a:t>
            </a:r>
            <a:r>
              <a:rPr lang="en-US" sz="1000" dirty="0"/>
              <a:t> AGE;</a:t>
            </a:r>
          </a:p>
          <a:p>
            <a:r>
              <a:rPr lang="en-US" sz="1000" dirty="0"/>
              <a:t>	format AGE </a:t>
            </a:r>
            <a:r>
              <a:rPr lang="en-US" sz="1000" dirty="0" err="1"/>
              <a:t>agegrp</a:t>
            </a:r>
            <a:r>
              <a:rPr lang="en-US" sz="1000" dirty="0"/>
              <a:t>.;</a:t>
            </a:r>
          </a:p>
          <a:p>
            <a:r>
              <a:rPr lang="en-US" sz="1000" b="1" dirty="0"/>
              <a:t>run</a:t>
            </a:r>
            <a:r>
              <a:rPr lang="en-US" sz="1000" dirty="0"/>
              <a:t>;</a:t>
            </a:r>
          </a:p>
        </p:txBody>
      </p:sp>
      <p:sp>
        <p:nvSpPr>
          <p:cNvPr id="3" name="TextBox 2"/>
          <p:cNvSpPr txBox="1"/>
          <p:nvPr/>
        </p:nvSpPr>
        <p:spPr>
          <a:xfrm>
            <a:off x="3200400" y="237538"/>
            <a:ext cx="2209800" cy="1938992"/>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title 'Distribution of people by region';</a:t>
            </a:r>
          </a:p>
          <a:p>
            <a:r>
              <a:rPr lang="en-US" sz="1000" b="1" dirty="0"/>
              <a:t>proc</a:t>
            </a:r>
            <a:r>
              <a:rPr lang="en-US" sz="1000" dirty="0"/>
              <a:t> </a:t>
            </a:r>
            <a:r>
              <a:rPr lang="en-US" sz="1000" b="1" dirty="0" err="1"/>
              <a:t>freq</a:t>
            </a:r>
            <a:r>
              <a:rPr lang="en-US" sz="1000" dirty="0"/>
              <a:t> data = </a:t>
            </a:r>
            <a:r>
              <a:rPr lang="en-US" sz="1000" dirty="0" err="1"/>
              <a:t>project.limited</a:t>
            </a:r>
            <a:r>
              <a:rPr lang="en-US" sz="1000" dirty="0"/>
              <a:t>;</a:t>
            </a:r>
          </a:p>
          <a:p>
            <a:r>
              <a:rPr lang="en-US" sz="1000" dirty="0"/>
              <a:t>	table region;</a:t>
            </a:r>
          </a:p>
          <a:p>
            <a:r>
              <a:rPr lang="en-US" sz="1000" dirty="0"/>
              <a:t>	format region </a:t>
            </a:r>
            <a:r>
              <a:rPr lang="en-US" sz="1000" dirty="0" err="1"/>
              <a:t>regionfmt</a:t>
            </a:r>
            <a:r>
              <a:rPr lang="en-US" sz="1000" dirty="0"/>
              <a:t>.;</a:t>
            </a:r>
          </a:p>
          <a:p>
            <a:r>
              <a:rPr lang="en-US" sz="1000" b="1" dirty="0"/>
              <a:t>run</a:t>
            </a:r>
            <a:r>
              <a:rPr lang="en-US" sz="1000" dirty="0"/>
              <a:t>;</a:t>
            </a:r>
          </a:p>
          <a:p>
            <a:endParaRPr lang="en-US" sz="1000" dirty="0"/>
          </a:p>
          <a:p>
            <a:r>
              <a:rPr lang="en-US" sz="1000" b="1" dirty="0"/>
              <a:t>proc</a:t>
            </a:r>
            <a:r>
              <a:rPr lang="en-US" sz="1000" dirty="0"/>
              <a:t> </a:t>
            </a:r>
            <a:r>
              <a:rPr lang="en-US" sz="1000" b="1" dirty="0" err="1"/>
              <a:t>sgplot</a:t>
            </a:r>
            <a:r>
              <a:rPr lang="en-US" sz="1000" dirty="0"/>
              <a:t> data = </a:t>
            </a:r>
            <a:r>
              <a:rPr lang="en-US" sz="1000" dirty="0" err="1"/>
              <a:t>project.limited</a:t>
            </a:r>
            <a:r>
              <a:rPr lang="en-US" sz="1000" dirty="0"/>
              <a:t>;</a:t>
            </a:r>
          </a:p>
          <a:p>
            <a:r>
              <a:rPr lang="en-US" sz="1000" dirty="0"/>
              <a:t>	</a:t>
            </a:r>
            <a:r>
              <a:rPr lang="en-US" sz="1000" dirty="0" err="1"/>
              <a:t>vbar</a:t>
            </a:r>
            <a:r>
              <a:rPr lang="en-US" sz="1000" dirty="0"/>
              <a:t> region;</a:t>
            </a:r>
          </a:p>
          <a:p>
            <a:r>
              <a:rPr lang="en-US" sz="1000" dirty="0"/>
              <a:t>	format region </a:t>
            </a:r>
            <a:r>
              <a:rPr lang="en-US" sz="1000" dirty="0" err="1"/>
              <a:t>regionfmt</a:t>
            </a:r>
            <a:r>
              <a:rPr lang="en-US" sz="1000" dirty="0"/>
              <a:t>.;</a:t>
            </a:r>
          </a:p>
          <a:p>
            <a:r>
              <a:rPr lang="en-US" sz="1000" b="1" dirty="0"/>
              <a:t>run</a:t>
            </a:r>
            <a:r>
              <a:rPr lang="en-US" sz="1000" dirty="0"/>
              <a:t>;</a:t>
            </a:r>
          </a:p>
        </p:txBody>
      </p:sp>
      <p:sp>
        <p:nvSpPr>
          <p:cNvPr id="4" name="TextBox 3"/>
          <p:cNvSpPr txBox="1"/>
          <p:nvPr/>
        </p:nvSpPr>
        <p:spPr>
          <a:xfrm>
            <a:off x="5486400" y="237538"/>
            <a:ext cx="2209800" cy="1938992"/>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*Distribution of people with disabilities;</a:t>
            </a:r>
          </a:p>
          <a:p>
            <a:endParaRPr lang="en-US" sz="1000" dirty="0"/>
          </a:p>
          <a:p>
            <a:r>
              <a:rPr lang="en-US" sz="1000" dirty="0"/>
              <a:t>title 'Distribution of people with disabilities';</a:t>
            </a:r>
          </a:p>
          <a:p>
            <a:r>
              <a:rPr lang="en-US" sz="1000" b="1" dirty="0"/>
              <a:t>proc</a:t>
            </a:r>
            <a:r>
              <a:rPr lang="en-US" sz="1000" dirty="0"/>
              <a:t> </a:t>
            </a:r>
            <a:r>
              <a:rPr lang="en-US" sz="1000" b="1" dirty="0" err="1"/>
              <a:t>freq</a:t>
            </a:r>
            <a:r>
              <a:rPr lang="en-US" sz="1000" dirty="0"/>
              <a:t> data = project.limited_1;</a:t>
            </a:r>
          </a:p>
          <a:p>
            <a:r>
              <a:rPr lang="en-US" sz="1000" dirty="0"/>
              <a:t>	table disable;</a:t>
            </a:r>
          </a:p>
          <a:p>
            <a:r>
              <a:rPr lang="en-US" sz="1000" b="1" dirty="0"/>
              <a:t>run</a:t>
            </a:r>
            <a:r>
              <a:rPr lang="en-US" sz="1000" dirty="0"/>
              <a:t>;</a:t>
            </a:r>
          </a:p>
          <a:p>
            <a:endParaRPr lang="en-US" sz="1000" dirty="0"/>
          </a:p>
          <a:p>
            <a:r>
              <a:rPr lang="en-US" sz="1000" b="1" dirty="0"/>
              <a:t>proc</a:t>
            </a:r>
            <a:r>
              <a:rPr lang="en-US" sz="1000" dirty="0"/>
              <a:t> </a:t>
            </a:r>
            <a:r>
              <a:rPr lang="en-US" sz="1000" b="1" dirty="0" err="1"/>
              <a:t>gchart</a:t>
            </a:r>
            <a:r>
              <a:rPr lang="en-US" sz="1000" dirty="0"/>
              <a:t> data = project.limited_1;</a:t>
            </a:r>
          </a:p>
          <a:p>
            <a:r>
              <a:rPr lang="en-US" sz="1000" dirty="0"/>
              <a:t>	pie disable;</a:t>
            </a:r>
          </a:p>
          <a:p>
            <a:r>
              <a:rPr lang="en-US" sz="1000" b="1" dirty="0"/>
              <a:t>run</a:t>
            </a:r>
            <a:r>
              <a:rPr lang="en-US" sz="1000" dirty="0"/>
              <a:t>;</a:t>
            </a:r>
          </a:p>
        </p:txBody>
      </p:sp>
      <p:sp>
        <p:nvSpPr>
          <p:cNvPr id="5" name="TextBox 4"/>
          <p:cNvSpPr txBox="1"/>
          <p:nvPr/>
        </p:nvSpPr>
        <p:spPr>
          <a:xfrm>
            <a:off x="685800" y="2018475"/>
            <a:ext cx="2362200" cy="132343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title 'Had paid job or Not';</a:t>
            </a:r>
          </a:p>
          <a:p>
            <a:r>
              <a:rPr lang="en-US" sz="1000" b="1" dirty="0"/>
              <a:t>proc</a:t>
            </a:r>
            <a:r>
              <a:rPr lang="en-US" sz="1000" dirty="0"/>
              <a:t> </a:t>
            </a:r>
            <a:r>
              <a:rPr lang="en-US" sz="1000" b="1" dirty="0" err="1"/>
              <a:t>freq</a:t>
            </a:r>
            <a:r>
              <a:rPr lang="en-US" sz="1000" dirty="0"/>
              <a:t> data = </a:t>
            </a:r>
            <a:r>
              <a:rPr lang="en-US" sz="1000" dirty="0" err="1"/>
              <a:t>project.job</a:t>
            </a:r>
            <a:r>
              <a:rPr lang="en-US" sz="1000" dirty="0"/>
              <a:t>;</a:t>
            </a:r>
          </a:p>
          <a:p>
            <a:r>
              <a:rPr lang="en-US" sz="1000" dirty="0"/>
              <a:t>	table Q4P3/missing;</a:t>
            </a:r>
          </a:p>
          <a:p>
            <a:r>
              <a:rPr lang="en-US" sz="1000" b="1" dirty="0"/>
              <a:t>run</a:t>
            </a:r>
            <a:r>
              <a:rPr lang="en-US" sz="1000" dirty="0"/>
              <a:t>;</a:t>
            </a:r>
          </a:p>
          <a:p>
            <a:endParaRPr lang="en-US" sz="1000" dirty="0"/>
          </a:p>
          <a:p>
            <a:r>
              <a:rPr lang="en-US" sz="1000" b="1" dirty="0"/>
              <a:t>proc</a:t>
            </a:r>
            <a:r>
              <a:rPr lang="en-US" sz="1000" dirty="0"/>
              <a:t> </a:t>
            </a:r>
            <a:r>
              <a:rPr lang="en-US" sz="1000" b="1" dirty="0" err="1"/>
              <a:t>gchart</a:t>
            </a:r>
            <a:r>
              <a:rPr lang="en-US" sz="1000" dirty="0"/>
              <a:t> data = </a:t>
            </a:r>
            <a:r>
              <a:rPr lang="en-US" sz="1000" dirty="0" err="1"/>
              <a:t>project.job</a:t>
            </a:r>
            <a:r>
              <a:rPr lang="en-US" sz="1000" dirty="0"/>
              <a:t>;</a:t>
            </a:r>
          </a:p>
          <a:p>
            <a:r>
              <a:rPr lang="en-US" sz="1000" dirty="0"/>
              <a:t>	pie Q4P3/missing;</a:t>
            </a:r>
          </a:p>
          <a:p>
            <a:r>
              <a:rPr lang="en-US" sz="1000" b="1" dirty="0"/>
              <a:t>run</a:t>
            </a:r>
            <a:r>
              <a:rPr lang="en-US" sz="1000" dirty="0"/>
              <a:t>;</a:t>
            </a:r>
          </a:p>
        </p:txBody>
      </p:sp>
      <p:sp>
        <p:nvSpPr>
          <p:cNvPr id="6" name="TextBox 5"/>
          <p:cNvSpPr txBox="1"/>
          <p:nvPr/>
        </p:nvSpPr>
        <p:spPr>
          <a:xfrm>
            <a:off x="3200400" y="2286000"/>
            <a:ext cx="2362200" cy="132343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title 'Had paid job or Not';</a:t>
            </a:r>
          </a:p>
          <a:p>
            <a:r>
              <a:rPr lang="en-US" sz="1000" b="1" dirty="0"/>
              <a:t>proc</a:t>
            </a:r>
            <a:r>
              <a:rPr lang="en-US" sz="1000" dirty="0"/>
              <a:t> </a:t>
            </a:r>
            <a:r>
              <a:rPr lang="en-US" sz="1000" b="1" dirty="0" err="1"/>
              <a:t>freq</a:t>
            </a:r>
            <a:r>
              <a:rPr lang="en-US" sz="1000" dirty="0"/>
              <a:t> data = </a:t>
            </a:r>
            <a:r>
              <a:rPr lang="en-US" sz="1000" dirty="0" err="1"/>
              <a:t>project.job</a:t>
            </a:r>
            <a:r>
              <a:rPr lang="en-US" sz="1000" dirty="0"/>
              <a:t>;</a:t>
            </a:r>
          </a:p>
          <a:p>
            <a:r>
              <a:rPr lang="en-US" sz="1000" dirty="0"/>
              <a:t>	table Q4P3/missing;</a:t>
            </a:r>
          </a:p>
          <a:p>
            <a:r>
              <a:rPr lang="en-US" sz="1000" b="1" dirty="0"/>
              <a:t>run</a:t>
            </a:r>
            <a:r>
              <a:rPr lang="en-US" sz="1000" dirty="0"/>
              <a:t>;</a:t>
            </a:r>
          </a:p>
          <a:p>
            <a:endParaRPr lang="en-US" sz="1000" dirty="0"/>
          </a:p>
          <a:p>
            <a:r>
              <a:rPr lang="en-US" sz="1000" b="1" dirty="0"/>
              <a:t>proc</a:t>
            </a:r>
            <a:r>
              <a:rPr lang="en-US" sz="1000" dirty="0"/>
              <a:t> </a:t>
            </a:r>
            <a:r>
              <a:rPr lang="en-US" sz="1000" b="1" dirty="0" err="1"/>
              <a:t>gchart</a:t>
            </a:r>
            <a:r>
              <a:rPr lang="en-US" sz="1000" dirty="0"/>
              <a:t> data = </a:t>
            </a:r>
            <a:r>
              <a:rPr lang="en-US" sz="1000" dirty="0" err="1"/>
              <a:t>project.job</a:t>
            </a:r>
            <a:r>
              <a:rPr lang="en-US" sz="1000" dirty="0"/>
              <a:t>;</a:t>
            </a:r>
          </a:p>
          <a:p>
            <a:r>
              <a:rPr lang="en-US" sz="1000" dirty="0"/>
              <a:t>	pie Q4P3/missing;</a:t>
            </a:r>
          </a:p>
          <a:p>
            <a:r>
              <a:rPr lang="en-US" sz="1000" b="1" dirty="0"/>
              <a:t>run</a:t>
            </a:r>
            <a:r>
              <a:rPr lang="en-US" sz="1000" dirty="0"/>
              <a:t>;</a:t>
            </a:r>
          </a:p>
        </p:txBody>
      </p:sp>
      <p:sp>
        <p:nvSpPr>
          <p:cNvPr id="7" name="TextBox 6"/>
          <p:cNvSpPr txBox="1"/>
          <p:nvPr/>
        </p:nvSpPr>
        <p:spPr>
          <a:xfrm>
            <a:off x="5715000" y="2286000"/>
            <a:ext cx="2590800" cy="1938992"/>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*Disable persons by region</a:t>
            </a:r>
            <a:r>
              <a:rPr lang="en-US" sz="1000" dirty="0" smtClean="0"/>
              <a:t>;</a:t>
            </a:r>
            <a:endParaRPr lang="en-US" sz="1000" dirty="0"/>
          </a:p>
          <a:p>
            <a:r>
              <a:rPr lang="en-US" sz="1000" dirty="0"/>
              <a:t>title 'Disabilities distribution by region';</a:t>
            </a:r>
          </a:p>
          <a:p>
            <a:r>
              <a:rPr lang="en-US" sz="1000" b="1" dirty="0"/>
              <a:t>proc</a:t>
            </a:r>
            <a:r>
              <a:rPr lang="en-US" sz="1000" dirty="0"/>
              <a:t> </a:t>
            </a:r>
            <a:r>
              <a:rPr lang="en-US" sz="1000" b="1" dirty="0" err="1"/>
              <a:t>freq</a:t>
            </a:r>
            <a:r>
              <a:rPr lang="en-US" sz="1000" dirty="0"/>
              <a:t> data = project.limited_1;</a:t>
            </a:r>
          </a:p>
          <a:p>
            <a:r>
              <a:rPr lang="en-US" sz="1000" dirty="0" smtClean="0"/>
              <a:t>table </a:t>
            </a:r>
            <a:r>
              <a:rPr lang="en-US" sz="1000" dirty="0"/>
              <a:t>disable * region / CHISQ NOCOL NOROW;</a:t>
            </a:r>
          </a:p>
          <a:p>
            <a:r>
              <a:rPr lang="en-US" sz="1000" dirty="0" smtClean="0"/>
              <a:t>format </a:t>
            </a:r>
            <a:r>
              <a:rPr lang="en-US" sz="1000" dirty="0"/>
              <a:t>region </a:t>
            </a:r>
            <a:r>
              <a:rPr lang="en-US" sz="1000" dirty="0" err="1"/>
              <a:t>regionfmt</a:t>
            </a:r>
            <a:r>
              <a:rPr lang="en-US" sz="1000" dirty="0"/>
              <a:t>.;</a:t>
            </a:r>
          </a:p>
          <a:p>
            <a:r>
              <a:rPr lang="en-US" sz="1000" b="1" dirty="0"/>
              <a:t>run</a:t>
            </a:r>
            <a:r>
              <a:rPr lang="en-US" sz="1000" dirty="0"/>
              <a:t>;</a:t>
            </a:r>
          </a:p>
          <a:p>
            <a:endParaRPr lang="en-US" sz="1000" dirty="0"/>
          </a:p>
          <a:p>
            <a:r>
              <a:rPr lang="en-US" sz="1000" b="1" dirty="0"/>
              <a:t>proc</a:t>
            </a:r>
            <a:r>
              <a:rPr lang="en-US" sz="1000" dirty="0"/>
              <a:t> </a:t>
            </a:r>
            <a:r>
              <a:rPr lang="en-US" sz="1000" b="1" dirty="0" err="1"/>
              <a:t>sgplot</a:t>
            </a:r>
            <a:r>
              <a:rPr lang="en-US" sz="1000" dirty="0"/>
              <a:t> data = project.limited_1;</a:t>
            </a:r>
          </a:p>
          <a:p>
            <a:r>
              <a:rPr lang="en-US" sz="1000" dirty="0" err="1" smtClean="0"/>
              <a:t>vbar</a:t>
            </a:r>
            <a:r>
              <a:rPr lang="en-US" sz="1000" dirty="0" smtClean="0"/>
              <a:t> </a:t>
            </a:r>
            <a:r>
              <a:rPr lang="en-US" sz="1000" dirty="0"/>
              <a:t>region / group = disable;</a:t>
            </a:r>
          </a:p>
          <a:p>
            <a:r>
              <a:rPr lang="en-US" sz="1000" dirty="0" smtClean="0"/>
              <a:t>format </a:t>
            </a:r>
            <a:r>
              <a:rPr lang="en-US" sz="1000" dirty="0"/>
              <a:t>region </a:t>
            </a:r>
            <a:r>
              <a:rPr lang="en-US" sz="1000" dirty="0" err="1"/>
              <a:t>regionfmt</a:t>
            </a:r>
            <a:r>
              <a:rPr lang="en-US" sz="1000" dirty="0"/>
              <a:t>.;</a:t>
            </a:r>
          </a:p>
          <a:p>
            <a:r>
              <a:rPr lang="en-US" sz="1000" b="1" dirty="0"/>
              <a:t>run</a:t>
            </a:r>
            <a:r>
              <a:rPr lang="en-US" sz="1000" dirty="0"/>
              <a:t>;</a:t>
            </a:r>
          </a:p>
        </p:txBody>
      </p:sp>
      <p:sp>
        <p:nvSpPr>
          <p:cNvPr id="8" name="TextBox 7"/>
          <p:cNvSpPr txBox="1"/>
          <p:nvPr/>
        </p:nvSpPr>
        <p:spPr>
          <a:xfrm>
            <a:off x="5910943" y="4313563"/>
            <a:ext cx="2362200" cy="224676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*Disabilities distribution by age group</a:t>
            </a:r>
            <a:r>
              <a:rPr lang="en-US" sz="1000" dirty="0" smtClean="0"/>
              <a:t>;</a:t>
            </a:r>
            <a:endParaRPr lang="en-US" sz="1000" dirty="0"/>
          </a:p>
          <a:p>
            <a:r>
              <a:rPr lang="en-US" sz="1000" dirty="0"/>
              <a:t>title 'Disabilities distribution by age group';</a:t>
            </a:r>
          </a:p>
          <a:p>
            <a:r>
              <a:rPr lang="en-US" sz="1000" b="1" dirty="0"/>
              <a:t>proc</a:t>
            </a:r>
            <a:r>
              <a:rPr lang="en-US" sz="1000" dirty="0"/>
              <a:t> </a:t>
            </a:r>
            <a:r>
              <a:rPr lang="en-US" sz="1000" b="1" dirty="0" err="1"/>
              <a:t>freq</a:t>
            </a:r>
            <a:r>
              <a:rPr lang="en-US" sz="1000" dirty="0"/>
              <a:t> data = project.limited_1;</a:t>
            </a:r>
          </a:p>
          <a:p>
            <a:r>
              <a:rPr lang="en-US" sz="1000" dirty="0" smtClean="0"/>
              <a:t>table </a:t>
            </a:r>
            <a:r>
              <a:rPr lang="en-US" sz="1000" dirty="0"/>
              <a:t>disable * AGE / CHISQ NOCOL NOROW;</a:t>
            </a:r>
          </a:p>
          <a:p>
            <a:r>
              <a:rPr lang="en-US" sz="1000" dirty="0" smtClean="0"/>
              <a:t>format </a:t>
            </a:r>
            <a:r>
              <a:rPr lang="en-US" sz="1000" dirty="0"/>
              <a:t>AGE </a:t>
            </a:r>
            <a:r>
              <a:rPr lang="en-US" sz="1000" dirty="0" err="1"/>
              <a:t>agegrp</a:t>
            </a:r>
            <a:r>
              <a:rPr lang="en-US" sz="1000" dirty="0"/>
              <a:t>.;</a:t>
            </a:r>
          </a:p>
          <a:p>
            <a:r>
              <a:rPr lang="en-US" sz="1000" b="1" dirty="0"/>
              <a:t>run</a:t>
            </a:r>
            <a:r>
              <a:rPr lang="en-US" sz="1000" dirty="0"/>
              <a:t>;</a:t>
            </a:r>
          </a:p>
          <a:p>
            <a:endParaRPr lang="en-US" sz="1000" dirty="0"/>
          </a:p>
          <a:p>
            <a:r>
              <a:rPr lang="en-US" sz="1000" b="1" dirty="0"/>
              <a:t>proc</a:t>
            </a:r>
            <a:r>
              <a:rPr lang="en-US" sz="1000" dirty="0"/>
              <a:t> </a:t>
            </a:r>
            <a:r>
              <a:rPr lang="en-US" sz="1000" b="1" dirty="0" err="1"/>
              <a:t>sgplot</a:t>
            </a:r>
            <a:r>
              <a:rPr lang="en-US" sz="1000" dirty="0"/>
              <a:t> data = project.limited_1;</a:t>
            </a:r>
          </a:p>
          <a:p>
            <a:r>
              <a:rPr lang="en-US" sz="1000" dirty="0" err="1" smtClean="0"/>
              <a:t>vbar</a:t>
            </a:r>
            <a:r>
              <a:rPr lang="en-US" sz="1000" dirty="0" smtClean="0"/>
              <a:t> </a:t>
            </a:r>
            <a:r>
              <a:rPr lang="en-US" sz="1000" dirty="0"/>
              <a:t>AGE / group = disable </a:t>
            </a:r>
            <a:r>
              <a:rPr lang="en-US" sz="1000" dirty="0" err="1"/>
              <a:t>datalabel</a:t>
            </a:r>
            <a:r>
              <a:rPr lang="en-US" sz="1000" dirty="0"/>
              <a:t> = disable;</a:t>
            </a:r>
          </a:p>
          <a:p>
            <a:r>
              <a:rPr lang="en-US" sz="1000" dirty="0" smtClean="0"/>
              <a:t>format </a:t>
            </a:r>
            <a:r>
              <a:rPr lang="en-US" sz="1000" dirty="0"/>
              <a:t>AGE </a:t>
            </a:r>
            <a:r>
              <a:rPr lang="en-US" sz="1000" dirty="0" err="1"/>
              <a:t>agegrp</a:t>
            </a:r>
            <a:r>
              <a:rPr lang="en-US" sz="1000" dirty="0"/>
              <a:t>.;</a:t>
            </a:r>
          </a:p>
          <a:p>
            <a:r>
              <a:rPr lang="en-US" sz="1000" b="1" dirty="0"/>
              <a:t>run</a:t>
            </a:r>
            <a:r>
              <a:rPr lang="en-US" sz="1000" dirty="0"/>
              <a:t>;</a:t>
            </a:r>
          </a:p>
        </p:txBody>
      </p:sp>
      <p:sp>
        <p:nvSpPr>
          <p:cNvPr id="9" name="TextBox 8"/>
          <p:cNvSpPr txBox="1"/>
          <p:nvPr/>
        </p:nvSpPr>
        <p:spPr>
          <a:xfrm>
            <a:off x="304800" y="3497955"/>
            <a:ext cx="2362200" cy="1938992"/>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*Had a paid job by school level;</a:t>
            </a:r>
          </a:p>
          <a:p>
            <a:endParaRPr lang="en-US" sz="1000" dirty="0"/>
          </a:p>
          <a:p>
            <a:r>
              <a:rPr lang="en-US" sz="1000" dirty="0"/>
              <a:t>title 'Had a paid job by school level';</a:t>
            </a:r>
          </a:p>
          <a:p>
            <a:r>
              <a:rPr lang="en-US" sz="1000" b="1" dirty="0"/>
              <a:t>proc</a:t>
            </a:r>
            <a:r>
              <a:rPr lang="en-US" sz="1000" dirty="0"/>
              <a:t> </a:t>
            </a:r>
            <a:r>
              <a:rPr lang="en-US" sz="1000" b="1" dirty="0" err="1"/>
              <a:t>freq</a:t>
            </a:r>
            <a:r>
              <a:rPr lang="en-US" sz="1000" dirty="0"/>
              <a:t> data = </a:t>
            </a:r>
            <a:r>
              <a:rPr lang="en-US" sz="1000" dirty="0" err="1"/>
              <a:t>project.job</a:t>
            </a:r>
            <a:r>
              <a:rPr lang="en-US" sz="1000" dirty="0"/>
              <a:t>;</a:t>
            </a:r>
          </a:p>
          <a:p>
            <a:r>
              <a:rPr lang="en-US" sz="1000" dirty="0" smtClean="0"/>
              <a:t>table </a:t>
            </a:r>
            <a:r>
              <a:rPr lang="en-US" sz="1000" dirty="0"/>
              <a:t>Q4P3 * Q2P17;</a:t>
            </a:r>
          </a:p>
          <a:p>
            <a:r>
              <a:rPr lang="en-US" sz="1000" dirty="0" smtClean="0"/>
              <a:t>format </a:t>
            </a:r>
            <a:r>
              <a:rPr lang="en-US" sz="1000" dirty="0"/>
              <a:t>Q2P17 </a:t>
            </a:r>
            <a:r>
              <a:rPr lang="en-US" sz="1000" dirty="0" err="1"/>
              <a:t>schoolfmt</a:t>
            </a:r>
            <a:r>
              <a:rPr lang="en-US" sz="1000" dirty="0"/>
              <a:t>.;</a:t>
            </a:r>
          </a:p>
          <a:p>
            <a:r>
              <a:rPr lang="en-US" sz="1000" b="1" dirty="0"/>
              <a:t>run</a:t>
            </a:r>
            <a:r>
              <a:rPr lang="en-US" sz="1000" dirty="0"/>
              <a:t>;</a:t>
            </a:r>
          </a:p>
          <a:p>
            <a:endParaRPr lang="en-US" sz="1000" dirty="0"/>
          </a:p>
          <a:p>
            <a:r>
              <a:rPr lang="en-US" sz="1000" b="1" dirty="0"/>
              <a:t>proc</a:t>
            </a:r>
            <a:r>
              <a:rPr lang="en-US" sz="1000" dirty="0"/>
              <a:t> </a:t>
            </a:r>
            <a:r>
              <a:rPr lang="en-US" sz="1000" b="1" dirty="0" err="1"/>
              <a:t>sgplot</a:t>
            </a:r>
            <a:r>
              <a:rPr lang="en-US" sz="1000" dirty="0"/>
              <a:t> data = </a:t>
            </a:r>
            <a:r>
              <a:rPr lang="en-US" sz="1000" dirty="0" err="1"/>
              <a:t>project.job</a:t>
            </a:r>
            <a:r>
              <a:rPr lang="en-US" sz="1000" dirty="0"/>
              <a:t>;</a:t>
            </a:r>
          </a:p>
          <a:p>
            <a:r>
              <a:rPr lang="en-US" sz="1000" dirty="0" err="1" smtClean="0"/>
              <a:t>hbar</a:t>
            </a:r>
            <a:r>
              <a:rPr lang="en-US" sz="1000" dirty="0" smtClean="0"/>
              <a:t> </a:t>
            </a:r>
            <a:r>
              <a:rPr lang="en-US" sz="1000" dirty="0"/>
              <a:t>Q2P17 / group = Q4P3;</a:t>
            </a:r>
          </a:p>
          <a:p>
            <a:r>
              <a:rPr lang="en-US" sz="1000" dirty="0" smtClean="0"/>
              <a:t>format </a:t>
            </a:r>
            <a:r>
              <a:rPr lang="en-US" sz="1000" dirty="0"/>
              <a:t>Q2P17 </a:t>
            </a:r>
            <a:r>
              <a:rPr lang="en-US" sz="1000" dirty="0" err="1"/>
              <a:t>schoolfmt</a:t>
            </a:r>
            <a:r>
              <a:rPr lang="en-US" sz="1000" dirty="0"/>
              <a:t>.;</a:t>
            </a:r>
          </a:p>
          <a:p>
            <a:r>
              <a:rPr lang="en-US" sz="1000" b="1" dirty="0"/>
              <a:t>run</a:t>
            </a:r>
            <a:r>
              <a:rPr lang="en-US" sz="1000" dirty="0"/>
              <a:t>;</a:t>
            </a:r>
          </a:p>
        </p:txBody>
      </p:sp>
      <p:sp>
        <p:nvSpPr>
          <p:cNvPr id="10" name="TextBox 9"/>
          <p:cNvSpPr txBox="1"/>
          <p:nvPr/>
        </p:nvSpPr>
        <p:spPr>
          <a:xfrm>
            <a:off x="2721429" y="3799114"/>
            <a:ext cx="2971800" cy="2862322"/>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t>***** Top 3 regions of unemployment</a:t>
            </a:r>
            <a:r>
              <a:rPr lang="en-US" sz="1000" dirty="0" smtClean="0"/>
              <a:t>;</a:t>
            </a:r>
            <a:endParaRPr lang="en-US" sz="1000" dirty="0"/>
          </a:p>
          <a:p>
            <a:r>
              <a:rPr lang="en-US" sz="1000" b="1" dirty="0" smtClean="0"/>
              <a:t>PROC</a:t>
            </a:r>
            <a:r>
              <a:rPr lang="en-US" sz="1000" dirty="0" smtClean="0"/>
              <a:t> </a:t>
            </a:r>
            <a:r>
              <a:rPr lang="en-US" sz="1000" b="1" dirty="0"/>
              <a:t>SQL</a:t>
            </a:r>
            <a:r>
              <a:rPr lang="en-US" sz="1000" dirty="0"/>
              <a:t>;</a:t>
            </a:r>
          </a:p>
          <a:p>
            <a:r>
              <a:rPr lang="en-US" sz="1000" dirty="0"/>
              <a:t> CREATE TABLE project.job_2 AS</a:t>
            </a:r>
          </a:p>
          <a:p>
            <a:r>
              <a:rPr lang="en-US" sz="1000" dirty="0"/>
              <a:t> SELECT * , COALESCE (Q4P3 ,</a:t>
            </a:r>
            <a:r>
              <a:rPr lang="en-US" sz="1000" b="1" dirty="0"/>
              <a:t>0</a:t>
            </a:r>
            <a:r>
              <a:rPr lang="en-US" sz="1000" dirty="0"/>
              <a:t> )AS </a:t>
            </a:r>
            <a:r>
              <a:rPr lang="en-US" sz="1000" dirty="0" err="1"/>
              <a:t>had_job</a:t>
            </a:r>
            <a:endParaRPr lang="en-US" sz="1000" dirty="0"/>
          </a:p>
          <a:p>
            <a:r>
              <a:rPr lang="en-US" sz="1000" dirty="0"/>
              <a:t> FROM </a:t>
            </a:r>
            <a:r>
              <a:rPr lang="en-US" sz="1000" dirty="0" err="1"/>
              <a:t>project.job</a:t>
            </a:r>
            <a:endParaRPr lang="en-US" sz="1000" dirty="0"/>
          </a:p>
          <a:p>
            <a:r>
              <a:rPr lang="en-US" sz="1000" dirty="0"/>
              <a:t>;</a:t>
            </a:r>
          </a:p>
          <a:p>
            <a:r>
              <a:rPr lang="en-US" sz="1000" b="1" dirty="0"/>
              <a:t>QUIT</a:t>
            </a:r>
            <a:r>
              <a:rPr lang="en-US" sz="1000" dirty="0" smtClean="0"/>
              <a:t>;</a:t>
            </a:r>
            <a:endParaRPr lang="en-US" sz="1000" dirty="0"/>
          </a:p>
          <a:p>
            <a:endParaRPr lang="en-US" sz="1000" dirty="0"/>
          </a:p>
          <a:p>
            <a:r>
              <a:rPr lang="en-US" sz="1000" b="1" dirty="0"/>
              <a:t>proc</a:t>
            </a:r>
            <a:r>
              <a:rPr lang="en-US" sz="1000" dirty="0"/>
              <a:t> </a:t>
            </a:r>
            <a:r>
              <a:rPr lang="en-US" sz="1000" b="1" dirty="0" err="1"/>
              <a:t>freq</a:t>
            </a:r>
            <a:r>
              <a:rPr lang="en-US" sz="1000" dirty="0"/>
              <a:t> data = project.job_2;</a:t>
            </a:r>
          </a:p>
          <a:p>
            <a:r>
              <a:rPr lang="en-US" sz="1000" dirty="0" smtClean="0"/>
              <a:t>table </a:t>
            </a:r>
            <a:r>
              <a:rPr lang="en-US" sz="1000" dirty="0" err="1"/>
              <a:t>Had_job</a:t>
            </a:r>
            <a:r>
              <a:rPr lang="en-US" sz="1000" dirty="0"/>
              <a:t>;</a:t>
            </a:r>
          </a:p>
          <a:p>
            <a:r>
              <a:rPr lang="en-US" sz="1000" b="1" dirty="0"/>
              <a:t>run</a:t>
            </a:r>
            <a:r>
              <a:rPr lang="en-US" sz="1000" dirty="0"/>
              <a:t>;</a:t>
            </a:r>
          </a:p>
          <a:p>
            <a:endParaRPr lang="en-US" sz="1000" dirty="0"/>
          </a:p>
          <a:p>
            <a:r>
              <a:rPr lang="en-US" sz="1000" dirty="0"/>
              <a:t>title 'Region by employment';</a:t>
            </a:r>
          </a:p>
          <a:p>
            <a:r>
              <a:rPr lang="en-US" sz="1000" b="1" dirty="0"/>
              <a:t>proc</a:t>
            </a:r>
            <a:r>
              <a:rPr lang="en-US" sz="1000" dirty="0"/>
              <a:t> </a:t>
            </a:r>
            <a:r>
              <a:rPr lang="en-US" sz="1000" b="1" dirty="0" err="1"/>
              <a:t>freq</a:t>
            </a:r>
            <a:r>
              <a:rPr lang="en-US" sz="1000" dirty="0"/>
              <a:t> data = project.job_2;</a:t>
            </a:r>
          </a:p>
          <a:p>
            <a:r>
              <a:rPr lang="en-US" sz="1000" dirty="0" smtClean="0"/>
              <a:t>table </a:t>
            </a:r>
            <a:r>
              <a:rPr lang="en-US" sz="1000" dirty="0" err="1"/>
              <a:t>had_job</a:t>
            </a:r>
            <a:r>
              <a:rPr lang="en-US" sz="1000" dirty="0"/>
              <a:t> * region;</a:t>
            </a:r>
          </a:p>
          <a:p>
            <a:r>
              <a:rPr lang="en-US" sz="1000" dirty="0" smtClean="0"/>
              <a:t>format </a:t>
            </a:r>
            <a:r>
              <a:rPr lang="en-US" sz="1000" dirty="0"/>
              <a:t>region </a:t>
            </a:r>
            <a:r>
              <a:rPr lang="en-US" sz="1000" dirty="0" err="1"/>
              <a:t>regionfmt</a:t>
            </a:r>
            <a:r>
              <a:rPr lang="en-US" sz="1000" dirty="0"/>
              <a:t>.;</a:t>
            </a:r>
          </a:p>
          <a:p>
            <a:r>
              <a:rPr lang="en-US" sz="1000" dirty="0" smtClean="0"/>
              <a:t>format </a:t>
            </a:r>
            <a:r>
              <a:rPr lang="en-US" sz="1000" dirty="0" err="1"/>
              <a:t>had_job</a:t>
            </a:r>
            <a:r>
              <a:rPr lang="en-US" sz="1000" dirty="0"/>
              <a:t> </a:t>
            </a:r>
            <a:r>
              <a:rPr lang="en-US" sz="1000" dirty="0" err="1"/>
              <a:t>jobfmt</a:t>
            </a:r>
            <a:r>
              <a:rPr lang="en-US" sz="1000" dirty="0"/>
              <a:t>.;</a:t>
            </a:r>
          </a:p>
          <a:p>
            <a:r>
              <a:rPr lang="en-US" sz="1000" b="1" dirty="0"/>
              <a:t>run</a:t>
            </a:r>
            <a:r>
              <a:rPr lang="en-US" sz="1000" dirty="0"/>
              <a:t>;	</a:t>
            </a:r>
          </a:p>
        </p:txBody>
      </p:sp>
      <p:sp>
        <p:nvSpPr>
          <p:cNvPr id="11" name="Slide Number Placeholder 10"/>
          <p:cNvSpPr>
            <a:spLocks noGrp="1"/>
          </p:cNvSpPr>
          <p:nvPr>
            <p:ph type="sldNum" sz="quarter" idx="12"/>
          </p:nvPr>
        </p:nvSpPr>
        <p:spPr/>
        <p:txBody>
          <a:bodyPr/>
          <a:lstStyle/>
          <a:p>
            <a:fld id="{E1D4EB52-AA57-41CE-9F8F-80F84D69D385}" type="slidenum">
              <a:rPr lang="en-US" smtClean="0"/>
              <a:t>19</a:t>
            </a:fld>
            <a:endParaRPr lang="en-US"/>
          </a:p>
        </p:txBody>
      </p:sp>
    </p:spTree>
    <p:extLst>
      <p:ext uri="{BB962C8B-B14F-4D97-AF65-F5344CB8AC3E}">
        <p14:creationId xmlns:p14="http://schemas.microsoft.com/office/powerpoint/2010/main" val="463611483"/>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CA" b="1" dirty="0" smtClean="0"/>
              <a:t>PRESENTATION OUTLINE</a:t>
            </a:r>
            <a:endParaRPr lang="en-US" b="1" dirty="0"/>
          </a:p>
        </p:txBody>
      </p:sp>
      <p:sp>
        <p:nvSpPr>
          <p:cNvPr id="3" name="Content Placeholder 2"/>
          <p:cNvSpPr>
            <a:spLocks noGrp="1"/>
          </p:cNvSpPr>
          <p:nvPr>
            <p:ph idx="1"/>
          </p:nvPr>
        </p:nvSpPr>
        <p:spPr/>
        <p:txBody>
          <a:bodyPr/>
          <a:lstStyle/>
          <a:p>
            <a:pPr>
              <a:buClr>
                <a:schemeClr val="accent3">
                  <a:lumMod val="50000"/>
                </a:schemeClr>
              </a:buClr>
              <a:buFont typeface="Wingdings" panose="05000000000000000000" pitchFamily="2" charset="2"/>
              <a:buChar char="q"/>
            </a:pPr>
            <a:r>
              <a:rPr lang="en-US" dirty="0" smtClean="0"/>
              <a:t>Background/Introduction </a:t>
            </a:r>
          </a:p>
          <a:p>
            <a:pPr>
              <a:buClr>
                <a:schemeClr val="accent3">
                  <a:lumMod val="50000"/>
                </a:schemeClr>
              </a:buClr>
              <a:buFont typeface="Wingdings" panose="05000000000000000000" pitchFamily="2" charset="2"/>
              <a:buChar char="q"/>
            </a:pPr>
            <a:r>
              <a:rPr lang="en-US" dirty="0" smtClean="0"/>
              <a:t>Objectives </a:t>
            </a:r>
          </a:p>
          <a:p>
            <a:pPr>
              <a:buClr>
                <a:schemeClr val="accent3">
                  <a:lumMod val="50000"/>
                </a:schemeClr>
              </a:buClr>
              <a:buFont typeface="Wingdings" panose="05000000000000000000" pitchFamily="2" charset="2"/>
              <a:buChar char="q"/>
            </a:pPr>
            <a:r>
              <a:rPr lang="en-US" dirty="0" smtClean="0"/>
              <a:t>Methodology </a:t>
            </a:r>
          </a:p>
          <a:p>
            <a:pPr>
              <a:buClr>
                <a:schemeClr val="accent3">
                  <a:lumMod val="50000"/>
                </a:schemeClr>
              </a:buClr>
              <a:buFont typeface="Wingdings" panose="05000000000000000000" pitchFamily="2" charset="2"/>
              <a:buChar char="q"/>
            </a:pPr>
            <a:r>
              <a:rPr lang="en-US" dirty="0" smtClean="0"/>
              <a:t>Conceptual </a:t>
            </a:r>
            <a:r>
              <a:rPr lang="en-US" dirty="0"/>
              <a:t>Framework/Variables of the study </a:t>
            </a:r>
            <a:endParaRPr lang="en-US" dirty="0" smtClean="0"/>
          </a:p>
          <a:p>
            <a:pPr>
              <a:buClr>
                <a:schemeClr val="accent3">
                  <a:lumMod val="50000"/>
                </a:schemeClr>
              </a:buClr>
              <a:buFont typeface="Wingdings" panose="05000000000000000000" pitchFamily="2" charset="2"/>
              <a:buChar char="q"/>
            </a:pPr>
            <a:r>
              <a:rPr lang="en-US" dirty="0" smtClean="0"/>
              <a:t>Descriptive </a:t>
            </a:r>
            <a:r>
              <a:rPr lang="en-US" dirty="0"/>
              <a:t>Analysis </a:t>
            </a:r>
            <a:endParaRPr lang="en-US" dirty="0" smtClean="0"/>
          </a:p>
          <a:p>
            <a:pPr>
              <a:buClr>
                <a:schemeClr val="accent3">
                  <a:lumMod val="50000"/>
                </a:schemeClr>
              </a:buClr>
              <a:buFont typeface="Wingdings" panose="05000000000000000000" pitchFamily="2" charset="2"/>
              <a:buChar char="q"/>
            </a:pPr>
            <a:r>
              <a:rPr lang="en-US" dirty="0" smtClean="0"/>
              <a:t>Research </a:t>
            </a:r>
            <a:r>
              <a:rPr lang="en-US" dirty="0"/>
              <a:t>Question(s)/Hypothesis(Inferential/Predictive) </a:t>
            </a:r>
            <a:endParaRPr lang="en-US" dirty="0" smtClean="0"/>
          </a:p>
          <a:p>
            <a:pPr>
              <a:buClr>
                <a:schemeClr val="accent3">
                  <a:lumMod val="50000"/>
                </a:schemeClr>
              </a:buClr>
              <a:buFont typeface="Wingdings" panose="05000000000000000000" pitchFamily="2" charset="2"/>
              <a:buChar char="q"/>
            </a:pPr>
            <a:r>
              <a:rPr lang="en-US" dirty="0" smtClean="0"/>
              <a:t>Results/findings </a:t>
            </a:r>
          </a:p>
          <a:p>
            <a:pPr>
              <a:buClr>
                <a:schemeClr val="accent3">
                  <a:lumMod val="50000"/>
                </a:schemeClr>
              </a:buClr>
              <a:buFont typeface="Wingdings" panose="05000000000000000000" pitchFamily="2" charset="2"/>
              <a:buChar char="q"/>
            </a:pPr>
            <a:r>
              <a:rPr lang="en-US" dirty="0" smtClean="0"/>
              <a:t>Conclusions </a:t>
            </a:r>
          </a:p>
          <a:p>
            <a:pPr>
              <a:buClr>
                <a:schemeClr val="accent3">
                  <a:lumMod val="50000"/>
                </a:schemeClr>
              </a:buClr>
              <a:buFont typeface="Wingdings" panose="05000000000000000000" pitchFamily="2" charset="2"/>
              <a:buChar char="q"/>
            </a:pPr>
            <a:r>
              <a:rPr lang="en-US" dirty="0" smtClean="0"/>
              <a:t>Recommendations </a:t>
            </a:r>
          </a:p>
          <a:p>
            <a:pPr>
              <a:buClr>
                <a:schemeClr val="accent3">
                  <a:lumMod val="50000"/>
                </a:schemeClr>
              </a:buClr>
              <a:buFont typeface="Wingdings" panose="05000000000000000000" pitchFamily="2" charset="2"/>
              <a:buChar char="q"/>
            </a:pPr>
            <a:r>
              <a:rPr lang="en-US" dirty="0" smtClean="0"/>
              <a:t>Appendix</a:t>
            </a:r>
            <a:endParaRPr lang="en-US" dirty="0"/>
          </a:p>
        </p:txBody>
      </p:sp>
      <p:sp>
        <p:nvSpPr>
          <p:cNvPr id="4" name="Slide Number Placeholder 3"/>
          <p:cNvSpPr>
            <a:spLocks noGrp="1"/>
          </p:cNvSpPr>
          <p:nvPr>
            <p:ph type="sldNum" sz="quarter" idx="12"/>
          </p:nvPr>
        </p:nvSpPr>
        <p:spPr/>
        <p:txBody>
          <a:bodyPr/>
          <a:lstStyle/>
          <a:p>
            <a:fld id="{E1D4EB52-AA57-41CE-9F8F-80F84D69D385}" type="slidenum">
              <a:rPr lang="en-US" smtClean="0"/>
              <a:t>2</a:t>
            </a:fld>
            <a:endParaRPr lang="en-US"/>
          </a:p>
        </p:txBody>
      </p:sp>
    </p:spTree>
    <p:extLst>
      <p:ext uri="{BB962C8B-B14F-4D97-AF65-F5344CB8AC3E}">
        <p14:creationId xmlns:p14="http://schemas.microsoft.com/office/powerpoint/2010/main" val="635344251"/>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9808633"/>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t>BACKGROUND/INTRODUCTION </a:t>
            </a:r>
            <a:endParaRPr lang="en-US" sz="4000" b="1" dirty="0"/>
          </a:p>
        </p:txBody>
      </p:sp>
      <p:sp>
        <p:nvSpPr>
          <p:cNvPr id="3" name="Content Placeholder 2"/>
          <p:cNvSpPr>
            <a:spLocks noGrp="1"/>
          </p:cNvSpPr>
          <p:nvPr>
            <p:ph idx="1"/>
          </p:nvPr>
        </p:nvSpPr>
        <p:spPr/>
        <p:txBody>
          <a:bodyPr>
            <a:normAutofit/>
          </a:bodyPr>
          <a:lstStyle/>
          <a:p>
            <a:r>
              <a:rPr lang="en-US" sz="2800" dirty="0" smtClean="0"/>
              <a:t>The dataset is Washington </a:t>
            </a:r>
            <a:r>
              <a:rPr lang="en-US" sz="2800" dirty="0"/>
              <a:t>State Demographic Data (Census</a:t>
            </a:r>
            <a:r>
              <a:rPr lang="en-US" sz="2800" dirty="0" smtClean="0"/>
              <a:t>) collected in 2013</a:t>
            </a:r>
          </a:p>
          <a:p>
            <a:r>
              <a:rPr lang="en-US" sz="2800" dirty="0"/>
              <a:t>Demographics cover different aspects of life: youth, religion, </a:t>
            </a:r>
            <a:r>
              <a:rPr lang="en-US" sz="2800" dirty="0" smtClean="0"/>
              <a:t>housing, employment</a:t>
            </a:r>
            <a:r>
              <a:rPr lang="en-US" sz="2800" dirty="0"/>
              <a:t>, taxes and </a:t>
            </a:r>
            <a:r>
              <a:rPr lang="en-US" sz="2800" dirty="0" smtClean="0"/>
              <a:t>mortality</a:t>
            </a:r>
          </a:p>
          <a:p>
            <a:r>
              <a:rPr lang="fr-CA" sz="2800" dirty="0" err="1" smtClean="0"/>
              <a:t>Number</a:t>
            </a:r>
            <a:r>
              <a:rPr lang="fr-CA" sz="2800" dirty="0" smtClean="0"/>
              <a:t> of observations : 17967</a:t>
            </a:r>
          </a:p>
          <a:p>
            <a:r>
              <a:rPr lang="fr-CA" sz="2800" dirty="0" err="1" smtClean="0"/>
              <a:t>Number</a:t>
            </a:r>
            <a:r>
              <a:rPr lang="fr-CA" sz="2800" dirty="0" smtClean="0"/>
              <a:t> of variables : 234</a:t>
            </a:r>
            <a:endParaRPr lang="en-US" sz="2800" dirty="0"/>
          </a:p>
        </p:txBody>
      </p:sp>
      <p:sp>
        <p:nvSpPr>
          <p:cNvPr id="4" name="Slide Number Placeholder 3"/>
          <p:cNvSpPr>
            <a:spLocks noGrp="1"/>
          </p:cNvSpPr>
          <p:nvPr>
            <p:ph type="sldNum" sz="quarter" idx="12"/>
          </p:nvPr>
        </p:nvSpPr>
        <p:spPr/>
        <p:txBody>
          <a:bodyPr/>
          <a:lstStyle/>
          <a:p>
            <a:fld id="{E1D4EB52-AA57-41CE-9F8F-80F84D69D385}" type="slidenum">
              <a:rPr lang="en-US" smtClean="0"/>
              <a:t>3</a:t>
            </a:fld>
            <a:endParaRPr lang="en-US"/>
          </a:p>
        </p:txBody>
      </p:sp>
    </p:spTree>
    <p:extLst>
      <p:ext uri="{BB962C8B-B14F-4D97-AF65-F5344CB8AC3E}">
        <p14:creationId xmlns:p14="http://schemas.microsoft.com/office/powerpoint/2010/main" val="2841451229"/>
      </p:ext>
    </p:extLst>
  </p:cSld>
  <p:clrMapOvr>
    <a:masterClrMapping/>
  </p:clrMapOvr>
  <p:transition>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CA" b="1" dirty="0" smtClean="0"/>
              <a:t>OBJECTIVES</a:t>
            </a:r>
            <a:endParaRPr lang="en-US" b="1" dirty="0"/>
          </a:p>
        </p:txBody>
      </p:sp>
      <p:sp>
        <p:nvSpPr>
          <p:cNvPr id="3" name="Content Placeholder 2"/>
          <p:cNvSpPr>
            <a:spLocks noGrp="1"/>
          </p:cNvSpPr>
          <p:nvPr>
            <p:ph idx="1"/>
          </p:nvPr>
        </p:nvSpPr>
        <p:spPr>
          <a:xfrm>
            <a:off x="457200" y="1600199"/>
            <a:ext cx="7620000" cy="2209801"/>
          </a:xfrm>
        </p:spPr>
        <p:style>
          <a:lnRef idx="2">
            <a:schemeClr val="accent1"/>
          </a:lnRef>
          <a:fillRef idx="1">
            <a:schemeClr val="lt1"/>
          </a:fillRef>
          <a:effectRef idx="0">
            <a:schemeClr val="accent1"/>
          </a:effectRef>
          <a:fontRef idx="minor">
            <a:schemeClr val="dk1"/>
          </a:fontRef>
        </p:style>
        <p:txBody>
          <a:bodyPr>
            <a:noAutofit/>
          </a:bodyPr>
          <a:lstStyle/>
          <a:p>
            <a:pPr marL="114300" indent="0">
              <a:lnSpc>
                <a:spcPct val="120000"/>
              </a:lnSpc>
              <a:buNone/>
            </a:pPr>
            <a:r>
              <a:rPr lang="en-US" sz="2000" dirty="0"/>
              <a:t>The Washington State social department is preparing for </a:t>
            </a:r>
            <a:r>
              <a:rPr lang="en-US" sz="2000" dirty="0" smtClean="0"/>
              <a:t>their </a:t>
            </a:r>
            <a:r>
              <a:rPr lang="en-US" sz="2000" dirty="0"/>
              <a:t>annual budget. The main objective of the study is to identify meaningful insights that will determine where the department should invest. Two secondary objectives can be note based on the fact that the department is targeting more the persons with disabilities and the unemployed people:</a:t>
            </a:r>
          </a:p>
          <a:p>
            <a:pPr marL="114300" indent="0">
              <a:buNone/>
            </a:pPr>
            <a:r>
              <a:rPr lang="en-US" sz="1600" dirty="0"/>
              <a:t> </a:t>
            </a:r>
          </a:p>
          <a:p>
            <a:pPr marL="0" indent="0">
              <a:buNone/>
            </a:pPr>
            <a:endParaRPr lang="fr-CA" sz="1600" dirty="0" smtClean="0"/>
          </a:p>
          <a:p>
            <a:endParaRPr lang="fr-CA" sz="1000" dirty="0"/>
          </a:p>
        </p:txBody>
      </p:sp>
      <p:sp>
        <p:nvSpPr>
          <p:cNvPr id="4" name="TextBox 3"/>
          <p:cNvSpPr txBox="1"/>
          <p:nvPr/>
        </p:nvSpPr>
        <p:spPr>
          <a:xfrm>
            <a:off x="304800" y="3962400"/>
            <a:ext cx="6172200" cy="2308324"/>
          </a:xfrm>
          <a:prstGeom prst="rect">
            <a:avLst/>
          </a:prstGeom>
          <a:noFill/>
        </p:spPr>
        <p:txBody>
          <a:bodyPr wrap="square" rtlCol="0">
            <a:spAutoFit/>
          </a:bodyPr>
          <a:lstStyle/>
          <a:p>
            <a:pPr marL="457200" indent="-457200">
              <a:buAutoNum type="arabicParenR"/>
            </a:pPr>
            <a:r>
              <a:rPr lang="en-US" sz="2400" dirty="0" smtClean="0"/>
              <a:t>In </a:t>
            </a:r>
            <a:r>
              <a:rPr lang="en-US" sz="2400" dirty="0"/>
              <a:t>which area of the state the department should prioritize the investment for people with disabilities</a:t>
            </a:r>
            <a:r>
              <a:rPr lang="en-US" sz="2400" dirty="0" smtClean="0"/>
              <a:t>?</a:t>
            </a:r>
          </a:p>
          <a:p>
            <a:pPr marL="457200" indent="-457200">
              <a:buAutoNum type="arabicParenR"/>
            </a:pPr>
            <a:endParaRPr lang="en-US" sz="2400" dirty="0" smtClean="0"/>
          </a:p>
          <a:p>
            <a:pPr marL="457200" indent="-457200">
              <a:buFontTx/>
              <a:buAutoNum type="arabicParenR"/>
            </a:pPr>
            <a:r>
              <a:rPr lang="en-US" sz="2400" dirty="0"/>
              <a:t>What factors increase the unemployment rate and what investment can be done</a:t>
            </a:r>
            <a:r>
              <a:rPr lang="en-US" sz="2400" dirty="0" smtClean="0"/>
              <a:t>?</a:t>
            </a:r>
            <a:endParaRPr lang="en-US" sz="2400" dirty="0"/>
          </a:p>
        </p:txBody>
      </p:sp>
      <p:sp>
        <p:nvSpPr>
          <p:cNvPr id="5" name="Slide Number Placeholder 4"/>
          <p:cNvSpPr>
            <a:spLocks noGrp="1"/>
          </p:cNvSpPr>
          <p:nvPr>
            <p:ph type="sldNum" sz="quarter" idx="12"/>
          </p:nvPr>
        </p:nvSpPr>
        <p:spPr/>
        <p:txBody>
          <a:bodyPr/>
          <a:lstStyle/>
          <a:p>
            <a:fld id="{E1D4EB52-AA57-41CE-9F8F-80F84D69D385}" type="slidenum">
              <a:rPr lang="en-US" smtClean="0"/>
              <a:t>4</a:t>
            </a:fld>
            <a:endParaRPr lang="en-US"/>
          </a:p>
        </p:txBody>
      </p:sp>
    </p:spTree>
    <p:extLst>
      <p:ext uri="{BB962C8B-B14F-4D97-AF65-F5344CB8AC3E}">
        <p14:creationId xmlns:p14="http://schemas.microsoft.com/office/powerpoint/2010/main" val="605303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24" dur="500"/>
                                        <p:tgtEl>
                                          <p:spTgt spid="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 calcmode="lin" valueType="num">
                                      <p:cBhvr>
                                        <p:cTn id="29"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4">
                                            <p:txEl>
                                              <p:pRg st="2" end="2"/>
                                            </p:txEl>
                                          </p:spTgt>
                                        </p:tgtEl>
                                        <p:attrNameLst>
                                          <p:attrName>ppt_h</p:attrName>
                                        </p:attrNameLst>
                                      </p:cBhvr>
                                      <p:tavLst>
                                        <p:tav tm="0">
                                          <p:val>
                                            <p:fltVal val="0"/>
                                          </p:val>
                                        </p:tav>
                                        <p:tav tm="100000">
                                          <p:val>
                                            <p:strVal val="#ppt_h"/>
                                          </p:val>
                                        </p:tav>
                                      </p:tavLst>
                                    </p:anim>
                                    <p:anim calcmode="lin" valueType="num">
                                      <p:cBhvr>
                                        <p:cTn id="31" dur="5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3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CA" b="1" dirty="0" smtClean="0"/>
              <a:t>METHODOLOGY</a:t>
            </a:r>
            <a:endParaRPr lang="en-US" b="1" dirty="0"/>
          </a:p>
        </p:txBody>
      </p:sp>
      <p:sp>
        <p:nvSpPr>
          <p:cNvPr id="3" name="Content Placeholder 2"/>
          <p:cNvSpPr>
            <a:spLocks noGrp="1"/>
          </p:cNvSpPr>
          <p:nvPr>
            <p:ph idx="1"/>
          </p:nvPr>
        </p:nvSpPr>
        <p:spPr/>
        <p:txBody>
          <a:bodyPr/>
          <a:lstStyle/>
          <a:p>
            <a:r>
              <a:rPr lang="fr-CA" dirty="0" err="1" smtClean="0"/>
              <a:t>Only</a:t>
            </a:r>
            <a:r>
              <a:rPr lang="fr-CA" dirty="0" smtClean="0"/>
              <a:t> </a:t>
            </a:r>
            <a:r>
              <a:rPr lang="fr-CA" dirty="0" err="1" smtClean="0"/>
              <a:t>selected</a:t>
            </a:r>
            <a:r>
              <a:rPr lang="fr-CA" dirty="0" smtClean="0"/>
              <a:t> 10 variables for the </a:t>
            </a:r>
            <a:r>
              <a:rPr lang="fr-CA" dirty="0" err="1" smtClean="0"/>
              <a:t>study</a:t>
            </a:r>
            <a:r>
              <a:rPr lang="fr-CA" dirty="0" smtClean="0"/>
              <a:t> </a:t>
            </a:r>
            <a:r>
              <a:rPr lang="fr-CA" dirty="0" err="1" smtClean="0"/>
              <a:t>framework</a:t>
            </a:r>
            <a:r>
              <a:rPr lang="fr-CA" dirty="0" smtClean="0"/>
              <a:t> and drop the </a:t>
            </a:r>
            <a:r>
              <a:rPr lang="fr-CA" dirty="0" err="1" smtClean="0"/>
              <a:t>others</a:t>
            </a:r>
            <a:endParaRPr lang="fr-CA" dirty="0" smtClean="0"/>
          </a:p>
          <a:p>
            <a:r>
              <a:rPr lang="fr-CA" dirty="0" smtClean="0"/>
              <a:t>Group </a:t>
            </a:r>
            <a:r>
              <a:rPr lang="fr-CA" dirty="0" err="1" smtClean="0"/>
              <a:t>ages</a:t>
            </a:r>
            <a:r>
              <a:rPr lang="fr-CA" dirty="0" smtClean="0"/>
              <a:t> in 5 groups: kids, </a:t>
            </a:r>
            <a:r>
              <a:rPr lang="fr-CA" dirty="0" err="1" smtClean="0"/>
              <a:t>youth</a:t>
            </a:r>
            <a:r>
              <a:rPr lang="fr-CA" dirty="0" smtClean="0"/>
              <a:t>, </a:t>
            </a:r>
            <a:r>
              <a:rPr lang="fr-CA" dirty="0" err="1" smtClean="0"/>
              <a:t>young</a:t>
            </a:r>
            <a:r>
              <a:rPr lang="fr-CA" dirty="0" smtClean="0"/>
              <a:t> </a:t>
            </a:r>
            <a:r>
              <a:rPr lang="fr-CA" dirty="0" err="1" smtClean="0"/>
              <a:t>adult</a:t>
            </a:r>
            <a:r>
              <a:rPr lang="fr-CA" dirty="0" smtClean="0"/>
              <a:t>, </a:t>
            </a:r>
            <a:r>
              <a:rPr lang="fr-CA" dirty="0" err="1" smtClean="0"/>
              <a:t>adult</a:t>
            </a:r>
            <a:r>
              <a:rPr lang="fr-CA" dirty="0" smtClean="0"/>
              <a:t> and senior</a:t>
            </a:r>
          </a:p>
          <a:p>
            <a:r>
              <a:rPr lang="fr-CA" dirty="0" smtClean="0"/>
              <a:t>Group </a:t>
            </a:r>
            <a:r>
              <a:rPr lang="fr-CA" dirty="0" err="1" smtClean="0"/>
              <a:t>education</a:t>
            </a:r>
            <a:r>
              <a:rPr lang="fr-CA" dirty="0" smtClean="0"/>
              <a:t> </a:t>
            </a:r>
            <a:r>
              <a:rPr lang="fr-CA" dirty="0" err="1" smtClean="0"/>
              <a:t>levels</a:t>
            </a:r>
            <a:r>
              <a:rPr lang="fr-CA" dirty="0" smtClean="0"/>
              <a:t> in 4 groups: </a:t>
            </a:r>
            <a:r>
              <a:rPr lang="fr-CA" dirty="0" err="1" smtClean="0"/>
              <a:t>lower</a:t>
            </a:r>
            <a:r>
              <a:rPr lang="fr-CA" dirty="0" smtClean="0"/>
              <a:t> </a:t>
            </a:r>
            <a:r>
              <a:rPr lang="fr-CA" dirty="0" err="1" smtClean="0"/>
              <a:t>level</a:t>
            </a:r>
            <a:r>
              <a:rPr lang="fr-CA" dirty="0" smtClean="0"/>
              <a:t>, middle </a:t>
            </a:r>
            <a:r>
              <a:rPr lang="fr-CA" dirty="0" err="1" smtClean="0"/>
              <a:t>level</a:t>
            </a:r>
            <a:r>
              <a:rPr lang="fr-CA" dirty="0" smtClean="0"/>
              <a:t>, high </a:t>
            </a:r>
            <a:r>
              <a:rPr lang="fr-CA" dirty="0" err="1" smtClean="0"/>
              <a:t>level</a:t>
            </a:r>
            <a:r>
              <a:rPr lang="fr-CA" dirty="0" smtClean="0"/>
              <a:t> and </a:t>
            </a:r>
            <a:r>
              <a:rPr lang="fr-CA" dirty="0" err="1" smtClean="0"/>
              <a:t>very</a:t>
            </a:r>
            <a:r>
              <a:rPr lang="fr-CA" dirty="0" smtClean="0"/>
              <a:t> high </a:t>
            </a:r>
            <a:r>
              <a:rPr lang="fr-CA" dirty="0" err="1" smtClean="0"/>
              <a:t>level</a:t>
            </a:r>
            <a:endParaRPr lang="fr-CA" dirty="0" smtClean="0"/>
          </a:p>
          <a:p>
            <a:r>
              <a:rPr lang="fr-CA" dirty="0" err="1" smtClean="0"/>
              <a:t>Missing</a:t>
            </a:r>
            <a:r>
              <a:rPr lang="fr-CA" dirty="0" smtClean="0"/>
              <a:t> values have been </a:t>
            </a:r>
            <a:r>
              <a:rPr lang="fr-CA" dirty="0" err="1" smtClean="0"/>
              <a:t>treated</a:t>
            </a:r>
            <a:r>
              <a:rPr lang="fr-CA" dirty="0" smtClean="0"/>
              <a:t> has </a:t>
            </a:r>
            <a:r>
              <a:rPr lang="fr-CA" dirty="0" err="1" smtClean="0"/>
              <a:t>another</a:t>
            </a:r>
            <a:r>
              <a:rPr lang="fr-CA" dirty="0" smtClean="0"/>
              <a:t> </a:t>
            </a:r>
            <a:r>
              <a:rPr lang="fr-CA" dirty="0" err="1" smtClean="0"/>
              <a:t>categorical</a:t>
            </a:r>
            <a:r>
              <a:rPr lang="fr-CA" dirty="0" smtClean="0"/>
              <a:t> </a:t>
            </a:r>
            <a:r>
              <a:rPr lang="fr-CA" dirty="0" err="1" smtClean="0"/>
              <a:t>column</a:t>
            </a:r>
            <a:r>
              <a:rPr lang="fr-CA" dirty="0" smtClean="0"/>
              <a:t> or </a:t>
            </a:r>
            <a:r>
              <a:rPr lang="fr-CA" dirty="0" err="1" smtClean="0"/>
              <a:t>grouped</a:t>
            </a:r>
            <a:r>
              <a:rPr lang="fr-CA" dirty="0" smtClean="0"/>
              <a:t> </a:t>
            </a:r>
            <a:r>
              <a:rPr lang="fr-CA" dirty="0" err="1" smtClean="0"/>
              <a:t>with</a:t>
            </a:r>
            <a:r>
              <a:rPr lang="fr-CA" dirty="0" smtClean="0"/>
              <a:t> 0 in </a:t>
            </a:r>
            <a:r>
              <a:rPr lang="fr-CA" dirty="0" err="1" smtClean="0"/>
              <a:t>some</a:t>
            </a:r>
            <a:r>
              <a:rPr lang="fr-CA" dirty="0" smtClean="0"/>
              <a:t> cases</a:t>
            </a:r>
          </a:p>
          <a:p>
            <a:r>
              <a:rPr lang="fr-CA" dirty="0" smtClean="0"/>
              <a:t>No </a:t>
            </a:r>
            <a:r>
              <a:rPr lang="fr-CA" dirty="0" err="1" smtClean="0"/>
              <a:t>outliers</a:t>
            </a:r>
            <a:endParaRPr lang="fr-CA" dirty="0" smtClean="0"/>
          </a:p>
          <a:p>
            <a:r>
              <a:rPr lang="fr-CA" dirty="0" err="1" smtClean="0"/>
              <a:t>Created</a:t>
            </a:r>
            <a:r>
              <a:rPr lang="fr-CA" dirty="0" smtClean="0"/>
              <a:t> new variable </a:t>
            </a:r>
            <a:r>
              <a:rPr lang="fr-CA" dirty="0" err="1" smtClean="0"/>
              <a:t>disable</a:t>
            </a:r>
            <a:r>
              <a:rPr lang="fr-CA" dirty="0" smtClean="0"/>
              <a:t> </a:t>
            </a:r>
            <a:r>
              <a:rPr lang="fr-CA" dirty="0" err="1" smtClean="0"/>
              <a:t>from</a:t>
            </a:r>
            <a:r>
              <a:rPr lang="fr-CA" dirty="0" smtClean="0"/>
              <a:t> 7 </a:t>
            </a:r>
            <a:r>
              <a:rPr lang="fr-CA" dirty="0" err="1" smtClean="0"/>
              <a:t>other</a:t>
            </a:r>
            <a:r>
              <a:rPr lang="fr-CA" dirty="0" smtClean="0"/>
              <a:t> variables</a:t>
            </a:r>
          </a:p>
          <a:p>
            <a:r>
              <a:rPr lang="fr-CA" dirty="0" smtClean="0"/>
              <a:t>Software: SAS 9.4</a:t>
            </a:r>
          </a:p>
          <a:p>
            <a:endParaRPr lang="fr-CA" dirty="0" smtClean="0"/>
          </a:p>
          <a:p>
            <a:endParaRPr lang="fr-CA" dirty="0" smtClean="0"/>
          </a:p>
          <a:p>
            <a:endParaRPr lang="en-US" dirty="0"/>
          </a:p>
        </p:txBody>
      </p:sp>
      <p:sp>
        <p:nvSpPr>
          <p:cNvPr id="4" name="Slide Number Placeholder 3"/>
          <p:cNvSpPr>
            <a:spLocks noGrp="1"/>
          </p:cNvSpPr>
          <p:nvPr>
            <p:ph type="sldNum" sz="quarter" idx="12"/>
          </p:nvPr>
        </p:nvSpPr>
        <p:spPr/>
        <p:txBody>
          <a:bodyPr/>
          <a:lstStyle/>
          <a:p>
            <a:fld id="{E1D4EB52-AA57-41CE-9F8F-80F84D69D385}" type="slidenum">
              <a:rPr lang="en-US" smtClean="0"/>
              <a:t>5</a:t>
            </a:fld>
            <a:endParaRPr lang="en-US"/>
          </a:p>
        </p:txBody>
      </p:sp>
    </p:spTree>
    <p:extLst>
      <p:ext uri="{BB962C8B-B14F-4D97-AF65-F5344CB8AC3E}">
        <p14:creationId xmlns:p14="http://schemas.microsoft.com/office/powerpoint/2010/main" val="1816735353"/>
      </p:ext>
    </p:extLst>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44562"/>
          </a:xfrm>
        </p:spPr>
        <p:txBody>
          <a:bodyPr/>
          <a:lstStyle/>
          <a:p>
            <a:pPr algn="ctr"/>
            <a:r>
              <a:rPr lang="fr-CA" sz="4000" b="1" dirty="0" smtClean="0"/>
              <a:t>CONCEPTUAL FRAMEWORK</a:t>
            </a:r>
            <a:endParaRPr lang="en-US" sz="2800" b="1" dirty="0"/>
          </a:p>
        </p:txBody>
      </p:sp>
      <p:sp>
        <p:nvSpPr>
          <p:cNvPr id="3" name="Content Placeholder 2"/>
          <p:cNvSpPr>
            <a:spLocks noGrp="1"/>
          </p:cNvSpPr>
          <p:nvPr>
            <p:ph idx="1"/>
          </p:nvPr>
        </p:nvSpPr>
        <p:spPr>
          <a:xfrm>
            <a:off x="457200" y="1371600"/>
            <a:ext cx="7620000" cy="5029200"/>
          </a:xfrm>
        </p:spPr>
        <p:txBody>
          <a:bodyPr/>
          <a:lstStyle/>
          <a:p>
            <a:r>
              <a:rPr lang="en-US" sz="1800" dirty="0"/>
              <a:t>1) In which area of the state the department should prioritize the investment for people with disabilities?</a:t>
            </a:r>
          </a:p>
          <a:p>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590800"/>
            <a:ext cx="1794414" cy="1534869"/>
          </a:xfrm>
          <a:prstGeom prst="rect">
            <a:avLst/>
          </a:prstGeom>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57400"/>
            <a:ext cx="493395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E1D4EB52-AA57-41CE-9F8F-80F84D69D385}" type="slidenum">
              <a:rPr lang="en-US" smtClean="0"/>
              <a:t>6</a:t>
            </a:fld>
            <a:endParaRPr lang="en-US"/>
          </a:p>
        </p:txBody>
      </p:sp>
    </p:spTree>
    <p:extLst>
      <p:ext uri="{BB962C8B-B14F-4D97-AF65-F5344CB8AC3E}">
        <p14:creationId xmlns:p14="http://schemas.microsoft.com/office/powerpoint/2010/main" val="415848628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44562"/>
          </a:xfrm>
        </p:spPr>
        <p:txBody>
          <a:bodyPr/>
          <a:lstStyle/>
          <a:p>
            <a:pPr algn="ctr"/>
            <a:r>
              <a:rPr lang="fr-CA" sz="4000" b="1" dirty="0"/>
              <a:t>CONCEPTUAL FRAMEWORK</a:t>
            </a:r>
            <a:endParaRPr lang="en-US" sz="2800" b="1" dirty="0"/>
          </a:p>
        </p:txBody>
      </p:sp>
      <p:sp>
        <p:nvSpPr>
          <p:cNvPr id="3" name="Content Placeholder 2"/>
          <p:cNvSpPr>
            <a:spLocks noGrp="1"/>
          </p:cNvSpPr>
          <p:nvPr>
            <p:ph idx="1"/>
          </p:nvPr>
        </p:nvSpPr>
        <p:spPr>
          <a:xfrm>
            <a:off x="457200" y="1219200"/>
            <a:ext cx="7620000" cy="5181600"/>
          </a:xfrm>
        </p:spPr>
        <p:txBody>
          <a:bodyPr/>
          <a:lstStyle/>
          <a:p>
            <a:r>
              <a:rPr lang="en-US" sz="1800" dirty="0"/>
              <a:t>2) What factors increase the unemployment rate and what investment can be done?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2438400"/>
            <a:ext cx="1794414" cy="1534869"/>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05000"/>
            <a:ext cx="3949724" cy="435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E1D4EB52-AA57-41CE-9F8F-80F84D69D385}" type="slidenum">
              <a:rPr lang="en-US" smtClean="0"/>
              <a:t>7</a:t>
            </a:fld>
            <a:endParaRPr lang="en-US"/>
          </a:p>
        </p:txBody>
      </p:sp>
    </p:spTree>
    <p:extLst>
      <p:ext uri="{BB962C8B-B14F-4D97-AF65-F5344CB8AC3E}">
        <p14:creationId xmlns:p14="http://schemas.microsoft.com/office/powerpoint/2010/main" val="765830807"/>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CA" b="1" dirty="0" smtClean="0"/>
              <a:t>DESCRIPTIVE ANALYSIS</a:t>
            </a:r>
            <a:endParaRPr lang="en-US" b="1"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06839"/>
            <a:ext cx="2496216" cy="1774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600201"/>
            <a:ext cx="2875322" cy="2133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343400"/>
            <a:ext cx="2887596" cy="2098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232181"/>
            <a:ext cx="2667000" cy="2209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a:off x="2319337" y="3200400"/>
            <a:ext cx="228600" cy="1524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928812" y="3124200"/>
            <a:ext cx="390525"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2514600" y="5467350"/>
            <a:ext cx="228600" cy="1524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124075" y="5391150"/>
            <a:ext cx="390525"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E1D4EB52-AA57-41CE-9F8F-80F84D69D385}" type="slidenum">
              <a:rPr lang="en-US" smtClean="0"/>
              <a:t>8</a:t>
            </a:fld>
            <a:endParaRPr lang="en-US"/>
          </a:p>
        </p:txBody>
      </p:sp>
    </p:spTree>
    <p:extLst>
      <p:ext uri="{BB962C8B-B14F-4D97-AF65-F5344CB8AC3E}">
        <p14:creationId xmlns:p14="http://schemas.microsoft.com/office/powerpoint/2010/main" val="4099547961"/>
      </p:ext>
    </p:extLst>
  </p:cSld>
  <p:clrMapOvr>
    <a:masterClrMapping/>
  </p:clrMapOvr>
  <p:transition>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CA" b="1" dirty="0"/>
              <a:t>DESCRIPTIVE ANALYSIS</a:t>
            </a:r>
            <a:endParaRPr 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344" y="4648200"/>
            <a:ext cx="3048000" cy="14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267200"/>
            <a:ext cx="2287251" cy="2469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340" y="1704756"/>
            <a:ext cx="2516008" cy="2371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599" y="1539417"/>
            <a:ext cx="2194493" cy="2536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Left Arrow 6"/>
          <p:cNvSpPr/>
          <p:nvPr/>
        </p:nvSpPr>
        <p:spPr>
          <a:xfrm>
            <a:off x="3492298" y="3495675"/>
            <a:ext cx="228600" cy="1524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101773" y="3419475"/>
            <a:ext cx="390525"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triped Right Arrow 2"/>
          <p:cNvSpPr/>
          <p:nvPr/>
        </p:nvSpPr>
        <p:spPr>
          <a:xfrm rot="2880517">
            <a:off x="4648200" y="1981200"/>
            <a:ext cx="457200" cy="2286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81892" y="1690666"/>
            <a:ext cx="838200"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fr-CA" sz="1600" dirty="0" err="1" smtClean="0"/>
              <a:t>Missing</a:t>
            </a:r>
            <a:endParaRPr lang="en-US" sz="1600" dirty="0"/>
          </a:p>
        </p:txBody>
      </p:sp>
      <p:sp>
        <p:nvSpPr>
          <p:cNvPr id="11" name="Left Arrow 10"/>
          <p:cNvSpPr/>
          <p:nvPr/>
        </p:nvSpPr>
        <p:spPr>
          <a:xfrm rot="2339480">
            <a:off x="2258161" y="5994210"/>
            <a:ext cx="371475" cy="2528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981200" y="5791200"/>
            <a:ext cx="390525"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8200" y="6248400"/>
            <a:ext cx="3581400" cy="338554"/>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fr-CA" sz="1600" dirty="0" smtClean="0"/>
              <a:t>Target: 18.05% of people </a:t>
            </a:r>
            <a:r>
              <a:rPr lang="fr-CA" sz="1600" dirty="0" err="1" smtClean="0"/>
              <a:t>with</a:t>
            </a:r>
            <a:r>
              <a:rPr lang="fr-CA" sz="1600" dirty="0" smtClean="0"/>
              <a:t> </a:t>
            </a:r>
            <a:r>
              <a:rPr lang="fr-CA" sz="1600" dirty="0" err="1" smtClean="0"/>
              <a:t>disabilities</a:t>
            </a:r>
            <a:endParaRPr lang="en-US" sz="1600" dirty="0"/>
          </a:p>
        </p:txBody>
      </p:sp>
      <p:sp>
        <p:nvSpPr>
          <p:cNvPr id="5" name="Slide Number Placeholder 4"/>
          <p:cNvSpPr>
            <a:spLocks noGrp="1"/>
          </p:cNvSpPr>
          <p:nvPr>
            <p:ph type="sldNum" sz="quarter" idx="12"/>
          </p:nvPr>
        </p:nvSpPr>
        <p:spPr/>
        <p:txBody>
          <a:bodyPr/>
          <a:lstStyle/>
          <a:p>
            <a:fld id="{E1D4EB52-AA57-41CE-9F8F-80F84D69D385}" type="slidenum">
              <a:rPr lang="en-US" smtClean="0"/>
              <a:t>9</a:t>
            </a:fld>
            <a:endParaRPr lang="en-US"/>
          </a:p>
        </p:txBody>
      </p:sp>
    </p:spTree>
    <p:extLst>
      <p:ext uri="{BB962C8B-B14F-4D97-AF65-F5344CB8AC3E}">
        <p14:creationId xmlns:p14="http://schemas.microsoft.com/office/powerpoint/2010/main" val="2442067751"/>
      </p:ext>
    </p:extLst>
  </p:cSld>
  <p:clrMapOvr>
    <a:masterClrMapping/>
  </p:clrMapOvr>
  <p:transition>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10224</TotalTime>
  <Words>1017</Words>
  <Application>Microsoft Office PowerPoint</Application>
  <PresentationFormat>On-screen Show (4:3)</PresentationFormat>
  <Paragraphs>256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Adjacency</vt:lpstr>
      <vt:lpstr>DEMOGRAPHIC PROFILE ANALYSIS</vt:lpstr>
      <vt:lpstr>PRESENTATION OUTLINE</vt:lpstr>
      <vt:lpstr>BACKGROUND/INTRODUCTION </vt:lpstr>
      <vt:lpstr>OBJECTIVES</vt:lpstr>
      <vt:lpstr>METHODOLOGY</vt:lpstr>
      <vt:lpstr>CONCEPTUAL FRAMEWORK</vt:lpstr>
      <vt:lpstr>CONCEPTUAL FRAMEWORK</vt:lpstr>
      <vt:lpstr>DESCRIPTIVE ANALYSIS</vt:lpstr>
      <vt:lpstr>DESCRIPTIVE ANALYSIS</vt:lpstr>
      <vt:lpstr>DESCRIPTIVE ANALYSIS</vt:lpstr>
      <vt:lpstr>DESCRIPTIVE ANALYSIS</vt:lpstr>
      <vt:lpstr>DESCRIPTIVE ANALYSIS</vt:lpstr>
      <vt:lpstr>RESEARCH QUESTIONS</vt:lpstr>
      <vt:lpstr>RESULTS/FINDINGS</vt:lpstr>
      <vt:lpstr>RESULTS/FINDINGS</vt:lpstr>
      <vt:lpstr>CONCLUSIONS</vt:lpstr>
      <vt:lpstr>RECOMMENDATIONS</vt:lpstr>
      <vt:lpstr>APPENDIX / SAS CODES</vt:lpstr>
      <vt:lpstr>PowerPoint Presentation</vt:lpstr>
      <vt:lpstr>THANK YOU</vt:lpstr>
    </vt:vector>
  </TitlesOfParts>
  <Company>eHealth Ontario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 PROFILE ANALYSIS</dc:title>
  <dc:creator>Acer</dc:creator>
  <cp:lastModifiedBy>Acer</cp:lastModifiedBy>
  <cp:revision>94</cp:revision>
  <dcterms:created xsi:type="dcterms:W3CDTF">2020-05-18T17:48:55Z</dcterms:created>
  <dcterms:modified xsi:type="dcterms:W3CDTF">2020-06-03T05:58:11Z</dcterms:modified>
</cp:coreProperties>
</file>