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3" r:id="rId1"/>
  </p:sldMasterIdLst>
  <p:notesMasterIdLst>
    <p:notesMasterId r:id="rId27"/>
  </p:notesMasterIdLst>
  <p:sldIdLst>
    <p:sldId id="257" r:id="rId2"/>
    <p:sldId id="258" r:id="rId3"/>
    <p:sldId id="285" r:id="rId4"/>
    <p:sldId id="259" r:id="rId5"/>
    <p:sldId id="301" r:id="rId6"/>
    <p:sldId id="260" r:id="rId7"/>
    <p:sldId id="261" r:id="rId8"/>
    <p:sldId id="263" r:id="rId9"/>
    <p:sldId id="300" r:id="rId10"/>
    <p:sldId id="262" r:id="rId11"/>
    <p:sldId id="305" r:id="rId12"/>
    <p:sldId id="306" r:id="rId13"/>
    <p:sldId id="297" r:id="rId14"/>
    <p:sldId id="265" r:id="rId15"/>
    <p:sldId id="266" r:id="rId16"/>
    <p:sldId id="271" r:id="rId17"/>
    <p:sldId id="296" r:id="rId18"/>
    <p:sldId id="302" r:id="rId19"/>
    <p:sldId id="294" r:id="rId20"/>
    <p:sldId id="298" r:id="rId21"/>
    <p:sldId id="299" r:id="rId22"/>
    <p:sldId id="303" r:id="rId23"/>
    <p:sldId id="295" r:id="rId24"/>
    <p:sldId id="304" r:id="rId25"/>
    <p:sldId id="25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60623F-9703-4D9A-89C4-55BACE9BF019}">
  <a:tblStyle styleId="{7460623F-9703-4D9A-89C4-55BACE9BF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6144db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6144db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71f85c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71f85c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4837aae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4837aae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497bc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497bc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4837aa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4837aa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6d4ec8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6d4ec8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4837aa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4837aa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4837aa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4837aa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6d4ec8a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6d4ec8a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4837aa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4837aa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4837aae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4837aae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256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4863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3891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792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5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48877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447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54109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550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76078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319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869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12391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83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tx1"/>
        </a:buClr>
        <a:buSzPct val="80000"/>
        <a:buFont typeface="Corbe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efault+of+credit+card+cli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C0BBF996-67F0-402F-B94B-CF8BBA65A80E}"/>
              </a:ext>
            </a:extLst>
          </p:cNvPr>
          <p:cNvPicPr preferRelativeResize="0"/>
          <p:nvPr/>
        </p:nvPicPr>
        <p:blipFill rotWithShape="1">
          <a:blip r:embed="rId5">
            <a:alphaModFix amt="35000"/>
            <a:extLst/>
          </a:blip>
          <a:srcRect t="11498" b="953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lvl="0" defTabSz="914400">
              <a:spcBef>
                <a:spcPct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48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Default of Credit Card Clients</a:t>
            </a:r>
            <a:endParaRPr lang="en-US" sz="4800" b="1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ts val="1100"/>
              <a:buFont typeface="Calibri" panose="020F0502020204030204" pitchFamily="34" charset="0"/>
              <a:buNone/>
            </a:pPr>
            <a:r>
              <a:rPr lang="en-US" sz="2400" b="1">
                <a:solidFill>
                  <a:schemeClr val="tx1"/>
                </a:solidFill>
                <a:sym typeface="Times New Roman"/>
              </a:rPr>
              <a:t>Hetarth Bhatt – 251056818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ts val="1100"/>
              <a:buFont typeface="Calibri" panose="020F0502020204030204" pitchFamily="34" charset="0"/>
              <a:buNone/>
            </a:pPr>
            <a:r>
              <a:rPr lang="en-US" sz="2400" b="1">
                <a:solidFill>
                  <a:schemeClr val="tx1"/>
                </a:solidFill>
                <a:sym typeface="Times New Roman"/>
              </a:rPr>
              <a:t>Khushali Patel – 25105445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ts val="1100"/>
              <a:buFont typeface="Calibri" panose="020F0502020204030204" pitchFamily="34" charset="0"/>
              <a:buNone/>
            </a:pPr>
            <a:r>
              <a:rPr lang="en-US" sz="2400" b="1">
                <a:solidFill>
                  <a:schemeClr val="tx1"/>
                </a:solidFill>
                <a:sym typeface="Times New Roman"/>
              </a:rPr>
              <a:t>Rajaraman Ganesan – 251056279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ts val="1100"/>
              <a:buFont typeface="Calibri" panose="020F0502020204030204" pitchFamily="34" charset="0"/>
              <a:buNone/>
            </a:pPr>
            <a:r>
              <a:rPr lang="en-US" sz="2400" b="1">
                <a:solidFill>
                  <a:schemeClr val="tx1"/>
                </a:solidFill>
                <a:sym typeface="Times New Roman"/>
              </a:rPr>
              <a:t>Vatsal Shah – 251041322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319"/>
    </mc:Choice>
    <mc:Fallback xmlns="">
      <p:transition spd="slow" advTm="33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337872"/>
            <a:ext cx="85206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none">
                <a:latin typeface="Times New Roman"/>
                <a:ea typeface="Times New Roman"/>
                <a:cs typeface="Times New Roman"/>
                <a:sym typeface="Times New Roman"/>
              </a:rPr>
              <a:t>Dataset Understanding</a:t>
            </a:r>
            <a:endParaRPr lang="en-US" sz="2400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47871-6F68-4740-962D-1ADC702F6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80655"/>
            <a:ext cx="4260300" cy="3501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4C90AC-5991-4C92-B95D-323179481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58" y="1080654"/>
            <a:ext cx="4260300" cy="3501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8FE3-5B9A-4EBB-B33D-C8895C08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</p:spPr>
        <p:txBody>
          <a:bodyPr/>
          <a:lstStyle/>
          <a:p>
            <a:r>
              <a:rPr lang="en-US" dirty="0"/>
              <a:t>Dataset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E20A2-52FB-40D5-920C-A82891E9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072" y="1390900"/>
            <a:ext cx="4267643" cy="3378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0773A-8BC6-4FBE-AB34-357944F0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7" y="1390900"/>
            <a:ext cx="4267643" cy="3378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98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A60D-6476-4C58-AD78-9C6B60BA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</p:spPr>
        <p:txBody>
          <a:bodyPr/>
          <a:lstStyle/>
          <a:p>
            <a:r>
              <a:rPr lang="en-US" dirty="0"/>
              <a:t>Credit Limit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667E1-3E19-4859-9287-9C9FAAD8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7" y="1474470"/>
            <a:ext cx="4605637" cy="3531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CA104-54B2-4875-ADC0-53A0E11C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12" y="1474470"/>
            <a:ext cx="4169429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78AF-3BE2-4EFA-9281-2671C425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features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7CFEC6-F58B-4C29-BD6D-296ED15B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943" y="2385504"/>
            <a:ext cx="4062849" cy="20506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C5EE2-A807-4D52-84D9-38CDB12B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8" y="1939980"/>
            <a:ext cx="464473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1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158225"/>
            <a:ext cx="8520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 dirty="0">
                <a:latin typeface="Times New Roman"/>
                <a:ea typeface="Times New Roman"/>
                <a:cs typeface="Times New Roman"/>
                <a:sym typeface="Times New Roman"/>
              </a:rPr>
              <a:t>Proposed Models</a:t>
            </a: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602850"/>
            <a:ext cx="8520600" cy="45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7" name="Google Shape;117;p22"/>
          <p:cNvSpPr/>
          <p:nvPr/>
        </p:nvSpPr>
        <p:spPr>
          <a:xfrm>
            <a:off x="5566775" y="602850"/>
            <a:ext cx="2039400" cy="12462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Predict the client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can make his/</a:t>
            </a:r>
            <a:r>
              <a:rPr lang="en-US" sz="1200" dirty="0"/>
              <a:t>her</a:t>
            </a:r>
            <a:r>
              <a:rPr lang="en" sz="1200" dirty="0"/>
              <a:t> next payment</a:t>
            </a:r>
            <a:endParaRPr sz="1200" dirty="0"/>
          </a:p>
        </p:txBody>
      </p:sp>
      <p:sp>
        <p:nvSpPr>
          <p:cNvPr id="118" name="Google Shape;118;p22"/>
          <p:cNvSpPr/>
          <p:nvPr/>
        </p:nvSpPr>
        <p:spPr>
          <a:xfrm>
            <a:off x="1628850" y="949175"/>
            <a:ext cx="1898400" cy="7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19" name="Google Shape;119;p22"/>
          <p:cNvSpPr/>
          <p:nvPr/>
        </p:nvSpPr>
        <p:spPr>
          <a:xfrm>
            <a:off x="1705875" y="2353650"/>
            <a:ext cx="1898400" cy="94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– evalu//</a:t>
            </a:r>
            <a:endParaRPr dirty="0"/>
          </a:p>
        </p:txBody>
      </p:sp>
      <p:sp>
        <p:nvSpPr>
          <p:cNvPr id="120" name="Google Shape;120;p22"/>
          <p:cNvSpPr/>
          <p:nvPr/>
        </p:nvSpPr>
        <p:spPr>
          <a:xfrm>
            <a:off x="5637275" y="1744800"/>
            <a:ext cx="1898400" cy="1641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Observations, base rate.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K</a:t>
            </a:r>
            <a:r>
              <a:rPr lang="en" sz="1200" dirty="0"/>
              <a:t>-fold cross validation applied</a:t>
            </a:r>
            <a:endParaRPr sz="1200" dirty="0"/>
          </a:p>
        </p:txBody>
      </p:sp>
      <p:sp>
        <p:nvSpPr>
          <p:cNvPr id="121" name="Google Shape;121;p22"/>
          <p:cNvSpPr/>
          <p:nvPr/>
        </p:nvSpPr>
        <p:spPr>
          <a:xfrm>
            <a:off x="1821400" y="3629950"/>
            <a:ext cx="1821300" cy="11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5566775" y="3296550"/>
            <a:ext cx="2257500" cy="18471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Logistic Regression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SVM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KNN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?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Neural Networks</a:t>
            </a:r>
            <a:endParaRPr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cap="none" dirty="0">
                <a:latin typeface="Times New Roman"/>
                <a:ea typeface="Times New Roman"/>
                <a:cs typeface="Times New Roman"/>
                <a:sym typeface="Times New Roman"/>
              </a:rPr>
              <a:t>Proposed Models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550718"/>
            <a:ext cx="8520600" cy="4104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LOGISTIC REGRESSION:</a:t>
            </a:r>
          </a:p>
          <a:p>
            <a:pPr marL="114300" lvl="0" indent="0">
              <a:buClr>
                <a:schemeClr val="dk1"/>
              </a:buClr>
              <a:buNone/>
            </a:pPr>
            <a:endParaRPr lang="en" sz="1600" b="1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statistical method for analyzing a dataset in which there are one or more independent variables that determine an outcome.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Goal is to find the best fitting model to describe the relationship between the dichotomous characteristic of interest and a set of independent variables.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" sz="16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SUPPORT VECTOR MACHINE:</a:t>
            </a:r>
          </a:p>
          <a:p>
            <a:pPr marL="114300" lvl="0" indent="0">
              <a:buClr>
                <a:schemeClr val="dk1"/>
              </a:buClr>
              <a:buNone/>
            </a:pPr>
            <a:endParaRPr lang="en" sz="1600" b="1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classifier is one of the most popular machine learning classification algorithm.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as supervised learning when dataset have features and class labels.</a:t>
            </a:r>
          </a:p>
          <a:p>
            <a:pPr marL="114300" lvl="0" indent="0" algn="just">
              <a:lnSpc>
                <a:spcPct val="115000"/>
              </a:lnSpc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K-NEAREST NEIGHBOUR:</a:t>
            </a:r>
          </a:p>
          <a:p>
            <a:pPr marL="114300" lvl="0" indent="0" algn="just">
              <a:lnSpc>
                <a:spcPct val="115000"/>
              </a:lnSpc>
              <a:buClr>
                <a:schemeClr val="dk1"/>
              </a:buClr>
              <a:buNone/>
            </a:pPr>
            <a:endParaRPr lang="en-US"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12700" lvl="0" algn="just">
              <a:lnSpc>
                <a:spcPct val="97000"/>
              </a:lnSpc>
              <a:buClr>
                <a:schemeClr val="dk1"/>
              </a:buClr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neighbor(KNN) is one of the simplest supervised classifier and it is used to predict the target label by finding the nearest neighbor class.</a:t>
            </a:r>
          </a:p>
          <a:p>
            <a:pPr marR="12700" lvl="0" algn="just">
              <a:lnSpc>
                <a:spcPct val="97000"/>
              </a:lnSpc>
              <a:buClr>
                <a:schemeClr val="dk1"/>
              </a:buClr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idea is to define K centroids, one for each cluster.</a:t>
            </a:r>
          </a:p>
          <a:p>
            <a:pPr marR="12700" lvl="0" algn="just">
              <a:lnSpc>
                <a:spcPct val="97000"/>
              </a:lnSpc>
              <a:buClr>
                <a:schemeClr val="dk1"/>
              </a:buClr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given an unknown data, the KNN classifier searches the pattern space for the KNN which are the closest to this unknown data. This closeness is defined by distance.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5912709" y="363474"/>
            <a:ext cx="2862580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ym typeface="Times New Roman"/>
              </a:rPr>
              <a:t>NEURAL NETWORKS</a:t>
            </a: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5912708" y="1591056"/>
            <a:ext cx="2862580" cy="30380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 defTabSz="914400">
              <a:spcBef>
                <a:spcPts val="0"/>
              </a:spcBef>
              <a:spcAft>
                <a:spcPts val="1600"/>
              </a:spcAft>
              <a:buSzPct val="85000"/>
              <a:buFont typeface="Wingdings" pitchFamily="2" charset="2"/>
              <a:buChar char="§"/>
            </a:pP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CC362-3B75-4B96-B985-6540E59C3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95" b="-1"/>
          <a:stretch/>
        </p:blipFill>
        <p:spPr>
          <a:xfrm>
            <a:off x="0" y="-48160"/>
            <a:ext cx="5661692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6BD4-58D6-4621-936D-B82CA58E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191386"/>
            <a:ext cx="8485506" cy="765544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D772E7-D80A-4BAD-9014-26E6C3E683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712" y="1867019"/>
            <a:ext cx="4125063" cy="297079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5D7F77-A43F-4E53-B5F8-636B95038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1227" y="1867019"/>
            <a:ext cx="3997471" cy="2694348"/>
          </a:xfrm>
        </p:spPr>
      </p:pic>
    </p:spTree>
    <p:extLst>
      <p:ext uri="{BB962C8B-B14F-4D97-AF65-F5344CB8AC3E}">
        <p14:creationId xmlns:p14="http://schemas.microsoft.com/office/powerpoint/2010/main" val="105378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32" y="169856"/>
            <a:ext cx="8764732" cy="1017270"/>
          </a:xfrm>
        </p:spPr>
        <p:txBody>
          <a:bodyPr/>
          <a:lstStyle/>
          <a:p>
            <a:r>
              <a:rPr lang="en-IN" dirty="0"/>
              <a:t>Tuning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3D6E93-E64D-44C9-979A-1B4DFC9BA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607510"/>
            <a:ext cx="3789178" cy="2857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83F04-0B1E-4932-86DE-AC39C919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83" y="1607510"/>
            <a:ext cx="4508324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0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2DF-C77A-4E31-824B-D136BA2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A340-9B23-4C0A-9AD3-B67832A83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has highest accuracy compared to xx.</a:t>
            </a:r>
          </a:p>
        </p:txBody>
      </p:sp>
    </p:spTree>
    <p:extLst>
      <p:ext uri="{BB962C8B-B14F-4D97-AF65-F5344CB8AC3E}">
        <p14:creationId xmlns:p14="http://schemas.microsoft.com/office/powerpoint/2010/main" val="231209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841664" y="1381991"/>
            <a:ext cx="7990636" cy="318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Problem Overview</a:t>
            </a: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Why is it important?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Numbers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vervie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  <a:p>
            <a:pPr lvl="0">
              <a:lnSpc>
                <a:spcPct val="115000"/>
              </a:lnSpc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</a:p>
          <a:p>
            <a:pPr lvl="0">
              <a:lnSpc>
                <a:spcPct val="115000"/>
              </a:lnSpc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Proposed models</a:t>
            </a:r>
          </a:p>
          <a:p>
            <a:pPr lvl="0">
              <a:lnSpc>
                <a:spcPct val="115000"/>
              </a:lnSpc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Evaluation - Accuracy and Comparison</a:t>
            </a:r>
          </a:p>
          <a:p>
            <a:pPr lvl="0">
              <a:lnSpc>
                <a:spcPct val="115000"/>
              </a:lnSpc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lvl="0">
              <a:lnSpc>
                <a:spcPct val="115000"/>
              </a:lnSpc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D271-E1C7-4257-A512-C3D3EAFE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658018"/>
            <a:ext cx="7543800" cy="1207008"/>
          </a:xfrm>
        </p:spPr>
        <p:txBody>
          <a:bodyPr/>
          <a:lstStyle/>
          <a:p>
            <a:pPr algn="ctr"/>
            <a:r>
              <a:rPr lang="en-US" dirty="0"/>
              <a:t>Not FINAL CONCLUSION!!!</a:t>
            </a:r>
          </a:p>
        </p:txBody>
      </p:sp>
    </p:spTree>
    <p:extLst>
      <p:ext uri="{BB962C8B-B14F-4D97-AF65-F5344CB8AC3E}">
        <p14:creationId xmlns:p14="http://schemas.microsoft.com/office/powerpoint/2010/main" val="195749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7147-0709-47D8-819B-C3224EE0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1A23F-F60C-4DDD-AEB6-63A93CCC3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Applied algorithms comparison</a:t>
            </a:r>
          </a:p>
        </p:txBody>
      </p:sp>
    </p:spTree>
    <p:extLst>
      <p:ext uri="{BB962C8B-B14F-4D97-AF65-F5344CB8AC3E}">
        <p14:creationId xmlns:p14="http://schemas.microsoft.com/office/powerpoint/2010/main" val="367063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457200"/>
            <a:ext cx="8769928" cy="10172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543050"/>
            <a:ext cx="8375072" cy="302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94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2530-ED34-4070-ADA2-C8E8037E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1A3C-53F0-4031-849A-CB73FBEFA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Li, Xiao-Lin, and Yu Zhong. An overview of personal credit scoring:  techniques and future work. Journal: International Journal of Intelligence Science ISSN 2163-0283. 2012.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Federal Reserve. (2017) “Report to the Congress on the Profitability of Credit Card Operations of Depository Institutions”. Available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Taiwo Oladipupo Ayodele. (2010) “Types of Machine Learning Algorithms”, New Advances In Machine Learning, Yagang Zhang (Ed.), Intech</a:t>
            </a:r>
          </a:p>
        </p:txBody>
      </p:sp>
    </p:spTree>
    <p:extLst>
      <p:ext uri="{BB962C8B-B14F-4D97-AF65-F5344CB8AC3E}">
        <p14:creationId xmlns:p14="http://schemas.microsoft.com/office/powerpoint/2010/main" val="109222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6455" y="1597572"/>
            <a:ext cx="54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545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 Code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QR code and access Report and PPT</a:t>
            </a:r>
            <a:endParaRPr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2"/>
    </mc:Choice>
    <mc:Fallback xmlns="">
      <p:transition spd="slow" advTm="8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1234-A4E9-4D1A-8F3F-5EA423A3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40" y="367031"/>
            <a:ext cx="8780319" cy="1017270"/>
          </a:xfrm>
        </p:spPr>
        <p:txBody>
          <a:bodyPr/>
          <a:lstStyle/>
          <a:p>
            <a:r>
              <a:rPr lang="en-US" dirty="0"/>
              <a:t>Problem Overview – ‘WHY’?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7C05-D22D-47B7-91C1-815FFBF7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55" y="1384301"/>
            <a:ext cx="8167254" cy="3017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? How many are using Credit Card Everyday? </a:t>
            </a:r>
          </a:p>
          <a:p>
            <a:r>
              <a:rPr lang="en-US" dirty="0"/>
              <a:t>? Do you know the process of each credit card transaction?</a:t>
            </a:r>
          </a:p>
          <a:p>
            <a:r>
              <a:rPr lang="en-US" dirty="0"/>
              <a:t>? Do you know the actual picture and process behind the credit card process?</a:t>
            </a:r>
          </a:p>
          <a:p>
            <a:endParaRPr lang="en-US" dirty="0"/>
          </a:p>
          <a:p>
            <a:r>
              <a:rPr lang="en-US" dirty="0"/>
              <a:t>Yes, We are not going to give you the software process but will show you some numbers and importance of it.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Excited?</a:t>
            </a:r>
          </a:p>
        </p:txBody>
      </p:sp>
    </p:spTree>
    <p:extLst>
      <p:ext uri="{BB962C8B-B14F-4D97-AF65-F5344CB8AC3E}">
        <p14:creationId xmlns:p14="http://schemas.microsoft.com/office/powerpoint/2010/main" val="93065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227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Banking/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Financial Institutes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plays a significant role in providing financial servic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e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To maintain the integrity, bank/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institute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must be careful when investing in customers to avoid financial loss.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Before giving credit to borrowers, the bank must come to about the potential of customers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term credit scoring, determines the relation between defaulters and loan characteristics.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ea typeface="Times New Roman"/>
                <a:cs typeface="Times New Roman"/>
                <a:sym typeface="Times New Roman"/>
              </a:rPr>
              <a:t>GOAL:</a:t>
            </a:r>
          </a:p>
          <a:p>
            <a:endParaRPr lang="en-US" dirty="0"/>
          </a:p>
          <a:p>
            <a:pPr lvl="0" algn="just">
              <a:buFont typeface="Times New Roman"/>
              <a:buChar char="●"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The model we built here will use all possible factors to predict data on customers to find who are defaulters and non-defaulters next month.</a:t>
            </a:r>
          </a:p>
          <a:p>
            <a:pPr lvl="0" algn="just">
              <a:buFont typeface="Times New Roman"/>
              <a:buChar char="●"/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 lvl="0" algn="just">
              <a:buFont typeface="Times New Roman"/>
              <a:buChar char="●"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The goal is to find the whether the clients are able to pay their next month credit amount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6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02625"/>
            <a:ext cx="8520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Process – supervised / why / approach design /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654150"/>
            <a:ext cx="8520600" cy="47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             			  	APPROACH   	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2" name="Google Shape;82;p17"/>
          <p:cNvSpPr/>
          <p:nvPr/>
        </p:nvSpPr>
        <p:spPr>
          <a:xfrm>
            <a:off x="1333975" y="1282650"/>
            <a:ext cx="2719200" cy="342443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For financial institutions, identifying defaulters play a vital role during issue of credit cards.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 order to overcome the issue banks need to screen the information of every client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104999" y="1282675"/>
            <a:ext cx="3114209" cy="31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Preparation of data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Applying models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Comparing the models applied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Calculation of Accuracy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Analyse the best model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325821"/>
            <a:ext cx="85206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none" dirty="0">
                <a:latin typeface="Times New Roman"/>
                <a:ea typeface="Times New Roman"/>
                <a:cs typeface="Times New Roman"/>
                <a:sym typeface="Times New Roman"/>
              </a:rPr>
              <a:t>Credit Card Dataset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0" y="903021"/>
            <a:ext cx="9144000" cy="4055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Oriented: U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CI Machine Learning Repository. (Link)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1600"/>
              </a:spcBef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ttributes: 24</a:t>
            </a:r>
          </a:p>
          <a:p>
            <a:pPr lvl="0">
              <a:spcBef>
                <a:spcPts val="1600"/>
              </a:spcBef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Records: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30,000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The attributes: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customer has made their next payment or not 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ID of customer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Credit limit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Marital status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Level of education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History of their past payments made (time)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Amount of bill statement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Amount of previous payment.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(</a:t>
            </a:r>
            <a:r>
              <a:rPr lang="en-U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https://archive.ics.uci.edu/ml/datasets/default+of+credit+card+clients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none" dirty="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5625" y="692775"/>
            <a:ext cx="9128400" cy="4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Dataset has categorical variables like 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ducation</a:t>
            </a: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Gende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Marital status - which are converted to dummy variable to fit into model using 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 hot encoding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163663" y="2251070"/>
          <a:ext cx="8816675" cy="2246805"/>
        </p:xfrm>
        <a:graphic>
          <a:graphicData uri="http://schemas.openxmlformats.org/drawingml/2006/table">
            <a:tbl>
              <a:tblPr>
                <a:noFill/>
                <a:tableStyleId>{7460623F-9703-4D9A-89C4-55BACE9BF019}</a:tableStyleId>
              </a:tblPr>
              <a:tblGrid>
                <a:gridCol w="156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ENCODING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ENCODING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MARITAL 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ENCODING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Grad School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Male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Married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University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Single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School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609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239</TotalTime>
  <Words>682</Words>
  <Application>Microsoft Office PowerPoint</Application>
  <PresentationFormat>On-screen Show (16:9)</PresentationFormat>
  <Paragraphs>146</Paragraphs>
  <Slides>25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Wingdings</vt:lpstr>
      <vt:lpstr>Basis</vt:lpstr>
      <vt:lpstr>Default of Credit Card Clients</vt:lpstr>
      <vt:lpstr>AGENDA</vt:lpstr>
      <vt:lpstr>Problem Overview – ‘WHY’?</vt:lpstr>
      <vt:lpstr>Overview</vt:lpstr>
      <vt:lpstr>PowerPoint Presentation</vt:lpstr>
      <vt:lpstr>Process – supervised / why / approach design /  </vt:lpstr>
      <vt:lpstr>Credit Card Dataset</vt:lpstr>
      <vt:lpstr>Preprocessing</vt:lpstr>
      <vt:lpstr>PowerPoint Presentation</vt:lpstr>
      <vt:lpstr>Dataset Understanding</vt:lpstr>
      <vt:lpstr>Dataset understanding</vt:lpstr>
      <vt:lpstr>Credit Limit </vt:lpstr>
      <vt:lpstr>Importance of features</vt:lpstr>
      <vt:lpstr>Proposed Models</vt:lpstr>
      <vt:lpstr>Proposed Models</vt:lpstr>
      <vt:lpstr>NEURAL NETWORKS</vt:lpstr>
      <vt:lpstr>Evaluation</vt:lpstr>
      <vt:lpstr>Tuning parameters</vt:lpstr>
      <vt:lpstr>Conclusion</vt:lpstr>
      <vt:lpstr>Not FINAL CONCLUSION!!!</vt:lpstr>
      <vt:lpstr>FINAL Conclusion</vt:lpstr>
      <vt:lpstr>Demo</vt:lpstr>
      <vt:lpstr>references</vt:lpstr>
      <vt:lpstr>PowerPoint Presentation</vt:lpstr>
      <vt:lpstr>QR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cp:lastModifiedBy>vatsal shah</cp:lastModifiedBy>
  <cp:revision>191</cp:revision>
  <dcterms:modified xsi:type="dcterms:W3CDTF">2018-12-03T17:31:51Z</dcterms:modified>
</cp:coreProperties>
</file>