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B9E2D8-F1D3-4B78-8B78-4123D03819AF}">
  <a:tblStyle styleId="{51B9E2D8-F1D3-4B78-8B78-4123D03819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4928717c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4928717c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600"/>
              </a:spcBef>
              <a:spcAft>
                <a:spcPts val="0"/>
              </a:spcAft>
              <a:buClr>
                <a:srgbClr val="000000"/>
              </a:buClr>
              <a:buSzPts val="1100"/>
              <a:buFont typeface="Calibri"/>
              <a:buChar char="-"/>
            </a:pPr>
            <a:r>
              <a:rPr lang="en">
                <a:latin typeface="Calibri"/>
                <a:ea typeface="Calibri"/>
                <a:cs typeface="Calibri"/>
                <a:sym typeface="Calibri"/>
              </a:rPr>
              <a:t>based on hypothetical cases studies and scenarios</a:t>
            </a:r>
            <a:endParaRPr>
              <a:latin typeface="Calibri"/>
              <a:ea typeface="Calibri"/>
              <a:cs typeface="Calibri"/>
              <a:sym typeface="Calibri"/>
            </a:endParaRPr>
          </a:p>
          <a:p>
            <a:pPr indent="-298450" lvl="0" marL="457200" rtl="0" algn="l">
              <a:lnSpc>
                <a:spcPct val="115000"/>
              </a:lnSpc>
              <a:spcBef>
                <a:spcPts val="0"/>
              </a:spcBef>
              <a:spcAft>
                <a:spcPts val="0"/>
              </a:spcAft>
              <a:buClr>
                <a:schemeClr val="accent1"/>
              </a:buClr>
              <a:buSzPts val="1100"/>
              <a:buFont typeface="Calibri"/>
              <a:buChar char="-"/>
            </a:pPr>
            <a:r>
              <a:t/>
            </a:r>
            <a:endParaRPr>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4928717c5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4928717c5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600"/>
              </a:spcBef>
              <a:spcAft>
                <a:spcPts val="0"/>
              </a:spcAft>
              <a:buClr>
                <a:srgbClr val="000000"/>
              </a:buClr>
              <a:buSzPts val="1100"/>
              <a:buFont typeface="Calibri"/>
              <a:buChar char="-"/>
            </a:pPr>
            <a:r>
              <a:rPr lang="en">
                <a:latin typeface="Calibri"/>
                <a:ea typeface="Calibri"/>
                <a:cs typeface="Calibri"/>
                <a:sym typeface="Calibri"/>
              </a:rPr>
              <a:t>based on hypothetical cases studies and scenarios</a:t>
            </a:r>
            <a:endParaRPr>
              <a:latin typeface="Calibri"/>
              <a:ea typeface="Calibri"/>
              <a:cs typeface="Calibri"/>
              <a:sym typeface="Calibri"/>
            </a:endParaRPr>
          </a:p>
          <a:p>
            <a:pPr indent="-298450" lvl="0" marL="457200" rtl="0" algn="l">
              <a:lnSpc>
                <a:spcPct val="115000"/>
              </a:lnSpc>
              <a:spcBef>
                <a:spcPts val="0"/>
              </a:spcBef>
              <a:spcAft>
                <a:spcPts val="0"/>
              </a:spcAft>
              <a:buClr>
                <a:schemeClr val="accent1"/>
              </a:buClr>
              <a:buSzPts val="1100"/>
              <a:buFont typeface="Calibri"/>
              <a:buChar char="-"/>
            </a:pPr>
            <a:r>
              <a:rPr lang="en">
                <a:latin typeface="Calibri"/>
                <a:ea typeface="Calibri"/>
                <a:cs typeface="Calibri"/>
                <a:sym typeface="Calibri"/>
              </a:rPr>
              <a:t>1. Brainstorm activities that the system must support, In developing scenarios the challenge is to capture all major uses and users of the system, all quality attributes and their associated level that the system must reach and most important all foreseeable future changes to the system.</a:t>
            </a:r>
            <a:endParaRPr>
              <a:latin typeface="Calibri"/>
              <a:ea typeface="Calibri"/>
              <a:cs typeface="Calibri"/>
              <a:sym typeface="Calibri"/>
            </a:endParaRPr>
          </a:p>
          <a:p>
            <a:pPr indent="-311150" lvl="0" marL="457200" rtl="0" algn="l">
              <a:lnSpc>
                <a:spcPct val="115000"/>
              </a:lnSpc>
              <a:spcBef>
                <a:spcPts val="0"/>
              </a:spcBef>
              <a:spcAft>
                <a:spcPts val="0"/>
              </a:spcAft>
              <a:buClr>
                <a:schemeClr val="accent1"/>
              </a:buClr>
              <a:buSzPts val="1300"/>
              <a:buFont typeface="Calibri"/>
              <a:buChar char="-"/>
            </a:pPr>
            <a:r>
              <a:rPr lang="en">
                <a:latin typeface="Calibri"/>
                <a:ea typeface="Calibri"/>
                <a:cs typeface="Calibri"/>
                <a:sym typeface="Calibri"/>
              </a:rPr>
              <a:t>2.  Static representation: (components, connectors), This can take the form of a natural-language specification of the overall behavior or some other more formal specification.</a:t>
            </a:r>
            <a:endParaRPr>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t/>
            </a:r>
            <a:endParaRPr>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4928717c5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928717c5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latin typeface="Calibri"/>
                <a:ea typeface="Calibri"/>
                <a:cs typeface="Calibri"/>
                <a:sym typeface="Calibri"/>
              </a:rPr>
              <a:t>4. In case of a direct scenario the architect demonstrates how the scenario would be executed by the architecture. In case of an indirect scenario the architect describes how the architecture would need to be changed to accommodate the scenario. For each indirect scenario there must be identified the architectural modifications needed to facilitate that scenario together with the impacted and/or new system’s components and the estimated cost and effort to implement the modification.</a:t>
            </a:r>
            <a:endParaRPr>
              <a:latin typeface="Calibri"/>
              <a:ea typeface="Calibri"/>
              <a:cs typeface="Calibri"/>
              <a:sym typeface="Calibri"/>
            </a:endParaRPr>
          </a:p>
          <a:p>
            <a:pPr indent="0" lvl="0" marL="0" rtl="0" algn="l">
              <a:lnSpc>
                <a:spcPct val="115000"/>
              </a:lnSpc>
              <a:spcBef>
                <a:spcPts val="600"/>
              </a:spcBef>
              <a:spcAft>
                <a:spcPts val="0"/>
              </a:spcAft>
              <a:buNone/>
            </a:pPr>
            <a:r>
              <a:t/>
            </a:r>
            <a:endParaRPr>
              <a:latin typeface="Calibri"/>
              <a:ea typeface="Calibri"/>
              <a:cs typeface="Calibri"/>
              <a:sym typeface="Calibri"/>
            </a:endParaRPr>
          </a:p>
          <a:p>
            <a:pPr indent="0" lvl="0" marL="0" rtl="0" algn="l">
              <a:lnSpc>
                <a:spcPct val="115000"/>
              </a:lnSpc>
              <a:spcBef>
                <a:spcPts val="600"/>
              </a:spcBef>
              <a:spcAft>
                <a:spcPts val="0"/>
              </a:spcAft>
              <a:buNone/>
            </a:pPr>
            <a:r>
              <a:rPr lang="en">
                <a:latin typeface="Calibri"/>
                <a:ea typeface="Calibri"/>
                <a:cs typeface="Calibri"/>
                <a:sym typeface="Calibri"/>
              </a:rPr>
              <a:t>5. When two or more scenarios are requesting changes over the same component(s) of the architecture, they are said to interact. In this case, the affected components need to be modified or divided into sub-components in order to avoid of the interaction of the different scenarios.</a:t>
            </a:r>
            <a:endParaRPr>
              <a:latin typeface="Calibri"/>
              <a:ea typeface="Calibri"/>
              <a:cs typeface="Calibri"/>
              <a:sym typeface="Calibri"/>
            </a:endParaRPr>
          </a:p>
          <a:p>
            <a:pPr indent="0" lvl="0" marL="0" rtl="0" algn="l">
              <a:lnSpc>
                <a:spcPct val="115000"/>
              </a:lnSpc>
              <a:spcBef>
                <a:spcPts val="600"/>
              </a:spcBef>
              <a:spcAft>
                <a:spcPts val="0"/>
              </a:spcAft>
              <a:buNone/>
            </a:pPr>
            <a:r>
              <a:t/>
            </a:r>
            <a:endParaRPr>
              <a:latin typeface="Calibri"/>
              <a:ea typeface="Calibri"/>
              <a:cs typeface="Calibri"/>
              <a:sym typeface="Calibri"/>
            </a:endParaRPr>
          </a:p>
          <a:p>
            <a:pPr indent="0" lvl="0" marL="0" rtl="0" algn="l">
              <a:lnSpc>
                <a:spcPct val="115000"/>
              </a:lnSpc>
              <a:spcBef>
                <a:spcPts val="600"/>
              </a:spcBef>
              <a:spcAft>
                <a:spcPts val="0"/>
              </a:spcAft>
              <a:buNone/>
            </a:pPr>
            <a:r>
              <a:rPr lang="en">
                <a:latin typeface="Calibri"/>
                <a:ea typeface="Calibri"/>
                <a:cs typeface="Calibri"/>
                <a:sym typeface="Calibri"/>
              </a:rPr>
              <a:t>6. Finally a weight is assigned to each scenario in terms of its relative importance to the success of the system. The weighting ties back to the business goals supported by a scenario or other criteria like costs, risks, time to market, and so on. Based on this scenario weighting can be proposed an overall ranking if multiple architecture are compared. Alternatives for the most suitable architecture can be proposed, covering the direct scenarios and requiring least changes in supporting the indirect scenarios.</a:t>
            </a:r>
            <a:endParaRPr>
              <a:latin typeface="Calibri"/>
              <a:ea typeface="Calibri"/>
              <a:cs typeface="Calibri"/>
              <a:sym typeface="Calibri"/>
            </a:endParaRPr>
          </a:p>
          <a:p>
            <a:pPr indent="0" lvl="0" marL="0" rtl="0" algn="l">
              <a:lnSpc>
                <a:spcPct val="115000"/>
              </a:lnSpc>
              <a:spcBef>
                <a:spcPts val="60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49a1254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49a1254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a:latin typeface="Calibri"/>
                <a:ea typeface="Calibri"/>
                <a:cs typeface="Calibri"/>
                <a:sym typeface="Calibri"/>
              </a:rPr>
              <a:t>The SAAM method require two types of input:</a:t>
            </a:r>
            <a:endParaRPr>
              <a:latin typeface="Calibri"/>
              <a:ea typeface="Calibri"/>
              <a:cs typeface="Calibri"/>
              <a:sym typeface="Calibri"/>
            </a:endParaRPr>
          </a:p>
          <a:p>
            <a:pPr indent="0" lvl="0" marL="0" rtl="0" algn="l">
              <a:lnSpc>
                <a:spcPct val="115000"/>
              </a:lnSpc>
              <a:spcBef>
                <a:spcPts val="600"/>
              </a:spcBef>
              <a:spcAft>
                <a:spcPts val="0"/>
              </a:spcAft>
              <a:buClr>
                <a:srgbClr val="000000"/>
              </a:buClr>
              <a:buSzPts val="1100"/>
              <a:buFont typeface="Arial"/>
              <a:buNone/>
            </a:pPr>
            <a:r>
              <a:rPr lang="en">
                <a:latin typeface="Calibri"/>
                <a:ea typeface="Calibri"/>
                <a:cs typeface="Calibri"/>
                <a:sym typeface="Calibri"/>
              </a:rPr>
              <a:t>Inputs:</a:t>
            </a:r>
            <a:endParaRPr>
              <a:latin typeface="Calibri"/>
              <a:ea typeface="Calibri"/>
              <a:cs typeface="Calibri"/>
              <a:sym typeface="Calibri"/>
            </a:endParaRPr>
          </a:p>
          <a:p>
            <a:pPr indent="-298450" lvl="0" marL="457200" rtl="0" algn="l">
              <a:lnSpc>
                <a:spcPct val="115000"/>
              </a:lnSpc>
              <a:spcBef>
                <a:spcPts val="600"/>
              </a:spcBef>
              <a:spcAft>
                <a:spcPts val="0"/>
              </a:spcAft>
              <a:buSzPts val="1100"/>
              <a:buFont typeface="Calibri"/>
              <a:buChar char="-"/>
            </a:pPr>
            <a:r>
              <a:rPr lang="en">
                <a:latin typeface="Calibri"/>
                <a:ea typeface="Calibri"/>
                <a:cs typeface="Calibri"/>
                <a:sym typeface="Calibri"/>
              </a:rPr>
              <a:t>A description of the architectural design or a set of design that are under analysis and evaluation.</a:t>
            </a:r>
            <a:endParaRPr>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a:latin typeface="Calibri"/>
                <a:ea typeface="Calibri"/>
                <a:cs typeface="Calibri"/>
                <a:sym typeface="Calibri"/>
              </a:rPr>
              <a:t>The quality requirements that the system is intended to achieve.</a:t>
            </a:r>
            <a:endParaRPr>
              <a:latin typeface="Calibri"/>
              <a:ea typeface="Calibri"/>
              <a:cs typeface="Calibri"/>
              <a:sym typeface="Calibri"/>
            </a:endParaRPr>
          </a:p>
          <a:p>
            <a:pPr indent="0" lvl="0" marL="0" rtl="0" algn="l">
              <a:lnSpc>
                <a:spcPct val="115000"/>
              </a:lnSpc>
              <a:spcBef>
                <a:spcPts val="60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928717c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928717c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KWIC:</a:t>
            </a:r>
            <a:endParaRPr/>
          </a:p>
          <a:p>
            <a:pPr indent="-298450" lvl="0" marL="457200" rtl="0" algn="l">
              <a:spcBef>
                <a:spcPts val="0"/>
              </a:spcBef>
              <a:spcAft>
                <a:spcPts val="0"/>
              </a:spcAft>
              <a:buSzPts val="1100"/>
              <a:buChar char="-"/>
            </a:pPr>
            <a:r>
              <a:rPr lang="en"/>
              <a:t>Keyword in Context Indexing system</a:t>
            </a:r>
            <a:endParaRPr/>
          </a:p>
          <a:p>
            <a:pPr indent="-298450" lvl="0" marL="457200" rtl="0" algn="l">
              <a:spcBef>
                <a:spcPts val="0"/>
              </a:spcBef>
              <a:spcAft>
                <a:spcPts val="0"/>
              </a:spcAft>
              <a:buSzPts val="1100"/>
              <a:buChar char="-"/>
            </a:pPr>
            <a:r>
              <a:rPr lang="en"/>
              <a:t>Accepts ordered sequence of text as input -- each line is an ordered sequence of words, each word is an ordered sequence of characters</a:t>
            </a:r>
            <a:endParaRPr/>
          </a:p>
          <a:p>
            <a:pPr indent="-298450" lvl="0" marL="457200" rtl="0" algn="l">
              <a:spcBef>
                <a:spcPts val="0"/>
              </a:spcBef>
              <a:spcAft>
                <a:spcPts val="0"/>
              </a:spcAft>
              <a:buSzPts val="1100"/>
              <a:buChar char="-"/>
            </a:pPr>
            <a:r>
              <a:rPr lang="en"/>
              <a:t>Outputs all the circular shifts of all the lines in alphabetic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a:t>
            </a:r>
            <a:endParaRPr/>
          </a:p>
          <a:p>
            <a:pPr indent="0" lvl="0" marL="0" rtl="0" algn="l">
              <a:spcBef>
                <a:spcPts val="0"/>
              </a:spcBef>
              <a:spcAft>
                <a:spcPts val="0"/>
              </a:spcAft>
              <a:buClr>
                <a:srgbClr val="000000"/>
              </a:buClr>
              <a:buSzPts val="1100"/>
              <a:buFont typeface="Arial"/>
              <a:buNone/>
            </a:pPr>
            <a:r>
              <a:rPr lang="en" sz="700"/>
              <a:t>Input: Sequence of lines</a:t>
            </a:r>
            <a:endParaRPr sz="700"/>
          </a:p>
          <a:p>
            <a:pPr indent="-273050" lvl="0" marL="457200" rtl="0" algn="l">
              <a:lnSpc>
                <a:spcPct val="115000"/>
              </a:lnSpc>
              <a:spcBef>
                <a:spcPts val="1200"/>
              </a:spcBef>
              <a:spcAft>
                <a:spcPts val="0"/>
              </a:spcAft>
              <a:buSzPts val="700"/>
              <a:buChar char="●"/>
            </a:pPr>
            <a:r>
              <a:rPr lang="en" sz="700"/>
              <a:t>An introduction to software architecture</a:t>
            </a:r>
            <a:endParaRPr sz="700"/>
          </a:p>
          <a:p>
            <a:pPr indent="-273050" lvl="0" marL="457200" rtl="0" algn="l">
              <a:lnSpc>
                <a:spcPct val="115000"/>
              </a:lnSpc>
              <a:spcBef>
                <a:spcPts val="0"/>
              </a:spcBef>
              <a:spcAft>
                <a:spcPts val="0"/>
              </a:spcAft>
              <a:buSzPts val="700"/>
              <a:buChar char="●"/>
            </a:pPr>
            <a:r>
              <a:rPr lang="en" sz="700"/>
              <a:t>Key word in context</a:t>
            </a:r>
            <a:endParaRPr sz="700"/>
          </a:p>
          <a:p>
            <a:pPr indent="0" lvl="0" marL="457200" rtl="0" algn="l">
              <a:lnSpc>
                <a:spcPct val="115000"/>
              </a:lnSpc>
              <a:spcBef>
                <a:spcPts val="1200"/>
              </a:spcBef>
              <a:spcAft>
                <a:spcPts val="0"/>
              </a:spcAft>
              <a:buNone/>
            </a:pPr>
            <a:r>
              <a:t/>
            </a:r>
            <a:endParaRPr sz="700"/>
          </a:p>
          <a:p>
            <a:pPr indent="-273050" lvl="0" marL="457200" rtl="0" algn="l">
              <a:lnSpc>
                <a:spcPct val="115000"/>
              </a:lnSpc>
              <a:spcBef>
                <a:spcPts val="1200"/>
              </a:spcBef>
              <a:spcAft>
                <a:spcPts val="0"/>
              </a:spcAft>
              <a:buSzPts val="700"/>
              <a:buChar char="●"/>
            </a:pPr>
            <a:r>
              <a:rPr lang="en" sz="700"/>
              <a:t>An introduction to software architecture</a:t>
            </a:r>
            <a:endParaRPr sz="700"/>
          </a:p>
          <a:p>
            <a:pPr indent="-273050" lvl="0" marL="457200" rtl="0" algn="l">
              <a:lnSpc>
                <a:spcPct val="115000"/>
              </a:lnSpc>
              <a:spcBef>
                <a:spcPts val="0"/>
              </a:spcBef>
              <a:spcAft>
                <a:spcPts val="0"/>
              </a:spcAft>
              <a:buSzPts val="700"/>
              <a:buChar char="●"/>
            </a:pPr>
            <a:r>
              <a:rPr lang="en" sz="700"/>
              <a:t>Architecture an introduction to software</a:t>
            </a:r>
            <a:endParaRPr sz="700"/>
          </a:p>
          <a:p>
            <a:pPr indent="-273050" lvl="0" marL="457200" rtl="0" algn="l">
              <a:lnSpc>
                <a:spcPct val="115000"/>
              </a:lnSpc>
              <a:spcBef>
                <a:spcPts val="0"/>
              </a:spcBef>
              <a:spcAft>
                <a:spcPts val="0"/>
              </a:spcAft>
              <a:buSzPts val="700"/>
              <a:buChar char="●"/>
            </a:pPr>
            <a:r>
              <a:rPr lang="en" sz="700"/>
              <a:t>Context key word in</a:t>
            </a:r>
            <a:endParaRPr sz="700"/>
          </a:p>
          <a:p>
            <a:pPr indent="-273050" lvl="0" marL="457200" rtl="0" algn="l">
              <a:lnSpc>
                <a:spcPct val="115000"/>
              </a:lnSpc>
              <a:spcBef>
                <a:spcPts val="0"/>
              </a:spcBef>
              <a:spcAft>
                <a:spcPts val="0"/>
              </a:spcAft>
              <a:buSzPts val="700"/>
              <a:buChar char="●"/>
            </a:pPr>
            <a:r>
              <a:rPr lang="en" sz="700"/>
              <a:t>In context key word</a:t>
            </a:r>
            <a:endParaRPr sz="700"/>
          </a:p>
          <a:p>
            <a:pPr indent="-273050" lvl="0" marL="457200" rtl="0" algn="l">
              <a:lnSpc>
                <a:spcPct val="115000"/>
              </a:lnSpc>
              <a:spcBef>
                <a:spcPts val="0"/>
              </a:spcBef>
              <a:spcAft>
                <a:spcPts val="0"/>
              </a:spcAft>
              <a:buSzPts val="700"/>
              <a:buChar char="●"/>
            </a:pPr>
            <a:r>
              <a:rPr lang="en" sz="700"/>
              <a:t>Introduction to software architecture an</a:t>
            </a:r>
            <a:endParaRPr sz="700"/>
          </a:p>
          <a:p>
            <a:pPr indent="-273050" lvl="0" marL="457200" rtl="0" algn="l">
              <a:lnSpc>
                <a:spcPct val="115000"/>
              </a:lnSpc>
              <a:spcBef>
                <a:spcPts val="0"/>
              </a:spcBef>
              <a:spcAft>
                <a:spcPts val="0"/>
              </a:spcAft>
              <a:buSzPts val="700"/>
              <a:buChar char="●"/>
            </a:pPr>
            <a:r>
              <a:rPr lang="en" sz="700"/>
              <a:t>Key word in context</a:t>
            </a:r>
            <a:endParaRPr sz="700"/>
          </a:p>
          <a:p>
            <a:pPr indent="-273050" lvl="0" marL="457200" rtl="0" algn="l">
              <a:lnSpc>
                <a:spcPct val="115000"/>
              </a:lnSpc>
              <a:spcBef>
                <a:spcPts val="0"/>
              </a:spcBef>
              <a:spcAft>
                <a:spcPts val="0"/>
              </a:spcAft>
              <a:buSzPts val="700"/>
              <a:buChar char="●"/>
            </a:pPr>
            <a:r>
              <a:rPr lang="en" sz="700"/>
              <a:t>Software architecture an introduction to</a:t>
            </a:r>
            <a:endParaRPr sz="700"/>
          </a:p>
          <a:p>
            <a:pPr indent="-273050" lvl="0" marL="457200" rtl="0" algn="l">
              <a:lnSpc>
                <a:spcPct val="115000"/>
              </a:lnSpc>
              <a:spcBef>
                <a:spcPts val="0"/>
              </a:spcBef>
              <a:spcAft>
                <a:spcPts val="0"/>
              </a:spcAft>
              <a:buSzPts val="700"/>
              <a:buChar char="●"/>
            </a:pPr>
            <a:r>
              <a:rPr lang="en" sz="700"/>
              <a:t>To software architecture an introduction</a:t>
            </a:r>
            <a:endParaRPr sz="700"/>
          </a:p>
          <a:p>
            <a:pPr indent="-273050" lvl="0" marL="457200" rtl="0" algn="l">
              <a:lnSpc>
                <a:spcPct val="115000"/>
              </a:lnSpc>
              <a:spcBef>
                <a:spcPts val="0"/>
              </a:spcBef>
              <a:spcAft>
                <a:spcPts val="0"/>
              </a:spcAft>
              <a:buSzPts val="700"/>
              <a:buChar char="●"/>
            </a:pPr>
            <a:r>
              <a:rPr lang="en" sz="700"/>
              <a:t>Word in context key</a:t>
            </a:r>
            <a:endParaRPr sz="700"/>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411a99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5411a99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4928717c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4928717c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rchitecture Trade-off analysis method or ATAM is a scenario-based architecture method that aims at assessing the consequences of architectural decisions in light of quality attribute requirements. Other than assessment, it also contributes to making trade-offs between competing attributes. In essense, ATAM is an optimized version of SAAM.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928717c5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928717c5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928717c5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928717c5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ATAM divides the evaluation procedure into four separated phases. In phase 0, project representative help bring the evaluation team up to speed, briefing them on the project. After that, the evaluation procedure moves to the core parts which are Phase 1 and 2. During these two phases, evaluation kicks off. At this point, the evaluation team grasp the whole idea of the project, architecture and quality attributes. They start collecting other info, like quality attribute scenarios and their corresponding priority. ATAM uses these scenarios as basis for evaluating architectures. In the final phase, the evaluation team would deliver a final report which is proofread by the stakeholders.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ada50d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ada50d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identified risks form the basis for an architectural risk mitigation plan.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Risks, sensitivity points, and tradeoff points are areas of potential future concern with the architecture. These areas can be made the focus of future effort in terms of prototyping, design, and analysis.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4928717c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928717c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5411a99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5411a99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928717c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928717c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9a10c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9a10c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49a10c2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49a10c2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4928717c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4928717c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49a12547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49a12547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5411a99e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5411a99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5411a99e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5411a99e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49a12547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49a12547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evaluation s</a:t>
            </a:r>
            <a:r>
              <a:rPr lang="en"/>
              <a:t>tarts with a process presentation,  a high-level overview will be shown in next step. For these two steps, if the document has not been recorded in SA, it should be documented. The evaluation team works with the developers to select key scenarios and need to be documented using UML. The next step is aimed at identifying architectural styles or patterns used in the SA.This method incorporates both qualitative and quantitative techniques to illustrate the potential risks that may be inherent in a SA.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49a12547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49a12547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4928717c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928717c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So to set the context for this presentation, we want to talk about why architecture evaluation is important. </a:t>
            </a:r>
            <a:endParaRPr sz="12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latin typeface="Times New Roman"/>
                <a:ea typeface="Times New Roman"/>
                <a:cs typeface="Times New Roman"/>
                <a:sym typeface="Times New Roman"/>
              </a:rPr>
              <a:t>The architecture of a system is vital for the its success, so we need ways to assess and evaluate architectures, identity flaws and risks, and mitigate those risks before the costs become too high to manage effectively. </a:t>
            </a:r>
            <a:endParaRPr sz="12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latin typeface="Times New Roman"/>
                <a:ea typeface="Times New Roman"/>
                <a:cs typeface="Times New Roman"/>
                <a:sym typeface="Times New Roman"/>
              </a:rPr>
              <a:t>The earlier you find a problem in a software project, the better off you are. The cost to fix an error found during requirements or early design phases is orders of magnitudes less to correct than the same error found during testing. Architecture is the product of the early design phase, and its effect on the system and the project is profound.</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 sz="1200">
                <a:latin typeface="Times New Roman"/>
                <a:ea typeface="Times New Roman"/>
                <a:cs typeface="Times New Roman"/>
                <a:sym typeface="Times New Roman"/>
              </a:rPr>
              <a:t>An unsuitable architecture will precipitate disaster on a project. Performance goals will not be met. Security goals will fall by the wayside. The customer will grow impatient because the right functionality is not available, and the system is too hard to change to add it. Schedules and budgets will be blown out of the water as the team scrambles to back-fit and hack their way through the problems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1600"/>
              </a:spcAft>
              <a:buNone/>
            </a:pPr>
            <a:r>
              <a:rPr lang="en" sz="1200">
                <a:latin typeface="Times New Roman"/>
                <a:ea typeface="Times New Roman"/>
                <a:cs typeface="Times New Roman"/>
                <a:sym typeface="Times New Roman"/>
              </a:rPr>
              <a:t>if you were building a house, you wouldn't think of proceeding without carefully looking at the blueprints before construction began. You would happily spend the small amount of extra time because you know it's much better to discover a missing bedroom while the architecture is just a blueprint, rather than on moving day</a:t>
            </a:r>
            <a:endParaRPr sz="1200">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49a125479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49a125479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4928717c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4928717c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4928717c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4928717c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4928717c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4928717c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4928717c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4928717c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539c93ed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539c93ed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4928717c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4928717c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4928717c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4928717c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4928717c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4928717c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4928717c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4928717c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928717c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928717c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411a99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411a99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slideplayer.com/slide/5731828/" TargetMode="External"/><Relationship Id="rId4" Type="http://schemas.openxmlformats.org/officeDocument/2006/relationships/hyperlink" Target="https://www.researchgate.net/publication/220300661_Evaluating_Software_Architectures_for_Real-Time_Systems" TargetMode="External"/><Relationship Id="rId10" Type="http://schemas.openxmlformats.org/officeDocument/2006/relationships/hyperlink" Target="https://www.researchgate.net/publication/3188246_A_survey_on_software_architecture_analysis_methods" TargetMode="External"/><Relationship Id="rId9" Type="http://schemas.openxmlformats.org/officeDocument/2006/relationships/hyperlink" Target="http://www.peter-lo.com/Teaching/U08182/L07A.pdf" TargetMode="External"/><Relationship Id="rId5" Type="http://schemas.openxmlformats.org/officeDocument/2006/relationships/hyperlink" Target="http://citeseerx.ist.psu.edu/viewdoc/download?doi=10.1.1.258.6953&amp;rep=rep1&amp;type=pdf" TargetMode="External"/><Relationship Id="rId6" Type="http://schemas.openxmlformats.org/officeDocument/2006/relationships/hyperlink" Target="https://slideplayer.com/slide/4520950/" TargetMode="External"/><Relationship Id="rId7" Type="http://schemas.openxmlformats.org/officeDocument/2006/relationships/hyperlink" Target="https://ieeexplore.ieee.org/document/1371976" TargetMode="External"/><Relationship Id="rId8" Type="http://schemas.openxmlformats.org/officeDocument/2006/relationships/hyperlink" Target="https://journals.scholarsportal.info/details/01641212/v61i0001/47_ewaama.x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02275" y="628975"/>
            <a:ext cx="7688100" cy="12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Software Architecture </a:t>
            </a:r>
            <a:br>
              <a:rPr lang="en" sz="3000">
                <a:latin typeface="Calibri"/>
                <a:ea typeface="Calibri"/>
                <a:cs typeface="Calibri"/>
                <a:sym typeface="Calibri"/>
              </a:rPr>
            </a:br>
            <a:r>
              <a:rPr lang="en" sz="3000">
                <a:latin typeface="Calibri"/>
                <a:ea typeface="Calibri"/>
                <a:cs typeface="Calibri"/>
                <a:sym typeface="Calibri"/>
              </a:rPr>
              <a:t>Evaluation &amp; Methods </a:t>
            </a:r>
            <a:r>
              <a:rPr lang="en" sz="3000">
                <a:latin typeface="Calibri"/>
                <a:ea typeface="Calibri"/>
                <a:cs typeface="Calibri"/>
                <a:sym typeface="Calibri"/>
              </a:rPr>
              <a:t>Comparison</a:t>
            </a:r>
            <a:endParaRPr sz="3000">
              <a:latin typeface="Calibri"/>
              <a:ea typeface="Calibri"/>
              <a:cs typeface="Calibri"/>
              <a:sym typeface="Calibri"/>
            </a:endParaRPr>
          </a:p>
        </p:txBody>
      </p:sp>
      <p:sp>
        <p:nvSpPr>
          <p:cNvPr id="87" name="Google Shape;87;p13"/>
          <p:cNvSpPr txBox="1"/>
          <p:nvPr>
            <p:ph type="ctrTitle"/>
          </p:nvPr>
        </p:nvSpPr>
        <p:spPr>
          <a:xfrm>
            <a:off x="702275" y="2173925"/>
            <a:ext cx="7688100" cy="28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Prepared by,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400"/>
              <a:t>Chengyuan Zhang</a:t>
            </a:r>
            <a:endParaRPr sz="1400"/>
          </a:p>
          <a:p>
            <a:pPr indent="0" lvl="0" marL="0" rtl="0" algn="l">
              <a:spcBef>
                <a:spcPts val="0"/>
              </a:spcBef>
              <a:spcAft>
                <a:spcPts val="0"/>
              </a:spcAft>
              <a:buNone/>
            </a:pPr>
            <a:r>
              <a:rPr lang="en" sz="1400"/>
              <a:t>Gary Chiu</a:t>
            </a:r>
            <a:endParaRPr sz="1400"/>
          </a:p>
          <a:p>
            <a:pPr indent="0" lvl="0" marL="0" rtl="0" algn="l">
              <a:spcBef>
                <a:spcPts val="0"/>
              </a:spcBef>
              <a:spcAft>
                <a:spcPts val="0"/>
              </a:spcAft>
              <a:buNone/>
            </a:pPr>
            <a:r>
              <a:rPr lang="en" sz="1400">
                <a:solidFill>
                  <a:srgbClr val="000000"/>
                </a:solidFill>
              </a:rPr>
              <a:t>Matthew </a:t>
            </a:r>
            <a:r>
              <a:rPr lang="en" sz="1400">
                <a:solidFill>
                  <a:srgbClr val="000000"/>
                </a:solidFill>
              </a:rPr>
              <a:t>Dudycz</a:t>
            </a:r>
            <a:endParaRPr sz="1400">
              <a:solidFill>
                <a:srgbClr val="000000"/>
              </a:solidFill>
            </a:endParaRPr>
          </a:p>
          <a:p>
            <a:pPr indent="0" lvl="0" marL="0" rtl="0" algn="l">
              <a:spcBef>
                <a:spcPts val="0"/>
              </a:spcBef>
              <a:spcAft>
                <a:spcPts val="0"/>
              </a:spcAft>
              <a:buNone/>
            </a:pPr>
            <a:r>
              <a:rPr lang="en" sz="1400"/>
              <a:t>Vatsal Shah</a:t>
            </a:r>
            <a:endParaRPr sz="1400"/>
          </a:p>
          <a:p>
            <a:pPr indent="0" lvl="0" marL="0" rtl="0" algn="l">
              <a:spcBef>
                <a:spcPts val="0"/>
              </a:spcBef>
              <a:spcAft>
                <a:spcPts val="0"/>
              </a:spcAft>
              <a:buNone/>
            </a:pPr>
            <a:r>
              <a:rPr lang="en" sz="1400"/>
              <a:t>Wang Lyu</a:t>
            </a:r>
            <a:endParaRPr sz="1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ctr">
              <a:spcBef>
                <a:spcPts val="0"/>
              </a:spcBef>
              <a:spcAft>
                <a:spcPts val="0"/>
              </a:spcAft>
              <a:buNone/>
            </a:pPr>
            <a:r>
              <a:rPr lang="en" sz="2400"/>
              <a:t>Western University</a:t>
            </a:r>
            <a:endParaRPr sz="2400"/>
          </a:p>
        </p:txBody>
      </p:sp>
      <p:sp>
        <p:nvSpPr>
          <p:cNvPr id="88" name="Google Shape;88;p13"/>
          <p:cNvSpPr txBox="1"/>
          <p:nvPr/>
        </p:nvSpPr>
        <p:spPr>
          <a:xfrm>
            <a:off x="0" y="35200"/>
            <a:ext cx="9144000" cy="480900"/>
          </a:xfrm>
          <a:prstGeom prst="rect">
            <a:avLst/>
          </a:prstGeom>
          <a:noFill/>
          <a:ln>
            <a:noFill/>
          </a:ln>
        </p:spPr>
        <p:txBody>
          <a:bodyPr anchorCtr="0" anchor="ctr" bIns="91425" lIns="91425" spcFirstLastPara="1" rIns="91425" wrap="square" tIns="91425">
            <a:noAutofit/>
          </a:bodyPr>
          <a:lstStyle/>
          <a:p>
            <a:pPr indent="0" lvl="0" marL="0" marR="304800" rtl="0" algn="ctr">
              <a:lnSpc>
                <a:spcPct val="115000"/>
              </a:lnSpc>
              <a:spcBef>
                <a:spcPts val="1100"/>
              </a:spcBef>
              <a:spcAft>
                <a:spcPts val="1900"/>
              </a:spcAft>
              <a:buNone/>
            </a:pPr>
            <a:r>
              <a:rPr lang="en" sz="1800">
                <a:solidFill>
                  <a:srgbClr val="333333"/>
                </a:solidFill>
                <a:highlight>
                  <a:srgbClr val="FFFFFF"/>
                </a:highlight>
              </a:rPr>
              <a:t>SOFTWARE DESIGN &amp; ARCHITECTURE</a:t>
            </a:r>
            <a:endParaRPr sz="1800">
              <a:solidFill>
                <a:srgbClr val="333333"/>
              </a:solidFill>
              <a:highlight>
                <a:srgbClr val="FFFFFF"/>
              </a:highlight>
            </a:endParaRPr>
          </a:p>
        </p:txBody>
      </p:sp>
      <p:cxnSp>
        <p:nvCxnSpPr>
          <p:cNvPr id="89" name="Google Shape;89;p13"/>
          <p:cNvCxnSpPr/>
          <p:nvPr/>
        </p:nvCxnSpPr>
        <p:spPr>
          <a:xfrm>
            <a:off x="740200" y="1665850"/>
            <a:ext cx="7636200" cy="0"/>
          </a:xfrm>
          <a:prstGeom prst="straightConnector1">
            <a:avLst/>
          </a:prstGeom>
          <a:noFill/>
          <a:ln cap="flat" cmpd="sng" w="9525">
            <a:solidFill>
              <a:schemeClr val="dk2"/>
            </a:solidFill>
            <a:prstDash val="solid"/>
            <a:round/>
            <a:headEnd len="med" w="med" type="none"/>
            <a:tailEnd len="med" w="med" type="none"/>
          </a:ln>
        </p:spPr>
      </p:cxnSp>
      <p:pic>
        <p:nvPicPr>
          <p:cNvPr id="90" name="Google Shape;90;p13"/>
          <p:cNvPicPr preferRelativeResize="0"/>
          <p:nvPr/>
        </p:nvPicPr>
        <p:blipFill>
          <a:blip r:embed="rId3">
            <a:alphaModFix/>
          </a:blip>
          <a:stretch>
            <a:fillRect/>
          </a:stretch>
        </p:blipFill>
        <p:spPr>
          <a:xfrm>
            <a:off x="8041950" y="0"/>
            <a:ext cx="1102050" cy="1272606"/>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4730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Software Architecture Analysis Method (SAAM)</a:t>
            </a:r>
            <a:endParaRPr b="0" sz="2400">
              <a:solidFill>
                <a:srgbClr val="000000"/>
              </a:solidFill>
              <a:latin typeface="Calibri"/>
              <a:ea typeface="Calibri"/>
              <a:cs typeface="Calibri"/>
              <a:sym typeface="Calibri"/>
            </a:endParaRPr>
          </a:p>
          <a:p>
            <a:pPr indent="0" lvl="0" marL="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60" name="Google Shape;160;p22"/>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Scenario-based method to evaluate architecture</a:t>
            </a:r>
            <a:endParaRPr sz="1800">
              <a:solidFill>
                <a:srgbClr val="000000"/>
              </a:solidFill>
              <a:latin typeface="Calibri"/>
              <a:ea typeface="Calibri"/>
              <a:cs typeface="Calibri"/>
              <a:sym typeface="Calibri"/>
            </a:endParaRPr>
          </a:p>
          <a:p>
            <a:pPr indent="0" lvl="0" marL="457200" rtl="0" algn="just">
              <a:lnSpc>
                <a:spcPct val="100000"/>
              </a:lnSpc>
              <a:spcBef>
                <a:spcPts val="600"/>
              </a:spcBef>
              <a:spcAft>
                <a:spcPts val="0"/>
              </a:spcAft>
              <a:buNone/>
            </a:pPr>
            <a:r>
              <a:t/>
            </a:r>
            <a:endParaRPr sz="1800">
              <a:solidFill>
                <a:srgbClr val="000000"/>
              </a:solidFill>
              <a:latin typeface="Calibri"/>
              <a:ea typeface="Calibri"/>
              <a:cs typeface="Calibri"/>
              <a:sym typeface="Calibri"/>
            </a:endParaRPr>
          </a:p>
          <a:p>
            <a:pPr indent="-342900" lvl="0" marL="457200" rtl="0" algn="just">
              <a:lnSpc>
                <a:spcPct val="10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Determines how specific application quality attributes are achieved and how possible changes in the future will affect quality attributes </a:t>
            </a:r>
            <a:endParaRPr sz="1800">
              <a:solidFill>
                <a:srgbClr val="000000"/>
              </a:solidFill>
              <a:latin typeface="Calibri"/>
              <a:ea typeface="Calibri"/>
              <a:cs typeface="Calibri"/>
              <a:sym typeface="Calibri"/>
            </a:endParaRPr>
          </a:p>
          <a:p>
            <a:pPr indent="0" lvl="0" marL="457200" rtl="0" algn="just">
              <a:lnSpc>
                <a:spcPct val="100000"/>
              </a:lnSpc>
              <a:spcBef>
                <a:spcPts val="600"/>
              </a:spcBef>
              <a:spcAft>
                <a:spcPts val="0"/>
              </a:spcAft>
              <a:buNone/>
            </a:pPr>
            <a:r>
              <a:t/>
            </a:r>
            <a:endParaRPr sz="1800">
              <a:solidFill>
                <a:srgbClr val="000000"/>
              </a:solidFill>
              <a:latin typeface="Calibri"/>
              <a:ea typeface="Calibri"/>
              <a:cs typeface="Calibri"/>
              <a:sym typeface="Calibri"/>
            </a:endParaRPr>
          </a:p>
          <a:p>
            <a:pPr indent="-342900" lvl="0" marL="457200" rtl="0" algn="just">
              <a:lnSpc>
                <a:spcPct val="10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Useful for quickly assessing many quality attributes such as modifiability, portability, extensibility, and integrability</a:t>
            </a:r>
            <a:endParaRPr sz="1800">
              <a:solidFill>
                <a:srgbClr val="000000"/>
              </a:solidFill>
              <a:latin typeface="Calibri"/>
              <a:ea typeface="Calibri"/>
              <a:cs typeface="Calibri"/>
              <a:sym typeface="Calibri"/>
            </a:endParaRPr>
          </a:p>
          <a:p>
            <a:pPr indent="0" lvl="0" marL="0" rtl="0" algn="just">
              <a:lnSpc>
                <a:spcPct val="100000"/>
              </a:lnSpc>
              <a:spcBef>
                <a:spcPts val="600"/>
              </a:spcBef>
              <a:spcAft>
                <a:spcPts val="0"/>
              </a:spcAft>
              <a:buNone/>
            </a:pPr>
            <a:r>
              <a:t/>
            </a:r>
            <a:endParaRPr sz="1800">
              <a:solidFill>
                <a:srgbClr val="000000"/>
              </a:solidFill>
              <a:latin typeface="Calibri"/>
              <a:ea typeface="Calibri"/>
              <a:cs typeface="Calibri"/>
              <a:sym typeface="Calibri"/>
            </a:endParaRPr>
          </a:p>
          <a:p>
            <a:pPr indent="-342900" lvl="0" marL="457200" rtl="0" algn="just">
              <a:lnSpc>
                <a:spcPct val="10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Precursor to ATAM (Architecture Trade-Off Analysis Method)</a:t>
            </a:r>
            <a:endParaRPr sz="1800">
              <a:solidFill>
                <a:srgbClr val="000000"/>
              </a:solidFill>
              <a:latin typeface="Calibri"/>
              <a:ea typeface="Calibri"/>
              <a:cs typeface="Calibri"/>
              <a:sym typeface="Calibri"/>
            </a:endParaRPr>
          </a:p>
          <a:p>
            <a:pPr indent="0" lvl="0" marL="457200" marR="0" rtl="0" algn="just">
              <a:lnSpc>
                <a:spcPct val="100000"/>
              </a:lnSpc>
              <a:spcBef>
                <a:spcPts val="600"/>
              </a:spcBef>
              <a:spcAft>
                <a:spcPts val="0"/>
              </a:spcAft>
              <a:buNone/>
            </a:pPr>
            <a:r>
              <a:t/>
            </a:r>
            <a:endParaRPr sz="1800">
              <a:solidFill>
                <a:srgbClr val="000000"/>
              </a:solidFill>
              <a:latin typeface="Calibri"/>
              <a:ea typeface="Calibri"/>
              <a:cs typeface="Calibri"/>
              <a:sym typeface="Calibri"/>
            </a:endParaRPr>
          </a:p>
        </p:txBody>
      </p:sp>
      <p:sp>
        <p:nvSpPr>
          <p:cNvPr id="161" name="Google Shape;161;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2"/>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Gary Chiu</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27650" y="4730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Software Architecture Analysis Method (SAAM) Steps </a:t>
            </a:r>
            <a:endParaRPr b="0" sz="2400">
              <a:solidFill>
                <a:srgbClr val="000000"/>
              </a:solidFill>
              <a:latin typeface="Calibri"/>
              <a:ea typeface="Calibri"/>
              <a:cs typeface="Calibri"/>
              <a:sym typeface="Calibri"/>
            </a:endParaRPr>
          </a:p>
          <a:p>
            <a:pPr indent="0" lvl="0" marL="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68" name="Google Shape;168;p23"/>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Develop Scenarios </a:t>
            </a:r>
            <a:endParaRPr sz="1800">
              <a:solidFill>
                <a:srgbClr val="000000"/>
              </a:solidFill>
              <a:latin typeface="Calibri"/>
              <a:ea typeface="Calibri"/>
              <a:cs typeface="Calibri"/>
              <a:sym typeface="Calibri"/>
            </a:endParaRPr>
          </a:p>
          <a:p>
            <a:pPr indent="-342900" lvl="1" marL="9144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Capture all major uses, quality attributes, and foreseeable future changes</a:t>
            </a:r>
            <a:endParaRPr sz="1800">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Describe Architecture(s)</a:t>
            </a:r>
            <a:endParaRPr sz="1800">
              <a:solidFill>
                <a:srgbClr val="000000"/>
              </a:solidFill>
              <a:latin typeface="Calibri"/>
              <a:ea typeface="Calibri"/>
              <a:cs typeface="Calibri"/>
              <a:sym typeface="Calibri"/>
            </a:endParaRPr>
          </a:p>
          <a:p>
            <a:pPr indent="-342900" lvl="1" marL="9144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Create static representation of system</a:t>
            </a:r>
            <a:endParaRPr sz="1800">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Classify and Prioritize Scenarios</a:t>
            </a:r>
            <a:endParaRPr sz="1800">
              <a:solidFill>
                <a:srgbClr val="000000"/>
              </a:solidFill>
              <a:latin typeface="Calibri"/>
              <a:ea typeface="Calibri"/>
              <a:cs typeface="Calibri"/>
              <a:sym typeface="Calibri"/>
            </a:endParaRPr>
          </a:p>
          <a:p>
            <a:pPr indent="-342900" lvl="1" marL="9144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Classify as direct scenario (system supports) or indirect scenario (system would need modifications to support)</a:t>
            </a:r>
            <a:endParaRPr sz="1800">
              <a:solidFill>
                <a:srgbClr val="000000"/>
              </a:solidFill>
              <a:latin typeface="Calibri"/>
              <a:ea typeface="Calibri"/>
              <a:cs typeface="Calibri"/>
              <a:sym typeface="Calibri"/>
            </a:endParaRPr>
          </a:p>
          <a:p>
            <a:pPr indent="-342900" lvl="1" marL="9144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Vote to prioritize</a:t>
            </a:r>
            <a:endParaRPr sz="1800">
              <a:solidFill>
                <a:srgbClr val="000000"/>
              </a:solidFill>
              <a:latin typeface="Calibri"/>
              <a:ea typeface="Calibri"/>
              <a:cs typeface="Calibri"/>
              <a:sym typeface="Calibri"/>
            </a:endParaRPr>
          </a:p>
        </p:txBody>
      </p:sp>
      <p:sp>
        <p:nvSpPr>
          <p:cNvPr id="169" name="Google Shape;169;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3"/>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Gary Chiu</a:t>
            </a:r>
            <a:endParaRPr b="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7650" y="4815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Software Architecture Analysis Method (SAAM) Steps </a:t>
            </a:r>
            <a:endParaRPr b="0" sz="2400">
              <a:solidFill>
                <a:srgbClr val="000000"/>
              </a:solidFill>
              <a:latin typeface="Calibri"/>
              <a:ea typeface="Calibri"/>
              <a:cs typeface="Calibri"/>
              <a:sym typeface="Calibri"/>
            </a:endParaRPr>
          </a:p>
          <a:p>
            <a:pPr indent="0" lvl="0" marL="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76" name="Google Shape;176;p24"/>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Calibri"/>
              <a:buAutoNum type="arabicPeriod" startAt="4"/>
            </a:pPr>
            <a:r>
              <a:rPr lang="en" sz="1800">
                <a:solidFill>
                  <a:srgbClr val="000000"/>
                </a:solidFill>
                <a:latin typeface="Calibri"/>
                <a:ea typeface="Calibri"/>
                <a:cs typeface="Calibri"/>
                <a:sym typeface="Calibri"/>
              </a:rPr>
              <a:t>Individually Evaluate Indirect Scenarios</a:t>
            </a:r>
            <a:r>
              <a:rPr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Describe changes required to accomodate indirect scenarios</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Identify impacted system components, estimated costs and efforts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startAt="4"/>
            </a:pPr>
            <a:r>
              <a:rPr lang="en" sz="1800">
                <a:solidFill>
                  <a:srgbClr val="000000"/>
                </a:solidFill>
                <a:latin typeface="Calibri"/>
                <a:ea typeface="Calibri"/>
                <a:cs typeface="Calibri"/>
                <a:sym typeface="Calibri"/>
              </a:rPr>
              <a:t>Assess Scenario Interaction</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Scenarios interact if changes are requested to the same component(s)</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Modify or divide into sub-components to avoid interaction </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startAt="4"/>
            </a:pPr>
            <a:r>
              <a:rPr lang="en" sz="1800">
                <a:solidFill>
                  <a:srgbClr val="000000"/>
                </a:solidFill>
                <a:latin typeface="Calibri"/>
                <a:ea typeface="Calibri"/>
                <a:cs typeface="Calibri"/>
                <a:sym typeface="Calibri"/>
              </a:rPr>
              <a:t>Create Overall Evaluation</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Assign weight to each scenario based on importance</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Propose and evaluate alternative architectures</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solidFill>
                <a:srgbClr val="000000"/>
              </a:solidFill>
              <a:latin typeface="Calibri"/>
              <a:ea typeface="Calibri"/>
              <a:cs typeface="Calibri"/>
              <a:sym typeface="Calibri"/>
            </a:endParaRPr>
          </a:p>
        </p:txBody>
      </p:sp>
      <p:sp>
        <p:nvSpPr>
          <p:cNvPr id="177" name="Google Shape;17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4"/>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Gary Chiu</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7650" y="4901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Software Architecture Analysis Method (SAAM) Diagram </a:t>
            </a:r>
            <a:endParaRPr b="0" sz="2400">
              <a:solidFill>
                <a:srgbClr val="000000"/>
              </a:solidFill>
              <a:latin typeface="Calibri"/>
              <a:ea typeface="Calibri"/>
              <a:cs typeface="Calibri"/>
              <a:sym typeface="Calibri"/>
            </a:endParaRPr>
          </a:p>
          <a:p>
            <a:pPr indent="0" lvl="0" marL="0" rtl="0" algn="l">
              <a:spcBef>
                <a:spcPts val="0"/>
              </a:spcBef>
              <a:spcAft>
                <a:spcPts val="0"/>
              </a:spcAft>
              <a:buNone/>
            </a:pPr>
            <a:r>
              <a:t/>
            </a:r>
            <a:endParaRPr sz="2400">
              <a:solidFill>
                <a:srgbClr val="000000"/>
              </a:solidFill>
              <a:latin typeface="Calibri"/>
              <a:ea typeface="Calibri"/>
              <a:cs typeface="Calibri"/>
              <a:sym typeface="Calibri"/>
            </a:endParaRPr>
          </a:p>
        </p:txBody>
      </p:sp>
      <p:pic>
        <p:nvPicPr>
          <p:cNvPr id="184" name="Google Shape;184;p25"/>
          <p:cNvPicPr preferRelativeResize="0"/>
          <p:nvPr/>
        </p:nvPicPr>
        <p:blipFill>
          <a:blip r:embed="rId3">
            <a:alphaModFix/>
          </a:blip>
          <a:stretch>
            <a:fillRect/>
          </a:stretch>
        </p:blipFill>
        <p:spPr>
          <a:xfrm>
            <a:off x="523875" y="1467900"/>
            <a:ext cx="8096250" cy="3028950"/>
          </a:xfrm>
          <a:prstGeom prst="rect">
            <a:avLst/>
          </a:prstGeom>
          <a:noFill/>
          <a:ln>
            <a:noFill/>
          </a:ln>
        </p:spPr>
      </p:pic>
      <p:sp>
        <p:nvSpPr>
          <p:cNvPr id="185" name="Google Shape;18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5"/>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Gary Chiu</a:t>
            </a:r>
            <a:endParaRPr b="1">
              <a:latin typeface="Lato"/>
              <a:ea typeface="Lato"/>
              <a:cs typeface="Lato"/>
              <a:sym typeface="Lato"/>
            </a:endParaRPr>
          </a:p>
        </p:txBody>
      </p:sp>
      <p:sp>
        <p:nvSpPr>
          <p:cNvPr id="187" name="Google Shape;187;p25"/>
          <p:cNvSpPr txBox="1"/>
          <p:nvPr/>
        </p:nvSpPr>
        <p:spPr>
          <a:xfrm>
            <a:off x="6307675" y="47808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latin typeface="Lato"/>
                <a:ea typeface="Lato"/>
                <a:cs typeface="Lato"/>
                <a:sym typeface="Lato"/>
              </a:rPr>
              <a:t>Source: [</a:t>
            </a:r>
            <a:r>
              <a:rPr b="1" lang="en" sz="1200">
                <a:latin typeface="Calibri"/>
                <a:ea typeface="Calibri"/>
                <a:cs typeface="Calibri"/>
                <a:sym typeface="Calibri"/>
              </a:rPr>
              <a:t>Liliana Dobrica</a:t>
            </a:r>
            <a:r>
              <a:rPr b="1" lang="en" sz="1000">
                <a:latin typeface="Lato"/>
                <a:ea typeface="Lato"/>
                <a:cs typeface="Lato"/>
                <a:sym typeface="Lato"/>
              </a:rPr>
              <a:t> - (10) ]</a:t>
            </a:r>
            <a:endParaRPr b="1"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727650" y="4815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rgbClr val="000000"/>
                </a:solidFill>
                <a:latin typeface="Calibri"/>
                <a:ea typeface="Calibri"/>
                <a:cs typeface="Calibri"/>
                <a:sym typeface="Calibri"/>
              </a:rPr>
              <a:t>Example:</a:t>
            </a:r>
            <a:r>
              <a:rPr b="0" lang="en" sz="2400">
                <a:solidFill>
                  <a:srgbClr val="000000"/>
                </a:solidFill>
                <a:latin typeface="Calibri"/>
                <a:ea typeface="Calibri"/>
                <a:cs typeface="Calibri"/>
                <a:sym typeface="Calibri"/>
              </a:rPr>
              <a:t> </a:t>
            </a:r>
            <a:r>
              <a:rPr b="0" lang="en" sz="2400">
                <a:solidFill>
                  <a:srgbClr val="000000"/>
                </a:solidFill>
                <a:latin typeface="Calibri"/>
                <a:ea typeface="Calibri"/>
                <a:cs typeface="Calibri"/>
                <a:sym typeface="Calibri"/>
              </a:rPr>
              <a:t>Software Architecture Analysis Method (SAAM)</a:t>
            </a:r>
            <a:endParaRPr b="0" sz="2400">
              <a:solidFill>
                <a:srgbClr val="000000"/>
              </a:solidFill>
              <a:latin typeface="Calibri"/>
              <a:ea typeface="Calibri"/>
              <a:cs typeface="Calibri"/>
              <a:sym typeface="Calibri"/>
            </a:endParaRPr>
          </a:p>
          <a:p>
            <a:pPr indent="0" lvl="0" marL="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93" name="Google Shape;193;p26"/>
          <p:cNvSpPr txBox="1"/>
          <p:nvPr>
            <p:ph idx="1" type="body"/>
          </p:nvPr>
        </p:nvSpPr>
        <p:spPr>
          <a:xfrm>
            <a:off x="583250" y="1347600"/>
            <a:ext cx="2837400" cy="359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000000"/>
                </a:solidFill>
                <a:latin typeface="Calibri"/>
                <a:ea typeface="Calibri"/>
                <a:cs typeface="Calibri"/>
                <a:sym typeface="Calibri"/>
              </a:rPr>
              <a:t>Step 4: Individually evaluate</a:t>
            </a:r>
            <a:br>
              <a:rPr lang="en" sz="1800">
                <a:solidFill>
                  <a:srgbClr val="000000"/>
                </a:solidFill>
                <a:latin typeface="Calibri"/>
                <a:ea typeface="Calibri"/>
                <a:cs typeface="Calibri"/>
                <a:sym typeface="Calibri"/>
              </a:rPr>
            </a:br>
            <a:r>
              <a:rPr lang="en" sz="1800">
                <a:solidFill>
                  <a:srgbClr val="000000"/>
                </a:solidFill>
                <a:latin typeface="Calibri"/>
                <a:ea typeface="Calibri"/>
                <a:cs typeface="Calibri"/>
                <a:sym typeface="Calibri"/>
              </a:rPr>
              <a:t>Scenarios</a:t>
            </a:r>
            <a:endParaRPr sz="1800">
              <a:solidFill>
                <a:srgbClr val="000000"/>
              </a:solidFill>
              <a:latin typeface="Calibri"/>
              <a:ea typeface="Calibri"/>
              <a:cs typeface="Calibri"/>
              <a:sym typeface="Calibri"/>
            </a:endParaRPr>
          </a:p>
          <a:p>
            <a:pPr indent="-342900" lvl="0" marL="457200" rtl="0" algn="l">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KWIC: Keyword-in-</a:t>
            </a:r>
            <a:br>
              <a:rPr lang="en" sz="1800">
                <a:solidFill>
                  <a:srgbClr val="000000"/>
                </a:solidFill>
                <a:latin typeface="Calibri"/>
                <a:ea typeface="Calibri"/>
                <a:cs typeface="Calibri"/>
                <a:sym typeface="Calibri"/>
              </a:rPr>
            </a:br>
            <a:r>
              <a:rPr lang="en" sz="1800">
                <a:solidFill>
                  <a:srgbClr val="000000"/>
                </a:solidFill>
                <a:latin typeface="Calibri"/>
                <a:ea typeface="Calibri"/>
                <a:cs typeface="Calibri"/>
                <a:sym typeface="Calibri"/>
              </a:rPr>
              <a:t>Context Indexing </a:t>
            </a:r>
            <a:br>
              <a:rPr lang="en" sz="1800">
                <a:solidFill>
                  <a:srgbClr val="000000"/>
                </a:solidFill>
                <a:latin typeface="Calibri"/>
                <a:ea typeface="Calibri"/>
                <a:cs typeface="Calibri"/>
                <a:sym typeface="Calibri"/>
              </a:rPr>
            </a:br>
            <a:r>
              <a:rPr lang="en" sz="1800">
                <a:solidFill>
                  <a:srgbClr val="000000"/>
                </a:solidFill>
                <a:latin typeface="Calibri"/>
                <a:ea typeface="Calibri"/>
                <a:cs typeface="Calibri"/>
                <a:sym typeface="Calibri"/>
              </a:rPr>
              <a:t>System</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latin typeface="Calibri"/>
              <a:ea typeface="Calibri"/>
              <a:cs typeface="Calibri"/>
              <a:sym typeface="Calibri"/>
            </a:endParaRPr>
          </a:p>
        </p:txBody>
      </p:sp>
      <p:pic>
        <p:nvPicPr>
          <p:cNvPr id="194" name="Google Shape;194;p26"/>
          <p:cNvPicPr preferRelativeResize="0"/>
          <p:nvPr/>
        </p:nvPicPr>
        <p:blipFill>
          <a:blip r:embed="rId3">
            <a:alphaModFix/>
          </a:blip>
          <a:stretch>
            <a:fillRect/>
          </a:stretch>
        </p:blipFill>
        <p:spPr>
          <a:xfrm>
            <a:off x="3334475" y="1075575"/>
            <a:ext cx="5809526" cy="3769875"/>
          </a:xfrm>
          <a:prstGeom prst="rect">
            <a:avLst/>
          </a:prstGeom>
          <a:noFill/>
          <a:ln>
            <a:noFill/>
          </a:ln>
        </p:spPr>
      </p:pic>
      <p:sp>
        <p:nvSpPr>
          <p:cNvPr id="195" name="Google Shape;195;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6"/>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Gary Chiu</a:t>
            </a:r>
            <a:endParaRPr b="1">
              <a:latin typeface="Lato"/>
              <a:ea typeface="Lato"/>
              <a:cs typeface="Lato"/>
              <a:sym typeface="Lato"/>
            </a:endParaRPr>
          </a:p>
        </p:txBody>
      </p:sp>
      <p:sp>
        <p:nvSpPr>
          <p:cNvPr id="197" name="Google Shape;197;p26"/>
          <p:cNvSpPr txBox="1"/>
          <p:nvPr/>
        </p:nvSpPr>
        <p:spPr>
          <a:xfrm>
            <a:off x="6264600" y="4864300"/>
            <a:ext cx="2544900" cy="16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latin typeface="Lato"/>
                <a:ea typeface="Lato"/>
                <a:cs typeface="Lato"/>
                <a:sym typeface="Lato"/>
              </a:rPr>
              <a:t>Source: [</a:t>
            </a:r>
            <a:r>
              <a:rPr b="1" lang="en" sz="1200">
                <a:latin typeface="Calibri"/>
                <a:ea typeface="Calibri"/>
                <a:cs typeface="Calibri"/>
                <a:sym typeface="Calibri"/>
              </a:rPr>
              <a:t>Peter Lo</a:t>
            </a:r>
            <a:r>
              <a:rPr b="1" lang="en" sz="1000">
                <a:latin typeface="Lato"/>
                <a:ea typeface="Lato"/>
                <a:cs typeface="Lato"/>
                <a:sym typeface="Lato"/>
              </a:rPr>
              <a:t>- (09) ]</a:t>
            </a:r>
            <a:endParaRPr b="1"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evaluation methods</a:t>
            </a:r>
            <a:endParaRPr b="0" sz="2400">
              <a:solidFill>
                <a:srgbClr val="000000"/>
              </a:solidFill>
              <a:latin typeface="Calibri"/>
              <a:ea typeface="Calibri"/>
              <a:cs typeface="Calibri"/>
              <a:sym typeface="Calibri"/>
            </a:endParaRPr>
          </a:p>
        </p:txBody>
      </p:sp>
      <p:sp>
        <p:nvSpPr>
          <p:cNvPr id="203" name="Google Shape;203;p27"/>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SAAM </a:t>
            </a:r>
            <a:r>
              <a:rPr lang="en" sz="1800">
                <a:solidFill>
                  <a:srgbClr val="CCCCCC"/>
                </a:solidFill>
                <a:latin typeface="Calibri"/>
                <a:ea typeface="Calibri"/>
                <a:cs typeface="Calibri"/>
                <a:sym typeface="Calibri"/>
              </a:rPr>
              <a:t>- Software Architecture Analysis Method</a:t>
            </a:r>
            <a:endParaRPr sz="1800">
              <a:solidFill>
                <a:srgbClr val="CCCCCC"/>
              </a:solidFill>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solidFill>
                  <a:srgbClr val="000000"/>
                </a:solidFill>
                <a:latin typeface="Calibri"/>
                <a:ea typeface="Calibri"/>
                <a:cs typeface="Calibri"/>
                <a:sym typeface="Calibri"/>
              </a:rPr>
              <a:t>ATAM </a:t>
            </a:r>
            <a:r>
              <a:rPr lang="en" sz="1800">
                <a:solidFill>
                  <a:srgbClr val="000000"/>
                </a:solidFill>
                <a:latin typeface="Calibri"/>
                <a:ea typeface="Calibri"/>
                <a:cs typeface="Calibri"/>
                <a:sym typeface="Calibri"/>
              </a:rPr>
              <a:t>- Architecture Trade-off Analysis Method </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ALMA </a:t>
            </a:r>
            <a:r>
              <a:rPr lang="en" sz="1800">
                <a:solidFill>
                  <a:srgbClr val="CCCCCC"/>
                </a:solidFill>
                <a:latin typeface="Calibri"/>
                <a:ea typeface="Calibri"/>
                <a:cs typeface="Calibri"/>
                <a:sym typeface="Calibri"/>
              </a:rPr>
              <a:t>- Architecture Level Modifiability Analysis</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PASA </a:t>
            </a:r>
            <a:r>
              <a:rPr lang="en" sz="1800">
                <a:solidFill>
                  <a:srgbClr val="CCCCCC"/>
                </a:solidFill>
                <a:latin typeface="Calibri"/>
                <a:ea typeface="Calibri"/>
                <a:cs typeface="Calibri"/>
                <a:sym typeface="Calibri"/>
              </a:rPr>
              <a:t>- Performance Assessment of Software Architecture</a:t>
            </a:r>
            <a:endParaRPr sz="1800">
              <a:solidFill>
                <a:srgbClr val="CCCCCC"/>
              </a:solidFill>
              <a:latin typeface="Calibri"/>
              <a:ea typeface="Calibri"/>
              <a:cs typeface="Calibri"/>
              <a:sym typeface="Calibri"/>
            </a:endParaRPr>
          </a:p>
        </p:txBody>
      </p:sp>
      <p:sp>
        <p:nvSpPr>
          <p:cNvPr id="204" name="Google Shape;204;p27"/>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205" name="Google Shape;205;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Trade-off Analysis Method (ATAM)</a:t>
            </a:r>
            <a:endParaRPr sz="2400">
              <a:solidFill>
                <a:srgbClr val="000000"/>
              </a:solidFill>
              <a:latin typeface="Calibri"/>
              <a:ea typeface="Calibri"/>
              <a:cs typeface="Calibri"/>
              <a:sym typeface="Calibri"/>
            </a:endParaRPr>
          </a:p>
        </p:txBody>
      </p:sp>
      <p:sp>
        <p:nvSpPr>
          <p:cNvPr id="211" name="Google Shape;211;p28"/>
          <p:cNvSpPr txBox="1"/>
          <p:nvPr>
            <p:ph idx="1" type="body"/>
          </p:nvPr>
        </p:nvSpPr>
        <p:spPr>
          <a:xfrm>
            <a:off x="455525" y="1347600"/>
            <a:ext cx="4738500" cy="3591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ATAM is a scenario-based architecture method for assessing quality attributes such as: </a:t>
            </a:r>
            <a:r>
              <a:rPr b="1" i="1" lang="en" sz="1800">
                <a:solidFill>
                  <a:srgbClr val="000000"/>
                </a:solidFill>
                <a:latin typeface="Calibri"/>
                <a:ea typeface="Calibri"/>
                <a:cs typeface="Calibri"/>
                <a:sym typeface="Calibri"/>
              </a:rPr>
              <a:t>modifiability, portability, Variability, and Functionality</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ATAM aims to promote disciplined reasoning for analysing a SA’s capability with respect to multiple quality attributes. It also helps make trade-offs between competing attributes</a:t>
            </a:r>
            <a:endParaRPr b="1" i="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ATAM is optimized upon Software Architecture Analysis Method (SAAM).</a:t>
            </a:r>
            <a:endParaRPr sz="1800">
              <a:solidFill>
                <a:srgbClr val="000000"/>
              </a:solidFill>
              <a:latin typeface="Calibri"/>
              <a:ea typeface="Calibri"/>
              <a:cs typeface="Calibri"/>
              <a:sym typeface="Calibri"/>
            </a:endParaRPr>
          </a:p>
        </p:txBody>
      </p:sp>
      <p:pic>
        <p:nvPicPr>
          <p:cNvPr id="212" name="Google Shape;212;p28"/>
          <p:cNvPicPr preferRelativeResize="0"/>
          <p:nvPr/>
        </p:nvPicPr>
        <p:blipFill>
          <a:blip r:embed="rId3">
            <a:alphaModFix/>
          </a:blip>
          <a:stretch>
            <a:fillRect/>
          </a:stretch>
        </p:blipFill>
        <p:spPr>
          <a:xfrm>
            <a:off x="5168800" y="1347600"/>
            <a:ext cx="3975324" cy="3539800"/>
          </a:xfrm>
          <a:prstGeom prst="rect">
            <a:avLst/>
          </a:prstGeom>
          <a:noFill/>
          <a:ln>
            <a:noFill/>
          </a:ln>
        </p:spPr>
      </p:pic>
      <p:sp>
        <p:nvSpPr>
          <p:cNvPr id="213" name="Google Shape;213;p28"/>
          <p:cNvSpPr txBox="1"/>
          <p:nvPr/>
        </p:nvSpPr>
        <p:spPr>
          <a:xfrm>
            <a:off x="6307675" y="47808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latin typeface="Lato"/>
                <a:ea typeface="Lato"/>
                <a:cs typeface="Lato"/>
                <a:sym typeface="Lato"/>
              </a:rPr>
              <a:t>Source</a:t>
            </a:r>
            <a:r>
              <a:rPr b="1" lang="en" sz="1000">
                <a:latin typeface="Lato"/>
                <a:ea typeface="Lato"/>
                <a:cs typeface="Lato"/>
                <a:sym typeface="Lato"/>
              </a:rPr>
              <a:t>: [</a:t>
            </a:r>
            <a:r>
              <a:rPr b="1" lang="en" sz="1200">
                <a:solidFill>
                  <a:srgbClr val="444444"/>
                </a:solidFill>
                <a:highlight>
                  <a:schemeClr val="lt1"/>
                </a:highlight>
                <a:latin typeface="Calibri"/>
                <a:ea typeface="Calibri"/>
                <a:cs typeface="Calibri"/>
                <a:sym typeface="Calibri"/>
              </a:rPr>
              <a:t>Hamda Ebrahim</a:t>
            </a:r>
            <a:r>
              <a:rPr b="1" lang="en" sz="1000">
                <a:latin typeface="Lato"/>
                <a:ea typeface="Lato"/>
                <a:cs typeface="Lato"/>
                <a:sym typeface="Lato"/>
              </a:rPr>
              <a:t>2,2015 - (2) ]</a:t>
            </a:r>
            <a:endParaRPr b="1" sz="1000">
              <a:latin typeface="Lato"/>
              <a:ea typeface="Lato"/>
              <a:cs typeface="Lato"/>
              <a:sym typeface="Lato"/>
            </a:endParaRPr>
          </a:p>
        </p:txBody>
      </p:sp>
      <p:sp>
        <p:nvSpPr>
          <p:cNvPr id="214" name="Google Shape;214;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8"/>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Wang LYU</a:t>
            </a:r>
            <a:endParaRPr b="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727650" y="587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Trade-off Analysis Method (ATAM)</a:t>
            </a:r>
            <a:endParaRPr sz="24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221" name="Google Shape;221;p29"/>
          <p:cNvSpPr txBox="1"/>
          <p:nvPr>
            <p:ph idx="1" type="body"/>
          </p:nvPr>
        </p:nvSpPr>
        <p:spPr>
          <a:xfrm>
            <a:off x="727650" y="1333175"/>
            <a:ext cx="7899300" cy="278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Calibri"/>
                <a:ea typeface="Calibri"/>
                <a:cs typeface="Calibri"/>
                <a:sym typeface="Calibri"/>
              </a:rPr>
              <a:t>ATAM calls for the participation and cooperation of three separated groups of people:</a:t>
            </a:r>
            <a:endParaRPr sz="1800">
              <a:solidFill>
                <a:srgbClr val="000000"/>
              </a:solidFill>
              <a:latin typeface="Calibri"/>
              <a:ea typeface="Calibri"/>
              <a:cs typeface="Calibri"/>
              <a:sym typeface="Calibri"/>
            </a:endParaRPr>
          </a:p>
          <a:p>
            <a:pPr indent="-342900" lvl="0" marL="457200" rtl="0" algn="just">
              <a:spcBef>
                <a:spcPts val="1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evaluation team: outsiders</a:t>
            </a:r>
            <a:endParaRPr sz="1800">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Project decision makers:  project manager, customers who invest on the development,architect. </a:t>
            </a:r>
            <a:endParaRPr sz="1800">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Architecture stakeholders: developers, testers, integrators, maintainers, performance engineers, users</a:t>
            </a:r>
            <a:endParaRPr sz="1800">
              <a:solidFill>
                <a:srgbClr val="000000"/>
              </a:solidFill>
              <a:latin typeface="Calibri"/>
              <a:ea typeface="Calibri"/>
              <a:cs typeface="Calibri"/>
              <a:sym typeface="Calibri"/>
            </a:endParaRPr>
          </a:p>
        </p:txBody>
      </p:sp>
      <p:sp>
        <p:nvSpPr>
          <p:cNvPr id="222" name="Google Shape;222;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9"/>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Wang LYU</a:t>
            </a:r>
            <a:endParaRPr b="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727650" y="563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Trade-off Analysis Method (ATAM)</a:t>
            </a:r>
            <a:endParaRPr>
              <a:solidFill>
                <a:srgbClr val="000000"/>
              </a:solidFill>
            </a:endParaRPr>
          </a:p>
        </p:txBody>
      </p:sp>
      <p:sp>
        <p:nvSpPr>
          <p:cNvPr id="229" name="Google Shape;229;p30"/>
          <p:cNvSpPr txBox="1"/>
          <p:nvPr>
            <p:ph idx="1" type="body"/>
          </p:nvPr>
        </p:nvSpPr>
        <p:spPr>
          <a:xfrm>
            <a:off x="727650" y="1143950"/>
            <a:ext cx="8148900" cy="3836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000000"/>
                </a:solidFill>
                <a:latin typeface="Calibri"/>
                <a:ea typeface="Calibri"/>
                <a:cs typeface="Calibri"/>
                <a:sym typeface="Calibri"/>
              </a:rPr>
              <a:t>ATAM consists of </a:t>
            </a:r>
            <a:r>
              <a:rPr lang="en" sz="1800" u="sng">
                <a:solidFill>
                  <a:srgbClr val="000000"/>
                </a:solidFill>
                <a:latin typeface="Calibri"/>
                <a:ea typeface="Calibri"/>
                <a:cs typeface="Calibri"/>
                <a:sym typeface="Calibri"/>
              </a:rPr>
              <a:t>four</a:t>
            </a:r>
            <a:r>
              <a:rPr lang="en" sz="1800">
                <a:solidFill>
                  <a:srgbClr val="000000"/>
                </a:solidFill>
                <a:latin typeface="Calibri"/>
                <a:ea typeface="Calibri"/>
                <a:cs typeface="Calibri"/>
                <a:sym typeface="Calibri"/>
              </a:rPr>
              <a:t> phases:</a:t>
            </a:r>
            <a:endParaRPr sz="1800">
              <a:solidFill>
                <a:srgbClr val="000000"/>
              </a:solidFill>
              <a:latin typeface="Calibri"/>
              <a:ea typeface="Calibri"/>
              <a:cs typeface="Calibri"/>
              <a:sym typeface="Calibri"/>
            </a:endParaRPr>
          </a:p>
          <a:p>
            <a:pPr indent="0" lvl="0" marL="0" rtl="0" algn="just">
              <a:lnSpc>
                <a:spcPct val="100000"/>
              </a:lnSpc>
              <a:spcBef>
                <a:spcPts val="1600"/>
              </a:spcBef>
              <a:spcAft>
                <a:spcPts val="0"/>
              </a:spcAft>
              <a:buNone/>
            </a:pPr>
            <a:r>
              <a:rPr lang="en" sz="1800">
                <a:solidFill>
                  <a:srgbClr val="000000"/>
                </a:solidFill>
                <a:latin typeface="Calibri"/>
                <a:ea typeface="Calibri"/>
                <a:cs typeface="Calibri"/>
                <a:sym typeface="Calibri"/>
              </a:rPr>
              <a:t>Phase 0: P</a:t>
            </a:r>
            <a:r>
              <a:rPr lang="en" sz="1800">
                <a:solidFill>
                  <a:srgbClr val="000000"/>
                </a:solidFill>
                <a:latin typeface="Calibri"/>
                <a:ea typeface="Calibri"/>
                <a:cs typeface="Calibri"/>
                <a:sym typeface="Calibri"/>
              </a:rPr>
              <a:t>artnership and Preparation.</a:t>
            </a:r>
            <a:endParaRPr sz="1800">
              <a:solidFill>
                <a:srgbClr val="000000"/>
              </a:solidFill>
              <a:latin typeface="Calibri"/>
              <a:ea typeface="Calibri"/>
              <a:cs typeface="Calibri"/>
              <a:sym typeface="Calibri"/>
            </a:endParaRPr>
          </a:p>
          <a:p>
            <a:pPr indent="-342900" lvl="0" marL="457200" rtl="0" algn="just">
              <a:lnSpc>
                <a:spcPct val="100000"/>
              </a:lnSpc>
              <a:spcBef>
                <a:spcPts val="10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Project representatives brief evaluators about the project</a:t>
            </a:r>
            <a:endParaRPr sz="1800">
              <a:solidFill>
                <a:srgbClr val="000000"/>
              </a:solidFill>
              <a:latin typeface="Calibri"/>
              <a:ea typeface="Calibri"/>
              <a:cs typeface="Calibri"/>
              <a:sym typeface="Calibri"/>
            </a:endParaRPr>
          </a:p>
          <a:p>
            <a:pPr indent="-342900" lvl="0" marL="457200" rtl="0" algn="just">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Evaluation team examines architecture document to gain an understanding of the architecture and methods involved.</a:t>
            </a:r>
            <a:endParaRPr sz="180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800">
                <a:solidFill>
                  <a:srgbClr val="000000"/>
                </a:solidFill>
                <a:latin typeface="Calibri"/>
                <a:ea typeface="Calibri"/>
                <a:cs typeface="Calibri"/>
                <a:sym typeface="Calibri"/>
              </a:rPr>
              <a:t>Phase 1-2: Evaluation</a:t>
            </a:r>
            <a:endParaRPr sz="1800">
              <a:solidFill>
                <a:srgbClr val="000000"/>
              </a:solidFill>
              <a:latin typeface="Calibri"/>
              <a:ea typeface="Calibri"/>
              <a:cs typeface="Calibri"/>
              <a:sym typeface="Calibri"/>
            </a:endParaRPr>
          </a:p>
          <a:p>
            <a:pPr indent="-342900" lvl="0" marL="457200" rtl="0" algn="just">
              <a:lnSpc>
                <a:spcPct val="100000"/>
              </a:lnSpc>
              <a:spcBef>
                <a:spcPts val="10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Evaluation team begin info gathering and analysis (Phase 1)</a:t>
            </a:r>
            <a:endParaRPr sz="1800">
              <a:solidFill>
                <a:srgbClr val="000000"/>
              </a:solidFill>
              <a:latin typeface="Calibri"/>
              <a:ea typeface="Calibri"/>
              <a:cs typeface="Calibri"/>
              <a:sym typeface="Calibri"/>
            </a:endParaRPr>
          </a:p>
          <a:p>
            <a:pPr indent="-342900" lvl="0" marL="457200" rtl="0" algn="just">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Architecture’s stakeholders join (Phase 2)</a:t>
            </a:r>
            <a:endParaRPr sz="180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800">
                <a:solidFill>
                  <a:srgbClr val="000000"/>
                </a:solidFill>
                <a:latin typeface="Calibri"/>
                <a:ea typeface="Calibri"/>
                <a:cs typeface="Calibri"/>
                <a:sym typeface="Calibri"/>
              </a:rPr>
              <a:t>Phase 3: Follow-up</a:t>
            </a:r>
            <a:endParaRPr sz="1800">
              <a:solidFill>
                <a:srgbClr val="000000"/>
              </a:solidFill>
              <a:latin typeface="Calibri"/>
              <a:ea typeface="Calibri"/>
              <a:cs typeface="Calibri"/>
              <a:sym typeface="Calibri"/>
            </a:endParaRPr>
          </a:p>
          <a:p>
            <a:pPr indent="-342900" lvl="0" marL="457200" rtl="0" algn="just">
              <a:lnSpc>
                <a:spcPct val="100000"/>
              </a:lnSpc>
              <a:spcBef>
                <a:spcPts val="10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Evaluation team delivers a final report which is proofread by architecture’s stakeholders.</a:t>
            </a:r>
            <a:endParaRPr sz="1800">
              <a:solidFill>
                <a:srgbClr val="000000"/>
              </a:solidFill>
              <a:latin typeface="Calibri"/>
              <a:ea typeface="Calibri"/>
              <a:cs typeface="Calibri"/>
              <a:sym typeface="Calibri"/>
            </a:endParaRPr>
          </a:p>
        </p:txBody>
      </p:sp>
      <p:sp>
        <p:nvSpPr>
          <p:cNvPr id="230" name="Google Shape;230;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0"/>
          <p:cNvSpPr txBox="1"/>
          <p:nvPr/>
        </p:nvSpPr>
        <p:spPr>
          <a:xfrm>
            <a:off x="0" y="474985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Wang LYU</a:t>
            </a:r>
            <a:endParaRPr b="1">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76525" y="641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Trade-off Analysis Method (ATAM)</a:t>
            </a:r>
            <a:endParaRPr/>
          </a:p>
        </p:txBody>
      </p:sp>
      <p:sp>
        <p:nvSpPr>
          <p:cNvPr id="237" name="Google Shape;237;p31"/>
          <p:cNvSpPr txBox="1"/>
          <p:nvPr>
            <p:ph idx="1" type="body"/>
          </p:nvPr>
        </p:nvSpPr>
        <p:spPr>
          <a:xfrm>
            <a:off x="729450" y="1329025"/>
            <a:ext cx="7688700" cy="301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latin typeface="Calibri"/>
                <a:ea typeface="Calibri"/>
                <a:cs typeface="Calibri"/>
                <a:sym typeface="Calibri"/>
              </a:rPr>
              <a:t>The Output of ATAM:</a:t>
            </a:r>
            <a:endParaRPr sz="18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 set of risks and nonrisks.</a:t>
            </a:r>
            <a:endParaRPr sz="18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lang="en" sz="1800">
                <a:solidFill>
                  <a:srgbClr val="000000"/>
                </a:solidFill>
                <a:latin typeface="Calibri"/>
                <a:ea typeface="Calibri"/>
                <a:cs typeface="Calibri"/>
                <a:sym typeface="Calibri"/>
              </a:rPr>
              <a:t>Risks: architectural decisions that would lead to undesired consequences.</a:t>
            </a:r>
            <a:endParaRPr sz="18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lang="en" sz="1800">
                <a:solidFill>
                  <a:srgbClr val="000000"/>
                </a:solidFill>
                <a:latin typeface="Calibri"/>
                <a:ea typeface="Calibri"/>
                <a:cs typeface="Calibri"/>
                <a:sym typeface="Calibri"/>
              </a:rPr>
              <a:t>Nonrisks: architectural decisions that are deemed saft.</a:t>
            </a:r>
            <a:endParaRPr sz="18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 set of risk themes</a:t>
            </a:r>
            <a:endParaRPr sz="1800">
              <a:solidFill>
                <a:srgbClr val="000000"/>
              </a:solidFill>
              <a:latin typeface="Calibri"/>
              <a:ea typeface="Calibri"/>
              <a:cs typeface="Calibri"/>
              <a:sym typeface="Calibri"/>
            </a:endParaRPr>
          </a:p>
          <a:p>
            <a:pPr indent="0" lvl="0" marL="457200" rtl="0" algn="l">
              <a:spcBef>
                <a:spcPts val="0"/>
              </a:spcBef>
              <a:spcAft>
                <a:spcPts val="0"/>
              </a:spcAft>
              <a:buNone/>
            </a:pPr>
            <a:r>
              <a:rPr lang="en" sz="1800">
                <a:solidFill>
                  <a:srgbClr val="000000"/>
                </a:solidFill>
              </a:rPr>
              <a:t>Evaluation team examines the found risks to find the overarching themes that unveil the  systematic weakness of the architecture. </a:t>
            </a:r>
            <a:endParaRPr sz="1800">
              <a:solidFill>
                <a:srgbClr val="000000"/>
              </a:solidFill>
            </a:endParaRPr>
          </a:p>
          <a:p>
            <a:pPr indent="-342900" lvl="0" marL="457200" rtl="0" algn="l">
              <a:spcBef>
                <a:spcPts val="1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 set of identified sensitivity and tradeoff points</a:t>
            </a:r>
            <a:endParaRPr sz="1800">
              <a:solidFill>
                <a:srgbClr val="000000"/>
              </a:solidFill>
              <a:latin typeface="Calibri"/>
              <a:ea typeface="Calibri"/>
              <a:cs typeface="Calibri"/>
              <a:sym typeface="Calibri"/>
            </a:endParaRPr>
          </a:p>
        </p:txBody>
      </p:sp>
      <p:sp>
        <p:nvSpPr>
          <p:cNvPr id="238" name="Google Shape;238;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1"/>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Wang LYU</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584875"/>
            <a:ext cx="76887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Agenda</a:t>
            </a:r>
            <a:endParaRPr sz="2400">
              <a:solidFill>
                <a:srgbClr val="000000"/>
              </a:solidFill>
              <a:latin typeface="Calibri"/>
              <a:ea typeface="Calibri"/>
              <a:cs typeface="Calibri"/>
              <a:sym typeface="Calibri"/>
            </a:endParaRPr>
          </a:p>
        </p:txBody>
      </p:sp>
      <p:sp>
        <p:nvSpPr>
          <p:cNvPr id="96" name="Google Shape;96;p14"/>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Basic </a:t>
            </a:r>
            <a:r>
              <a:rPr b="1" lang="en" sz="1800" u="sng">
                <a:solidFill>
                  <a:srgbClr val="000000"/>
                </a:solidFill>
                <a:latin typeface="Calibri"/>
                <a:ea typeface="Calibri"/>
                <a:cs typeface="Calibri"/>
                <a:sym typeface="Calibri"/>
              </a:rPr>
              <a:t>Reason</a:t>
            </a:r>
            <a:r>
              <a:rPr b="1" lang="en" sz="1800">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for Evaluation</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b="1" lang="en" sz="1800" u="sng">
                <a:solidFill>
                  <a:srgbClr val="000000"/>
                </a:solidFill>
                <a:latin typeface="Calibri"/>
                <a:ea typeface="Calibri"/>
                <a:cs typeface="Calibri"/>
                <a:sym typeface="Calibri"/>
              </a:rPr>
              <a:t>Goals</a:t>
            </a:r>
            <a:r>
              <a:rPr b="1" lang="en" sz="1800">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of an architectural assessment</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b="1" lang="en" sz="1800" u="sng">
                <a:solidFill>
                  <a:srgbClr val="000000"/>
                </a:solidFill>
                <a:latin typeface="Calibri"/>
                <a:ea typeface="Calibri"/>
                <a:cs typeface="Calibri"/>
                <a:sym typeface="Calibri"/>
              </a:rPr>
              <a:t>When</a:t>
            </a:r>
            <a:r>
              <a:rPr b="1" lang="en" sz="1800">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do we Evaluate?</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b="1" lang="en" sz="1800" u="sng">
                <a:solidFill>
                  <a:srgbClr val="000000"/>
                </a:solidFill>
                <a:latin typeface="Calibri"/>
                <a:ea typeface="Calibri"/>
                <a:cs typeface="Calibri"/>
                <a:sym typeface="Calibri"/>
              </a:rPr>
              <a:t>Benefits</a:t>
            </a:r>
            <a:r>
              <a:rPr b="1" lang="en" sz="1800">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of Evaluation of Software Architecture</a:t>
            </a:r>
            <a:endParaRPr sz="1800">
              <a:solidFill>
                <a:srgbClr val="000000"/>
              </a:solidFill>
              <a:latin typeface="Calibri"/>
              <a:ea typeface="Calibri"/>
              <a:cs typeface="Calibri"/>
              <a:sym typeface="Calibri"/>
            </a:endParaRPr>
          </a:p>
          <a:p>
            <a:pPr indent="-342900" lvl="0" marL="457200" rtl="0" algn="l">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What is </a:t>
            </a:r>
            <a:r>
              <a:rPr b="1" lang="en" sz="1800" u="sng">
                <a:solidFill>
                  <a:srgbClr val="000000"/>
                </a:solidFill>
                <a:latin typeface="Calibri"/>
                <a:ea typeface="Calibri"/>
                <a:cs typeface="Calibri"/>
                <a:sym typeface="Calibri"/>
              </a:rPr>
              <a:t>after </a:t>
            </a:r>
            <a:r>
              <a:rPr lang="en" sz="1800">
                <a:solidFill>
                  <a:srgbClr val="000000"/>
                </a:solidFill>
                <a:latin typeface="Calibri"/>
                <a:ea typeface="Calibri"/>
                <a:cs typeface="Calibri"/>
                <a:sym typeface="Calibri"/>
              </a:rPr>
              <a:t>the architectural evaluation?</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Architecture evaluation </a:t>
            </a:r>
            <a:r>
              <a:rPr b="1" lang="en" sz="1800" u="sng">
                <a:solidFill>
                  <a:srgbClr val="000000"/>
                </a:solidFill>
                <a:latin typeface="Calibri"/>
                <a:ea typeface="Calibri"/>
                <a:cs typeface="Calibri"/>
                <a:sym typeface="Calibri"/>
              </a:rPr>
              <a:t>methods</a:t>
            </a:r>
            <a:r>
              <a:rPr lang="en" sz="1800">
                <a:solidFill>
                  <a:srgbClr val="000000"/>
                </a:solidFill>
                <a:latin typeface="Calibri"/>
                <a:ea typeface="Calibri"/>
                <a:cs typeface="Calibri"/>
                <a:sym typeface="Calibri"/>
              </a:rPr>
              <a:t> with </a:t>
            </a:r>
            <a:r>
              <a:rPr b="1" lang="en" sz="1800" u="sng">
                <a:solidFill>
                  <a:srgbClr val="000000"/>
                </a:solidFill>
                <a:latin typeface="Calibri"/>
                <a:ea typeface="Calibri"/>
                <a:cs typeface="Calibri"/>
                <a:sym typeface="Calibri"/>
              </a:rPr>
              <a:t>examples</a:t>
            </a:r>
            <a:endParaRPr b="1" sz="1800" u="sng">
              <a:solidFill>
                <a:srgbClr val="000000"/>
              </a:solidFill>
              <a:latin typeface="Calibri"/>
              <a:ea typeface="Calibri"/>
              <a:cs typeface="Calibri"/>
              <a:sym typeface="Calibri"/>
            </a:endParaRPr>
          </a:p>
          <a:p>
            <a:pPr indent="-330200" lvl="1"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SAAM + Example</a:t>
            </a:r>
            <a:endParaRPr sz="1600">
              <a:solidFill>
                <a:srgbClr val="000000"/>
              </a:solidFill>
              <a:latin typeface="Calibri"/>
              <a:ea typeface="Calibri"/>
              <a:cs typeface="Calibri"/>
              <a:sym typeface="Calibri"/>
            </a:endParaRPr>
          </a:p>
          <a:p>
            <a:pPr indent="-330200" lvl="1"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ATAM + Example</a:t>
            </a:r>
            <a:endParaRPr sz="1600">
              <a:solidFill>
                <a:srgbClr val="000000"/>
              </a:solidFill>
              <a:latin typeface="Calibri"/>
              <a:ea typeface="Calibri"/>
              <a:cs typeface="Calibri"/>
              <a:sym typeface="Calibri"/>
            </a:endParaRPr>
          </a:p>
          <a:p>
            <a:pPr indent="-330200" lvl="1"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ALMA + Example</a:t>
            </a:r>
            <a:endParaRPr sz="1600">
              <a:solidFill>
                <a:srgbClr val="000000"/>
              </a:solidFill>
              <a:latin typeface="Calibri"/>
              <a:ea typeface="Calibri"/>
              <a:cs typeface="Calibri"/>
              <a:sym typeface="Calibri"/>
            </a:endParaRPr>
          </a:p>
          <a:p>
            <a:pPr indent="-330200" lvl="1"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PASA + Example</a:t>
            </a:r>
            <a:endParaRPr sz="16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b="1" lang="en" sz="1800" u="sng">
                <a:solidFill>
                  <a:srgbClr val="000000"/>
                </a:solidFill>
                <a:latin typeface="Calibri"/>
                <a:ea typeface="Calibri"/>
                <a:cs typeface="Calibri"/>
                <a:sym typeface="Calibri"/>
              </a:rPr>
              <a:t>Comparison</a:t>
            </a:r>
            <a:endParaRPr sz="1800">
              <a:solidFill>
                <a:srgbClr val="000000"/>
              </a:solidFill>
              <a:latin typeface="Calibri"/>
              <a:ea typeface="Calibri"/>
              <a:cs typeface="Calibri"/>
              <a:sym typeface="Calibri"/>
            </a:endParaRPr>
          </a:p>
        </p:txBody>
      </p:sp>
      <p:sp>
        <p:nvSpPr>
          <p:cNvPr id="97" name="Google Shape;97;p14"/>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98" name="Google Shape;98;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evaluation methods</a:t>
            </a:r>
            <a:endParaRPr b="0" sz="2400">
              <a:solidFill>
                <a:srgbClr val="000000"/>
              </a:solidFill>
              <a:latin typeface="Calibri"/>
              <a:ea typeface="Calibri"/>
              <a:cs typeface="Calibri"/>
              <a:sym typeface="Calibri"/>
            </a:endParaRPr>
          </a:p>
        </p:txBody>
      </p:sp>
      <p:sp>
        <p:nvSpPr>
          <p:cNvPr id="245" name="Google Shape;245;p32"/>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SAAM </a:t>
            </a:r>
            <a:r>
              <a:rPr lang="en" sz="1800">
                <a:solidFill>
                  <a:srgbClr val="CCCCCC"/>
                </a:solidFill>
                <a:latin typeface="Calibri"/>
                <a:ea typeface="Calibri"/>
                <a:cs typeface="Calibri"/>
                <a:sym typeface="Calibri"/>
              </a:rPr>
              <a:t>- Software Architecture Analysis Method</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ATAM </a:t>
            </a:r>
            <a:r>
              <a:rPr lang="en" sz="1800">
                <a:solidFill>
                  <a:srgbClr val="CCCCCC"/>
                </a:solidFill>
                <a:latin typeface="Calibri"/>
                <a:ea typeface="Calibri"/>
                <a:cs typeface="Calibri"/>
                <a:sym typeface="Calibri"/>
              </a:rPr>
              <a:t>- Architecture Trade-off Analysis Method </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b="1" lang="en" sz="1800">
                <a:solidFill>
                  <a:srgbClr val="000000"/>
                </a:solidFill>
                <a:latin typeface="Calibri"/>
                <a:ea typeface="Calibri"/>
                <a:cs typeface="Calibri"/>
                <a:sym typeface="Calibri"/>
              </a:rPr>
              <a:t>ALMA </a:t>
            </a:r>
            <a:r>
              <a:rPr lang="en" sz="1800">
                <a:solidFill>
                  <a:srgbClr val="000000"/>
                </a:solidFill>
                <a:latin typeface="Calibri"/>
                <a:ea typeface="Calibri"/>
                <a:cs typeface="Calibri"/>
                <a:sym typeface="Calibri"/>
              </a:rPr>
              <a:t>- Architecture Level Modifiability Analysis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PASA </a:t>
            </a:r>
            <a:r>
              <a:rPr lang="en" sz="1800">
                <a:solidFill>
                  <a:srgbClr val="CCCCCC"/>
                </a:solidFill>
                <a:latin typeface="Calibri"/>
                <a:ea typeface="Calibri"/>
                <a:cs typeface="Calibri"/>
                <a:sym typeface="Calibri"/>
              </a:rPr>
              <a:t>- Performance Assessment of Software Architecture</a:t>
            </a:r>
            <a:endParaRPr sz="1800">
              <a:solidFill>
                <a:srgbClr val="CCCCCC"/>
              </a:solidFill>
              <a:latin typeface="Calibri"/>
              <a:ea typeface="Calibri"/>
              <a:cs typeface="Calibri"/>
              <a:sym typeface="Calibri"/>
            </a:endParaRPr>
          </a:p>
        </p:txBody>
      </p:sp>
      <p:sp>
        <p:nvSpPr>
          <p:cNvPr id="246" name="Google Shape;246;p32"/>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247" name="Google Shape;247;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727650" y="4988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A</a:t>
            </a:r>
            <a:r>
              <a:rPr b="0" lang="en" sz="2400">
                <a:solidFill>
                  <a:srgbClr val="000000"/>
                </a:solidFill>
                <a:latin typeface="Calibri"/>
                <a:ea typeface="Calibri"/>
                <a:cs typeface="Calibri"/>
                <a:sym typeface="Calibri"/>
              </a:rPr>
              <a:t>rchitecture Level Modifiability Analysis (ALMA)</a:t>
            </a:r>
            <a:endParaRPr sz="2400">
              <a:solidFill>
                <a:srgbClr val="000000"/>
              </a:solidFill>
              <a:latin typeface="Calibri"/>
              <a:ea typeface="Calibri"/>
              <a:cs typeface="Calibri"/>
              <a:sym typeface="Calibri"/>
            </a:endParaRPr>
          </a:p>
        </p:txBody>
      </p:sp>
      <p:sp>
        <p:nvSpPr>
          <p:cNvPr id="253" name="Google Shape;253;p33"/>
          <p:cNvSpPr txBox="1"/>
          <p:nvPr>
            <p:ph idx="1" type="body"/>
          </p:nvPr>
        </p:nvSpPr>
        <p:spPr>
          <a:xfrm>
            <a:off x="729450" y="1347600"/>
            <a:ext cx="75063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Developed around goal-oriented evaluation</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Goal setting is the most important aspect to facilitate other steps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Intended to address modifiability issues:</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Maintenance cost prediction</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Risk assessment</a:t>
            </a:r>
            <a:endParaRPr sz="1800">
              <a:solidFill>
                <a:srgbClr val="000000"/>
              </a:solidFill>
              <a:latin typeface="Calibri"/>
              <a:ea typeface="Calibri"/>
              <a:cs typeface="Calibri"/>
              <a:sym typeface="Calibri"/>
            </a:endParaRPr>
          </a:p>
          <a:p>
            <a:pPr indent="-342900" lvl="1" marL="9144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SA selection</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Typically used before settling on an SA, but can be used to develop legacy systems</a:t>
            </a:r>
            <a:endParaRPr sz="1800">
              <a:solidFill>
                <a:srgbClr val="000000"/>
              </a:solidFill>
              <a:latin typeface="Calibri"/>
              <a:ea typeface="Calibri"/>
              <a:cs typeface="Calibri"/>
              <a:sym typeface="Calibri"/>
            </a:endParaRPr>
          </a:p>
        </p:txBody>
      </p:sp>
      <p:sp>
        <p:nvSpPr>
          <p:cNvPr id="254" name="Google Shape;254;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3"/>
          <p:cNvSpPr txBox="1"/>
          <p:nvPr/>
        </p:nvSpPr>
        <p:spPr>
          <a:xfrm>
            <a:off x="154825" y="4777500"/>
            <a:ext cx="18138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Matthew Dudycz</a:t>
            </a:r>
            <a:endParaRPr b="1">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727650" y="5073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Architecture Level Modifiability Analysis (ALMA)</a:t>
            </a:r>
            <a:endParaRPr sz="2400">
              <a:solidFill>
                <a:srgbClr val="000000"/>
              </a:solidFill>
              <a:latin typeface="Calibri"/>
              <a:ea typeface="Calibri"/>
              <a:cs typeface="Calibri"/>
              <a:sym typeface="Calibri"/>
            </a:endParaRPr>
          </a:p>
        </p:txBody>
      </p:sp>
      <p:sp>
        <p:nvSpPr>
          <p:cNvPr id="261" name="Google Shape;261;p34"/>
          <p:cNvSpPr txBox="1"/>
          <p:nvPr>
            <p:ph idx="1" type="body"/>
          </p:nvPr>
        </p:nvSpPr>
        <p:spPr>
          <a:xfrm>
            <a:off x="729450" y="1347600"/>
            <a:ext cx="36990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Fixed structure of five steps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Differs from SAAM as it does not address the need for differences in techniques</a:t>
            </a:r>
            <a:endParaRPr sz="1800">
              <a:solidFill>
                <a:srgbClr val="000000"/>
              </a:solidFill>
              <a:latin typeface="Calibri"/>
              <a:ea typeface="Calibri"/>
              <a:cs typeface="Calibri"/>
              <a:sym typeface="Calibri"/>
            </a:endParaRPr>
          </a:p>
        </p:txBody>
      </p:sp>
      <p:pic>
        <p:nvPicPr>
          <p:cNvPr id="262" name="Google Shape;262;p34"/>
          <p:cNvPicPr preferRelativeResize="0"/>
          <p:nvPr/>
        </p:nvPicPr>
        <p:blipFill>
          <a:blip r:embed="rId3">
            <a:alphaModFix/>
          </a:blip>
          <a:stretch>
            <a:fillRect/>
          </a:stretch>
        </p:blipFill>
        <p:spPr>
          <a:xfrm>
            <a:off x="4428451" y="1251825"/>
            <a:ext cx="3809800" cy="3591300"/>
          </a:xfrm>
          <a:prstGeom prst="rect">
            <a:avLst/>
          </a:prstGeom>
          <a:noFill/>
          <a:ln>
            <a:noFill/>
          </a:ln>
        </p:spPr>
      </p:pic>
      <p:sp>
        <p:nvSpPr>
          <p:cNvPr id="263" name="Google Shape;263;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4"/>
          <p:cNvSpPr txBox="1"/>
          <p:nvPr/>
        </p:nvSpPr>
        <p:spPr>
          <a:xfrm>
            <a:off x="0" y="4749850"/>
            <a:ext cx="30000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Matthew Dudycz</a:t>
            </a:r>
            <a:endParaRPr/>
          </a:p>
        </p:txBody>
      </p:sp>
      <p:sp>
        <p:nvSpPr>
          <p:cNvPr id="265" name="Google Shape;265;p34"/>
          <p:cNvSpPr txBox="1"/>
          <p:nvPr/>
        </p:nvSpPr>
        <p:spPr>
          <a:xfrm>
            <a:off x="6264600" y="48676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Source: [</a:t>
            </a:r>
            <a:r>
              <a:rPr lang="en" sz="1200">
                <a:latin typeface="Calibri"/>
                <a:ea typeface="Calibri"/>
                <a:cs typeface="Calibri"/>
                <a:sym typeface="Calibri"/>
              </a:rPr>
              <a:t>Lassing, 2002</a:t>
            </a:r>
            <a:r>
              <a:rPr lang="en" sz="1000">
                <a:latin typeface="Lato"/>
                <a:ea typeface="Lato"/>
                <a:cs typeface="Lato"/>
                <a:sym typeface="Lato"/>
              </a:rPr>
              <a:t>- (07) ]</a:t>
            </a:r>
            <a:endParaRPr sz="10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727650" y="4988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2400">
                <a:solidFill>
                  <a:srgbClr val="000000"/>
                </a:solidFill>
                <a:latin typeface="Calibri"/>
                <a:ea typeface="Calibri"/>
                <a:cs typeface="Calibri"/>
                <a:sym typeface="Calibri"/>
              </a:rPr>
              <a:t>Architecture Level Modifiability Analysis (ALMA)</a:t>
            </a:r>
            <a:endParaRPr sz="2400">
              <a:solidFill>
                <a:srgbClr val="000000"/>
              </a:solidFill>
              <a:latin typeface="Calibri"/>
              <a:ea typeface="Calibri"/>
              <a:cs typeface="Calibri"/>
              <a:sym typeface="Calibri"/>
            </a:endParaRPr>
          </a:p>
        </p:txBody>
      </p:sp>
      <p:sp>
        <p:nvSpPr>
          <p:cNvPr id="271" name="Google Shape;271;p35"/>
          <p:cNvSpPr txBox="1"/>
          <p:nvPr>
            <p:ph idx="1" type="body"/>
          </p:nvPr>
        </p:nvSpPr>
        <p:spPr>
          <a:xfrm>
            <a:off x="729450" y="1347600"/>
            <a:ext cx="41418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Set the goal to determine the type of results and techniques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Consults with development team on architecture</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Capture events stakeholders anticipate in the </a:t>
            </a:r>
            <a:r>
              <a:rPr lang="en" sz="1800">
                <a:solidFill>
                  <a:srgbClr val="000000"/>
                </a:solidFill>
                <a:latin typeface="Calibri"/>
                <a:ea typeface="Calibri"/>
                <a:cs typeface="Calibri"/>
                <a:sym typeface="Calibri"/>
              </a:rPr>
              <a:t>future and their likelihood</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Determine the effect on the system</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Review collected analysis for results</a:t>
            </a:r>
            <a:endParaRPr sz="1800">
              <a:solidFill>
                <a:srgbClr val="000000"/>
              </a:solidFill>
              <a:latin typeface="Calibri"/>
              <a:ea typeface="Calibri"/>
              <a:cs typeface="Calibri"/>
              <a:sym typeface="Calibri"/>
            </a:endParaRPr>
          </a:p>
        </p:txBody>
      </p:sp>
      <p:pic>
        <p:nvPicPr>
          <p:cNvPr id="272" name="Google Shape;272;p35"/>
          <p:cNvPicPr preferRelativeResize="0"/>
          <p:nvPr/>
        </p:nvPicPr>
        <p:blipFill>
          <a:blip r:embed="rId3">
            <a:alphaModFix/>
          </a:blip>
          <a:stretch>
            <a:fillRect/>
          </a:stretch>
        </p:blipFill>
        <p:spPr>
          <a:xfrm>
            <a:off x="4982275" y="1251825"/>
            <a:ext cx="3255967" cy="3591300"/>
          </a:xfrm>
          <a:prstGeom prst="rect">
            <a:avLst/>
          </a:prstGeom>
          <a:noFill/>
          <a:ln>
            <a:noFill/>
          </a:ln>
        </p:spPr>
      </p:pic>
      <p:sp>
        <p:nvSpPr>
          <p:cNvPr id="273" name="Google Shape;273;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5"/>
          <p:cNvSpPr txBox="1"/>
          <p:nvPr/>
        </p:nvSpPr>
        <p:spPr>
          <a:xfrm>
            <a:off x="0" y="4749850"/>
            <a:ext cx="30000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Matthew Dudycz</a:t>
            </a:r>
            <a:endParaRPr/>
          </a:p>
        </p:txBody>
      </p:sp>
      <p:sp>
        <p:nvSpPr>
          <p:cNvPr id="275" name="Google Shape;275;p35"/>
          <p:cNvSpPr txBox="1"/>
          <p:nvPr/>
        </p:nvSpPr>
        <p:spPr>
          <a:xfrm>
            <a:off x="6264600" y="48676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Source: [</a:t>
            </a:r>
            <a:r>
              <a:rPr lang="en" sz="1200">
                <a:latin typeface="Calibri"/>
                <a:ea typeface="Calibri"/>
                <a:cs typeface="Calibri"/>
                <a:sym typeface="Calibri"/>
              </a:rPr>
              <a:t>Lassing, 2002</a:t>
            </a:r>
            <a:r>
              <a:rPr lang="en" sz="1000">
                <a:latin typeface="Lato"/>
                <a:ea typeface="Lato"/>
                <a:cs typeface="Lato"/>
                <a:sym typeface="Lato"/>
              </a:rPr>
              <a:t>- (07) ]</a:t>
            </a:r>
            <a:endParaRPr sz="1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727650" y="4987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rgbClr val="000000"/>
                </a:solidFill>
                <a:latin typeface="Calibri"/>
                <a:ea typeface="Calibri"/>
                <a:cs typeface="Calibri"/>
                <a:sym typeface="Calibri"/>
              </a:rPr>
              <a:t>Example:</a:t>
            </a:r>
            <a:r>
              <a:rPr b="0" lang="en" sz="2400">
                <a:solidFill>
                  <a:srgbClr val="000000"/>
                </a:solidFill>
                <a:latin typeface="Calibri"/>
                <a:ea typeface="Calibri"/>
                <a:cs typeface="Calibri"/>
                <a:sym typeface="Calibri"/>
              </a:rPr>
              <a:t> </a:t>
            </a:r>
            <a:r>
              <a:rPr b="0" lang="en" sz="2400">
                <a:solidFill>
                  <a:srgbClr val="000000"/>
                </a:solidFill>
                <a:latin typeface="Calibri"/>
                <a:ea typeface="Calibri"/>
                <a:cs typeface="Calibri"/>
                <a:sym typeface="Calibri"/>
              </a:rPr>
              <a:t>Architecture Level Modifiability Analysis (ALMA)</a:t>
            </a:r>
            <a:endParaRPr sz="2400">
              <a:solidFill>
                <a:srgbClr val="000000"/>
              </a:solidFill>
              <a:latin typeface="Calibri"/>
              <a:ea typeface="Calibri"/>
              <a:cs typeface="Calibri"/>
              <a:sym typeface="Calibri"/>
            </a:endParaRPr>
          </a:p>
        </p:txBody>
      </p:sp>
      <p:sp>
        <p:nvSpPr>
          <p:cNvPr id="281" name="Google Shape;281;p36"/>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Define a goal of maintenance cost prediction based on developer stakeholder needs for budget estimations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Based on view documentation, estimate the size of the architecture</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Development of change scenarios, such as the adapting to environment updates of the system</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Examine potential modifications to existing components based on this change</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Based on the collected information, estimate the amount of work required for maintenance over the coming period</a:t>
            </a:r>
            <a:endParaRPr sz="1800">
              <a:solidFill>
                <a:srgbClr val="000000"/>
              </a:solidFill>
              <a:latin typeface="Calibri"/>
              <a:ea typeface="Calibri"/>
              <a:cs typeface="Calibri"/>
              <a:sym typeface="Calibri"/>
            </a:endParaRPr>
          </a:p>
          <a:p>
            <a:pPr indent="0" lvl="0" marL="0" rtl="0" algn="l">
              <a:spcBef>
                <a:spcPts val="600"/>
              </a:spcBef>
              <a:spcAft>
                <a:spcPts val="0"/>
              </a:spcAft>
              <a:buNone/>
            </a:pPr>
            <a:r>
              <a:t/>
            </a:r>
            <a:endParaRPr sz="1800">
              <a:latin typeface="Calibri"/>
              <a:ea typeface="Calibri"/>
              <a:cs typeface="Calibri"/>
              <a:sym typeface="Calibri"/>
            </a:endParaRPr>
          </a:p>
        </p:txBody>
      </p:sp>
      <p:sp>
        <p:nvSpPr>
          <p:cNvPr id="282" name="Google Shape;282;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nvSpPr>
        <p:spPr>
          <a:xfrm>
            <a:off x="0" y="4705125"/>
            <a:ext cx="30000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Matthew Dudycz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Performance Assessment of Software Architecture (PASA)</a:t>
            </a:r>
            <a:endParaRPr b="0" sz="2400">
              <a:solidFill>
                <a:srgbClr val="000000"/>
              </a:solidFill>
              <a:latin typeface="Calibri"/>
              <a:ea typeface="Calibri"/>
              <a:cs typeface="Calibri"/>
              <a:sym typeface="Calibri"/>
            </a:endParaRPr>
          </a:p>
        </p:txBody>
      </p:sp>
      <p:sp>
        <p:nvSpPr>
          <p:cNvPr id="289" name="Google Shape;289;p37"/>
          <p:cNvSpPr txBox="1"/>
          <p:nvPr>
            <p:ph idx="1" type="body"/>
          </p:nvPr>
        </p:nvSpPr>
        <p:spPr>
          <a:xfrm>
            <a:off x="341550" y="1253000"/>
            <a:ext cx="8076600" cy="3591300"/>
          </a:xfrm>
          <a:prstGeom prst="rect">
            <a:avLst/>
          </a:prstGeom>
        </p:spPr>
        <p:txBody>
          <a:bodyPr anchorCtr="0" anchor="t" bIns="91425" lIns="91425" spcFirstLastPara="1" rIns="91425" wrap="square" tIns="91425">
            <a:noAutofit/>
          </a:bodyPr>
          <a:lstStyle/>
          <a:p>
            <a:pPr indent="-355600" lvl="0" marL="457200" rtl="0" algn="just">
              <a:lnSpc>
                <a:spcPct val="90000"/>
              </a:lnSpc>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Goal</a:t>
            </a:r>
            <a:endParaRPr sz="20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assess the capability of candidate Software Architectures with respect to performance objectives of a System</a:t>
            </a:r>
            <a:endParaRPr sz="1800">
              <a:solidFill>
                <a:srgbClr val="000000"/>
              </a:solidFill>
              <a:latin typeface="Calibri"/>
              <a:ea typeface="Calibri"/>
              <a:cs typeface="Calibri"/>
              <a:sym typeface="Calibri"/>
            </a:endParaRPr>
          </a:p>
          <a:p>
            <a:pPr indent="-317500" lvl="0" marL="457200" rtl="0" algn="just">
              <a:lnSpc>
                <a:spcPct val="90000"/>
              </a:lnSpc>
              <a:spcBef>
                <a:spcPts val="0"/>
              </a:spcBef>
              <a:spcAft>
                <a:spcPts val="0"/>
              </a:spcAft>
              <a:buClr>
                <a:srgbClr val="000000"/>
              </a:buClr>
              <a:buSzPts val="1400"/>
              <a:buFont typeface="Calibri"/>
              <a:buChar char="●"/>
            </a:pPr>
            <a:r>
              <a:rPr lang="en" sz="2000">
                <a:solidFill>
                  <a:srgbClr val="000000"/>
                </a:solidFill>
                <a:latin typeface="Calibri"/>
                <a:ea typeface="Calibri"/>
                <a:cs typeface="Calibri"/>
                <a:sym typeface="Calibri"/>
              </a:rPr>
              <a:t>Focus</a:t>
            </a: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Performance related scenarios </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Other quality attributes (e.g. maintainability)</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Trade-offs between them</a:t>
            </a:r>
            <a:endParaRPr sz="1800">
              <a:solidFill>
                <a:srgbClr val="000000"/>
              </a:solidFill>
              <a:latin typeface="Calibri"/>
              <a:ea typeface="Calibri"/>
              <a:cs typeface="Calibri"/>
              <a:sym typeface="Calibri"/>
            </a:endParaRPr>
          </a:p>
          <a:p>
            <a:pPr indent="-317500" lvl="0" marL="457200" rtl="0" algn="just">
              <a:lnSpc>
                <a:spcPct val="90000"/>
              </a:lnSpc>
              <a:spcBef>
                <a:spcPts val="0"/>
              </a:spcBef>
              <a:spcAft>
                <a:spcPts val="0"/>
              </a:spcAft>
              <a:buClr>
                <a:srgbClr val="000000"/>
              </a:buClr>
              <a:buSzPts val="1400"/>
              <a:buFont typeface="Calibri"/>
              <a:buChar char="●"/>
            </a:pPr>
            <a:r>
              <a:rPr lang="en" sz="2000">
                <a:solidFill>
                  <a:srgbClr val="000000"/>
                </a:solidFill>
                <a:latin typeface="Calibri"/>
                <a:ea typeface="Calibri"/>
                <a:cs typeface="Calibri"/>
                <a:sym typeface="Calibri"/>
              </a:rPr>
              <a:t>Domain</a:t>
            </a: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Web-based Systems</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Embedded Systems</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Real-time Systems</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Financial</a:t>
            </a:r>
            <a:endParaRPr sz="1800">
              <a:solidFill>
                <a:srgbClr val="000000"/>
              </a:solidFill>
              <a:latin typeface="Calibri"/>
              <a:ea typeface="Calibri"/>
              <a:cs typeface="Calibri"/>
              <a:sym typeface="Calibri"/>
            </a:endParaRPr>
          </a:p>
        </p:txBody>
      </p:sp>
      <p:sp>
        <p:nvSpPr>
          <p:cNvPr id="290" name="Google Shape;290;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nvSpPr>
        <p:spPr>
          <a:xfrm>
            <a:off x="154825" y="4777500"/>
            <a:ext cx="19197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Chengyuan Zhang</a:t>
            </a:r>
            <a:endParaRPr b="1">
              <a:latin typeface="Lato"/>
              <a:ea typeface="Lato"/>
              <a:cs typeface="Lato"/>
              <a:sym typeface="Lato"/>
            </a:endParaRPr>
          </a:p>
        </p:txBody>
      </p:sp>
      <p:sp>
        <p:nvSpPr>
          <p:cNvPr id="292" name="Google Shape;292;p37"/>
          <p:cNvSpPr txBox="1"/>
          <p:nvPr/>
        </p:nvSpPr>
        <p:spPr>
          <a:xfrm>
            <a:off x="6264600" y="48443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Source: [</a:t>
            </a:r>
            <a:r>
              <a:rPr lang="en" sz="1200">
                <a:highlight>
                  <a:srgbClr val="FFFFFF"/>
                </a:highlight>
                <a:latin typeface="Calibri"/>
                <a:ea typeface="Calibri"/>
                <a:cs typeface="Calibri"/>
                <a:sym typeface="Calibri"/>
              </a:rPr>
              <a:t>R. Kazman</a:t>
            </a:r>
            <a:r>
              <a:rPr lang="en" sz="1200">
                <a:latin typeface="Calibri"/>
                <a:ea typeface="Calibri"/>
                <a:cs typeface="Calibri"/>
                <a:sym typeface="Calibri"/>
              </a:rPr>
              <a:t>, 1999 - </a:t>
            </a:r>
            <a:r>
              <a:rPr lang="en" sz="1000">
                <a:latin typeface="Lato"/>
                <a:ea typeface="Lato"/>
                <a:cs typeface="Lato"/>
                <a:sym typeface="Lato"/>
              </a:rPr>
              <a:t>(03) ]</a:t>
            </a:r>
            <a:endParaRPr sz="10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evaluation methods</a:t>
            </a:r>
            <a:endParaRPr b="0" sz="2400">
              <a:solidFill>
                <a:srgbClr val="000000"/>
              </a:solidFill>
              <a:latin typeface="Calibri"/>
              <a:ea typeface="Calibri"/>
              <a:cs typeface="Calibri"/>
              <a:sym typeface="Calibri"/>
            </a:endParaRPr>
          </a:p>
        </p:txBody>
      </p:sp>
      <p:sp>
        <p:nvSpPr>
          <p:cNvPr id="298" name="Google Shape;298;p38"/>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SAAM </a:t>
            </a:r>
            <a:r>
              <a:rPr lang="en" sz="1800">
                <a:solidFill>
                  <a:srgbClr val="CCCCCC"/>
                </a:solidFill>
                <a:latin typeface="Calibri"/>
                <a:ea typeface="Calibri"/>
                <a:cs typeface="Calibri"/>
                <a:sym typeface="Calibri"/>
              </a:rPr>
              <a:t>- Software Architecture Analysis Method</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ATAM </a:t>
            </a:r>
            <a:r>
              <a:rPr lang="en" sz="1800">
                <a:solidFill>
                  <a:srgbClr val="CCCCCC"/>
                </a:solidFill>
                <a:latin typeface="Calibri"/>
                <a:ea typeface="Calibri"/>
                <a:cs typeface="Calibri"/>
                <a:sym typeface="Calibri"/>
              </a:rPr>
              <a:t>- Architecture Trade-off Analysis Method </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ALMA </a:t>
            </a:r>
            <a:r>
              <a:rPr lang="en" sz="1800">
                <a:solidFill>
                  <a:srgbClr val="CCCCCC"/>
                </a:solidFill>
                <a:latin typeface="Calibri"/>
                <a:ea typeface="Calibri"/>
                <a:cs typeface="Calibri"/>
                <a:sym typeface="Calibri"/>
              </a:rPr>
              <a:t>- Architecture Level Modifiability Analysis</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b="1" lang="en" sz="1800">
                <a:solidFill>
                  <a:srgbClr val="000000"/>
                </a:solidFill>
                <a:latin typeface="Calibri"/>
                <a:ea typeface="Calibri"/>
                <a:cs typeface="Calibri"/>
                <a:sym typeface="Calibri"/>
              </a:rPr>
              <a:t>PASA </a:t>
            </a:r>
            <a:r>
              <a:rPr lang="en" sz="1800">
                <a:solidFill>
                  <a:srgbClr val="000000"/>
                </a:solidFill>
                <a:latin typeface="Calibri"/>
                <a:ea typeface="Calibri"/>
                <a:cs typeface="Calibri"/>
                <a:sym typeface="Calibri"/>
              </a:rPr>
              <a:t>- Performance Assessment of Software Architecture</a:t>
            </a:r>
            <a:endParaRPr sz="1800">
              <a:solidFill>
                <a:srgbClr val="000000"/>
              </a:solidFill>
              <a:latin typeface="Calibri"/>
              <a:ea typeface="Calibri"/>
              <a:cs typeface="Calibri"/>
              <a:sym typeface="Calibri"/>
            </a:endParaRPr>
          </a:p>
        </p:txBody>
      </p:sp>
      <p:sp>
        <p:nvSpPr>
          <p:cNvPr id="299" name="Google Shape;299;p38"/>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300" name="Google Shape;300;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Performance Assessment of Software Architecture (PASA)</a:t>
            </a:r>
            <a:endParaRPr b="0" sz="2400">
              <a:solidFill>
                <a:srgbClr val="000000"/>
              </a:solidFill>
              <a:latin typeface="Calibri"/>
              <a:ea typeface="Calibri"/>
              <a:cs typeface="Calibri"/>
              <a:sym typeface="Calibri"/>
            </a:endParaRPr>
          </a:p>
        </p:txBody>
      </p:sp>
      <p:sp>
        <p:nvSpPr>
          <p:cNvPr id="306" name="Google Shape;306;p39"/>
          <p:cNvSpPr txBox="1"/>
          <p:nvPr>
            <p:ph idx="1" type="body"/>
          </p:nvPr>
        </p:nvSpPr>
        <p:spPr>
          <a:xfrm>
            <a:off x="341550" y="1253000"/>
            <a:ext cx="8076600" cy="3591300"/>
          </a:xfrm>
          <a:prstGeom prst="rect">
            <a:avLst/>
          </a:prstGeom>
        </p:spPr>
        <p:txBody>
          <a:bodyPr anchorCtr="0" anchor="t" bIns="91425" lIns="91425" spcFirstLastPara="1" rIns="91425" wrap="square" tIns="91425">
            <a:noAutofit/>
          </a:bodyPr>
          <a:lstStyle/>
          <a:p>
            <a:pPr indent="-355600" lvl="0" marL="457200" rtl="0" algn="just">
              <a:lnSpc>
                <a:spcPct val="90000"/>
              </a:lnSpc>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Goal</a:t>
            </a:r>
            <a:endParaRPr sz="20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assess the capability of candidate Software Architectures with respect to performance objectives of a System</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Char char="●"/>
            </a:pPr>
            <a:r>
              <a:rPr lang="en" sz="2000">
                <a:solidFill>
                  <a:srgbClr val="000000"/>
                </a:solidFill>
                <a:latin typeface="Calibri"/>
                <a:ea typeface="Calibri"/>
                <a:cs typeface="Calibri"/>
                <a:sym typeface="Calibri"/>
              </a:rPr>
              <a:t>Focus</a:t>
            </a: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Performance related scenarios </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Other quality attributes (e.g. maintainability)</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Trade-offs between them</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Char char="●"/>
            </a:pPr>
            <a:r>
              <a:rPr lang="en" sz="2000">
                <a:solidFill>
                  <a:srgbClr val="000000"/>
                </a:solidFill>
                <a:latin typeface="Calibri"/>
                <a:ea typeface="Calibri"/>
                <a:cs typeface="Calibri"/>
                <a:sym typeface="Calibri"/>
              </a:rPr>
              <a:t>Domain</a:t>
            </a:r>
            <a:r>
              <a:rPr lang="en"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Web-based Systems</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Embedded Systems</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Real-time Systems</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Financial</a:t>
            </a:r>
            <a:endParaRPr sz="1800">
              <a:solidFill>
                <a:srgbClr val="000000"/>
              </a:solidFill>
              <a:latin typeface="Calibri"/>
              <a:ea typeface="Calibri"/>
              <a:cs typeface="Calibri"/>
              <a:sym typeface="Calibri"/>
            </a:endParaRPr>
          </a:p>
        </p:txBody>
      </p:sp>
      <p:sp>
        <p:nvSpPr>
          <p:cNvPr id="307" name="Google Shape;307;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9"/>
          <p:cNvSpPr txBox="1"/>
          <p:nvPr/>
        </p:nvSpPr>
        <p:spPr>
          <a:xfrm>
            <a:off x="154825" y="4777500"/>
            <a:ext cx="19197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Chengyuan Zhang</a:t>
            </a:r>
            <a:endParaRPr b="1">
              <a:latin typeface="Lato"/>
              <a:ea typeface="Lato"/>
              <a:cs typeface="Lato"/>
              <a:sym typeface="Lato"/>
            </a:endParaRPr>
          </a:p>
        </p:txBody>
      </p:sp>
      <p:sp>
        <p:nvSpPr>
          <p:cNvPr id="309" name="Google Shape;309;p39"/>
          <p:cNvSpPr txBox="1"/>
          <p:nvPr/>
        </p:nvSpPr>
        <p:spPr>
          <a:xfrm>
            <a:off x="6264600" y="48443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Source: [</a:t>
            </a:r>
            <a:r>
              <a:rPr lang="en" sz="1200">
                <a:highlight>
                  <a:schemeClr val="lt1"/>
                </a:highlight>
                <a:latin typeface="Calibri"/>
                <a:ea typeface="Calibri"/>
                <a:cs typeface="Calibri"/>
                <a:sym typeface="Calibri"/>
              </a:rPr>
              <a:t>R. Kazman</a:t>
            </a:r>
            <a:r>
              <a:rPr lang="en" sz="1200">
                <a:latin typeface="Calibri"/>
                <a:ea typeface="Calibri"/>
                <a:cs typeface="Calibri"/>
                <a:sym typeface="Calibri"/>
              </a:rPr>
              <a:t>, 1999 - </a:t>
            </a:r>
            <a:r>
              <a:rPr lang="en" sz="1000">
                <a:latin typeface="Lato"/>
                <a:ea typeface="Lato"/>
                <a:cs typeface="Lato"/>
                <a:sym typeface="Lato"/>
              </a:rPr>
              <a:t>(03) ]</a:t>
            </a:r>
            <a:endParaRPr sz="10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The process model of PASA</a:t>
            </a:r>
            <a:endParaRPr b="0" sz="2400">
              <a:solidFill>
                <a:srgbClr val="000000"/>
              </a:solidFill>
              <a:latin typeface="Calibri"/>
              <a:ea typeface="Calibri"/>
              <a:cs typeface="Calibri"/>
              <a:sym typeface="Calibri"/>
            </a:endParaRPr>
          </a:p>
        </p:txBody>
      </p:sp>
      <p:pic>
        <p:nvPicPr>
          <p:cNvPr id="315" name="Google Shape;315;p40"/>
          <p:cNvPicPr preferRelativeResize="0"/>
          <p:nvPr/>
        </p:nvPicPr>
        <p:blipFill>
          <a:blip r:embed="rId3">
            <a:alphaModFix/>
          </a:blip>
          <a:stretch>
            <a:fillRect/>
          </a:stretch>
        </p:blipFill>
        <p:spPr>
          <a:xfrm>
            <a:off x="1947850" y="1675425"/>
            <a:ext cx="5248275" cy="2390775"/>
          </a:xfrm>
          <a:prstGeom prst="rect">
            <a:avLst/>
          </a:prstGeom>
          <a:noFill/>
          <a:ln>
            <a:noFill/>
          </a:ln>
        </p:spPr>
      </p:pic>
      <p:sp>
        <p:nvSpPr>
          <p:cNvPr id="316" name="Google Shape;316;p40"/>
          <p:cNvSpPr txBox="1"/>
          <p:nvPr/>
        </p:nvSpPr>
        <p:spPr>
          <a:xfrm>
            <a:off x="6105050" y="4826500"/>
            <a:ext cx="2748600" cy="24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Source: [</a:t>
            </a:r>
            <a:r>
              <a:rPr lang="en" sz="1200">
                <a:latin typeface="Calibri"/>
                <a:ea typeface="Calibri"/>
                <a:cs typeface="Calibri"/>
                <a:sym typeface="Calibri"/>
              </a:rPr>
              <a:t>Muhammad Ali Babar,2004 - (6)</a:t>
            </a:r>
            <a:r>
              <a:rPr lang="en" sz="1000">
                <a:latin typeface="Lato"/>
                <a:ea typeface="Lato"/>
                <a:cs typeface="Lato"/>
                <a:sym typeface="Lato"/>
              </a:rPr>
              <a:t>]</a:t>
            </a:r>
            <a:endParaRPr sz="1000">
              <a:latin typeface="Lato"/>
              <a:ea typeface="Lato"/>
              <a:cs typeface="Lato"/>
              <a:sym typeface="Lato"/>
            </a:endParaRPr>
          </a:p>
        </p:txBody>
      </p:sp>
      <p:sp>
        <p:nvSpPr>
          <p:cNvPr id="317" name="Google Shape;317;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0"/>
          <p:cNvSpPr txBox="1"/>
          <p:nvPr/>
        </p:nvSpPr>
        <p:spPr>
          <a:xfrm>
            <a:off x="154825" y="4777500"/>
            <a:ext cx="19197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Chengyuan Zhang</a:t>
            </a:r>
            <a:endParaRPr b="1">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0" y="584875"/>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Calibri"/>
                <a:ea typeface="Calibri"/>
                <a:cs typeface="Calibri"/>
                <a:sym typeface="Calibri"/>
              </a:rPr>
              <a:t>Example: </a:t>
            </a:r>
            <a:r>
              <a:rPr b="0" lang="en" sz="2400">
                <a:solidFill>
                  <a:srgbClr val="000000"/>
                </a:solidFill>
                <a:latin typeface="Calibri"/>
                <a:ea typeface="Calibri"/>
                <a:cs typeface="Calibri"/>
                <a:sym typeface="Calibri"/>
              </a:rPr>
              <a:t>Performance Assessment of Software Architecture (PASA)</a:t>
            </a:r>
            <a:endParaRPr b="0" sz="2400">
              <a:solidFill>
                <a:srgbClr val="000000"/>
              </a:solidFill>
              <a:latin typeface="Calibri"/>
              <a:ea typeface="Calibri"/>
              <a:cs typeface="Calibri"/>
              <a:sym typeface="Calibri"/>
            </a:endParaRPr>
          </a:p>
        </p:txBody>
      </p:sp>
      <p:sp>
        <p:nvSpPr>
          <p:cNvPr id="324" name="Google Shape;324;p41"/>
          <p:cNvSpPr txBox="1"/>
          <p:nvPr>
            <p:ph idx="1" type="body"/>
          </p:nvPr>
        </p:nvSpPr>
        <p:spPr>
          <a:xfrm>
            <a:off x="361650" y="1322275"/>
            <a:ext cx="8420700" cy="3591300"/>
          </a:xfrm>
          <a:prstGeom prst="rect">
            <a:avLst/>
          </a:prstGeom>
        </p:spPr>
        <p:txBody>
          <a:bodyPr anchorCtr="0" anchor="t" bIns="91425" lIns="91425" spcFirstLastPara="1" rIns="91425" wrap="square" tIns="91425">
            <a:noAutofit/>
          </a:bodyPr>
          <a:lstStyle/>
          <a:p>
            <a:pPr indent="0" lvl="0" marL="0" rtl="0" algn="just">
              <a:lnSpc>
                <a:spcPct val="90000"/>
              </a:lnSpc>
              <a:spcBef>
                <a:spcPts val="600"/>
              </a:spcBef>
              <a:spcAft>
                <a:spcPts val="0"/>
              </a:spcAft>
              <a:buNone/>
            </a:pPr>
            <a:r>
              <a:rPr lang="en" sz="2000">
                <a:solidFill>
                  <a:srgbClr val="000000"/>
                </a:solidFill>
                <a:latin typeface="Calibri"/>
                <a:ea typeface="Calibri"/>
                <a:cs typeface="Calibri"/>
                <a:sym typeface="Calibri"/>
              </a:rPr>
              <a:t>Take the final project for example</a:t>
            </a:r>
            <a:endParaRPr sz="1800">
              <a:latin typeface="Arial"/>
              <a:ea typeface="Arial"/>
              <a:cs typeface="Arial"/>
              <a:sym typeface="Arial"/>
            </a:endParaRPr>
          </a:p>
          <a:p>
            <a:pPr indent="-342900" lvl="0" marL="457200" rtl="0" algn="just">
              <a:lnSpc>
                <a:spcPct val="90000"/>
              </a:lnSpc>
              <a:spcBef>
                <a:spcPts val="60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Arrange an evaluation group including either members of the project or other people</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Give the presentation about the overview of the software architecture and offer the documents arranged during the period of designing the architecture</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Offer the comprehensive test cases or user cases to the evaluation group </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Identify other quality </a:t>
            </a:r>
            <a:r>
              <a:rPr lang="en" sz="1800">
                <a:solidFill>
                  <a:srgbClr val="000000"/>
                </a:solidFill>
                <a:latin typeface="Calibri"/>
                <a:ea typeface="Calibri"/>
                <a:cs typeface="Calibri"/>
                <a:sym typeface="Calibri"/>
              </a:rPr>
              <a:t>attributes</a:t>
            </a:r>
            <a:r>
              <a:rPr lang="en" sz="1800">
                <a:solidFill>
                  <a:srgbClr val="000000"/>
                </a:solidFill>
                <a:latin typeface="Calibri"/>
                <a:ea typeface="Calibri"/>
                <a:cs typeface="Calibri"/>
                <a:sym typeface="Calibri"/>
              </a:rPr>
              <a:t> in the architecture like useability and scalability </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Deliver the preparation documents to the final evaluation group and start to give a detailed analysis </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At the same time, find out the alternative strategies and give an overall </a:t>
            </a:r>
            <a:r>
              <a:rPr lang="en" sz="1800">
                <a:solidFill>
                  <a:srgbClr val="000000"/>
                </a:solidFill>
                <a:latin typeface="Calibri"/>
                <a:ea typeface="Calibri"/>
                <a:cs typeface="Calibri"/>
                <a:sym typeface="Calibri"/>
              </a:rPr>
              <a:t>comparison</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AutoNum type="arabicPeriod"/>
            </a:pPr>
            <a:r>
              <a:rPr lang="en" sz="1800">
                <a:solidFill>
                  <a:srgbClr val="000000"/>
                </a:solidFill>
                <a:latin typeface="Calibri"/>
                <a:ea typeface="Calibri"/>
                <a:cs typeface="Calibri"/>
                <a:sym typeface="Calibri"/>
              </a:rPr>
              <a:t>Present the results or give the official documents</a:t>
            </a:r>
            <a:endParaRPr sz="1800">
              <a:solidFill>
                <a:srgbClr val="000000"/>
              </a:solidFill>
              <a:latin typeface="Calibri"/>
              <a:ea typeface="Calibri"/>
              <a:cs typeface="Calibri"/>
              <a:sym typeface="Calibri"/>
            </a:endParaRPr>
          </a:p>
        </p:txBody>
      </p:sp>
      <p:sp>
        <p:nvSpPr>
          <p:cNvPr id="325" name="Google Shape;325;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1"/>
          <p:cNvSpPr txBox="1"/>
          <p:nvPr/>
        </p:nvSpPr>
        <p:spPr>
          <a:xfrm>
            <a:off x="154825" y="4777500"/>
            <a:ext cx="19197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Chengyuan Zhang</a:t>
            </a:r>
            <a:endParaRPr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Basic Reason for Evaluation</a:t>
            </a:r>
            <a:endParaRPr sz="2400">
              <a:solidFill>
                <a:srgbClr val="000000"/>
              </a:solidFill>
              <a:latin typeface="Calibri"/>
              <a:ea typeface="Calibri"/>
              <a:cs typeface="Calibri"/>
              <a:sym typeface="Calibri"/>
            </a:endParaRPr>
          </a:p>
        </p:txBody>
      </p:sp>
      <p:sp>
        <p:nvSpPr>
          <p:cNvPr id="104" name="Google Shape;104;p15"/>
          <p:cNvSpPr txBox="1"/>
          <p:nvPr>
            <p:ph idx="1" type="body"/>
          </p:nvPr>
        </p:nvSpPr>
        <p:spPr>
          <a:xfrm>
            <a:off x="729450" y="1166675"/>
            <a:ext cx="7934700" cy="3591300"/>
          </a:xfrm>
          <a:prstGeom prst="rect">
            <a:avLst/>
          </a:prstGeom>
        </p:spPr>
        <p:txBody>
          <a:bodyPr anchorCtr="0" anchor="t" bIns="91425" lIns="91425" spcFirstLastPara="1" rIns="91425" wrap="square" tIns="91425">
            <a:noAutofit/>
          </a:bodyPr>
          <a:lstStyle/>
          <a:p>
            <a:pPr indent="0" lvl="0" marL="0" rtl="0" algn="just">
              <a:lnSpc>
                <a:spcPct val="100000"/>
              </a:lnSpc>
              <a:spcBef>
                <a:spcPts val="800"/>
              </a:spcBef>
              <a:spcAft>
                <a:spcPts val="0"/>
              </a:spcAft>
              <a:buNone/>
            </a:pPr>
            <a:r>
              <a:rPr lang="en" sz="1800">
                <a:solidFill>
                  <a:srgbClr val="000000"/>
                </a:solidFill>
                <a:latin typeface="Calibri"/>
                <a:ea typeface="Calibri"/>
                <a:cs typeface="Calibri"/>
                <a:sym typeface="Calibri"/>
              </a:rPr>
              <a:t>Architecture is so </a:t>
            </a:r>
            <a:r>
              <a:rPr b="1" lang="en" sz="1800">
                <a:solidFill>
                  <a:srgbClr val="000000"/>
                </a:solidFill>
                <a:latin typeface="Calibri"/>
                <a:ea typeface="Calibri"/>
                <a:cs typeface="Calibri"/>
                <a:sym typeface="Calibri"/>
              </a:rPr>
              <a:t>vital </a:t>
            </a:r>
            <a:r>
              <a:rPr lang="en" sz="1800">
                <a:solidFill>
                  <a:srgbClr val="000000"/>
                </a:solidFill>
                <a:latin typeface="Calibri"/>
                <a:ea typeface="Calibri"/>
                <a:cs typeface="Calibri"/>
                <a:sym typeface="Calibri"/>
              </a:rPr>
              <a:t>for the </a:t>
            </a:r>
            <a:r>
              <a:rPr b="1" lang="en" sz="1800">
                <a:solidFill>
                  <a:schemeClr val="dk1"/>
                </a:solidFill>
                <a:latin typeface="Calibri"/>
                <a:ea typeface="Calibri"/>
                <a:cs typeface="Calibri"/>
                <a:sym typeface="Calibri"/>
              </a:rPr>
              <a:t>success </a:t>
            </a:r>
            <a:r>
              <a:rPr lang="en" sz="1800">
                <a:solidFill>
                  <a:srgbClr val="000000"/>
                </a:solidFill>
                <a:latin typeface="Calibri"/>
                <a:ea typeface="Calibri"/>
                <a:cs typeface="Calibri"/>
                <a:sym typeface="Calibri"/>
              </a:rPr>
              <a:t>of any system, </a:t>
            </a:r>
            <a:endParaRPr sz="1800">
              <a:solidFill>
                <a:srgbClr val="000000"/>
              </a:solidFill>
              <a:latin typeface="Calibri"/>
              <a:ea typeface="Calibri"/>
              <a:cs typeface="Calibri"/>
              <a:sym typeface="Calibri"/>
            </a:endParaRPr>
          </a:p>
          <a:p>
            <a:pPr indent="-342900" lvl="0" marL="457200" rtl="0" algn="just">
              <a:lnSpc>
                <a:spcPct val="100000"/>
              </a:lnSpc>
              <a:spcBef>
                <a:spcPts val="8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assess and evaluate it</a:t>
            </a:r>
            <a:endParaRPr sz="1800">
              <a:solidFill>
                <a:srgbClr val="000000"/>
              </a:solidFill>
              <a:latin typeface="Calibri"/>
              <a:ea typeface="Calibri"/>
              <a:cs typeface="Calibri"/>
              <a:sym typeface="Calibri"/>
            </a:endParaRPr>
          </a:p>
          <a:p>
            <a:pPr indent="-342900" lvl="0" marL="457200" rtl="0" algn="just">
              <a:lnSpc>
                <a:spcPct val="100000"/>
              </a:lnSpc>
              <a:spcBef>
                <a:spcPts val="0"/>
              </a:spcBef>
              <a:spcAft>
                <a:spcPts val="0"/>
              </a:spcAft>
              <a:buSzPts val="1800"/>
              <a:buFont typeface="Calibri"/>
              <a:buChar char="-"/>
            </a:pPr>
            <a:r>
              <a:rPr lang="en" sz="1800">
                <a:solidFill>
                  <a:srgbClr val="000000"/>
                </a:solidFill>
                <a:latin typeface="Calibri"/>
                <a:ea typeface="Calibri"/>
                <a:cs typeface="Calibri"/>
                <a:sym typeface="Calibri"/>
              </a:rPr>
              <a:t>identify </a:t>
            </a:r>
            <a:r>
              <a:rPr b="1" lang="en" sz="1800">
                <a:solidFill>
                  <a:srgbClr val="FF0000"/>
                </a:solidFill>
                <a:latin typeface="Calibri"/>
                <a:ea typeface="Calibri"/>
                <a:cs typeface="Calibri"/>
                <a:sym typeface="Calibri"/>
              </a:rPr>
              <a:t>flaws </a:t>
            </a:r>
            <a:r>
              <a:rPr lang="en" sz="1800">
                <a:solidFill>
                  <a:srgbClr val="000000"/>
                </a:solidFill>
                <a:latin typeface="Calibri"/>
                <a:ea typeface="Calibri"/>
                <a:cs typeface="Calibri"/>
                <a:sym typeface="Calibri"/>
              </a:rPr>
              <a:t>and </a:t>
            </a:r>
            <a:r>
              <a:rPr b="1" lang="en" sz="1800">
                <a:solidFill>
                  <a:srgbClr val="FF0000"/>
                </a:solidFill>
                <a:latin typeface="Calibri"/>
                <a:ea typeface="Calibri"/>
                <a:cs typeface="Calibri"/>
                <a:sym typeface="Calibri"/>
              </a:rPr>
              <a:t>risks </a:t>
            </a:r>
            <a:r>
              <a:rPr lang="en" sz="1800">
                <a:solidFill>
                  <a:srgbClr val="000000"/>
                </a:solidFill>
                <a:latin typeface="Calibri"/>
                <a:ea typeface="Calibri"/>
                <a:cs typeface="Calibri"/>
                <a:sym typeface="Calibri"/>
              </a:rPr>
              <a:t>early</a:t>
            </a:r>
            <a:endParaRPr sz="1800">
              <a:solidFill>
                <a:srgbClr val="000000"/>
              </a:solidFill>
              <a:latin typeface="Calibri"/>
              <a:ea typeface="Calibri"/>
              <a:cs typeface="Calibri"/>
              <a:sym typeface="Calibri"/>
            </a:endParaRPr>
          </a:p>
          <a:p>
            <a:pPr indent="-342900" lvl="0" marL="457200" rtl="0" algn="just">
              <a:lnSpc>
                <a:spcPct val="100000"/>
              </a:lnSpc>
              <a:spcBef>
                <a:spcPts val="0"/>
              </a:spcBef>
              <a:spcAft>
                <a:spcPts val="0"/>
              </a:spcAft>
              <a:buSzPts val="1800"/>
              <a:buFont typeface="Calibri"/>
              <a:buChar char="-"/>
            </a:pPr>
            <a:r>
              <a:rPr b="1" lang="en" sz="1800">
                <a:solidFill>
                  <a:schemeClr val="accent5"/>
                </a:solidFill>
                <a:latin typeface="Calibri"/>
                <a:ea typeface="Calibri"/>
                <a:cs typeface="Calibri"/>
                <a:sym typeface="Calibri"/>
              </a:rPr>
              <a:t>mitigate </a:t>
            </a:r>
            <a:r>
              <a:rPr lang="en" sz="1800">
                <a:solidFill>
                  <a:srgbClr val="000000"/>
                </a:solidFill>
                <a:latin typeface="Calibri"/>
                <a:ea typeface="Calibri"/>
                <a:cs typeface="Calibri"/>
                <a:sym typeface="Calibri"/>
              </a:rPr>
              <a:t>those risks before the costs become too high to manage effectively</a:t>
            </a:r>
            <a:endParaRPr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b="1" sz="1800">
              <a:solidFill>
                <a:srgbClr val="000000"/>
              </a:solidFill>
              <a:latin typeface="Calibri"/>
              <a:ea typeface="Calibri"/>
              <a:cs typeface="Calibri"/>
              <a:sym typeface="Calibri"/>
            </a:endParaRPr>
          </a:p>
          <a:p>
            <a:pPr indent="0" lvl="0" marL="0" rtl="0" algn="just">
              <a:lnSpc>
                <a:spcPct val="100000"/>
              </a:lnSpc>
              <a:spcBef>
                <a:spcPts val="1600"/>
              </a:spcBef>
              <a:spcAft>
                <a:spcPts val="0"/>
              </a:spcAft>
              <a:buNone/>
            </a:pPr>
            <a:r>
              <a:rPr lang="en" sz="1800">
                <a:solidFill>
                  <a:srgbClr val="000000"/>
                </a:solidFill>
                <a:latin typeface="Calibri"/>
                <a:ea typeface="Calibri"/>
                <a:cs typeface="Calibri"/>
                <a:sym typeface="Calibri"/>
              </a:rPr>
              <a:t>House Analogy</a:t>
            </a:r>
            <a:endParaRPr sz="1800">
              <a:solidFill>
                <a:srgbClr val="000000"/>
              </a:solidFill>
              <a:latin typeface="Calibri"/>
              <a:ea typeface="Calibri"/>
              <a:cs typeface="Calibri"/>
              <a:sym typeface="Calibri"/>
            </a:endParaRPr>
          </a:p>
          <a:p>
            <a:pPr indent="-342900" lvl="0" marL="457200" rtl="0" algn="just">
              <a:lnSpc>
                <a:spcPct val="100000"/>
              </a:lnSpc>
              <a:spcBef>
                <a:spcPts val="1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Spend extra time on blueprint, then proceed to build if blueprint is perfect</a:t>
            </a:r>
            <a:endParaRPr b="1" sz="1800">
              <a:solidFill>
                <a:srgbClr val="000000"/>
              </a:solidFill>
              <a:latin typeface="Calibri"/>
              <a:ea typeface="Calibri"/>
              <a:cs typeface="Calibri"/>
              <a:sym typeface="Calibri"/>
            </a:endParaRPr>
          </a:p>
        </p:txBody>
      </p:sp>
      <p:sp>
        <p:nvSpPr>
          <p:cNvPr id="105" name="Google Shape;105;p15"/>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2"/>
          <p:cNvSpPr txBox="1"/>
          <p:nvPr>
            <p:ph idx="1" type="body"/>
          </p:nvPr>
        </p:nvSpPr>
        <p:spPr>
          <a:xfrm>
            <a:off x="638950" y="2111251"/>
            <a:ext cx="7697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0000"/>
                </a:solidFill>
                <a:latin typeface="Calibri"/>
                <a:ea typeface="Calibri"/>
                <a:cs typeface="Calibri"/>
                <a:sym typeface="Calibri"/>
              </a:rPr>
              <a:t>Comparison</a:t>
            </a:r>
            <a:r>
              <a:rPr lang="en" sz="2400">
                <a:solidFill>
                  <a:srgbClr val="000000"/>
                </a:solidFill>
                <a:latin typeface="Calibri"/>
                <a:ea typeface="Calibri"/>
                <a:cs typeface="Calibri"/>
                <a:sym typeface="Calibri"/>
              </a:rPr>
              <a:t> of SA Evaluation Methods</a:t>
            </a:r>
            <a:endParaRPr sz="2400">
              <a:solidFill>
                <a:srgbClr val="000000"/>
              </a:solidFill>
              <a:latin typeface="Calibri"/>
              <a:ea typeface="Calibri"/>
              <a:cs typeface="Calibri"/>
              <a:sym typeface="Calibri"/>
            </a:endParaRPr>
          </a:p>
        </p:txBody>
      </p:sp>
      <p:sp>
        <p:nvSpPr>
          <p:cNvPr id="332" name="Google Shape;332;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42"/>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graphicFrame>
        <p:nvGraphicFramePr>
          <p:cNvPr id="338" name="Google Shape;338;p43"/>
          <p:cNvGraphicFramePr/>
          <p:nvPr/>
        </p:nvGraphicFramePr>
        <p:xfrm>
          <a:off x="13" y="-35425"/>
          <a:ext cx="3000000" cy="3000000"/>
        </p:xfrm>
        <a:graphic>
          <a:graphicData uri="http://schemas.openxmlformats.org/drawingml/2006/table">
            <a:tbl>
              <a:tblPr>
                <a:noFill/>
                <a:tableStyleId>{51B9E2D8-F1D3-4B78-8B78-4123D03819AF}</a:tableStyleId>
              </a:tblPr>
              <a:tblGrid>
                <a:gridCol w="741700"/>
                <a:gridCol w="1550750"/>
                <a:gridCol w="928575"/>
                <a:gridCol w="2004125"/>
                <a:gridCol w="1530275"/>
                <a:gridCol w="1219875"/>
                <a:gridCol w="1168675"/>
              </a:tblGrid>
              <a:tr h="517350">
                <a:tc>
                  <a:txBody>
                    <a:bodyPr/>
                    <a:lstStyle/>
                    <a:p>
                      <a:pPr indent="0" lvl="0" marL="0" rtl="0" algn="ctr">
                        <a:spcBef>
                          <a:spcPts val="0"/>
                        </a:spcBef>
                        <a:spcAft>
                          <a:spcPts val="0"/>
                        </a:spcAft>
                        <a:buNone/>
                      </a:pPr>
                      <a:r>
                        <a:rPr b="1" lang="en" sz="1100">
                          <a:latin typeface="Calibri"/>
                          <a:ea typeface="Calibri"/>
                          <a:cs typeface="Calibri"/>
                          <a:sym typeface="Calibri"/>
                        </a:rPr>
                        <a:t>Method</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100">
                          <a:latin typeface="Calibri"/>
                          <a:ea typeface="Calibri"/>
                          <a:cs typeface="Calibri"/>
                          <a:sym typeface="Calibri"/>
                        </a:rPr>
                        <a:t>Main Objective</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100">
                          <a:latin typeface="Calibri"/>
                          <a:ea typeface="Calibri"/>
                          <a:cs typeface="Calibri"/>
                          <a:sym typeface="Calibri"/>
                        </a:rPr>
                        <a:t>Assessed Quality</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100">
                          <a:latin typeface="Calibri"/>
                          <a:ea typeface="Calibri"/>
                          <a:cs typeface="Calibri"/>
                          <a:sym typeface="Calibri"/>
                        </a:rPr>
                        <a:t>Strengths</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100">
                          <a:latin typeface="Calibri"/>
                          <a:ea typeface="Calibri"/>
                          <a:cs typeface="Calibri"/>
                          <a:sym typeface="Calibri"/>
                        </a:rPr>
                        <a:t>Weakness</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100">
                          <a:latin typeface="Calibri"/>
                          <a:ea typeface="Calibri"/>
                          <a:cs typeface="Calibri"/>
                          <a:sym typeface="Calibri"/>
                        </a:rPr>
                        <a:t>System Type applicable for</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100">
                          <a:latin typeface="Calibri"/>
                          <a:ea typeface="Calibri"/>
                          <a:cs typeface="Calibri"/>
                          <a:sym typeface="Calibri"/>
                        </a:rPr>
                        <a:t>Addressed QAs</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117225">
                <a:tc>
                  <a:txBody>
                    <a:bodyPr/>
                    <a:lstStyle/>
                    <a:p>
                      <a:pPr indent="0" lvl="0" marL="0" rtl="0" algn="ctr">
                        <a:spcBef>
                          <a:spcPts val="0"/>
                        </a:spcBef>
                        <a:spcAft>
                          <a:spcPts val="0"/>
                        </a:spcAft>
                        <a:buNone/>
                      </a:pPr>
                      <a:r>
                        <a:rPr b="1" lang="en" sz="1100">
                          <a:latin typeface="Calibri"/>
                          <a:ea typeface="Calibri"/>
                          <a:cs typeface="Calibri"/>
                          <a:sym typeface="Calibri"/>
                        </a:rPr>
                        <a:t>SAAM</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1100">
                          <a:latin typeface="Calibri"/>
                          <a:ea typeface="Calibri"/>
                          <a:cs typeface="Calibri"/>
                          <a:sym typeface="Calibri"/>
                        </a:rPr>
                        <a:t>Architectural suitability and</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Risks analysis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M</a:t>
                      </a:r>
                      <a:r>
                        <a:rPr lang="en" sz="1100">
                          <a:latin typeface="Calibri"/>
                          <a:ea typeface="Calibri"/>
                          <a:cs typeface="Calibri"/>
                          <a:sym typeface="Calibri"/>
                        </a:rPr>
                        <a:t>odifiability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88900" rtl="0" algn="l">
                        <a:lnSpc>
                          <a:spcPct val="115000"/>
                        </a:lnSpc>
                        <a:spcBef>
                          <a:spcPts val="0"/>
                        </a:spcBef>
                        <a:spcAft>
                          <a:spcPts val="0"/>
                        </a:spcAft>
                        <a:buNone/>
                      </a:pPr>
                      <a:r>
                        <a:rPr lang="en" sz="1100">
                          <a:latin typeface="Calibri"/>
                          <a:ea typeface="Calibri"/>
                          <a:cs typeface="Calibri"/>
                          <a:sym typeface="Calibri"/>
                        </a:rPr>
                        <a:t>Good for evaluating the evolution of the system through scenarios,</a:t>
                      </a:r>
                      <a:endParaRPr sz="1100">
                        <a:latin typeface="Calibri"/>
                        <a:ea typeface="Calibri"/>
                        <a:cs typeface="Calibri"/>
                        <a:sym typeface="Calibri"/>
                      </a:endParaRPr>
                    </a:p>
                    <a:p>
                      <a:pPr indent="0" lvl="0" marL="0" marR="88900" rtl="0" algn="l">
                        <a:lnSpc>
                          <a:spcPct val="115000"/>
                        </a:lnSpc>
                        <a:spcBef>
                          <a:spcPts val="0"/>
                        </a:spcBef>
                        <a:spcAft>
                          <a:spcPts val="0"/>
                        </a:spcAft>
                        <a:buNone/>
                      </a:pPr>
                      <a:r>
                        <a:rPr lang="en" sz="1100">
                          <a:latin typeface="Calibri"/>
                          <a:ea typeface="Calibri"/>
                          <a:cs typeface="Calibri"/>
                          <a:sym typeface="Calibri"/>
                        </a:rPr>
                        <a:t>Identifies areas of high complexity </a:t>
                      </a:r>
                      <a:endParaRPr sz="11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88900" marR="88900" rtl="0" algn="l">
                        <a:lnSpc>
                          <a:spcPct val="115000"/>
                        </a:lnSpc>
                        <a:spcBef>
                          <a:spcPts val="0"/>
                        </a:spcBef>
                        <a:spcAft>
                          <a:spcPts val="0"/>
                        </a:spcAft>
                        <a:buNone/>
                      </a:pPr>
                      <a:r>
                        <a:rPr lang="en" sz="1100">
                          <a:latin typeface="Calibri"/>
                          <a:ea typeface="Calibri"/>
                          <a:cs typeface="Calibri"/>
                          <a:sym typeface="Calibri"/>
                        </a:rPr>
                        <a:t>Not as detailed as ATAM (utility tree, architecture approaches, etc.)</a:t>
                      </a:r>
                      <a:endParaRPr sz="11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latin typeface="Calibri"/>
                          <a:ea typeface="Calibri"/>
                          <a:cs typeface="Calibri"/>
                          <a:sym typeface="Calibri"/>
                        </a:rPr>
                        <a:t>All</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1100">
                          <a:latin typeface="Calibri"/>
                          <a:ea typeface="Calibri"/>
                          <a:cs typeface="Calibri"/>
                          <a:sym typeface="Calibri"/>
                        </a:rPr>
                        <a:t>Mainly modifiability</a:t>
                      </a:r>
                      <a:endParaRPr sz="1100">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 sz="1100">
                          <a:latin typeface="Calibri"/>
                          <a:ea typeface="Calibri"/>
                          <a:cs typeface="Calibri"/>
                          <a:sym typeface="Calibri"/>
                        </a:rPr>
                        <a:t>but can be adapted for</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Others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10575">
                <a:tc>
                  <a:txBody>
                    <a:bodyPr/>
                    <a:lstStyle/>
                    <a:p>
                      <a:pPr indent="0" lvl="0" marL="0" rtl="0" algn="ctr">
                        <a:spcBef>
                          <a:spcPts val="0"/>
                        </a:spcBef>
                        <a:spcAft>
                          <a:spcPts val="0"/>
                        </a:spcAft>
                        <a:buNone/>
                      </a:pPr>
                      <a:r>
                        <a:rPr b="1" lang="en" sz="1100">
                          <a:latin typeface="Calibri"/>
                          <a:ea typeface="Calibri"/>
                          <a:cs typeface="Calibri"/>
                          <a:sym typeface="Calibri"/>
                        </a:rPr>
                        <a:t>ATAM</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1100">
                          <a:latin typeface="Calibri"/>
                          <a:ea typeface="Calibri"/>
                          <a:cs typeface="Calibri"/>
                          <a:sym typeface="Calibri"/>
                        </a:rPr>
                        <a:t>Sensitivity and tradeoff analysis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Modifiability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0" marR="88900" rtl="0" algn="l">
                        <a:lnSpc>
                          <a:spcPct val="115000"/>
                        </a:lnSpc>
                        <a:spcBef>
                          <a:spcPts val="0"/>
                        </a:spcBef>
                        <a:spcAft>
                          <a:spcPts val="0"/>
                        </a:spcAft>
                        <a:buNone/>
                      </a:pPr>
                      <a:r>
                        <a:rPr lang="en" sz="1100">
                          <a:latin typeface="Calibri"/>
                          <a:ea typeface="Calibri"/>
                          <a:cs typeface="Calibri"/>
                          <a:sym typeface="Calibri"/>
                        </a:rPr>
                        <a:t>Scenarios </a:t>
                      </a:r>
                      <a:r>
                        <a:rPr lang="en" sz="1100">
                          <a:latin typeface="Calibri"/>
                          <a:ea typeface="Calibri"/>
                          <a:cs typeface="Calibri"/>
                          <a:sym typeface="Calibri"/>
                        </a:rPr>
                        <a:t>g</a:t>
                      </a:r>
                      <a:r>
                        <a:rPr lang="en" sz="1100">
                          <a:latin typeface="Calibri"/>
                          <a:ea typeface="Calibri"/>
                          <a:cs typeface="Calibri"/>
                          <a:sym typeface="Calibri"/>
                        </a:rPr>
                        <a:t>eneration based on Requirements, Applicable for static and dynamic properties, Quality utility tree</a:t>
                      </a:r>
                      <a:endParaRPr sz="11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88900" marR="88900" rtl="0" algn="l">
                        <a:lnSpc>
                          <a:spcPct val="115000"/>
                        </a:lnSpc>
                        <a:spcBef>
                          <a:spcPts val="0"/>
                        </a:spcBef>
                        <a:spcAft>
                          <a:spcPts val="0"/>
                        </a:spcAft>
                        <a:buNone/>
                      </a:pPr>
                      <a:r>
                        <a:rPr lang="en" sz="1100">
                          <a:latin typeface="Calibri"/>
                          <a:ea typeface="Calibri"/>
                          <a:cs typeface="Calibri"/>
                          <a:sym typeface="Calibri"/>
                        </a:rPr>
                        <a:t>Requires detailed technical knowledge</a:t>
                      </a:r>
                      <a:endParaRPr sz="11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latin typeface="Calibri"/>
                          <a:ea typeface="Calibri"/>
                          <a:cs typeface="Calibri"/>
                          <a:sym typeface="Calibri"/>
                        </a:rPr>
                        <a:t>All</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Multiple QAs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23500">
                <a:tc>
                  <a:txBody>
                    <a:bodyPr/>
                    <a:lstStyle/>
                    <a:p>
                      <a:pPr indent="0" lvl="0" marL="0" rtl="0" algn="ctr">
                        <a:spcBef>
                          <a:spcPts val="0"/>
                        </a:spcBef>
                        <a:spcAft>
                          <a:spcPts val="0"/>
                        </a:spcAft>
                        <a:buNone/>
                      </a:pPr>
                      <a:r>
                        <a:rPr b="1" lang="en" sz="1100">
                          <a:latin typeface="Calibri"/>
                          <a:ea typeface="Calibri"/>
                          <a:cs typeface="Calibri"/>
                          <a:sym typeface="Calibri"/>
                        </a:rPr>
                        <a:t>ALMA</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Maintenance cost prediction,</a:t>
                      </a:r>
                      <a:endParaRPr sz="1100">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 sz="1100">
                          <a:latin typeface="Calibri"/>
                          <a:ea typeface="Calibri"/>
                          <a:cs typeface="Calibri"/>
                          <a:sym typeface="Calibri"/>
                        </a:rPr>
                        <a:t>Risk assessment, </a:t>
                      </a:r>
                      <a:r>
                        <a:rPr lang="en" sz="1100">
                          <a:latin typeface="Calibri"/>
                          <a:ea typeface="Calibri"/>
                          <a:cs typeface="Calibri"/>
                          <a:sym typeface="Calibri"/>
                        </a:rPr>
                        <a:t>a</a:t>
                      </a:r>
                      <a:r>
                        <a:rPr lang="en" sz="1100">
                          <a:latin typeface="Calibri"/>
                          <a:ea typeface="Calibri"/>
                          <a:cs typeface="Calibri"/>
                          <a:sym typeface="Calibri"/>
                        </a:rPr>
                        <a:t>rchitectures comparison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Modifiability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Scenario generation stopping criterion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Restricted</a:t>
                      </a:r>
                      <a:r>
                        <a:rPr lang="en" sz="1100">
                          <a:latin typeface="Calibri"/>
                          <a:ea typeface="Calibri"/>
                          <a:cs typeface="Calibri"/>
                          <a:sym typeface="Calibri"/>
                        </a:rPr>
                        <a:t> set of case studies and concentrates on static properties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Business </a:t>
                      </a:r>
                      <a:r>
                        <a:rPr lang="en" sz="1100">
                          <a:latin typeface="Calibri"/>
                          <a:ea typeface="Calibri"/>
                          <a:cs typeface="Calibri"/>
                          <a:sym typeface="Calibri"/>
                        </a:rPr>
                        <a:t>information</a:t>
                      </a:r>
                      <a:r>
                        <a:rPr lang="en" sz="1100">
                          <a:latin typeface="Calibri"/>
                          <a:ea typeface="Calibri"/>
                          <a:cs typeface="Calibri"/>
                          <a:sym typeface="Calibri"/>
                        </a:rPr>
                        <a:t> systems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Reusability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49700">
                <a:tc>
                  <a:txBody>
                    <a:bodyPr/>
                    <a:lstStyle/>
                    <a:p>
                      <a:pPr indent="0" lvl="0" marL="0" rtl="0" algn="ctr">
                        <a:spcBef>
                          <a:spcPts val="0"/>
                        </a:spcBef>
                        <a:spcAft>
                          <a:spcPts val="0"/>
                        </a:spcAft>
                        <a:buNone/>
                      </a:pPr>
                      <a:r>
                        <a:rPr b="1" lang="en" sz="1100">
                          <a:latin typeface="Calibri"/>
                          <a:ea typeface="Calibri"/>
                          <a:cs typeface="Calibri"/>
                          <a:sym typeface="Calibri"/>
                        </a:rPr>
                        <a:t>PASA</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Runtime quality attributes, Capability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Performance</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Available for multiple lifecycle of the software, usage of both qualitative and quantitative techniques </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Overlook the modifiability and other quality attributes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Web-based System, Embedded System</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9" name="Google Shape;339;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3"/>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341" name="Google Shape;341;p43"/>
          <p:cNvSpPr txBox="1"/>
          <p:nvPr/>
        </p:nvSpPr>
        <p:spPr>
          <a:xfrm>
            <a:off x="4572000" y="4844300"/>
            <a:ext cx="42375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Source: [</a:t>
            </a:r>
            <a:r>
              <a:rPr lang="en" sz="1200">
                <a:latin typeface="Calibri"/>
                <a:ea typeface="Calibri"/>
                <a:cs typeface="Calibri"/>
                <a:sym typeface="Calibri"/>
              </a:rPr>
              <a:t>P. Shanmugapriya</a:t>
            </a:r>
            <a:r>
              <a:rPr lang="en" sz="1200">
                <a:latin typeface="Calibri"/>
                <a:ea typeface="Calibri"/>
                <a:cs typeface="Calibri"/>
                <a:sym typeface="Calibri"/>
              </a:rPr>
              <a:t>, 2012- </a:t>
            </a:r>
            <a:r>
              <a:rPr lang="en" sz="1000">
                <a:latin typeface="Lato"/>
                <a:ea typeface="Lato"/>
                <a:cs typeface="Lato"/>
                <a:sym typeface="Lato"/>
              </a:rPr>
              <a:t>(04), </a:t>
            </a:r>
            <a:r>
              <a:rPr lang="en" sz="1200">
                <a:latin typeface="Calibri"/>
                <a:ea typeface="Calibri"/>
                <a:cs typeface="Calibri"/>
                <a:sym typeface="Calibri"/>
              </a:rPr>
              <a:t>Muhammad Ali Babar = (06)</a:t>
            </a:r>
            <a:r>
              <a:rPr lang="en" sz="1000">
                <a:latin typeface="Lato"/>
                <a:ea typeface="Lato"/>
                <a:cs typeface="Lato"/>
                <a:sym typeface="Lato"/>
              </a:rPr>
              <a:t> ]</a:t>
            </a:r>
            <a:endParaRPr sz="10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729450" y="584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L</a:t>
            </a:r>
            <a:r>
              <a:rPr lang="en" sz="2400">
                <a:latin typeface="Calibri"/>
                <a:ea typeface="Calibri"/>
                <a:cs typeface="Calibri"/>
                <a:sym typeface="Calibri"/>
              </a:rPr>
              <a:t>ogical partitioning of the work </a:t>
            </a:r>
            <a:endParaRPr sz="2400">
              <a:latin typeface="Calibri"/>
              <a:ea typeface="Calibri"/>
              <a:cs typeface="Calibri"/>
              <a:sym typeface="Calibri"/>
            </a:endParaRPr>
          </a:p>
        </p:txBody>
      </p:sp>
      <p:sp>
        <p:nvSpPr>
          <p:cNvPr id="347" name="Google Shape;347;p44"/>
          <p:cNvSpPr txBox="1"/>
          <p:nvPr>
            <p:ph idx="1" type="body"/>
          </p:nvPr>
        </p:nvSpPr>
        <p:spPr>
          <a:xfrm>
            <a:off x="729450" y="1224675"/>
            <a:ext cx="7688700" cy="3704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Chengyuan Zhang</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PASA</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Process model of PASA</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A simple flow of PASA</a:t>
            </a:r>
            <a:endParaRPr b="1" sz="1400">
              <a:solidFill>
                <a:schemeClr val="dk2"/>
              </a:solidFill>
              <a:latin typeface="Raleway"/>
              <a:ea typeface="Raleway"/>
              <a:cs typeface="Raleway"/>
              <a:sym typeface="Raleway"/>
            </a:endParaRPr>
          </a:p>
          <a:p>
            <a:pPr indent="0" lvl="0" marL="914400" rtl="0" algn="l">
              <a:lnSpc>
                <a:spcPct val="100000"/>
              </a:lnSpc>
              <a:spcBef>
                <a:spcPts val="0"/>
              </a:spcBef>
              <a:spcAft>
                <a:spcPts val="0"/>
              </a:spcAft>
              <a:buNone/>
            </a:pPr>
            <a:r>
              <a:t/>
            </a:r>
            <a:endParaRPr b="1" sz="1400">
              <a:solidFill>
                <a:schemeClr val="dk2"/>
              </a:solidFill>
              <a:latin typeface="Raleway"/>
              <a:ea typeface="Raleway"/>
              <a:cs typeface="Raleway"/>
              <a:sym typeface="Raleway"/>
            </a:endParaRPr>
          </a:p>
          <a:p>
            <a:pPr indent="-317500" lvl="0" marL="4572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Gary Chiu</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SAAM -- Overview, Steps, Diagram, Example, Pros/Cons</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Basic Reason for Evaluation</a:t>
            </a:r>
            <a:endParaRPr b="1" sz="14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b="1" sz="1400">
              <a:solidFill>
                <a:schemeClr val="dk2"/>
              </a:solidFill>
              <a:latin typeface="Raleway"/>
              <a:ea typeface="Raleway"/>
              <a:cs typeface="Raleway"/>
              <a:sym typeface="Raleway"/>
            </a:endParaRPr>
          </a:p>
          <a:p>
            <a:pPr indent="-317500" lvl="0" marL="457200" marR="0" rtl="0" algn="l">
              <a:lnSpc>
                <a:spcPct val="100000"/>
              </a:lnSpc>
              <a:spcBef>
                <a:spcPts val="0"/>
              </a:spcBef>
              <a:spcAft>
                <a:spcPts val="0"/>
              </a:spcAft>
              <a:buClr>
                <a:schemeClr val="dk2"/>
              </a:buClr>
              <a:buSzPts val="1400"/>
              <a:buFont typeface="Raleway"/>
              <a:buChar char="➔"/>
            </a:pPr>
            <a:r>
              <a:rPr b="1" lang="en" sz="1400">
                <a:solidFill>
                  <a:srgbClr val="000000"/>
                </a:solidFill>
                <a:latin typeface="Raleway"/>
                <a:ea typeface="Raleway"/>
                <a:cs typeface="Raleway"/>
                <a:sym typeface="Raleway"/>
              </a:rPr>
              <a:t>Matthew Dudycz</a:t>
            </a:r>
            <a:endParaRPr b="1" sz="1400">
              <a:solidFill>
                <a:srgbClr val="000000"/>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ALMA</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Process and breakdown</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Specialization of method</a:t>
            </a:r>
            <a:endParaRPr b="1" sz="1400">
              <a:solidFill>
                <a:schemeClr val="dk2"/>
              </a:solidFill>
              <a:latin typeface="Raleway"/>
              <a:ea typeface="Raleway"/>
              <a:cs typeface="Raleway"/>
              <a:sym typeface="Raleway"/>
            </a:endParaRPr>
          </a:p>
        </p:txBody>
      </p:sp>
      <p:sp>
        <p:nvSpPr>
          <p:cNvPr id="348" name="Google Shape;348;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44"/>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729450" y="584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Continue...</a:t>
            </a:r>
            <a:endParaRPr sz="2400">
              <a:latin typeface="Calibri"/>
              <a:ea typeface="Calibri"/>
              <a:cs typeface="Calibri"/>
              <a:sym typeface="Calibri"/>
            </a:endParaRPr>
          </a:p>
        </p:txBody>
      </p:sp>
      <p:sp>
        <p:nvSpPr>
          <p:cNvPr id="355" name="Google Shape;355;p45"/>
          <p:cNvSpPr txBox="1"/>
          <p:nvPr>
            <p:ph idx="1" type="body"/>
          </p:nvPr>
        </p:nvSpPr>
        <p:spPr>
          <a:xfrm>
            <a:off x="729450" y="1224675"/>
            <a:ext cx="7688700" cy="3846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Vatsal Shah </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Set the flow of a topic presentation</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Introduction, Importance of architecture evaluation</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Study &amp; </a:t>
            </a:r>
            <a:r>
              <a:rPr b="1" lang="en" sz="1400">
                <a:solidFill>
                  <a:schemeClr val="dk2"/>
                </a:solidFill>
                <a:latin typeface="Raleway"/>
                <a:ea typeface="Raleway"/>
                <a:cs typeface="Raleway"/>
                <a:sym typeface="Raleway"/>
              </a:rPr>
              <a:t>Comparison</a:t>
            </a:r>
            <a:r>
              <a:rPr b="1" lang="en" sz="1400">
                <a:solidFill>
                  <a:schemeClr val="dk2"/>
                </a:solidFill>
                <a:latin typeface="Raleway"/>
                <a:ea typeface="Raleway"/>
                <a:cs typeface="Raleway"/>
                <a:sym typeface="Raleway"/>
              </a:rPr>
              <a:t> with presented architecture methods</a:t>
            </a:r>
            <a:endParaRPr b="1" sz="1400">
              <a:solidFill>
                <a:schemeClr val="dk2"/>
              </a:solidFill>
              <a:latin typeface="Raleway"/>
              <a:ea typeface="Raleway"/>
              <a:cs typeface="Raleway"/>
              <a:sym typeface="Raleway"/>
            </a:endParaRPr>
          </a:p>
          <a:p>
            <a:pPr indent="0" lvl="0" marL="914400" rtl="0" algn="l">
              <a:lnSpc>
                <a:spcPct val="100000"/>
              </a:lnSpc>
              <a:spcBef>
                <a:spcPts val="0"/>
              </a:spcBef>
              <a:spcAft>
                <a:spcPts val="0"/>
              </a:spcAft>
              <a:buNone/>
            </a:pPr>
            <a:r>
              <a:t/>
            </a:r>
            <a:endParaRPr b="1" sz="1400">
              <a:solidFill>
                <a:schemeClr val="dk2"/>
              </a:solidFill>
              <a:latin typeface="Raleway"/>
              <a:ea typeface="Raleway"/>
              <a:cs typeface="Raleway"/>
              <a:sym typeface="Raleway"/>
            </a:endParaRPr>
          </a:p>
          <a:p>
            <a:pPr indent="-317500" lvl="0" marL="4572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Wang Lyu</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Study </a:t>
            </a:r>
            <a:r>
              <a:rPr b="1" lang="en" sz="1400">
                <a:solidFill>
                  <a:schemeClr val="dk2"/>
                </a:solidFill>
                <a:latin typeface="Raleway"/>
                <a:ea typeface="Raleway"/>
                <a:cs typeface="Raleway"/>
                <a:sym typeface="Raleway"/>
              </a:rPr>
              <a:t>ATAM evaluation method</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ATAM </a:t>
            </a:r>
            <a:r>
              <a:rPr b="1" lang="en" sz="1400">
                <a:solidFill>
                  <a:schemeClr val="dk2"/>
                </a:solidFill>
                <a:latin typeface="Raleway"/>
                <a:ea typeface="Raleway"/>
                <a:cs typeface="Raleway"/>
                <a:sym typeface="Raleway"/>
              </a:rPr>
              <a:t>participants</a:t>
            </a:r>
            <a:r>
              <a:rPr b="1" lang="en" sz="1400">
                <a:solidFill>
                  <a:schemeClr val="dk2"/>
                </a:solidFill>
                <a:latin typeface="Raleway"/>
                <a:ea typeface="Raleway"/>
                <a:cs typeface="Raleway"/>
                <a:sym typeface="Raleway"/>
              </a:rPr>
              <a:t>, basic phases introduction</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ATAM core workflow introduction</a:t>
            </a:r>
            <a:endParaRPr b="1" sz="1400">
              <a:solidFill>
                <a:schemeClr val="dk2"/>
              </a:solidFill>
              <a:latin typeface="Raleway"/>
              <a:ea typeface="Raleway"/>
              <a:cs typeface="Raleway"/>
              <a:sym typeface="Raleway"/>
            </a:endParaRPr>
          </a:p>
        </p:txBody>
      </p:sp>
      <p:sp>
        <p:nvSpPr>
          <p:cNvPr id="356" name="Google Shape;356;p4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45"/>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References</a:t>
            </a:r>
            <a:endParaRPr sz="2400">
              <a:solidFill>
                <a:srgbClr val="000000"/>
              </a:solidFill>
              <a:latin typeface="Calibri"/>
              <a:ea typeface="Calibri"/>
              <a:cs typeface="Calibri"/>
              <a:sym typeface="Calibri"/>
            </a:endParaRPr>
          </a:p>
        </p:txBody>
      </p:sp>
      <p:sp>
        <p:nvSpPr>
          <p:cNvPr id="363" name="Google Shape;363;p46"/>
          <p:cNvSpPr txBox="1"/>
          <p:nvPr>
            <p:ph idx="1" type="body"/>
          </p:nvPr>
        </p:nvSpPr>
        <p:spPr>
          <a:xfrm>
            <a:off x="729450" y="1175600"/>
            <a:ext cx="7688700" cy="3855300"/>
          </a:xfrm>
          <a:prstGeom prst="rect">
            <a:avLst/>
          </a:prstGeom>
        </p:spPr>
        <p:txBody>
          <a:bodyPr anchorCtr="0" anchor="t" bIns="91425" lIns="91425" spcFirstLastPara="1" rIns="91425" wrap="square" tIns="91425">
            <a:noAutofit/>
          </a:bodyPr>
          <a:lstStyle/>
          <a:p>
            <a:pPr indent="-304800" lvl="0" marL="457200" rtl="0" algn="just">
              <a:spcBef>
                <a:spcPts val="70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“Software Architecture in Practice”, Len Bass, Paul Clements, Rick Kazman (Chapter 21)</a:t>
            </a:r>
            <a:endParaRPr sz="1200">
              <a:solidFill>
                <a:srgbClr val="000000"/>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“Software </a:t>
            </a:r>
            <a:r>
              <a:rPr lang="en" sz="1200">
                <a:solidFill>
                  <a:srgbClr val="000000"/>
                </a:solidFill>
                <a:latin typeface="Calibri"/>
                <a:ea typeface="Calibri"/>
                <a:cs typeface="Calibri"/>
                <a:sym typeface="Calibri"/>
              </a:rPr>
              <a:t>architecture</a:t>
            </a:r>
            <a:r>
              <a:rPr lang="en" sz="1200">
                <a:solidFill>
                  <a:srgbClr val="000000"/>
                </a:solidFill>
                <a:latin typeface="Calibri"/>
                <a:ea typeface="Calibri"/>
                <a:cs typeface="Calibri"/>
                <a:sym typeface="Calibri"/>
              </a:rPr>
              <a:t> evaluation” by </a:t>
            </a:r>
            <a:r>
              <a:rPr lang="en" sz="1200">
                <a:solidFill>
                  <a:srgbClr val="444444"/>
                </a:solidFill>
                <a:highlight>
                  <a:srgbClr val="FFFFFF"/>
                </a:highlight>
                <a:latin typeface="Calibri"/>
                <a:ea typeface="Calibri"/>
                <a:cs typeface="Calibri"/>
                <a:sym typeface="Calibri"/>
              </a:rPr>
              <a:t>Hamda Ebrahim.Ebtsam abd el-Hakam.</a:t>
            </a:r>
            <a:r>
              <a:rPr lang="en" sz="1200">
                <a:solidFill>
                  <a:srgbClr val="000000"/>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Link</a:t>
            </a:r>
            <a:r>
              <a:rPr lang="en"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304800" lvl="0" marL="457200" rtl="0" algn="just">
              <a:lnSpc>
                <a:spcPct val="120000"/>
              </a:lnSpc>
              <a:spcBef>
                <a:spcPts val="0"/>
              </a:spcBef>
              <a:spcAft>
                <a:spcPts val="0"/>
              </a:spcAft>
              <a:buClr>
                <a:srgbClr val="000000"/>
              </a:buClr>
              <a:buSzPts val="1200"/>
              <a:buFont typeface="Calibri"/>
              <a:buAutoNum type="arabicPeriod"/>
            </a:pPr>
            <a:r>
              <a:rPr lang="en" sz="1200">
                <a:solidFill>
                  <a:srgbClr val="111111"/>
                </a:solidFill>
                <a:latin typeface="Calibri"/>
                <a:ea typeface="Calibri"/>
                <a:cs typeface="Calibri"/>
                <a:sym typeface="Calibri"/>
              </a:rPr>
              <a:t>“Evaluating Software Architectures for Real-Time Systems” by </a:t>
            </a:r>
            <a:r>
              <a:rPr lang="en" sz="1200">
                <a:solidFill>
                  <a:srgbClr val="000000"/>
                </a:solidFill>
                <a:highlight>
                  <a:srgbClr val="FFFFFF"/>
                </a:highlight>
                <a:latin typeface="Calibri"/>
                <a:ea typeface="Calibri"/>
                <a:cs typeface="Calibri"/>
                <a:sym typeface="Calibri"/>
              </a:rPr>
              <a:t>R. Kazman, M. Klein, P. Clements - Carnegie Mellon University date: July, 1999 (</a:t>
            </a:r>
            <a:r>
              <a:rPr lang="en" sz="1200" u="sng">
                <a:solidFill>
                  <a:schemeClr val="hlink"/>
                </a:solidFill>
                <a:highlight>
                  <a:srgbClr val="FFFFFF"/>
                </a:highlight>
                <a:latin typeface="Calibri"/>
                <a:ea typeface="Calibri"/>
                <a:cs typeface="Calibri"/>
                <a:sym typeface="Calibri"/>
                <a:hlinkClick r:id="rId4"/>
              </a:rPr>
              <a:t>Link</a:t>
            </a:r>
            <a:r>
              <a:rPr lang="en" sz="1200">
                <a:solidFill>
                  <a:srgbClr val="000000"/>
                </a:solidFill>
                <a:highlight>
                  <a:srgbClr val="FFFFFF"/>
                </a:highlight>
                <a:latin typeface="Calibri"/>
                <a:ea typeface="Calibri"/>
                <a:cs typeface="Calibri"/>
                <a:sym typeface="Calibri"/>
              </a:rPr>
              <a:t>)</a:t>
            </a:r>
            <a:endParaRPr sz="1200">
              <a:solidFill>
                <a:srgbClr val="111111"/>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“Software Architecture Evaluation Methods – A survey” by P. Shanmugapriya and R. M. Suresh - International Journal of Computer Applications (0975 – 8887) Volume 49– No.16, July 2012 (</a:t>
            </a:r>
            <a:r>
              <a:rPr lang="en" sz="1200" u="sng">
                <a:solidFill>
                  <a:schemeClr val="hlink"/>
                </a:solidFill>
                <a:latin typeface="Calibri"/>
                <a:ea typeface="Calibri"/>
                <a:cs typeface="Calibri"/>
                <a:sym typeface="Calibri"/>
                <a:hlinkClick r:id="rId5"/>
              </a:rPr>
              <a:t>Link</a:t>
            </a:r>
            <a:r>
              <a:rPr lang="en"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304800" lvl="0" marL="457200" rtl="0" algn="just">
              <a:lnSpc>
                <a:spcPct val="136363"/>
              </a:lnSpc>
              <a:spcBef>
                <a:spcPts val="0"/>
              </a:spcBef>
              <a:spcAft>
                <a:spcPts val="0"/>
              </a:spcAft>
              <a:buClr>
                <a:srgbClr val="000000"/>
              </a:buClr>
              <a:buSzPts val="1200"/>
              <a:buFont typeface="Calibri"/>
              <a:buAutoNum type="arabicPeriod"/>
            </a:pPr>
            <a:r>
              <a:rPr lang="en" sz="1200">
                <a:solidFill>
                  <a:srgbClr val="444444"/>
                </a:solidFill>
                <a:latin typeface="Calibri"/>
                <a:ea typeface="Calibri"/>
                <a:cs typeface="Calibri"/>
                <a:sym typeface="Calibri"/>
              </a:rPr>
              <a:t>“Evaluating a Software Architecture” By Desalegn Bekele. (</a:t>
            </a:r>
            <a:r>
              <a:rPr lang="en" sz="1200" u="sng">
                <a:solidFill>
                  <a:schemeClr val="hlink"/>
                </a:solidFill>
                <a:latin typeface="Calibri"/>
                <a:ea typeface="Calibri"/>
                <a:cs typeface="Calibri"/>
                <a:sym typeface="Calibri"/>
                <a:hlinkClick r:id="rId6"/>
              </a:rPr>
              <a:t>Link</a:t>
            </a:r>
            <a:r>
              <a:rPr lang="en" sz="1200">
                <a:solidFill>
                  <a:srgbClr val="444444"/>
                </a:solidFill>
                <a:latin typeface="Calibri"/>
                <a:ea typeface="Calibri"/>
                <a:cs typeface="Calibri"/>
                <a:sym typeface="Calibri"/>
              </a:rPr>
              <a:t>)</a:t>
            </a:r>
            <a:endParaRPr sz="1200">
              <a:solidFill>
                <a:srgbClr val="444444"/>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“Comparison of Scenario-Based Software Architecture Evaluation Methods” by Muhammad Ali Babar, Ian Gorton. (</a:t>
            </a:r>
            <a:r>
              <a:rPr lang="en" sz="1200" u="sng">
                <a:solidFill>
                  <a:schemeClr val="hlink"/>
                </a:solidFill>
                <a:latin typeface="Calibri"/>
                <a:ea typeface="Calibri"/>
                <a:cs typeface="Calibri"/>
                <a:sym typeface="Calibri"/>
                <a:hlinkClick r:id="rId7"/>
              </a:rPr>
              <a:t>Link</a:t>
            </a:r>
            <a:r>
              <a:rPr lang="en"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“Experiences with ALMA: Architecture-Level Modifiability Analysis.”  </a:t>
            </a:r>
            <a:r>
              <a:rPr lang="en" sz="1200">
                <a:solidFill>
                  <a:srgbClr val="000000"/>
                </a:solidFill>
                <a:latin typeface="Calibri"/>
                <a:ea typeface="Calibri"/>
                <a:cs typeface="Calibri"/>
                <a:sym typeface="Calibri"/>
              </a:rPr>
              <a:t>Lassing, Nico, et al. </a:t>
            </a:r>
            <a:r>
              <a:rPr lang="en" sz="1200">
                <a:solidFill>
                  <a:srgbClr val="000000"/>
                </a:solidFill>
                <a:latin typeface="Calibri"/>
                <a:ea typeface="Calibri"/>
                <a:cs typeface="Calibri"/>
                <a:sym typeface="Calibri"/>
              </a:rPr>
              <a:t>Journal of Systems and Software, vol. 61, no. 1, Mar. 2002, pp. 47–57., doi:10.1016/s0164-1212(01)00113-3. (</a:t>
            </a:r>
            <a:r>
              <a:rPr lang="en" sz="1200" u="sng">
                <a:solidFill>
                  <a:schemeClr val="hlink"/>
                </a:solidFill>
                <a:latin typeface="Calibri"/>
                <a:ea typeface="Calibri"/>
                <a:cs typeface="Calibri"/>
                <a:sym typeface="Calibri"/>
                <a:hlinkClick r:id="rId8"/>
              </a:rPr>
              <a:t>Link</a:t>
            </a:r>
            <a:r>
              <a:rPr lang="en"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“Scenario-Based Software Architecture Evaluation Methods: An Overview” by Mugurel T. Ionita, Dieter K. Hammer, Henk Obbink from </a:t>
            </a:r>
            <a:endParaRPr sz="1200">
              <a:solidFill>
                <a:srgbClr val="000000"/>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“Software Architecture Analysis Method (SAAM) - Lecture 7A” by Peter Lo, U08182: Information System Design (</a:t>
            </a:r>
            <a:r>
              <a:rPr lang="en" sz="1200" u="sng">
                <a:solidFill>
                  <a:schemeClr val="hlink"/>
                </a:solidFill>
                <a:latin typeface="Calibri"/>
                <a:ea typeface="Calibri"/>
                <a:cs typeface="Calibri"/>
                <a:sym typeface="Calibri"/>
                <a:hlinkClick r:id="rId9"/>
              </a:rPr>
              <a:t>Link</a:t>
            </a:r>
            <a:r>
              <a:rPr lang="en"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a:p>
            <a:pPr indent="-304800" lvl="0" marL="457200" rtl="0" algn="just">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“A survey on software architecture analysis methods” by Liliana Dobrica, Polytechnic University of Bucharest.(</a:t>
            </a:r>
            <a:r>
              <a:rPr lang="en" sz="1200" u="sng">
                <a:solidFill>
                  <a:schemeClr val="hlink"/>
                </a:solidFill>
                <a:latin typeface="Calibri"/>
                <a:ea typeface="Calibri"/>
                <a:cs typeface="Calibri"/>
                <a:sym typeface="Calibri"/>
                <a:hlinkClick r:id="rId10"/>
              </a:rPr>
              <a:t>Link</a:t>
            </a:r>
            <a:r>
              <a:rPr lang="en" sz="1200">
                <a:solidFill>
                  <a:srgbClr val="000000"/>
                </a:solidFill>
                <a:latin typeface="Calibri"/>
                <a:ea typeface="Calibri"/>
                <a:cs typeface="Calibri"/>
                <a:sym typeface="Calibri"/>
              </a:rPr>
              <a:t>)</a:t>
            </a:r>
            <a:endParaRPr sz="1200">
              <a:solidFill>
                <a:srgbClr val="000000"/>
              </a:solidFill>
              <a:latin typeface="Calibri"/>
              <a:ea typeface="Calibri"/>
              <a:cs typeface="Calibri"/>
              <a:sym typeface="Calibri"/>
            </a:endParaRPr>
          </a:p>
        </p:txBody>
      </p:sp>
      <p:sp>
        <p:nvSpPr>
          <p:cNvPr id="364" name="Google Shape;364;p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7"/>
          <p:cNvSpPr txBox="1"/>
          <p:nvPr>
            <p:ph idx="1" type="body"/>
          </p:nvPr>
        </p:nvSpPr>
        <p:spPr>
          <a:xfrm>
            <a:off x="723300" y="2059950"/>
            <a:ext cx="7697400" cy="10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THANK YOU</a:t>
            </a:r>
            <a:endParaRPr sz="3000"/>
          </a:p>
        </p:txBody>
      </p:sp>
      <p:sp>
        <p:nvSpPr>
          <p:cNvPr id="370" name="Google Shape;370;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Goals of an architectural assessment</a:t>
            </a:r>
            <a:endParaRPr b="0" sz="2400">
              <a:solidFill>
                <a:srgbClr val="000000"/>
              </a:solidFill>
              <a:latin typeface="Calibri"/>
              <a:ea typeface="Calibri"/>
              <a:cs typeface="Calibri"/>
              <a:sym typeface="Calibri"/>
            </a:endParaRPr>
          </a:p>
        </p:txBody>
      </p:sp>
      <p:sp>
        <p:nvSpPr>
          <p:cNvPr id="112" name="Google Shape;112;p16"/>
          <p:cNvSpPr txBox="1"/>
          <p:nvPr>
            <p:ph idx="1" type="body"/>
          </p:nvPr>
        </p:nvSpPr>
        <p:spPr>
          <a:xfrm>
            <a:off x="729450" y="1192500"/>
            <a:ext cx="7828800" cy="3591300"/>
          </a:xfrm>
          <a:prstGeom prst="rect">
            <a:avLst/>
          </a:prstGeom>
        </p:spPr>
        <p:txBody>
          <a:bodyPr anchorCtr="0" anchor="t" bIns="91425" lIns="91425" spcFirstLastPara="1" rIns="91425" wrap="square" tIns="91425">
            <a:noAutofit/>
          </a:bodyPr>
          <a:lstStyle/>
          <a:p>
            <a:pPr indent="-342900" lvl="0" marL="457200" rtl="0" algn="just">
              <a:spcBef>
                <a:spcPts val="7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In a perfect scenario, business goals, also known as </a:t>
            </a:r>
            <a:r>
              <a:rPr b="1" lang="en" sz="1800">
                <a:solidFill>
                  <a:srgbClr val="980000"/>
                </a:solidFill>
                <a:latin typeface="Calibri"/>
                <a:ea typeface="Calibri"/>
                <a:cs typeface="Calibri"/>
                <a:sym typeface="Calibri"/>
              </a:rPr>
              <a:t>quality attributes</a:t>
            </a:r>
            <a:r>
              <a:rPr b="1" lang="en" sz="1800">
                <a:solidFill>
                  <a:srgbClr val="000000"/>
                </a:solidFill>
                <a:latin typeface="Calibri"/>
                <a:ea typeface="Calibri"/>
                <a:cs typeface="Calibri"/>
                <a:sym typeface="Calibri"/>
              </a:rPr>
              <a:t>,</a:t>
            </a:r>
            <a:r>
              <a:rPr lang="en" sz="1800">
                <a:solidFill>
                  <a:srgbClr val="000000"/>
                </a:solidFill>
                <a:latin typeface="Calibri"/>
                <a:ea typeface="Calibri"/>
                <a:cs typeface="Calibri"/>
                <a:sym typeface="Calibri"/>
              </a:rPr>
              <a:t> should be utilized to </a:t>
            </a:r>
            <a:r>
              <a:rPr b="1" lang="en" sz="1800">
                <a:solidFill>
                  <a:srgbClr val="000000"/>
                </a:solidFill>
                <a:latin typeface="Calibri"/>
                <a:ea typeface="Calibri"/>
                <a:cs typeface="Calibri"/>
                <a:sym typeface="Calibri"/>
              </a:rPr>
              <a:t>identify </a:t>
            </a:r>
            <a:r>
              <a:rPr lang="en" sz="1800">
                <a:solidFill>
                  <a:srgbClr val="000000"/>
                </a:solidFill>
                <a:latin typeface="Calibri"/>
                <a:ea typeface="Calibri"/>
                <a:cs typeface="Calibri"/>
                <a:sym typeface="Calibri"/>
              </a:rPr>
              <a:t>and </a:t>
            </a:r>
            <a:r>
              <a:rPr b="1" lang="en" sz="1800">
                <a:solidFill>
                  <a:srgbClr val="FF0000"/>
                </a:solidFill>
                <a:latin typeface="Calibri"/>
                <a:ea typeface="Calibri"/>
                <a:cs typeface="Calibri"/>
                <a:sym typeface="Calibri"/>
              </a:rPr>
              <a:t>prioritize requirements</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Collect quality attributes of the system by merging:</a:t>
            </a:r>
            <a:endParaRPr sz="1800">
              <a:solidFill>
                <a:srgbClr val="000000"/>
              </a:solidFill>
              <a:latin typeface="Calibri"/>
              <a:ea typeface="Calibri"/>
              <a:cs typeface="Calibri"/>
              <a:sym typeface="Calibri"/>
            </a:endParaRPr>
          </a:p>
          <a:p>
            <a:pPr indent="-342900" lvl="1" marL="9144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requirements </a:t>
            </a:r>
            <a:r>
              <a:rPr b="1" lang="en" sz="1800">
                <a:solidFill>
                  <a:srgbClr val="000000"/>
                </a:solidFill>
                <a:latin typeface="Calibri"/>
                <a:ea typeface="Calibri"/>
                <a:cs typeface="Calibri"/>
                <a:sym typeface="Calibri"/>
              </a:rPr>
              <a:t>document</a:t>
            </a:r>
            <a:endParaRPr b="1" sz="1800">
              <a:solidFill>
                <a:srgbClr val="000000"/>
              </a:solidFill>
              <a:latin typeface="Calibri"/>
              <a:ea typeface="Calibri"/>
              <a:cs typeface="Calibri"/>
              <a:sym typeface="Calibri"/>
            </a:endParaRPr>
          </a:p>
          <a:p>
            <a:pPr indent="-342900" lvl="1" marL="914400" rtl="0" algn="just">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a:t>
            </a:r>
            <a:r>
              <a:rPr b="1" lang="en" sz="1800">
                <a:solidFill>
                  <a:srgbClr val="000000"/>
                </a:solidFill>
                <a:latin typeface="Calibri"/>
                <a:ea typeface="Calibri"/>
                <a:cs typeface="Calibri"/>
                <a:sym typeface="Calibri"/>
              </a:rPr>
              <a:t>plans </a:t>
            </a:r>
            <a:r>
              <a:rPr lang="en" sz="1800">
                <a:solidFill>
                  <a:srgbClr val="000000"/>
                </a:solidFill>
                <a:latin typeface="Calibri"/>
                <a:ea typeface="Calibri"/>
                <a:cs typeface="Calibri"/>
                <a:sym typeface="Calibri"/>
              </a:rPr>
              <a:t>of the project manager.</a:t>
            </a:r>
            <a:endParaRPr sz="1800">
              <a:solidFill>
                <a:srgbClr val="000000"/>
              </a:solidFill>
              <a:latin typeface="Calibri"/>
              <a:ea typeface="Calibri"/>
              <a:cs typeface="Calibri"/>
              <a:sym typeface="Calibri"/>
            </a:endParaRPr>
          </a:p>
        </p:txBody>
      </p:sp>
      <p:sp>
        <p:nvSpPr>
          <p:cNvPr id="113" name="Google Shape;113;p16"/>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114" name="Google Shape;114;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When do we Evaluate?</a:t>
            </a:r>
            <a:endParaRPr sz="2400">
              <a:solidFill>
                <a:srgbClr val="000000"/>
              </a:solidFill>
              <a:latin typeface="Calibri"/>
              <a:ea typeface="Calibri"/>
              <a:cs typeface="Calibri"/>
              <a:sym typeface="Calibri"/>
            </a:endParaRPr>
          </a:p>
        </p:txBody>
      </p:sp>
      <p:sp>
        <p:nvSpPr>
          <p:cNvPr id="120" name="Google Shape;120;p17"/>
          <p:cNvSpPr txBox="1"/>
          <p:nvPr>
            <p:ph idx="1" type="body"/>
          </p:nvPr>
        </p:nvSpPr>
        <p:spPr>
          <a:xfrm>
            <a:off x="729450" y="1166650"/>
            <a:ext cx="8252400" cy="35913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500"/>
              </a:spcBef>
              <a:spcAft>
                <a:spcPts val="0"/>
              </a:spcAft>
              <a:buClr>
                <a:srgbClr val="000000"/>
              </a:buClr>
              <a:buSzPts val="1800"/>
              <a:buFont typeface="Calibri"/>
              <a:buChar char="●"/>
            </a:pPr>
            <a:r>
              <a:rPr b="1" lang="en" sz="1800">
                <a:solidFill>
                  <a:srgbClr val="980000"/>
                </a:solidFill>
                <a:latin typeface="Calibri"/>
                <a:ea typeface="Calibri"/>
                <a:cs typeface="Calibri"/>
                <a:sym typeface="Calibri"/>
              </a:rPr>
              <a:t>As early as possible</a:t>
            </a:r>
            <a:r>
              <a:rPr lang="en" sz="1800">
                <a:solidFill>
                  <a:srgbClr val="980000"/>
                </a:solidFill>
                <a:latin typeface="Calibri"/>
                <a:ea typeface="Calibri"/>
                <a:cs typeface="Calibri"/>
                <a:sym typeface="Calibri"/>
              </a:rPr>
              <a:t>,</a:t>
            </a:r>
            <a:r>
              <a:rPr lang="en" sz="1800">
                <a:solidFill>
                  <a:srgbClr val="000000"/>
                </a:solidFill>
                <a:latin typeface="Calibri"/>
                <a:ea typeface="Calibri"/>
                <a:cs typeface="Calibri"/>
                <a:sym typeface="Calibri"/>
              </a:rPr>
              <a:t> even during actual development of SA</a:t>
            </a:r>
            <a:endParaRPr sz="1800">
              <a:solidFill>
                <a:srgbClr val="000000"/>
              </a:solidFill>
              <a:latin typeface="Calibri"/>
              <a:ea typeface="Calibri"/>
              <a:cs typeface="Calibri"/>
              <a:sym typeface="Calibri"/>
            </a:endParaRPr>
          </a:p>
          <a:p>
            <a:pPr indent="-342900" lvl="0" marL="457200" rtl="0" algn="just">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earlier problems are found, the </a:t>
            </a:r>
            <a:r>
              <a:rPr b="1" lang="en" sz="1800">
                <a:solidFill>
                  <a:srgbClr val="0000FF"/>
                </a:solidFill>
                <a:latin typeface="Calibri"/>
                <a:ea typeface="Calibri"/>
                <a:cs typeface="Calibri"/>
                <a:sym typeface="Calibri"/>
              </a:rPr>
              <a:t>earlier and cheaper</a:t>
            </a:r>
            <a:r>
              <a:rPr b="1" lang="en" sz="1800">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they can be fixed</a:t>
            </a:r>
            <a:endParaRPr sz="1800">
              <a:solidFill>
                <a:srgbClr val="000000"/>
              </a:solidFill>
              <a:latin typeface="Calibri"/>
              <a:ea typeface="Calibri"/>
              <a:cs typeface="Calibri"/>
              <a:sym typeface="Calibri"/>
            </a:endParaRPr>
          </a:p>
          <a:p>
            <a:pPr indent="-342900" lvl="0" marL="457200" rtl="0" algn="just">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Certainly after the architecture is completed, you should </a:t>
            </a:r>
            <a:r>
              <a:rPr b="1" lang="en" sz="1800">
                <a:solidFill>
                  <a:srgbClr val="000000"/>
                </a:solidFill>
                <a:latin typeface="Calibri"/>
                <a:ea typeface="Calibri"/>
                <a:cs typeface="Calibri"/>
                <a:sym typeface="Calibri"/>
              </a:rPr>
              <a:t>validate </a:t>
            </a:r>
            <a:r>
              <a:rPr lang="en" sz="1800">
                <a:solidFill>
                  <a:srgbClr val="000000"/>
                </a:solidFill>
                <a:latin typeface="Calibri"/>
                <a:ea typeface="Calibri"/>
                <a:cs typeface="Calibri"/>
                <a:sym typeface="Calibri"/>
              </a:rPr>
              <a:t>it before </a:t>
            </a:r>
            <a:r>
              <a:rPr b="1" lang="en" sz="1800">
                <a:solidFill>
                  <a:srgbClr val="000000"/>
                </a:solidFill>
                <a:latin typeface="Calibri"/>
                <a:ea typeface="Calibri"/>
                <a:cs typeface="Calibri"/>
                <a:sym typeface="Calibri"/>
              </a:rPr>
              <a:t>development</a:t>
            </a:r>
            <a:endParaRPr b="1" sz="1800">
              <a:solidFill>
                <a:srgbClr val="000000"/>
              </a:solidFill>
              <a:latin typeface="Calibri"/>
              <a:ea typeface="Calibri"/>
              <a:cs typeface="Calibri"/>
              <a:sym typeface="Calibri"/>
            </a:endParaRPr>
          </a:p>
          <a:p>
            <a:pPr indent="-342900" lvl="0" marL="457200" rtl="0" algn="just">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Later to ensure </a:t>
            </a:r>
            <a:r>
              <a:rPr b="1" lang="en" sz="1800">
                <a:solidFill>
                  <a:schemeClr val="accent5"/>
                </a:solidFill>
                <a:latin typeface="Calibri"/>
                <a:ea typeface="Calibri"/>
                <a:cs typeface="Calibri"/>
                <a:sym typeface="Calibri"/>
              </a:rPr>
              <a:t>consistency </a:t>
            </a:r>
            <a:r>
              <a:rPr lang="en" sz="1800">
                <a:solidFill>
                  <a:srgbClr val="000000"/>
                </a:solidFill>
                <a:latin typeface="Calibri"/>
                <a:ea typeface="Calibri"/>
                <a:cs typeface="Calibri"/>
                <a:sym typeface="Calibri"/>
              </a:rPr>
              <a:t>between design and implementation especially for legacy systems</a:t>
            </a:r>
            <a:endParaRPr sz="1800">
              <a:solidFill>
                <a:srgbClr val="000000"/>
              </a:solidFill>
              <a:latin typeface="Calibri"/>
              <a:ea typeface="Calibri"/>
              <a:cs typeface="Calibri"/>
              <a:sym typeface="Calibri"/>
            </a:endParaRPr>
          </a:p>
          <a:p>
            <a:pPr indent="-342900" lvl="0" marL="457200" rtl="0" algn="just">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Before </a:t>
            </a:r>
            <a:r>
              <a:rPr b="1" lang="en" sz="1800">
                <a:solidFill>
                  <a:srgbClr val="000000"/>
                </a:solidFill>
                <a:latin typeface="Calibri"/>
                <a:ea typeface="Calibri"/>
                <a:cs typeface="Calibri"/>
                <a:sym typeface="Calibri"/>
              </a:rPr>
              <a:t>acquiring </a:t>
            </a:r>
            <a:r>
              <a:rPr lang="en" sz="1800">
                <a:solidFill>
                  <a:srgbClr val="000000"/>
                </a:solidFill>
                <a:latin typeface="Calibri"/>
                <a:ea typeface="Calibri"/>
                <a:cs typeface="Calibri"/>
                <a:sym typeface="Calibri"/>
              </a:rPr>
              <a:t>a new system.</a:t>
            </a:r>
            <a:endParaRPr sz="1800">
              <a:solidFill>
                <a:srgbClr val="000000"/>
              </a:solidFill>
              <a:latin typeface="Calibri"/>
              <a:ea typeface="Calibri"/>
              <a:cs typeface="Calibri"/>
              <a:sym typeface="Calibri"/>
            </a:endParaRPr>
          </a:p>
          <a:p>
            <a:pPr indent="-342900" lvl="0" marL="457200" rtl="0" algn="just">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real answer is </a:t>
            </a:r>
            <a:r>
              <a:rPr b="1" lang="en" sz="1800">
                <a:solidFill>
                  <a:srgbClr val="000000"/>
                </a:solidFill>
                <a:latin typeface="Calibri"/>
                <a:ea typeface="Calibri"/>
                <a:cs typeface="Calibri"/>
                <a:sym typeface="Calibri"/>
              </a:rPr>
              <a:t>early and often</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just">
              <a:lnSpc>
                <a:spcPct val="115000"/>
              </a:lnSpc>
              <a:spcBef>
                <a:spcPts val="0"/>
              </a:spcBef>
              <a:spcAft>
                <a:spcPts val="1600"/>
              </a:spcAft>
              <a:buNone/>
            </a:pPr>
            <a:r>
              <a:t/>
            </a:r>
            <a:endParaRPr sz="1800">
              <a:solidFill>
                <a:srgbClr val="000000"/>
              </a:solidFill>
              <a:latin typeface="Calibri"/>
              <a:ea typeface="Calibri"/>
              <a:cs typeface="Calibri"/>
              <a:sym typeface="Calibri"/>
            </a:endParaRPr>
          </a:p>
        </p:txBody>
      </p:sp>
      <p:sp>
        <p:nvSpPr>
          <p:cNvPr id="121" name="Google Shape;121;p17"/>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122" name="Google Shape;12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Benefits of Evaluation of Software Architecture</a:t>
            </a:r>
            <a:endParaRPr sz="2400">
              <a:solidFill>
                <a:srgbClr val="000000"/>
              </a:solidFill>
              <a:latin typeface="Calibri"/>
              <a:ea typeface="Calibri"/>
              <a:cs typeface="Calibri"/>
              <a:sym typeface="Calibri"/>
            </a:endParaRPr>
          </a:p>
        </p:txBody>
      </p:sp>
      <p:sp>
        <p:nvSpPr>
          <p:cNvPr id="128" name="Google Shape;128;p18"/>
          <p:cNvSpPr txBox="1"/>
          <p:nvPr>
            <p:ph idx="1" type="body"/>
          </p:nvPr>
        </p:nvSpPr>
        <p:spPr>
          <a:xfrm>
            <a:off x="729450" y="1120063"/>
            <a:ext cx="8160600" cy="3591300"/>
          </a:xfrm>
          <a:prstGeom prst="rect">
            <a:avLst/>
          </a:prstGeom>
        </p:spPr>
        <p:txBody>
          <a:bodyPr anchorCtr="0" anchor="t" bIns="91425" lIns="91425" spcFirstLastPara="1" rIns="91425" wrap="square" tIns="91425">
            <a:noAutofit/>
          </a:bodyPr>
          <a:lstStyle/>
          <a:p>
            <a:pPr indent="-342900" lvl="0" marL="457200" rtl="0" algn="just">
              <a:lnSpc>
                <a:spcPct val="8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Forced Preparation for the review</a:t>
            </a:r>
            <a:endParaRPr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Presenters will focus on </a:t>
            </a:r>
            <a:r>
              <a:rPr b="1" lang="en" sz="1800">
                <a:solidFill>
                  <a:srgbClr val="000000"/>
                </a:solidFill>
                <a:latin typeface="Calibri"/>
                <a:ea typeface="Calibri"/>
                <a:cs typeface="Calibri"/>
                <a:sym typeface="Calibri"/>
              </a:rPr>
              <a:t>clarity</a:t>
            </a:r>
            <a:endParaRPr b="1" sz="1800">
              <a:solidFill>
                <a:srgbClr val="000000"/>
              </a:solidFill>
              <a:latin typeface="Calibri"/>
              <a:ea typeface="Calibri"/>
              <a:cs typeface="Calibri"/>
              <a:sym typeface="Calibri"/>
            </a:endParaRPr>
          </a:p>
          <a:p>
            <a:pPr indent="-342900" lvl="0" marL="4572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Captured Rationale</a:t>
            </a:r>
            <a:endParaRPr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Evaluation will focus on </a:t>
            </a:r>
            <a:r>
              <a:rPr b="1" lang="en" sz="1800">
                <a:solidFill>
                  <a:srgbClr val="000000"/>
                </a:solidFill>
                <a:latin typeface="Calibri"/>
                <a:ea typeface="Calibri"/>
                <a:cs typeface="Calibri"/>
                <a:sym typeface="Calibri"/>
              </a:rPr>
              <a:t>questions</a:t>
            </a:r>
            <a:endParaRPr b="1"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Answering yields “</a:t>
            </a:r>
            <a:r>
              <a:rPr b="1" lang="en" sz="1800">
                <a:solidFill>
                  <a:srgbClr val="000000"/>
                </a:solidFill>
                <a:latin typeface="Calibri"/>
                <a:ea typeface="Calibri"/>
                <a:cs typeface="Calibri"/>
                <a:sym typeface="Calibri"/>
              </a:rPr>
              <a:t>explanations</a:t>
            </a:r>
            <a:r>
              <a:rPr lang="en" sz="1800">
                <a:solidFill>
                  <a:srgbClr val="000000"/>
                </a:solidFill>
                <a:latin typeface="Calibri"/>
                <a:ea typeface="Calibri"/>
                <a:cs typeface="Calibri"/>
                <a:sym typeface="Calibri"/>
              </a:rPr>
              <a:t> of design decisions”</a:t>
            </a:r>
            <a:endParaRPr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Useful throughout the software life cycle</a:t>
            </a:r>
            <a:endParaRPr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After the fact capturing rationale much more difficult “</a:t>
            </a:r>
            <a:r>
              <a:rPr b="1" lang="en" sz="1800">
                <a:solidFill>
                  <a:srgbClr val="000000"/>
                </a:solidFill>
                <a:latin typeface="Calibri"/>
                <a:ea typeface="Calibri"/>
                <a:cs typeface="Calibri"/>
                <a:sym typeface="Calibri"/>
              </a:rPr>
              <a:t>why was that done?</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342900" lvl="0" marL="457200" rtl="0" algn="just">
              <a:lnSpc>
                <a:spcPct val="80000"/>
              </a:lnSpc>
              <a:spcBef>
                <a:spcPts val="0"/>
              </a:spcBef>
              <a:spcAft>
                <a:spcPts val="0"/>
              </a:spcAft>
              <a:buClr>
                <a:srgbClr val="000000"/>
              </a:buClr>
              <a:buSzPts val="1800"/>
              <a:buFont typeface="Calibri"/>
              <a:buChar char="●"/>
            </a:pPr>
            <a:r>
              <a:rPr b="1" lang="en" sz="1800">
                <a:solidFill>
                  <a:srgbClr val="000000"/>
                </a:solidFill>
                <a:latin typeface="Calibri"/>
                <a:ea typeface="Calibri"/>
                <a:cs typeface="Calibri"/>
                <a:sym typeface="Calibri"/>
              </a:rPr>
              <a:t>Early detection</a:t>
            </a:r>
            <a:r>
              <a:rPr lang="en" sz="1800">
                <a:solidFill>
                  <a:srgbClr val="000000"/>
                </a:solidFill>
                <a:latin typeface="Calibri"/>
                <a:ea typeface="Calibri"/>
                <a:cs typeface="Calibri"/>
                <a:sym typeface="Calibri"/>
              </a:rPr>
              <a:t> of problems with the architecture</a:t>
            </a:r>
            <a:endParaRPr sz="1800">
              <a:solidFill>
                <a:srgbClr val="000000"/>
              </a:solidFill>
              <a:latin typeface="Calibri"/>
              <a:ea typeface="Calibri"/>
              <a:cs typeface="Calibri"/>
              <a:sym typeface="Calibri"/>
            </a:endParaRPr>
          </a:p>
          <a:p>
            <a:pPr indent="-342900" lvl="0" marL="457200" rtl="0" algn="just">
              <a:lnSpc>
                <a:spcPct val="80000"/>
              </a:lnSpc>
              <a:spcBef>
                <a:spcPts val="0"/>
              </a:spcBef>
              <a:spcAft>
                <a:spcPts val="0"/>
              </a:spcAft>
              <a:buClr>
                <a:srgbClr val="000000"/>
              </a:buClr>
              <a:buSzPts val="1800"/>
              <a:buFont typeface="Calibri"/>
              <a:buChar char="●"/>
            </a:pPr>
            <a:r>
              <a:rPr b="1" lang="en" sz="1800">
                <a:solidFill>
                  <a:srgbClr val="000000"/>
                </a:solidFill>
                <a:latin typeface="Calibri"/>
                <a:ea typeface="Calibri"/>
                <a:cs typeface="Calibri"/>
                <a:sym typeface="Calibri"/>
              </a:rPr>
              <a:t>Validation </a:t>
            </a:r>
            <a:r>
              <a:rPr lang="en" sz="1800">
                <a:solidFill>
                  <a:srgbClr val="000000"/>
                </a:solidFill>
                <a:latin typeface="Calibri"/>
                <a:ea typeface="Calibri"/>
                <a:cs typeface="Calibri"/>
                <a:sym typeface="Calibri"/>
              </a:rPr>
              <a:t>of requirements</a:t>
            </a:r>
            <a:endParaRPr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Discussion of how well a requirement is met opens discussion</a:t>
            </a:r>
            <a:endParaRPr sz="1800">
              <a:solidFill>
                <a:srgbClr val="000000"/>
              </a:solidFill>
              <a:latin typeface="Calibri"/>
              <a:ea typeface="Calibri"/>
              <a:cs typeface="Calibri"/>
              <a:sym typeface="Calibri"/>
            </a:endParaRPr>
          </a:p>
          <a:p>
            <a:pPr indent="-342900" lvl="1" marL="914400" rtl="0" algn="just">
              <a:lnSpc>
                <a:spcPct val="8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Some requirements easy to demand, hard to satisfy</a:t>
            </a:r>
            <a:endParaRPr sz="1800">
              <a:solidFill>
                <a:srgbClr val="000000"/>
              </a:solidFill>
              <a:latin typeface="Calibri"/>
              <a:ea typeface="Calibri"/>
              <a:cs typeface="Calibri"/>
              <a:sym typeface="Calibri"/>
            </a:endParaRPr>
          </a:p>
          <a:p>
            <a:pPr indent="-342900" lvl="0" marL="457200" rtl="0" algn="just">
              <a:lnSpc>
                <a:spcPct val="80000"/>
              </a:lnSpc>
              <a:spcBef>
                <a:spcPts val="0"/>
              </a:spcBef>
              <a:spcAft>
                <a:spcPts val="0"/>
              </a:spcAft>
              <a:buClr>
                <a:srgbClr val="000000"/>
              </a:buClr>
              <a:buSzPts val="1800"/>
              <a:buFont typeface="Calibri"/>
              <a:buChar char="●"/>
            </a:pPr>
            <a:r>
              <a:rPr b="1" lang="en" sz="1800">
                <a:solidFill>
                  <a:srgbClr val="000000"/>
                </a:solidFill>
                <a:latin typeface="Calibri"/>
                <a:ea typeface="Calibri"/>
                <a:cs typeface="Calibri"/>
                <a:sym typeface="Calibri"/>
              </a:rPr>
              <a:t>Improved </a:t>
            </a:r>
            <a:r>
              <a:rPr lang="en" sz="1800">
                <a:solidFill>
                  <a:srgbClr val="000000"/>
                </a:solidFill>
                <a:latin typeface="Calibri"/>
                <a:ea typeface="Calibri"/>
                <a:cs typeface="Calibri"/>
                <a:sym typeface="Calibri"/>
              </a:rPr>
              <a:t>architectures</a:t>
            </a:r>
            <a:endParaRPr b="1" sz="1800">
              <a:solidFill>
                <a:srgbClr val="000000"/>
              </a:solidFill>
              <a:latin typeface="Calibri"/>
              <a:ea typeface="Calibri"/>
              <a:cs typeface="Calibri"/>
              <a:sym typeface="Calibri"/>
            </a:endParaRPr>
          </a:p>
        </p:txBody>
      </p:sp>
      <p:sp>
        <p:nvSpPr>
          <p:cNvPr id="129" name="Google Shape;129;p18"/>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130" name="Google Shape;130;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8"/>
          <p:cNvSpPr txBox="1"/>
          <p:nvPr/>
        </p:nvSpPr>
        <p:spPr>
          <a:xfrm>
            <a:off x="6307675" y="4780800"/>
            <a:ext cx="2544900" cy="15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latin typeface="Lato"/>
                <a:ea typeface="Lato"/>
                <a:cs typeface="Lato"/>
                <a:sym typeface="Lato"/>
              </a:rPr>
              <a:t>Source: [</a:t>
            </a:r>
            <a:r>
              <a:rPr b="1" lang="en" sz="1200">
                <a:solidFill>
                  <a:srgbClr val="444444"/>
                </a:solidFill>
                <a:highlight>
                  <a:schemeClr val="lt1"/>
                </a:highlight>
                <a:latin typeface="Calibri"/>
                <a:ea typeface="Calibri"/>
                <a:cs typeface="Calibri"/>
                <a:sym typeface="Calibri"/>
              </a:rPr>
              <a:t>Hamda Ebrahim</a:t>
            </a:r>
            <a:r>
              <a:rPr b="1" lang="en" sz="1000">
                <a:latin typeface="Lato"/>
                <a:ea typeface="Lato"/>
                <a:cs typeface="Lato"/>
                <a:sym typeface="Lato"/>
              </a:rPr>
              <a:t>2,2015 - (2) ]</a:t>
            </a:r>
            <a:endParaRPr b="1"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7650" y="498875"/>
            <a:ext cx="7688700" cy="535200"/>
          </a:xfrm>
          <a:prstGeom prst="rect">
            <a:avLst/>
          </a:prstGeom>
        </p:spPr>
        <p:txBody>
          <a:bodyPr anchorCtr="0" anchor="t" bIns="91425" lIns="91425" spcFirstLastPara="1" rIns="91425" wrap="square" tIns="91425">
            <a:noAutofit/>
          </a:bodyPr>
          <a:lstStyle/>
          <a:p>
            <a:pPr indent="0" lvl="0" marL="0" rtl="0" algn="l">
              <a:lnSpc>
                <a:spcPct val="90000"/>
              </a:lnSpc>
              <a:spcBef>
                <a:spcPts val="600"/>
              </a:spcBef>
              <a:spcAft>
                <a:spcPts val="0"/>
              </a:spcAft>
              <a:buClr>
                <a:srgbClr val="000000"/>
              </a:buClr>
              <a:buSzPts val="1100"/>
              <a:buFont typeface="Arial"/>
              <a:buNone/>
            </a:pPr>
            <a:r>
              <a:rPr b="0" lang="en" sz="2400">
                <a:solidFill>
                  <a:srgbClr val="000000"/>
                </a:solidFill>
                <a:latin typeface="Calibri"/>
                <a:ea typeface="Calibri"/>
                <a:cs typeface="Calibri"/>
                <a:sym typeface="Calibri"/>
              </a:rPr>
              <a:t>What is a</a:t>
            </a:r>
            <a:r>
              <a:rPr b="0" lang="en" sz="2400">
                <a:solidFill>
                  <a:srgbClr val="000000"/>
                </a:solidFill>
                <a:latin typeface="Calibri"/>
                <a:ea typeface="Calibri"/>
                <a:cs typeface="Calibri"/>
                <a:sym typeface="Calibri"/>
              </a:rPr>
              <a:t>fter the architectural evaluation?</a:t>
            </a:r>
            <a:endParaRPr sz="2400">
              <a:solidFill>
                <a:srgbClr val="000000"/>
              </a:solidFill>
              <a:latin typeface="Calibri"/>
              <a:ea typeface="Calibri"/>
              <a:cs typeface="Calibri"/>
              <a:sym typeface="Calibri"/>
            </a:endParaRPr>
          </a:p>
        </p:txBody>
      </p:sp>
      <p:sp>
        <p:nvSpPr>
          <p:cNvPr id="137" name="Google Shape;137;p19"/>
          <p:cNvSpPr txBox="1"/>
          <p:nvPr>
            <p:ph idx="1" type="body"/>
          </p:nvPr>
        </p:nvSpPr>
        <p:spPr>
          <a:xfrm>
            <a:off x="727650" y="1201400"/>
            <a:ext cx="8041200" cy="3591300"/>
          </a:xfrm>
          <a:prstGeom prst="rect">
            <a:avLst/>
          </a:prstGeom>
        </p:spPr>
        <p:txBody>
          <a:bodyPr anchorCtr="0" anchor="t" bIns="91425" lIns="91425" spcFirstLastPara="1" rIns="91425" wrap="square" tIns="91425">
            <a:noAutofit/>
          </a:bodyPr>
          <a:lstStyle/>
          <a:p>
            <a:pPr indent="0" lvl="0" marL="0" rtl="0" algn="just">
              <a:lnSpc>
                <a:spcPct val="90000"/>
              </a:lnSpc>
              <a:spcBef>
                <a:spcPts val="600"/>
              </a:spcBef>
              <a:spcAft>
                <a:spcPts val="0"/>
              </a:spcAft>
              <a:buNone/>
            </a:pPr>
            <a:r>
              <a:rPr lang="en" sz="1800">
                <a:solidFill>
                  <a:srgbClr val="000000"/>
                </a:solidFill>
                <a:latin typeface="Calibri"/>
                <a:ea typeface="Calibri"/>
                <a:cs typeface="Calibri"/>
                <a:sym typeface="Calibri"/>
              </a:rPr>
              <a:t>We should:</a:t>
            </a:r>
            <a:endParaRPr sz="1800">
              <a:solidFill>
                <a:srgbClr val="000000"/>
              </a:solidFill>
              <a:latin typeface="Calibri"/>
              <a:ea typeface="Calibri"/>
              <a:cs typeface="Calibri"/>
              <a:sym typeface="Calibri"/>
            </a:endParaRPr>
          </a:p>
          <a:p>
            <a:pPr indent="-342900" lvl="0" marL="457200" rtl="0" algn="just">
              <a:lnSpc>
                <a:spcPct val="9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Know whether the current architecture is </a:t>
            </a:r>
            <a:r>
              <a:rPr b="1" lang="en" sz="1800">
                <a:solidFill>
                  <a:srgbClr val="000000"/>
                </a:solidFill>
                <a:latin typeface="Calibri"/>
                <a:ea typeface="Calibri"/>
                <a:cs typeface="Calibri"/>
                <a:sym typeface="Calibri"/>
              </a:rPr>
              <a:t>suitable </a:t>
            </a:r>
            <a:r>
              <a:rPr lang="en" sz="1800">
                <a:solidFill>
                  <a:srgbClr val="000000"/>
                </a:solidFill>
                <a:latin typeface="Calibri"/>
                <a:ea typeface="Calibri"/>
                <a:cs typeface="Calibri"/>
                <a:sym typeface="Calibri"/>
              </a:rPr>
              <a:t>for achieving the </a:t>
            </a:r>
            <a:r>
              <a:rPr b="1" lang="en" sz="1800">
                <a:solidFill>
                  <a:srgbClr val="000000"/>
                </a:solidFill>
                <a:latin typeface="Calibri"/>
                <a:ea typeface="Calibri"/>
                <a:cs typeface="Calibri"/>
                <a:sym typeface="Calibri"/>
              </a:rPr>
              <a:t>quality attributes</a:t>
            </a:r>
            <a:r>
              <a:rPr lang="en" sz="1800">
                <a:solidFill>
                  <a:srgbClr val="000000"/>
                </a:solidFill>
                <a:latin typeface="Calibri"/>
                <a:ea typeface="Calibri"/>
                <a:cs typeface="Calibri"/>
                <a:sym typeface="Calibri"/>
              </a:rPr>
              <a:t> of the system</a:t>
            </a:r>
            <a:endParaRPr sz="1800">
              <a:solidFill>
                <a:srgbClr val="000000"/>
              </a:solidFill>
              <a:latin typeface="Calibri"/>
              <a:ea typeface="Calibri"/>
              <a:cs typeface="Calibri"/>
              <a:sym typeface="Calibri"/>
            </a:endParaRPr>
          </a:p>
          <a:p>
            <a:pPr indent="-342900" lvl="1" marL="9144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g</a:t>
            </a:r>
            <a:r>
              <a:rPr lang="en" sz="1800">
                <a:solidFill>
                  <a:srgbClr val="000000"/>
                </a:solidFill>
                <a:latin typeface="Calibri"/>
                <a:ea typeface="Calibri"/>
                <a:cs typeface="Calibri"/>
                <a:sym typeface="Calibri"/>
              </a:rPr>
              <a:t>et a list of </a:t>
            </a:r>
            <a:r>
              <a:rPr b="1" lang="en" sz="1800">
                <a:solidFill>
                  <a:srgbClr val="000000"/>
                </a:solidFill>
                <a:latin typeface="Calibri"/>
                <a:ea typeface="Calibri"/>
                <a:cs typeface="Calibri"/>
                <a:sym typeface="Calibri"/>
              </a:rPr>
              <a:t>suggested changes</a:t>
            </a:r>
            <a:r>
              <a:rPr lang="en" sz="1800">
                <a:solidFill>
                  <a:srgbClr val="000000"/>
                </a:solidFill>
                <a:latin typeface="Calibri"/>
                <a:ea typeface="Calibri"/>
                <a:cs typeface="Calibri"/>
                <a:sym typeface="Calibri"/>
              </a:rPr>
              <a:t> for </a:t>
            </a:r>
            <a:r>
              <a:rPr b="1" lang="en" sz="1800">
                <a:solidFill>
                  <a:srgbClr val="000000"/>
                </a:solidFill>
                <a:latin typeface="Calibri"/>
                <a:ea typeface="Calibri"/>
                <a:cs typeface="Calibri"/>
                <a:sym typeface="Calibri"/>
              </a:rPr>
              <a:t>achieving </a:t>
            </a:r>
            <a:r>
              <a:rPr lang="en" sz="1800">
                <a:solidFill>
                  <a:srgbClr val="000000"/>
                </a:solidFill>
                <a:latin typeface="Calibri"/>
                <a:ea typeface="Calibri"/>
                <a:cs typeface="Calibri"/>
                <a:sym typeface="Calibri"/>
              </a:rPr>
              <a:t>the quality attributes of the system.</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Get a list of the quality attributes which you will </a:t>
            </a:r>
            <a:r>
              <a:rPr b="1" lang="en" sz="1800">
                <a:solidFill>
                  <a:srgbClr val="000000"/>
                </a:solidFill>
                <a:latin typeface="Calibri"/>
                <a:ea typeface="Calibri"/>
                <a:cs typeface="Calibri"/>
                <a:sym typeface="Calibri"/>
              </a:rPr>
              <a:t>achieve fully</a:t>
            </a:r>
            <a:r>
              <a:rPr lang="en" sz="1800">
                <a:solidFill>
                  <a:srgbClr val="000000"/>
                </a:solidFill>
                <a:latin typeface="Calibri"/>
                <a:ea typeface="Calibri"/>
                <a:cs typeface="Calibri"/>
                <a:sym typeface="Calibri"/>
              </a:rPr>
              <a:t> and those you will only </a:t>
            </a:r>
            <a:r>
              <a:rPr b="1" lang="en" sz="1800">
                <a:solidFill>
                  <a:srgbClr val="000000"/>
                </a:solidFill>
                <a:latin typeface="Calibri"/>
                <a:ea typeface="Calibri"/>
                <a:cs typeface="Calibri"/>
                <a:sym typeface="Calibri"/>
              </a:rPr>
              <a:t>partially achieve</a:t>
            </a:r>
            <a:r>
              <a:rPr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Get a list of quality attributes that have </a:t>
            </a:r>
            <a:r>
              <a:rPr b="1" lang="en" sz="1800">
                <a:solidFill>
                  <a:srgbClr val="FF0000"/>
                </a:solidFill>
                <a:latin typeface="Calibri"/>
                <a:ea typeface="Calibri"/>
                <a:cs typeface="Calibri"/>
                <a:sym typeface="Calibri"/>
              </a:rPr>
              <a:t>associated risks</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342900" lvl="0" marL="457200" rtl="0" algn="just">
              <a:lnSpc>
                <a:spcPct val="9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Gain a </a:t>
            </a:r>
            <a:r>
              <a:rPr b="1" lang="en" sz="1800">
                <a:solidFill>
                  <a:srgbClr val="980000"/>
                </a:solidFill>
                <a:latin typeface="Calibri"/>
                <a:ea typeface="Calibri"/>
                <a:cs typeface="Calibri"/>
                <a:sym typeface="Calibri"/>
              </a:rPr>
              <a:t>better understanding</a:t>
            </a:r>
            <a:r>
              <a:rPr lang="en" sz="1800">
                <a:solidFill>
                  <a:srgbClr val="000000"/>
                </a:solidFill>
                <a:latin typeface="Calibri"/>
                <a:ea typeface="Calibri"/>
                <a:cs typeface="Calibri"/>
                <a:sym typeface="Calibri"/>
              </a:rPr>
              <a:t> of the architecture</a:t>
            </a:r>
            <a:endParaRPr sz="1800">
              <a:solidFill>
                <a:srgbClr val="000000"/>
              </a:solidFill>
              <a:latin typeface="Calibri"/>
              <a:ea typeface="Calibri"/>
              <a:cs typeface="Calibri"/>
              <a:sym typeface="Calibri"/>
            </a:endParaRPr>
          </a:p>
        </p:txBody>
      </p:sp>
      <p:sp>
        <p:nvSpPr>
          <p:cNvPr id="138" name="Google Shape;138;p19"/>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139" name="Google Shape;13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evaluation methods</a:t>
            </a:r>
            <a:endParaRPr b="0" sz="2400">
              <a:solidFill>
                <a:srgbClr val="000000"/>
              </a:solidFill>
              <a:latin typeface="Calibri"/>
              <a:ea typeface="Calibri"/>
              <a:cs typeface="Calibri"/>
              <a:sym typeface="Calibri"/>
            </a:endParaRPr>
          </a:p>
        </p:txBody>
      </p:sp>
      <p:sp>
        <p:nvSpPr>
          <p:cNvPr id="145" name="Google Shape;145;p20"/>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Calibri"/>
              <a:buAutoNum type="arabicPeriod"/>
            </a:pPr>
            <a:r>
              <a:rPr b="1" lang="en" sz="1800">
                <a:solidFill>
                  <a:srgbClr val="000000"/>
                </a:solidFill>
                <a:latin typeface="Calibri"/>
                <a:ea typeface="Calibri"/>
                <a:cs typeface="Calibri"/>
                <a:sym typeface="Calibri"/>
              </a:rPr>
              <a:t>SAAM </a:t>
            </a:r>
            <a:r>
              <a:rPr lang="en" sz="1800">
                <a:solidFill>
                  <a:srgbClr val="000000"/>
                </a:solidFill>
                <a:latin typeface="Calibri"/>
                <a:ea typeface="Calibri"/>
                <a:cs typeface="Calibri"/>
                <a:sym typeface="Calibri"/>
              </a:rPr>
              <a:t>- Software Architecture Analysis Method</a:t>
            </a:r>
            <a:endParaRPr sz="1800">
              <a:solidFill>
                <a:srgbClr val="000000"/>
              </a:solidFill>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solidFill>
                  <a:srgbClr val="000000"/>
                </a:solidFill>
                <a:latin typeface="Calibri"/>
                <a:ea typeface="Calibri"/>
                <a:cs typeface="Calibri"/>
                <a:sym typeface="Calibri"/>
              </a:rPr>
              <a:t>ATAM </a:t>
            </a:r>
            <a:r>
              <a:rPr lang="en" sz="1800">
                <a:solidFill>
                  <a:srgbClr val="000000"/>
                </a:solidFill>
                <a:latin typeface="Calibri"/>
                <a:ea typeface="Calibri"/>
                <a:cs typeface="Calibri"/>
                <a:sym typeface="Calibri"/>
              </a:rPr>
              <a:t>- Architecture Trade-off Analysis Method </a:t>
            </a:r>
            <a:endParaRPr sz="1800">
              <a:solidFill>
                <a:srgbClr val="000000"/>
              </a:solidFill>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solidFill>
                  <a:srgbClr val="000000"/>
                </a:solidFill>
                <a:latin typeface="Calibri"/>
                <a:ea typeface="Calibri"/>
                <a:cs typeface="Calibri"/>
                <a:sym typeface="Calibri"/>
              </a:rPr>
              <a:t>ALMA </a:t>
            </a:r>
            <a:r>
              <a:rPr lang="en" sz="1800">
                <a:solidFill>
                  <a:srgbClr val="000000"/>
                </a:solidFill>
                <a:latin typeface="Calibri"/>
                <a:ea typeface="Calibri"/>
                <a:cs typeface="Calibri"/>
                <a:sym typeface="Calibri"/>
              </a:rPr>
              <a:t>- Architecture Level Modifiability Analysis</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AutoNum type="arabicPeriod"/>
            </a:pPr>
            <a:r>
              <a:rPr b="1" lang="en" sz="1800">
                <a:solidFill>
                  <a:srgbClr val="000000"/>
                </a:solidFill>
                <a:latin typeface="Calibri"/>
                <a:ea typeface="Calibri"/>
                <a:cs typeface="Calibri"/>
                <a:sym typeface="Calibri"/>
              </a:rPr>
              <a:t>PASA </a:t>
            </a:r>
            <a:r>
              <a:rPr lang="en" sz="1800">
                <a:solidFill>
                  <a:srgbClr val="000000"/>
                </a:solidFill>
                <a:latin typeface="Calibri"/>
                <a:ea typeface="Calibri"/>
                <a:cs typeface="Calibri"/>
                <a:sym typeface="Calibri"/>
              </a:rPr>
              <a:t>- Performance Assessment of Software Architecture</a:t>
            </a:r>
            <a:endParaRPr sz="1800">
              <a:solidFill>
                <a:srgbClr val="000000"/>
              </a:solidFill>
              <a:latin typeface="Calibri"/>
              <a:ea typeface="Calibri"/>
              <a:cs typeface="Calibri"/>
              <a:sym typeface="Calibri"/>
            </a:endParaRPr>
          </a:p>
        </p:txBody>
      </p:sp>
      <p:sp>
        <p:nvSpPr>
          <p:cNvPr id="146" name="Google Shape;146;p20"/>
          <p:cNvSpPr txBox="1"/>
          <p:nvPr/>
        </p:nvSpPr>
        <p:spPr>
          <a:xfrm>
            <a:off x="154825" y="4777500"/>
            <a:ext cx="11094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Vatsal Shah</a:t>
            </a:r>
            <a:endParaRPr b="1">
              <a:latin typeface="Lato"/>
              <a:ea typeface="Lato"/>
              <a:cs typeface="Lato"/>
              <a:sym typeface="Lato"/>
            </a:endParaRPr>
          </a:p>
        </p:txBody>
      </p:sp>
      <p:sp>
        <p:nvSpPr>
          <p:cNvPr id="147" name="Google Shape;14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94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Calibri"/>
                <a:ea typeface="Calibri"/>
                <a:cs typeface="Calibri"/>
                <a:sym typeface="Calibri"/>
              </a:rPr>
              <a:t>Architecture evaluation methods</a:t>
            </a:r>
            <a:endParaRPr b="0" sz="2400">
              <a:solidFill>
                <a:srgbClr val="000000"/>
              </a:solidFill>
              <a:latin typeface="Calibri"/>
              <a:ea typeface="Calibri"/>
              <a:cs typeface="Calibri"/>
              <a:sym typeface="Calibri"/>
            </a:endParaRPr>
          </a:p>
        </p:txBody>
      </p:sp>
      <p:sp>
        <p:nvSpPr>
          <p:cNvPr id="153" name="Google Shape;153;p21"/>
          <p:cNvSpPr txBox="1"/>
          <p:nvPr>
            <p:ph idx="1" type="body"/>
          </p:nvPr>
        </p:nvSpPr>
        <p:spPr>
          <a:xfrm>
            <a:off x="729450" y="1347600"/>
            <a:ext cx="7688700" cy="3591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Calibri"/>
              <a:buAutoNum type="arabicPeriod"/>
            </a:pPr>
            <a:r>
              <a:rPr b="1" lang="en" sz="1800">
                <a:solidFill>
                  <a:srgbClr val="000000"/>
                </a:solidFill>
                <a:latin typeface="Calibri"/>
                <a:ea typeface="Calibri"/>
                <a:cs typeface="Calibri"/>
                <a:sym typeface="Calibri"/>
              </a:rPr>
              <a:t>SAAM </a:t>
            </a:r>
            <a:r>
              <a:rPr lang="en" sz="1800">
                <a:solidFill>
                  <a:srgbClr val="000000"/>
                </a:solidFill>
                <a:latin typeface="Calibri"/>
                <a:ea typeface="Calibri"/>
                <a:cs typeface="Calibri"/>
                <a:sym typeface="Calibri"/>
              </a:rPr>
              <a:t>- Software Architecture Analysis Method</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ATAM </a:t>
            </a:r>
            <a:r>
              <a:rPr lang="en" sz="1800">
                <a:solidFill>
                  <a:srgbClr val="CCCCCC"/>
                </a:solidFill>
                <a:latin typeface="Calibri"/>
                <a:ea typeface="Calibri"/>
                <a:cs typeface="Calibri"/>
                <a:sym typeface="Calibri"/>
              </a:rPr>
              <a:t>- Architecture Trade-off Analysis Method </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ALMA </a:t>
            </a:r>
            <a:r>
              <a:rPr lang="en" sz="1800">
                <a:solidFill>
                  <a:srgbClr val="CCCCCC"/>
                </a:solidFill>
                <a:latin typeface="Calibri"/>
                <a:ea typeface="Calibri"/>
                <a:cs typeface="Calibri"/>
                <a:sym typeface="Calibri"/>
              </a:rPr>
              <a:t>- Architecture Level Modifiability Analysis</a:t>
            </a:r>
            <a:endParaRPr sz="1800">
              <a:solidFill>
                <a:srgbClr val="CCCCCC"/>
              </a:solidFill>
              <a:latin typeface="Calibri"/>
              <a:ea typeface="Calibri"/>
              <a:cs typeface="Calibri"/>
              <a:sym typeface="Calibri"/>
            </a:endParaRPr>
          </a:p>
          <a:p>
            <a:pPr indent="-342900" lvl="0" marL="457200" rtl="0" algn="l">
              <a:spcBef>
                <a:spcPts val="0"/>
              </a:spcBef>
              <a:spcAft>
                <a:spcPts val="0"/>
              </a:spcAft>
              <a:buClr>
                <a:srgbClr val="CCCCCC"/>
              </a:buClr>
              <a:buSzPts val="1800"/>
              <a:buFont typeface="Calibri"/>
              <a:buAutoNum type="arabicPeriod"/>
            </a:pPr>
            <a:r>
              <a:rPr b="1" lang="en" sz="1800">
                <a:solidFill>
                  <a:srgbClr val="CCCCCC"/>
                </a:solidFill>
                <a:latin typeface="Calibri"/>
                <a:ea typeface="Calibri"/>
                <a:cs typeface="Calibri"/>
                <a:sym typeface="Calibri"/>
              </a:rPr>
              <a:t>PASA </a:t>
            </a:r>
            <a:r>
              <a:rPr lang="en" sz="1800">
                <a:solidFill>
                  <a:srgbClr val="CCCCCC"/>
                </a:solidFill>
                <a:latin typeface="Calibri"/>
                <a:ea typeface="Calibri"/>
                <a:cs typeface="Calibri"/>
                <a:sym typeface="Calibri"/>
              </a:rPr>
              <a:t>- Performance Assessment of Software Architecture</a:t>
            </a:r>
            <a:endParaRPr sz="1800">
              <a:solidFill>
                <a:srgbClr val="CCCCCC"/>
              </a:solidFill>
              <a:latin typeface="Calibri"/>
              <a:ea typeface="Calibri"/>
              <a:cs typeface="Calibri"/>
              <a:sym typeface="Calibri"/>
            </a:endParaRPr>
          </a:p>
        </p:txBody>
      </p:sp>
      <p:sp>
        <p:nvSpPr>
          <p:cNvPr id="154" name="Google Shape;15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