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C0DD329-CE6C-4461-811C-9F751A5984D4}">
  <a:tblStyle styleId="{8C0DD329-CE6C-4461-811C-9F751A5984D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e513c6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e513c6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2a28daa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2a28daa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ee513c67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ee513c67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c86a8c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cc86a8c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2873d11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2873d11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cc86a8c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cc86a8c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a28daa1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a28daa1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cc86a8c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cc86a8c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873d11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873d11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lack-invite-ibm-cloud-tech.mybluemix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830975" y="645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Description: The PurplePages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830975" y="1370200"/>
            <a:ext cx="7646700" cy="3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Inspired by The </a:t>
            </a:r>
            <a:r>
              <a:rPr b="1" lang="en-GB" sz="1200">
                <a:solidFill>
                  <a:srgbClr val="FF0000"/>
                </a:solidFill>
                <a:highlight>
                  <a:srgbClr val="FFFF00"/>
                </a:highlight>
              </a:rPr>
              <a:t>Yellow Pages</a:t>
            </a:r>
            <a:r>
              <a:rPr b="1" lang="en-GB" sz="120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GB" sz="1200"/>
              <a:t>directory - a central business </a:t>
            </a:r>
            <a:r>
              <a:rPr lang="en-GB" sz="1200"/>
              <a:t>directory</a:t>
            </a:r>
            <a:r>
              <a:rPr lang="en-GB" sz="1200"/>
              <a:t> originally in book form, later updated to be online.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Our project provides </a:t>
            </a:r>
            <a:r>
              <a:rPr lang="en-GB" sz="1200"/>
              <a:t>directory</a:t>
            </a:r>
            <a:r>
              <a:rPr lang="en-GB" sz="1200"/>
              <a:t> information regarding Ski Resorts, Restaurants, Museums, and Fortune 500 Companies.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Integrated </a:t>
            </a:r>
            <a:r>
              <a:rPr b="1" lang="en-GB" sz="1200">
                <a:solidFill>
                  <a:srgbClr val="FF0000"/>
                </a:solidFill>
                <a:highlight>
                  <a:srgbClr val="FFFF00"/>
                </a:highlight>
              </a:rPr>
              <a:t>authentication service</a:t>
            </a:r>
            <a:r>
              <a:rPr lang="en-GB" sz="1200"/>
              <a:t> and only authenticated user can access all services.</a:t>
            </a:r>
            <a:endParaRPr sz="1200"/>
          </a:p>
        </p:txBody>
      </p:sp>
      <p:sp>
        <p:nvSpPr>
          <p:cNvPr id="88" name="Google Shape;88;p13"/>
          <p:cNvSpPr txBox="1"/>
          <p:nvPr/>
        </p:nvSpPr>
        <p:spPr>
          <a:xfrm>
            <a:off x="8076600" y="0"/>
            <a:ext cx="1067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Team - 01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643425" y="6391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r>
              <a:rPr lang="en-GB" sz="1200"/>
              <a:t>- (updates)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6775"/>
            <a:ext cx="8807798" cy="366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50" y="1245175"/>
            <a:ext cx="8917901" cy="38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14500" y="667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Enhancements: </a:t>
            </a:r>
            <a:r>
              <a:rPr lang="en-GB" sz="1800"/>
              <a:t>(Quality Attributes)</a:t>
            </a:r>
            <a:endParaRPr sz="18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14500" y="1366675"/>
            <a:ext cx="79239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Security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Authentication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Usability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Accessibility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User interface aesthetic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Functional suitability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Functional completeness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Functional correctness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Portability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Installability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Maintainability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Modifiability</a:t>
            </a:r>
            <a:endParaRPr sz="12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Testability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Performance efficiency</a:t>
            </a:r>
            <a:endParaRPr sz="1200"/>
          </a:p>
        </p:txBody>
      </p:sp>
      <p:sp>
        <p:nvSpPr>
          <p:cNvPr id="102" name="Google Shape;102;p15"/>
          <p:cNvSpPr txBox="1"/>
          <p:nvPr/>
        </p:nvSpPr>
        <p:spPr>
          <a:xfrm>
            <a:off x="8076600" y="0"/>
            <a:ext cx="1067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Team - 01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22450" y="654375"/>
            <a:ext cx="759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Services offered </a:t>
            </a:r>
            <a:r>
              <a:rPr lang="en-GB" sz="1200"/>
              <a:t>- (updates)</a:t>
            </a:r>
            <a:endParaRPr sz="1200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22450" y="1246325"/>
            <a:ext cx="7817700" cy="3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Service 1 - Ski Resort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 sz="1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Create Dao/Svc classes (Done)</a:t>
            </a:r>
            <a:endParaRPr b="1" sz="1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 sz="1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Create Controller class  (Done）</a:t>
            </a:r>
            <a:endParaRPr b="1" sz="1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-GB" sz="1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Perform test</a:t>
            </a:r>
            <a:endParaRPr b="1" sz="1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Service 2 - Restaurants</a:t>
            </a:r>
            <a:endParaRPr/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-GB" sz="1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Create Dao/Svc classes (Done)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Controller class </a:t>
            </a:r>
            <a:r>
              <a:rPr b="1" lang="en-GB" sz="1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(Done）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test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Service 3 - Museums</a:t>
            </a:r>
            <a:endParaRPr/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-GB" sz="1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Create Dao/Svc classes (Done)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Controller class </a:t>
            </a:r>
            <a:r>
              <a:rPr b="1" lang="en-GB" sz="1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(Done）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test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Service 4 - Software companies</a:t>
            </a:r>
            <a:endParaRPr/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 sz="1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Add mongodb (mLab) connection (Done）</a:t>
            </a:r>
            <a:endParaRPr b="1" sz="1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-GB" sz="1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Deployment on Bluemix server and create endpoint of a service (Done)</a:t>
            </a:r>
            <a:endParaRPr b="1" sz="1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b="1" lang="en-GB" sz="1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Add api endpoint for customise search functionality </a:t>
            </a:r>
            <a:endParaRPr b="1" sz="1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8076600" y="0"/>
            <a:ext cx="1067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Team - 01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822450" y="654375"/>
            <a:ext cx="759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Continue...</a:t>
            </a:r>
            <a:endParaRPr sz="1800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822450" y="1246325"/>
            <a:ext cx="7817700" cy="3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Service 5 - Frontend (GUI)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-GB">
                <a:solidFill>
                  <a:srgbClr val="000000"/>
                </a:solidFill>
              </a:rPr>
              <a:t>Users can choose which microservice they wish to consume </a:t>
            </a:r>
            <a:r>
              <a:rPr b="1" lang="en-GB" sz="1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(Done)</a:t>
            </a:r>
            <a:endParaRPr b="1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-GB">
                <a:solidFill>
                  <a:srgbClr val="000000"/>
                </a:solidFill>
              </a:rPr>
              <a:t>Microservices available are dynamically configured and retrieved (Done)</a:t>
            </a:r>
            <a:endParaRPr b="1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-GB">
                <a:solidFill>
                  <a:srgbClr val="000000"/>
                </a:solidFill>
              </a:rPr>
              <a:t>Search functionality for each microservice, returning the relevant results of the query</a:t>
            </a:r>
            <a:endParaRPr b="1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-GB">
                <a:solidFill>
                  <a:srgbClr val="000000"/>
                </a:solidFill>
              </a:rPr>
              <a:t>Login &amp; Signup page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Service 6 - Registry and Discovery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-GB">
                <a:solidFill>
                  <a:srgbClr val="000000"/>
                </a:solidFill>
              </a:rPr>
              <a:t>Identifies available services</a:t>
            </a:r>
            <a:endParaRPr b="1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-GB">
                <a:solidFill>
                  <a:srgbClr val="000000"/>
                </a:solidFill>
              </a:rPr>
              <a:t>Communicates available services to the front end</a:t>
            </a:r>
            <a:endParaRPr b="1"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Service 7 - Authentication service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-GB">
                <a:solidFill>
                  <a:srgbClr val="000000"/>
                </a:solidFill>
              </a:rPr>
              <a:t>Create signup functionality (Done)</a:t>
            </a:r>
            <a:endParaRPr b="1">
              <a:solidFill>
                <a:srgbClr val="000000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-GB">
                <a:solidFill>
                  <a:srgbClr val="000000"/>
                </a:solidFill>
              </a:rPr>
              <a:t>Login functionality and connection with mongodb (Done)</a:t>
            </a:r>
            <a:endParaRPr b="1">
              <a:solidFill>
                <a:srgbClr val="000000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-GB">
                <a:solidFill>
                  <a:srgbClr val="000000"/>
                </a:solidFill>
              </a:rPr>
              <a:t>Only authenticated users have the access to microservices (Done)</a:t>
            </a:r>
            <a:endParaRPr b="1">
              <a:solidFill>
                <a:srgbClr val="000000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-GB">
                <a:solidFill>
                  <a:srgbClr val="000000"/>
                </a:solidFill>
              </a:rPr>
              <a:t>Json Web Token (JWT) will be assigned after successful login (Done)</a:t>
            </a:r>
            <a:endParaRPr b="1">
              <a:solidFill>
                <a:srgbClr val="000000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-GB">
                <a:solidFill>
                  <a:srgbClr val="000000"/>
                </a:solidFill>
              </a:rPr>
              <a:t>Deployment on cloud</a:t>
            </a:r>
            <a:endParaRPr b="1"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Service 8 - Gateway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-GB">
                <a:solidFill>
                  <a:srgbClr val="000000"/>
                </a:solidFill>
              </a:rPr>
              <a:t>Client connects with a Gateway endpoint (Done)</a:t>
            </a:r>
            <a:endParaRPr b="1">
              <a:solidFill>
                <a:srgbClr val="000000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-GB">
                <a:solidFill>
                  <a:srgbClr val="000000"/>
                </a:solidFill>
              </a:rPr>
              <a:t>Connected with a registry to fetch latest status of each microservice (Done)</a:t>
            </a:r>
            <a:endParaRPr b="1">
              <a:solidFill>
                <a:srgbClr val="000000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-GB">
                <a:solidFill>
                  <a:srgbClr val="000000"/>
                </a:solidFill>
              </a:rPr>
              <a:t>Check token request from a client o/w response as unauthorized request (Done)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076600" y="0"/>
            <a:ext cx="1067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Team - 01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828875" y="667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Services requirement </a:t>
            </a:r>
            <a:r>
              <a:rPr lang="en-GB" sz="1200"/>
              <a:t>- (updates)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8076600" y="0"/>
            <a:ext cx="1067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Team - 01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3" name="Google Shape;123;p18"/>
          <p:cNvGraphicFramePr/>
          <p:nvPr/>
        </p:nvGraphicFramePr>
        <p:xfrm>
          <a:off x="919163" y="124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{8C0DD329-CE6C-4461-811C-9F751A5984D4}</a:tableStyleId>
              </a:tblPr>
              <a:tblGrid>
                <a:gridCol w="1771650"/>
                <a:gridCol w="5534025"/>
              </a:tblGrid>
              <a:tr h="200025">
                <a:tc row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S5: GUI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FR1 Displays available services to users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FR2 Takes user input for a respective service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FR3 Returns appropriate data for a query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QR1 Availability: the service should be built to handle(mask) certain exceptions like invalid query.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QR2 Modifiability: all components should have low-coupling and high-cohesion relationship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QR3 The search function should be responsive to any query within few seconds.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QR4 Usability: Presents services and responses to users in a consumable format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S6: Registry and Discovery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FR1 Identifies active services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FR2 Communicates to other components which services are 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S7: Authentication service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FR1 Accept user input of credentials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FR2 Validate credentials against system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FR3 Provide users with appropriate level of access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FR4 Creates a user account for the specified credentials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QR1 Modifiability: all components should have low-coupling and high-cohesion relationship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QR2 Security: Credentials cannot be accessed by unintended users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QR3 Security: Correctly restricts access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S8: Gateway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FR1 Facilitates communication between the UI and the respective services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QR1 Modifiability: all components should have low-coupling and high-cohesion relationship</a:t>
                      </a:r>
                      <a:endParaRPr sz="10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652050" y="6133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Plan </a:t>
            </a:r>
            <a:r>
              <a:rPr lang="en-GB" sz="1200"/>
              <a:t>- (updates)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Let’s check trello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648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Demo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Let’s check it out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8076600" y="0"/>
            <a:ext cx="1067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Team - 01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54750" y="673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Slack: IBM cloud server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839275" y="2017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Link: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https://slack-invite-ibm-cloud-tech.mybluemix.net/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