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58" r:id="rId6"/>
    <p:sldId id="259" r:id="rId7"/>
    <p:sldId id="260" r:id="rId8"/>
    <p:sldId id="261" r:id="rId9"/>
    <p:sldId id="278" r:id="rId10"/>
    <p:sldId id="267" r:id="rId11"/>
    <p:sldId id="279" r:id="rId12"/>
    <p:sldId id="280" r:id="rId13"/>
    <p:sldId id="281" r:id="rId14"/>
    <p:sldId id="271" r:id="rId15"/>
    <p:sldId id="270" r:id="rId16"/>
    <p:sldId id="269" r:id="rId17"/>
    <p:sldId id="268" r:id="rId18"/>
    <p:sldId id="273" r:id="rId19"/>
    <p:sldId id="262" r:id="rId20"/>
    <p:sldId id="282" r:id="rId21"/>
    <p:sldId id="274" r:id="rId22"/>
    <p:sldId id="263" r:id="rId23"/>
    <p:sldId id="264" r:id="rId24"/>
    <p:sldId id="265" r:id="rId25"/>
    <p:sldId id="275" r:id="rId26"/>
    <p:sldId id="276" r:id="rId27"/>
    <p:sldId id="277" r:id="rId28"/>
    <p:sldId id="272" r:id="rId29"/>
    <p:sldId id="266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3099" autoAdjust="0"/>
  </p:normalViewPr>
  <p:slideViewPr>
    <p:cSldViewPr>
      <p:cViewPr varScale="1">
        <p:scale>
          <a:sx n="61" d="100"/>
          <a:sy n="61" d="100"/>
        </p:scale>
        <p:origin x="251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think about when we say "RabbitMQ" is in a messaging broker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5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bind is from which exchange messages a queue is interested.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code is Pika python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7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VH is a practice of running more than 1 website in a single machine.</a:t>
            </a:r>
          </a:p>
          <a:p>
            <a:r>
              <a:rPr lang="en-GB" dirty="0"/>
              <a:t>In </a:t>
            </a:r>
            <a:r>
              <a:rPr lang="en-GB" dirty="0" err="1"/>
              <a:t>apache</a:t>
            </a:r>
            <a:r>
              <a:rPr lang="en-GB" dirty="0"/>
              <a:t> VH are defined in the config’s file. In RabbitMQ we use </a:t>
            </a:r>
            <a:r>
              <a:rPr lang="en-GB" dirty="0" err="1"/>
              <a:t>rabbitmqctl</a:t>
            </a:r>
            <a:r>
              <a:rPr lang="en-GB" dirty="0"/>
              <a:t> or an HTTP API.</a:t>
            </a:r>
          </a:p>
          <a:p>
            <a:r>
              <a:rPr lang="en-GB" dirty="0"/>
              <a:t>When an AMQP client connects to RabbitMQ specifies a VH name to connect to. If the user does not have </a:t>
            </a:r>
            <a:r>
              <a:rPr lang="en-GB" dirty="0" err="1"/>
              <a:t>permisions</a:t>
            </a:r>
            <a:r>
              <a:rPr lang="en-GB" dirty="0"/>
              <a:t>, the connexion is refused.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RabbitMQ can work properly without this set of protocols and if it can work means that  are not mandatory, nevertheless, RabbitMQ cannot run without AMQP.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1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Based on the TCP stack as the communication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push messaging service with the pub-sub pattern.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In this type of infrastructures the clients they connect with a central broker.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u="none" strike="noStrike" baseline="0" dirty="0"/>
              <a:t>To filter the messages that are sent to each client, the messages are arranged in topics hierarchically organized. A client can publish a message in a specific topic. Other clients can subscribe to this topic and the broker will send the subscribed messages.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The clients open a TCP/IP connection with the broker until the client ends it.</a:t>
            </a:r>
          </a:p>
          <a:p>
            <a:pPr marL="285750" marR="0" lvl="0" indent="-28575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“Simple Text Oriented Message Protocol”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an interoperable wire format so that STOMP clients can communicate with any STOMP broker to provide easy messaging interoperability among many languages, platforms and brokers.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STOMP client can be implemented in a couple of hours.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6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communication protocol over a TCP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WebSockets</a:t>
            </a:r>
            <a:r>
              <a:rPr lang="en-GB" dirty="0"/>
              <a:t> are designed to work over HTTP ports 443 and 80 as well as to support HTTP proxies and intermediaries thus making it compatible  with HTTP.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5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RabbitMQ streams protocol allows communicating with streams.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 RabbitMQ stream is a Java library to communicate with the RabbitMQ stream plug-in.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It allows creating and delete streams, as well as to publish and consume from these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stream is a sequence of elements from a source that supports data processing operations.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Sequence of elements: while collections are about data, streams are about computations.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Source: streams consume data from a providing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2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27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latin typeface="CMR12"/>
              </a:rPr>
              <a:t>Allows the integration of different applications through messages in an asynchronous way (decoupling in time) and from various locations (decoupling in space).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b="0" i="0" u="none" strike="noStrike" baseline="0" dirty="0">
                <a:latin typeface="CMR12"/>
              </a:rPr>
              <a:t>Reliability: Incorporates some characteristics that allow it to guarantee the delivery of the messages.</a:t>
            </a:r>
          </a:p>
          <a:p>
            <a:pPr marL="952393" lvl="1" indent="-342900" algn="l">
              <a:buFont typeface="+mj-lt"/>
              <a:buAutoNum type="arabicPeriod"/>
            </a:pPr>
            <a:r>
              <a:rPr lang="en-GB" b="0" i="0" u="none" strike="noStrike" baseline="0" dirty="0">
                <a:latin typeface="CMR12"/>
              </a:rPr>
              <a:t>Provides storing when there’re no consumers.</a:t>
            </a:r>
          </a:p>
          <a:p>
            <a:pPr marL="952393" lvl="1" indent="-342900" algn="l">
              <a:buFont typeface="+mj-lt"/>
              <a:buAutoNum type="arabicPeriod"/>
            </a:pPr>
            <a:r>
              <a:rPr lang="en-GB" b="0" i="0" u="none" strike="noStrike" baseline="0" dirty="0">
                <a:latin typeface="CMR12"/>
              </a:rPr>
              <a:t>Possibility that the consumer accepts the delivery of the message to make sure that it has been processed only once.</a:t>
            </a:r>
          </a:p>
          <a:p>
            <a:pPr marL="952393" lvl="1" indent="-342900" algn="l">
              <a:buFont typeface="+mj-lt"/>
              <a:buAutoNum type="arabicPeriod"/>
            </a:pPr>
            <a:r>
              <a:rPr lang="en-GB" b="0" i="0" u="none" strike="noStrike" baseline="0" dirty="0">
                <a:latin typeface="CMR12"/>
              </a:rPr>
              <a:t>Allows the message to be requeued in case of failure.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2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attributes when designing and developing for providing trustworthy products =&gt; scalability, resiliency and interoperability.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RabbitMQ =&gt; open-source message broker that implements AMQP as the core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cross-platform software and the code is released under the Mozilla license.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0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Originally RabbitMQ was designed for supporting AMQP but it has been extended with a plug-in architecture support. =&gt; Apart from AMQP can support STOMP, MQTT, HTTP, </a:t>
            </a:r>
            <a:r>
              <a:rPr lang="en-GB" dirty="0" err="1"/>
              <a:t>WebSockets</a:t>
            </a:r>
            <a:r>
              <a:rPr lang="en-GB" dirty="0"/>
              <a:t> and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is not a messaging protocol but RabbitMQ can transmit messages over HTTP.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STOMP plug-in =&gt; Supports STOMP messaging to the browser using </a:t>
            </a:r>
            <a:r>
              <a:rPr lang="en-GB" dirty="0" err="1"/>
              <a:t>WebSockets</a:t>
            </a:r>
            <a:r>
              <a:rPr lang="en-GB" dirty="0"/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MQTT plug-in =&gt; Same as the above one.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Management plug-in =&gt; Simple HTTP API for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Reasonably simply to implement for clients =&gt; There are a lot of libraries available for many different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30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AMQP is </a:t>
            </a:r>
            <a:r>
              <a:rPr lang="en-GB" dirty="0" err="1"/>
              <a:t>prettu</a:t>
            </a:r>
            <a:r>
              <a:rPr lang="en-GB" dirty="0"/>
              <a:t> simple to </a:t>
            </a:r>
            <a:r>
              <a:rPr lang="en-GB" dirty="0" err="1"/>
              <a:t>undersdtand</a:t>
            </a:r>
            <a:r>
              <a:rPr lang="en-GB" dirty="0"/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There are clients apps that create/publish messages and deliver them to an AMQP broker.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echange</a:t>
            </a:r>
            <a:r>
              <a:rPr lang="en-GB" dirty="0"/>
              <a:t> looks at the routing key and send every message to the </a:t>
            </a:r>
            <a:r>
              <a:rPr lang="en-GB" dirty="0" err="1"/>
              <a:t>correspondant</a:t>
            </a:r>
            <a:r>
              <a:rPr lang="en-GB" dirty="0"/>
              <a:t> queue.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When its time the messages arrive to the clients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2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Direct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Takes the routing key that comes inside the message and sends it to the queue that’s associated with this exchange and with this routing key.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The postman (producer) delivers the mail to the concierge (exchange) and that checks in which mailbox has to be placed the letter and places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4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Topic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Carries the message to the queues that complain with a pattern in the routing key.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The postman delivers to the concierge and that checks the pattern.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9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Fanout exchange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CMR12"/>
              </a:rPr>
              <a:t>Sends the message to all the queues associated with the exchange, regardless of routing key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 to know the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 to know to which exchange I’m associated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3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1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" Type="http://schemas.openxmlformats.org/officeDocument/2006/relationships/slide" Target="slide3.xml"/><Relationship Id="rId16" Type="http://schemas.openxmlformats.org/officeDocument/2006/relationships/slide" Target="slide22.xml"/><Relationship Id="rId20" Type="http://schemas.openxmlformats.org/officeDocument/2006/relationships/slide" Target="slide2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7.xml"/><Relationship Id="rId15" Type="http://schemas.openxmlformats.org/officeDocument/2006/relationships/slide" Target="slide21.xml"/><Relationship Id="rId10" Type="http://schemas.openxmlformats.org/officeDocument/2006/relationships/slide" Target="slide15.xml"/><Relationship Id="rId19" Type="http://schemas.openxmlformats.org/officeDocument/2006/relationships/slide" Target="slide25.xml"/><Relationship Id="rId4" Type="http://schemas.openxmlformats.org/officeDocument/2006/relationships/slide" Target="slide5.xml"/><Relationship Id="rId9" Type="http://schemas.openxmlformats.org/officeDocument/2006/relationships/slide" Target="slide14.xml"/><Relationship Id="rId1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– components, benefits and application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Authorship: Marc Cervera rosell</a:t>
            </a:r>
          </a:p>
          <a:p>
            <a:r>
              <a:rPr lang="en-GB" dirty="0"/>
              <a:t>Josep lluís lérida – distributed computing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8DEAD1B8-5A74-F28F-2998-2ACE4FB37138}"/>
              </a:ext>
            </a:extLst>
          </p:cNvPr>
          <p:cNvSpPr txBox="1">
            <a:spLocks/>
          </p:cNvSpPr>
          <p:nvPr/>
        </p:nvSpPr>
        <p:spPr>
          <a:xfrm>
            <a:off x="1625173" y="4273550"/>
            <a:ext cx="8735325" cy="45159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Bachelor’s degree in computer engineering – university of lleida</a:t>
            </a:r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1CD96-AC04-0DB1-BCCA-3013A2AE1F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57" y="4725144"/>
            <a:ext cx="3358109" cy="8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6400-19B9-CB04-CD21-64172F9D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803D7-3621-469C-3428-29B34676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54111"/>
            <a:ext cx="10360025" cy="3557841"/>
          </a:xfrm>
        </p:spPr>
      </p:pic>
    </p:spTree>
    <p:extLst>
      <p:ext uri="{BB962C8B-B14F-4D97-AF65-F5344CB8AC3E}">
        <p14:creationId xmlns:p14="http://schemas.microsoft.com/office/powerpoint/2010/main" val="41944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Routing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Identifier that uses the exchange to know the route.</a:t>
            </a:r>
          </a:p>
          <a:p>
            <a:r>
              <a:rPr lang="en-GB" dirty="0"/>
              <a:t>Identifier that uses a queue to know with which exchange is associated with.</a:t>
            </a:r>
          </a:p>
        </p:txBody>
      </p:sp>
    </p:spTree>
    <p:extLst>
      <p:ext uri="{BB962C8B-B14F-4D97-AF65-F5344CB8AC3E}">
        <p14:creationId xmlns:p14="http://schemas.microsoft.com/office/powerpoint/2010/main" val="17098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Data structure that imitates real queues as the ones we can see in the mailbox.</a:t>
            </a:r>
          </a:p>
          <a:p>
            <a:r>
              <a:rPr lang="en-GB" dirty="0"/>
              <a:t>A message queue is an asynchronous communication way that is used on microservices architectures.</a:t>
            </a:r>
          </a:p>
          <a:p>
            <a:pPr lvl="1"/>
            <a:r>
              <a:rPr lang="en-GB" dirty="0"/>
              <a:t>The messages are stored in the queue until are received and deleted being every message processed only once.</a:t>
            </a:r>
          </a:p>
        </p:txBody>
      </p:sp>
    </p:spTree>
    <p:extLst>
      <p:ext uri="{BB962C8B-B14F-4D97-AF65-F5344CB8AC3E}">
        <p14:creationId xmlns:p14="http://schemas.microsoft.com/office/powerpoint/2010/main" val="35290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a relationship between an exchange and a queue.</a:t>
            </a:r>
          </a:p>
          <a:p>
            <a:pPr lvl="1"/>
            <a:r>
              <a:rPr lang="en-GB" dirty="0"/>
              <a:t>In an easy way: The queue is interested in messages from this exchange.</a:t>
            </a:r>
          </a:p>
          <a:p>
            <a:r>
              <a:rPr lang="en-GB" dirty="0"/>
              <a:t>Bindings can take an extra routing key.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Channel.queue_bind</a:t>
            </a:r>
            <a:r>
              <a:rPr lang="en-GB" sz="2000" dirty="0">
                <a:latin typeface="Consolas" panose="020B0609020204030204" pitchFamily="49" charset="0"/>
              </a:rPr>
              <a:t>(exchange = </a:t>
            </a:r>
            <a:r>
              <a:rPr lang="en-GB" sz="2000" dirty="0" err="1">
                <a:latin typeface="Consolas" panose="020B0609020204030204" pitchFamily="49" charset="0"/>
              </a:rPr>
              <a:t>exchange_name</a:t>
            </a:r>
            <a:r>
              <a:rPr lang="en-GB" sz="2000" dirty="0">
                <a:latin typeface="Consolas" panose="020B0609020204030204" pitchFamily="49" charset="0"/>
              </a:rPr>
              <a:t>, queue = </a:t>
            </a:r>
            <a:r>
              <a:rPr lang="en-GB" sz="2000" dirty="0" err="1">
                <a:latin typeface="Consolas" panose="020B0609020204030204" pitchFamily="49" charset="0"/>
              </a:rPr>
              <a:t>queue_name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routing_key</a:t>
            </a:r>
            <a:r>
              <a:rPr lang="en-GB" sz="2000" dirty="0">
                <a:latin typeface="Consolas" panose="020B0609020204030204" pitchFamily="49" charset="0"/>
              </a:rPr>
              <a:t> = ‘black’)</a:t>
            </a:r>
          </a:p>
          <a:p>
            <a:r>
              <a:rPr lang="en-GB" dirty="0"/>
              <a:t>The fanout exchanges ignore the </a:t>
            </a:r>
            <a:r>
              <a:rPr lang="en-GB" sz="2400" dirty="0" err="1">
                <a:latin typeface="Consolas" panose="020B0609020204030204" pitchFamily="49" charset="0"/>
              </a:rPr>
              <a:t>routing_key</a:t>
            </a:r>
            <a:r>
              <a:rPr lang="en-GB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6960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Virtual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VH refers to the practice of running more than one web site on a single machine.</a:t>
            </a:r>
          </a:p>
          <a:p>
            <a:r>
              <a:rPr lang="en-GB" dirty="0"/>
              <a:t>RabbitMQ’s VH are very similar to the Apache’s.</a:t>
            </a:r>
          </a:p>
          <a:p>
            <a:pPr lvl="1"/>
            <a:r>
              <a:rPr lang="en-GB" dirty="0"/>
              <a:t>The difference </a:t>
            </a:r>
            <a:r>
              <a:rPr lang="en-GB" dirty="0">
                <a:sym typeface="Wingdings" panose="05000000000000000000" pitchFamily="2" charset="2"/>
              </a:rPr>
              <a:t> In Apache, VH are defined in the configuration file. In RabbitMQ are created and deleted using </a:t>
            </a:r>
            <a:r>
              <a:rPr lang="en-GB" i="1" dirty="0" err="1">
                <a:sym typeface="Wingdings" panose="05000000000000000000" pitchFamily="2" charset="2"/>
              </a:rPr>
              <a:t>rabbitmqctl</a:t>
            </a:r>
            <a:r>
              <a:rPr lang="en-GB" i="1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HTTP API.</a:t>
            </a:r>
          </a:p>
          <a:p>
            <a:r>
              <a:rPr lang="en-GB" dirty="0"/>
              <a:t>When an AMQP client connects to RabbitMQ, it specifies a VH name to connect to. If the username is not granted permissions, the connection is refused.</a:t>
            </a:r>
          </a:p>
        </p:txBody>
      </p:sp>
    </p:spTree>
    <p:extLst>
      <p:ext uri="{BB962C8B-B14F-4D97-AF65-F5344CB8AC3E}">
        <p14:creationId xmlns:p14="http://schemas.microsoft.com/office/powerpoint/2010/main" val="23889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EC81-E9C4-F210-A43E-0941B75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C059-0867-1CE0-AE66-1811FD42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Some protocols are going to be seen.</a:t>
            </a:r>
          </a:p>
          <a:p>
            <a:pPr lvl="1"/>
            <a:r>
              <a:rPr lang="en-GB" dirty="0"/>
              <a:t>These protocols are plug-ins.</a:t>
            </a:r>
          </a:p>
          <a:p>
            <a:r>
              <a:rPr lang="en-GB" dirty="0"/>
              <a:t>RabbitMQ can work properly without this set of protocol, but cannot work without AMQP</a:t>
            </a:r>
          </a:p>
        </p:txBody>
      </p:sp>
    </p:spTree>
    <p:extLst>
      <p:ext uri="{BB962C8B-B14F-4D97-AF65-F5344CB8AC3E}">
        <p14:creationId xmlns:p14="http://schemas.microsoft.com/office/powerpoint/2010/main" val="42196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AE6E-91EC-D4FD-CA19-C258F466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9B-BFB8-8684-92D3-30A1D8D2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Based on the TCP stack as the communication base.</a:t>
            </a:r>
          </a:p>
          <a:p>
            <a:r>
              <a:rPr lang="en-GB" dirty="0"/>
              <a:t>Is a push messaging service with the pub-sub pattern.</a:t>
            </a:r>
          </a:p>
          <a:p>
            <a:pPr lvl="1"/>
            <a:r>
              <a:rPr lang="en-GB" dirty="0"/>
              <a:t>In this type of infrastructures the clients they connect with a central broker.</a:t>
            </a:r>
          </a:p>
          <a:p>
            <a:pPr algn="l"/>
            <a:r>
              <a:rPr lang="en-GB" b="0" i="0" u="none" strike="noStrike" baseline="0" dirty="0"/>
              <a:t>To filter the messages that are sent to each client, the messages are arranged in topics hierarchically organized. A client can publish a message in a specific topic. Other clients can subscribe to this topic and the broker will send the subscribed messages.</a:t>
            </a:r>
          </a:p>
          <a:p>
            <a:pPr algn="l"/>
            <a:r>
              <a:rPr lang="en-GB" dirty="0"/>
              <a:t>The clients open a TCP/IP connection with the broker until the client ends it.</a:t>
            </a:r>
          </a:p>
        </p:txBody>
      </p:sp>
    </p:spTree>
    <p:extLst>
      <p:ext uri="{BB962C8B-B14F-4D97-AF65-F5344CB8AC3E}">
        <p14:creationId xmlns:p14="http://schemas.microsoft.com/office/powerpoint/2010/main" val="22318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282-7CFB-5EB3-0DF3-7A79B096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Applications - MQTT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AE422D-24DF-3F3F-42C6-B87AC632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Simple example of MQTT protocol through a SSD.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45DD3-CF3A-C579-7E35-0CE7419BE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82145"/>
            <a:ext cx="4880968" cy="5999183"/>
          </a:xfrm>
        </p:spPr>
      </p:pic>
    </p:spTree>
    <p:extLst>
      <p:ext uri="{BB962C8B-B14F-4D97-AF65-F5344CB8AC3E}">
        <p14:creationId xmlns:p14="http://schemas.microsoft.com/office/powerpoint/2010/main" val="40305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E5F9-CB14-F5DF-1D88-D507A54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STOMP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3756-ABF5-5617-EEFD-B6C01202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“Simple Text Oriented Message Protocol”</a:t>
            </a:r>
          </a:p>
          <a:p>
            <a:r>
              <a:rPr lang="en-GB" dirty="0"/>
              <a:t>Provides an interoperable wire format so that STOMP clients can communicate with any STOMP broker to provide easy messaging interoperability among many languages, platforms and brokers.</a:t>
            </a:r>
          </a:p>
          <a:p>
            <a:r>
              <a:rPr lang="en-GB" dirty="0"/>
              <a:t>STOMP is a very simple and easy to implement protocol, coming from the HTTP school of design.</a:t>
            </a:r>
          </a:p>
          <a:p>
            <a:pPr lvl="1"/>
            <a:r>
              <a:rPr lang="en-GB" dirty="0"/>
              <a:t>The server is hard to implement well.</a:t>
            </a:r>
          </a:p>
          <a:p>
            <a:pPr lvl="1"/>
            <a:r>
              <a:rPr lang="en-GB" dirty="0"/>
              <a:t>Very easy to implement a client (in a couple of hours)</a:t>
            </a:r>
          </a:p>
        </p:txBody>
      </p:sp>
    </p:spTree>
    <p:extLst>
      <p:ext uri="{BB962C8B-B14F-4D97-AF65-F5344CB8AC3E}">
        <p14:creationId xmlns:p14="http://schemas.microsoft.com/office/powerpoint/2010/main" val="22702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A26-BB28-2C81-9E69-98BEA72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- 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8288-45B9-5E76-C97D-8E274DC7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a communication protocol over a TCP connection.</a:t>
            </a:r>
          </a:p>
          <a:p>
            <a:r>
              <a:rPr lang="en-GB" dirty="0" err="1"/>
              <a:t>WebSockets</a:t>
            </a:r>
            <a:r>
              <a:rPr lang="en-GB" dirty="0"/>
              <a:t> are designed to work over HTTP ports 443 and 80 as well as to support HTTP proxies and intermediaries thus making it compatible  with HTTP.</a:t>
            </a:r>
          </a:p>
        </p:txBody>
      </p:sp>
    </p:spTree>
    <p:extLst>
      <p:ext uri="{BB962C8B-B14F-4D97-AF65-F5344CB8AC3E}">
        <p14:creationId xmlns:p14="http://schemas.microsoft.com/office/powerpoint/2010/main" val="9797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6284-0AB0-DFB6-C07B-660452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3D8B-3BE0-2F80-5C71-ACF32B27D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>
                <a:hlinkClick r:id="rId2" action="ppaction://hlinksldjump"/>
              </a:rPr>
              <a:t>Introduction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Architecture</a:t>
            </a:r>
            <a:endParaRPr lang="en-GB" dirty="0"/>
          </a:p>
          <a:p>
            <a:pPr lvl="1"/>
            <a:r>
              <a:rPr lang="en-GB" dirty="0">
                <a:hlinkClick r:id="rId4" action="ppaction://hlinksldjump"/>
              </a:rPr>
              <a:t>AMQP</a:t>
            </a:r>
            <a:endParaRPr lang="en-GB" dirty="0"/>
          </a:p>
          <a:p>
            <a:pPr lvl="2"/>
            <a:r>
              <a:rPr lang="en-GB" dirty="0">
                <a:hlinkClick r:id="rId5" action="ppaction://hlinksldjump"/>
              </a:rPr>
              <a:t>Exchange</a:t>
            </a:r>
            <a:endParaRPr lang="en-GB" dirty="0"/>
          </a:p>
          <a:p>
            <a:pPr lvl="2"/>
            <a:r>
              <a:rPr lang="en-GB" dirty="0">
                <a:hlinkClick r:id="rId6" action="ppaction://hlinksldjump"/>
              </a:rPr>
              <a:t>Routing key</a:t>
            </a:r>
            <a:endParaRPr lang="en-GB" dirty="0"/>
          </a:p>
          <a:p>
            <a:pPr lvl="2"/>
            <a:r>
              <a:rPr lang="en-GB" dirty="0">
                <a:hlinkClick r:id="rId7" action="ppaction://hlinksldjump"/>
              </a:rPr>
              <a:t>Queue</a:t>
            </a:r>
            <a:endParaRPr lang="en-GB" dirty="0"/>
          </a:p>
          <a:p>
            <a:pPr lvl="2"/>
            <a:r>
              <a:rPr lang="en-GB" dirty="0">
                <a:hlinkClick r:id="rId8" action="ppaction://hlinksldjump"/>
              </a:rPr>
              <a:t>Binding</a:t>
            </a:r>
            <a:endParaRPr lang="en-GB" dirty="0"/>
          </a:p>
          <a:p>
            <a:pPr lvl="2"/>
            <a:r>
              <a:rPr lang="en-GB" dirty="0">
                <a:hlinkClick r:id="rId9" action="ppaction://hlinksldjump"/>
              </a:rPr>
              <a:t>Virtual host</a:t>
            </a:r>
            <a:endParaRPr lang="en-GB" dirty="0"/>
          </a:p>
          <a:p>
            <a:r>
              <a:rPr lang="en-GB" dirty="0">
                <a:hlinkClick r:id="rId10" action="ppaction://hlinksldjump"/>
              </a:rPr>
              <a:t>Applications</a:t>
            </a:r>
            <a:endParaRPr lang="en-GB" dirty="0"/>
          </a:p>
          <a:p>
            <a:pPr lvl="1"/>
            <a:r>
              <a:rPr lang="en-GB" dirty="0">
                <a:hlinkClick r:id="rId11" action="ppaction://hlinksldjump"/>
              </a:rPr>
              <a:t>MQTT</a:t>
            </a:r>
            <a:endParaRPr lang="en-GB" dirty="0"/>
          </a:p>
          <a:p>
            <a:pPr lvl="1"/>
            <a:r>
              <a:rPr lang="en-GB" dirty="0">
                <a:hlinkClick r:id="rId12" action="ppaction://hlinksldjump"/>
              </a:rPr>
              <a:t>STOMP</a:t>
            </a:r>
            <a:endParaRPr lang="en-GB" dirty="0"/>
          </a:p>
          <a:p>
            <a:pPr lvl="1"/>
            <a:r>
              <a:rPr lang="en-GB" dirty="0">
                <a:hlinkClick r:id="rId13" action="ppaction://hlinksldjump"/>
              </a:rPr>
              <a:t>WebSockets</a:t>
            </a:r>
            <a:endParaRPr lang="en-GB" dirty="0"/>
          </a:p>
          <a:p>
            <a:pPr lvl="1"/>
            <a:r>
              <a:rPr lang="en-GB" dirty="0">
                <a:hlinkClick r:id="rId14" action="ppaction://hlinksldjump"/>
              </a:rPr>
              <a:t>RabbitMQ streams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BF94C-BB2D-4C74-5265-9933CF5162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>
                <a:hlinkClick r:id="rId15" action="ppaction://hlinksldjump"/>
              </a:rPr>
              <a:t>RabbitMQ in the market</a:t>
            </a:r>
            <a:endParaRPr lang="en-GB" dirty="0"/>
          </a:p>
          <a:p>
            <a:pPr lvl="1"/>
            <a:r>
              <a:rPr lang="en-GB" dirty="0">
                <a:hlinkClick r:id="rId16" action="ppaction://hlinksldjump"/>
              </a:rPr>
              <a:t>Advantages</a:t>
            </a:r>
            <a:endParaRPr lang="en-GB" dirty="0"/>
          </a:p>
          <a:p>
            <a:pPr lvl="1"/>
            <a:r>
              <a:rPr lang="en-GB" dirty="0">
                <a:hlinkClick r:id="rId17" action="ppaction://hlinksldjump"/>
              </a:rPr>
              <a:t>Disadvantages</a:t>
            </a:r>
            <a:endParaRPr lang="en-GB" dirty="0"/>
          </a:p>
          <a:p>
            <a:pPr lvl="1"/>
            <a:r>
              <a:rPr lang="en-GB" dirty="0">
                <a:hlinkClick r:id="rId18" action="ppaction://hlinksldjump"/>
              </a:rPr>
              <a:t>Competition in the market</a:t>
            </a:r>
            <a:endParaRPr lang="en-GB" dirty="0"/>
          </a:p>
          <a:p>
            <a:r>
              <a:rPr lang="en-GB" dirty="0">
                <a:hlinkClick r:id="rId19" action="ppaction://hlinksldjump"/>
              </a:rPr>
              <a:t>Conclusions</a:t>
            </a:r>
            <a:endParaRPr lang="en-GB" dirty="0"/>
          </a:p>
          <a:p>
            <a:r>
              <a:rPr lang="en-GB" dirty="0">
                <a:hlinkClick r:id="rId20" action="ppaction://hlinksldjump"/>
              </a:rPr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1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A38-7D9C-AF0D-6EB3-21CDAE7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– RabbitMQ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717C-3FD1-4FFE-0C71-BF737842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GB" dirty="0"/>
              <a:t>The RabbitMQ streams protocol allows communicating with streams.</a:t>
            </a:r>
          </a:p>
          <a:p>
            <a:pPr lvl="1"/>
            <a:r>
              <a:rPr lang="en-GB" dirty="0"/>
              <a:t>The RabbitMQ stream is a Java library to communicate with the RabbitMQ stream plug-in.</a:t>
            </a:r>
          </a:p>
          <a:p>
            <a:pPr lvl="1"/>
            <a:r>
              <a:rPr lang="en-GB" dirty="0"/>
              <a:t>It allows creating and delete streams, as well as to publish and consume from these streams.</a:t>
            </a:r>
          </a:p>
          <a:p>
            <a:r>
              <a:rPr lang="en-GB" dirty="0"/>
              <a:t>A stream is a sequence of elements from a source that supports data processing operations.</a:t>
            </a:r>
          </a:p>
          <a:p>
            <a:pPr lvl="1"/>
            <a:r>
              <a:rPr lang="en-GB" dirty="0"/>
              <a:t>Sequence of elements: while collections are about data, streams are about computations.</a:t>
            </a:r>
          </a:p>
          <a:p>
            <a:pPr lvl="1"/>
            <a:r>
              <a:rPr lang="en-GB" dirty="0"/>
              <a:t>Source: streams consume data from a providing source.</a:t>
            </a:r>
          </a:p>
        </p:txBody>
      </p:sp>
    </p:spTree>
    <p:extLst>
      <p:ext uri="{BB962C8B-B14F-4D97-AF65-F5344CB8AC3E}">
        <p14:creationId xmlns:p14="http://schemas.microsoft.com/office/powerpoint/2010/main" val="363507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301B-6D96-9144-D2BF-7522B727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66B5-A502-116F-A0FE-87652ED1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This section has three parts:</a:t>
            </a:r>
          </a:p>
          <a:p>
            <a:pPr lvl="1"/>
            <a:r>
              <a:rPr lang="en-GB" dirty="0"/>
              <a:t>Advantages of RabbitMQ</a:t>
            </a:r>
          </a:p>
          <a:p>
            <a:pPr lvl="1"/>
            <a:r>
              <a:rPr lang="en-GB" dirty="0"/>
              <a:t>Disadvantages of RabbitMQ</a:t>
            </a:r>
          </a:p>
          <a:p>
            <a:pPr lvl="1"/>
            <a:r>
              <a:rPr lang="en-GB" dirty="0"/>
              <a:t>Competition in the market</a:t>
            </a:r>
          </a:p>
        </p:txBody>
      </p:sp>
    </p:spTree>
    <p:extLst>
      <p:ext uri="{BB962C8B-B14F-4D97-AF65-F5344CB8AC3E}">
        <p14:creationId xmlns:p14="http://schemas.microsoft.com/office/powerpoint/2010/main" val="248931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63F6-C146-853F-11D0-5933AFA4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-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6378-F0BA-4554-15D4-CB0D727029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Decoupling in time and in space.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GB" dirty="0"/>
              <a:t>Integration of apps through messages and from various locations.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Reliability.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GB" dirty="0"/>
              <a:t>Several characteristics that guarantee the delivery of the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Cluster creation.</a:t>
            </a:r>
          </a:p>
          <a:p>
            <a:pPr marL="819096" lvl="1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A9ED-5358-3B35-9F0D-626A3F197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1C17-C279-92A7-14ED-C46946E3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C9FD-98D3-EFBF-F11E-FACBBCF2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BD69-E41B-5797-346A-D1E8BA2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RabbitMQ in the market – Competition in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C9EE-5936-C545-07D6-7BC4C8F5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7729-8FD8-0D9D-A19A-E17FF1E9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7507-7BE8-AB3E-966B-3D48966F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0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2CD-C015-92D7-5BC5-2CC9941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284C-5981-F735-E136-E9DABF44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4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EB90-CEC2-A603-F4F4-BECAA892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A4F6-FACD-783D-08ED-004116A4E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r>
              <a:rPr lang="en-GB" dirty="0"/>
              <a:t>The main aim of this investigation is to discover RabbitMQ.</a:t>
            </a:r>
          </a:p>
          <a:p>
            <a:r>
              <a:rPr lang="en-GB" dirty="0"/>
              <a:t>There’re three main essential attributes when designing and developing software to offer a trustworthy product: scalability, resiliency and interoperability.</a:t>
            </a:r>
          </a:p>
          <a:p>
            <a:pPr lvl="1"/>
            <a:r>
              <a:rPr lang="en-GB" dirty="0"/>
              <a:t>RabbitMQ complains each one of these attributes.</a:t>
            </a:r>
          </a:p>
          <a:p>
            <a:r>
              <a:rPr lang="en-GB" dirty="0"/>
              <a:t>RabbitMQ is an open-source message broker, sometimes called message-oriented middleware.</a:t>
            </a:r>
          </a:p>
          <a:p>
            <a:r>
              <a:rPr lang="en-GB" dirty="0"/>
              <a:t>“Advanced message queuing protocol” (AMQP) as the core architecture.</a:t>
            </a:r>
          </a:p>
          <a:p>
            <a:r>
              <a:rPr lang="en-GB" dirty="0"/>
              <a:t>RabbitMQ is a cross-platform software and the code is released under the Mozilla public license.</a:t>
            </a:r>
          </a:p>
          <a:p>
            <a:r>
              <a:rPr lang="en-GB" dirty="0"/>
              <a:t>Simple definition for RabbitMQ </a:t>
            </a:r>
            <a:r>
              <a:rPr lang="en-GB" dirty="0">
                <a:sym typeface="Wingdings" panose="05000000000000000000" pitchFamily="2" charset="2"/>
              </a:rPr>
              <a:t> Defines queues that will store messages until a consumer app gets these messages and process 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419-8FF1-22D4-9D19-F9D89F88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633B-D1AC-EDFB-10B3-37D780CD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RabbitMQ was implemented for supporting AMQP.</a:t>
            </a:r>
          </a:p>
          <a:p>
            <a:pPr lvl="1"/>
            <a:r>
              <a:rPr lang="en-GB" dirty="0"/>
              <a:t>Extended by a plug-in architecture support </a:t>
            </a:r>
            <a:r>
              <a:rPr lang="en-GB" dirty="0">
                <a:sym typeface="Wingdings" panose="05000000000000000000" pitchFamily="2" charset="2"/>
              </a:rPr>
              <a:t> STOMP, MQTT, HTTP, </a:t>
            </a:r>
            <a:r>
              <a:rPr lang="en-GB" dirty="0" err="1">
                <a:sym typeface="Wingdings" panose="05000000000000000000" pitchFamily="2" charset="2"/>
              </a:rPr>
              <a:t>WebSockets</a:t>
            </a:r>
            <a:r>
              <a:rPr lang="en-GB" dirty="0">
                <a:sym typeface="Wingdings" panose="05000000000000000000" pitchFamily="2" charset="2"/>
              </a:rPr>
              <a:t> and RabbitMQ streams.</a:t>
            </a:r>
          </a:p>
          <a:p>
            <a:r>
              <a:rPr lang="en-GB" dirty="0">
                <a:sym typeface="Wingdings" panose="05000000000000000000" pitchFamily="2" charset="2"/>
              </a:rPr>
              <a:t>HTTP is not actually a messaging protocol  RabbitMQ can transmit messages over HTTP in three ways: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web STOMP plug-in.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MQTT plug-in.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Using the Management plug-in  Supports a simple HTTP API to send and receive messages.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6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the core protocol supported by the broker.</a:t>
            </a:r>
          </a:p>
          <a:p>
            <a:r>
              <a:rPr lang="en-GB" dirty="0"/>
              <a:t>AMQP is a binary protocol and defines quite string messaging semantics.</a:t>
            </a:r>
          </a:p>
          <a:p>
            <a:pPr lvl="1"/>
            <a:r>
              <a:rPr lang="en-GB" dirty="0"/>
              <a:t>Reasonably simply to implement for clients.</a:t>
            </a:r>
          </a:p>
          <a:p>
            <a:r>
              <a:rPr lang="en-GB" dirty="0"/>
              <a:t>AMQP stands out for his fidelity.</a:t>
            </a:r>
          </a:p>
          <a:p>
            <a:pPr lvl="1"/>
            <a:r>
              <a:rPr lang="en-GB" dirty="0"/>
              <a:t>Used by big corporations that have to process million of messages.</a:t>
            </a:r>
          </a:p>
          <a:p>
            <a:r>
              <a:rPr lang="en-GB" dirty="0"/>
              <a:t>Before AMQP </a:t>
            </a:r>
            <a:r>
              <a:rPr lang="en-GB" dirty="0">
                <a:sym typeface="Wingdings" panose="05000000000000000000" pitchFamily="2" charset="2"/>
              </a:rPr>
              <a:t>were other message-oriented middleware, such is, JMS, but AMQP has become the standard one.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FBF5-3C19-9CB5-6404-7D2B942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- AMQP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6284D-AD4D-6B4B-0138-9FAD89D5C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12" y="2142331"/>
            <a:ext cx="6172200" cy="3581400"/>
          </a:xfrm>
        </p:spPr>
      </p:pic>
    </p:spTree>
    <p:extLst>
      <p:ext uri="{BB962C8B-B14F-4D97-AF65-F5344CB8AC3E}">
        <p14:creationId xmlns:p14="http://schemas.microsoft.com/office/powerpoint/2010/main" val="5094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BF1A-9C7C-B5E7-5D4A-5D18741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EB3B-B8E8-B29F-49DA-AA07D513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/>
              <a:t>Is in charge of receiving the messages that have been sent by the producers and its responsible of place them in the proper queue according to a routing key.</a:t>
            </a:r>
          </a:p>
          <a:p>
            <a:pPr lvl="1"/>
            <a:r>
              <a:rPr lang="en-GB" dirty="0"/>
              <a:t>This means that a producer sends the messages to an exchange not to a queue. Is the exchange who sends the messages to the queues depending on a routing key.</a:t>
            </a:r>
          </a:p>
          <a:p>
            <a:r>
              <a:rPr lang="en-GB" dirty="0"/>
              <a:t>If a producer wants to send a message to more than one queue, the exchange is responsible for distributing this message to each one of the queues.</a:t>
            </a:r>
          </a:p>
        </p:txBody>
      </p:sp>
    </p:spTree>
    <p:extLst>
      <p:ext uri="{BB962C8B-B14F-4D97-AF65-F5344CB8AC3E}">
        <p14:creationId xmlns:p14="http://schemas.microsoft.com/office/powerpoint/2010/main" val="23592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740D-988C-8297-D340-BC1B89B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714D0-5E52-93FE-4DEA-0ECC1170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2" y="2132856"/>
            <a:ext cx="10401156" cy="3600400"/>
          </a:xfrm>
        </p:spPr>
      </p:pic>
    </p:spTree>
    <p:extLst>
      <p:ext uri="{BB962C8B-B14F-4D97-AF65-F5344CB8AC3E}">
        <p14:creationId xmlns:p14="http://schemas.microsoft.com/office/powerpoint/2010/main" val="11973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5393-6510-C931-219C-560779D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– AMQP – Exchange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5427BD-8DD0-53E3-15F7-9EE8A1EC5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2351"/>
            <a:ext cx="10360025" cy="3001360"/>
          </a:xfrm>
        </p:spPr>
      </p:pic>
    </p:spTree>
    <p:extLst>
      <p:ext uri="{BB962C8B-B14F-4D97-AF65-F5344CB8AC3E}">
        <p14:creationId xmlns:p14="http://schemas.microsoft.com/office/powerpoint/2010/main" val="29974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308</TotalTime>
  <Words>1882</Words>
  <Application>Microsoft Office PowerPoint</Application>
  <PresentationFormat>Custom</PresentationFormat>
  <Paragraphs>186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CMR12</vt:lpstr>
      <vt:lpstr>Consolas</vt:lpstr>
      <vt:lpstr>Tech 16x9</vt:lpstr>
      <vt:lpstr>RabbitMQ – components, benefits and application</vt:lpstr>
      <vt:lpstr>Contents</vt:lpstr>
      <vt:lpstr>Introduction</vt:lpstr>
      <vt:lpstr>Architecture</vt:lpstr>
      <vt:lpstr>Architecture - AMQP</vt:lpstr>
      <vt:lpstr>Architecture - AMQP</vt:lpstr>
      <vt:lpstr>Architecture – AMQP – Exchange</vt:lpstr>
      <vt:lpstr>Architecture – AMQP – Exchange</vt:lpstr>
      <vt:lpstr>Architecture – AMQP – Exchange</vt:lpstr>
      <vt:lpstr>Architecture – AMQP – Exchange</vt:lpstr>
      <vt:lpstr>Architecture – AMQP – Routing key</vt:lpstr>
      <vt:lpstr>Architecture – AMQP – Queue</vt:lpstr>
      <vt:lpstr>Architecture – AMQP – Binding</vt:lpstr>
      <vt:lpstr>Architecture – AMQP – Virtual host</vt:lpstr>
      <vt:lpstr>Applications</vt:lpstr>
      <vt:lpstr>Applications - MQTT</vt:lpstr>
      <vt:lpstr>Applications - MQTT</vt:lpstr>
      <vt:lpstr>Applications - STOMP</vt:lpstr>
      <vt:lpstr>Applications - WebSockets</vt:lpstr>
      <vt:lpstr>Applications – RabbitMQ streams</vt:lpstr>
      <vt:lpstr>RabbitMQ in the market</vt:lpstr>
      <vt:lpstr>RabbitMQ in the market - Advantages</vt:lpstr>
      <vt:lpstr>RabbitMQ in the market - Disadvantages</vt:lpstr>
      <vt:lpstr>RabbitMQ in the market – Competition in the market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 – components, benefits and application</dc:title>
  <dc:creator>Marc Cervera Rosell</dc:creator>
  <cp:lastModifiedBy>Marc Cervera Rosell</cp:lastModifiedBy>
  <cp:revision>24</cp:revision>
  <dcterms:created xsi:type="dcterms:W3CDTF">2022-10-12T14:35:12Z</dcterms:created>
  <dcterms:modified xsi:type="dcterms:W3CDTF">2022-10-25T19:06:25Z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