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7" r:id="rId5"/>
    <p:sldId id="258" r:id="rId6"/>
    <p:sldId id="259" r:id="rId7"/>
    <p:sldId id="260" r:id="rId8"/>
    <p:sldId id="261" r:id="rId9"/>
    <p:sldId id="267" r:id="rId10"/>
    <p:sldId id="279" r:id="rId11"/>
    <p:sldId id="280" r:id="rId12"/>
    <p:sldId id="281" r:id="rId13"/>
    <p:sldId id="271" r:id="rId14"/>
    <p:sldId id="270" r:id="rId15"/>
    <p:sldId id="269" r:id="rId16"/>
    <p:sldId id="268" r:id="rId17"/>
    <p:sldId id="273" r:id="rId18"/>
    <p:sldId id="262" r:id="rId19"/>
    <p:sldId id="282" r:id="rId20"/>
    <p:sldId id="274" r:id="rId21"/>
    <p:sldId id="263" r:id="rId22"/>
    <p:sldId id="264" r:id="rId23"/>
    <p:sldId id="265" r:id="rId24"/>
    <p:sldId id="275" r:id="rId25"/>
    <p:sldId id="283" r:id="rId26"/>
    <p:sldId id="284" r:id="rId27"/>
    <p:sldId id="276" r:id="rId28"/>
    <p:sldId id="277" r:id="rId29"/>
    <p:sldId id="272" r:id="rId30"/>
    <p:sldId id="266"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2C5F21-F66C-4222-AE6B-0A4B58E85F5C}">
          <p14:sldIdLst>
            <p14:sldId id="257"/>
            <p14:sldId id="258"/>
          </p14:sldIdLst>
        </p14:section>
        <p14:section name="Presentation" id="{74D6247E-A990-4330-BA87-188A0F379501}">
          <p14:sldIdLst>
            <p14:sldId id="259"/>
            <p14:sldId id="260"/>
            <p14:sldId id="261"/>
            <p14:sldId id="267"/>
            <p14:sldId id="279"/>
            <p14:sldId id="280"/>
            <p14:sldId id="281"/>
            <p14:sldId id="271"/>
            <p14:sldId id="270"/>
            <p14:sldId id="269"/>
            <p14:sldId id="268"/>
            <p14:sldId id="273"/>
            <p14:sldId id="262"/>
            <p14:sldId id="282"/>
            <p14:sldId id="274"/>
            <p14:sldId id="263"/>
            <p14:sldId id="264"/>
            <p14:sldId id="265"/>
            <p14:sldId id="275"/>
            <p14:sldId id="283"/>
            <p14:sldId id="284"/>
            <p14:sldId id="276"/>
            <p14:sldId id="277"/>
            <p14:sldId id="272"/>
            <p14:sldId id="266"/>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0526" autoAdjust="0"/>
  </p:normalViewPr>
  <p:slideViewPr>
    <p:cSldViewPr>
      <p:cViewPr varScale="1">
        <p:scale>
          <a:sx n="104" d="100"/>
          <a:sy n="104" d="100"/>
        </p:scale>
        <p:origin x="858"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11/2/2022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The last thing we think about when we say "RabbitMQ" is in a messaging broker</a:t>
            </a:r>
          </a:p>
        </p:txBody>
      </p:sp>
      <p:sp>
        <p:nvSpPr>
          <p:cNvPr id="4" name="Slide Number Placeholder 3"/>
          <p:cNvSpPr>
            <a:spLocks noGrp="1"/>
          </p:cNvSpPr>
          <p:nvPr>
            <p:ph type="sldNum" sz="quarter" idx="5"/>
          </p:nvPr>
        </p:nvSpPr>
        <p:spPr/>
        <p:txBody>
          <a:bodyPr/>
          <a:lstStyle/>
          <a:p>
            <a:fld id="{3EBA5BD7-F043-4D1B-AA17-CD412FC534DE}" type="slidenum">
              <a:rPr lang="en-GB" smtClean="0"/>
              <a:t>1</a:t>
            </a:fld>
            <a:endParaRPr lang="en-GB"/>
          </a:p>
        </p:txBody>
      </p:sp>
    </p:spTree>
    <p:extLst>
      <p:ext uri="{BB962C8B-B14F-4D97-AF65-F5344CB8AC3E}">
        <p14:creationId xmlns:p14="http://schemas.microsoft.com/office/powerpoint/2010/main" val="271295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VH is a practice of running more than 1 website in a single machine.</a:t>
            </a:r>
          </a:p>
          <a:p>
            <a:r>
              <a:rPr lang="en-GB" dirty="0"/>
              <a:t>In </a:t>
            </a:r>
            <a:r>
              <a:rPr lang="en-GB" dirty="0" err="1"/>
              <a:t>apache</a:t>
            </a:r>
            <a:r>
              <a:rPr lang="en-GB" dirty="0"/>
              <a:t> VH are defined in the config’s file. In RabbitMQ we use </a:t>
            </a:r>
            <a:r>
              <a:rPr lang="en-GB" dirty="0" err="1"/>
              <a:t>rabbitmqctl</a:t>
            </a:r>
            <a:r>
              <a:rPr lang="en-GB" dirty="0"/>
              <a:t> or an HTTP API.</a:t>
            </a:r>
          </a:p>
          <a:p>
            <a:r>
              <a:rPr lang="en-GB" dirty="0"/>
              <a:t>When an AMQP client connects to RabbitMQ specifies a VH name to connect to. If the user does not have </a:t>
            </a:r>
            <a:r>
              <a:rPr lang="en-GB" dirty="0" err="1"/>
              <a:t>permisions</a:t>
            </a:r>
            <a:r>
              <a:rPr lang="en-GB" dirty="0"/>
              <a:t>, the connexion is refused.</a:t>
            </a:r>
          </a:p>
        </p:txBody>
      </p:sp>
      <p:sp>
        <p:nvSpPr>
          <p:cNvPr id="4" name="Slide Number Placeholder 3"/>
          <p:cNvSpPr>
            <a:spLocks noGrp="1"/>
          </p:cNvSpPr>
          <p:nvPr>
            <p:ph type="sldNum" sz="quarter" idx="5"/>
          </p:nvPr>
        </p:nvSpPr>
        <p:spPr/>
        <p:txBody>
          <a:bodyPr/>
          <a:lstStyle/>
          <a:p>
            <a:fld id="{3EBA5BD7-F043-4D1B-AA17-CD412FC534DE}" type="slidenum">
              <a:rPr lang="en-GB" smtClean="0"/>
              <a:t>13</a:t>
            </a:fld>
            <a:endParaRPr lang="en-GB"/>
          </a:p>
        </p:txBody>
      </p:sp>
    </p:spTree>
    <p:extLst>
      <p:ext uri="{BB962C8B-B14F-4D97-AF65-F5344CB8AC3E}">
        <p14:creationId xmlns:p14="http://schemas.microsoft.com/office/powerpoint/2010/main" val="872694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RabbitMQ can work properly without this set of protocols and if it can work means that  are not mandatory, nevertheless, RabbitMQ cannot run without AMQP.</a:t>
            </a:r>
          </a:p>
        </p:txBody>
      </p:sp>
      <p:sp>
        <p:nvSpPr>
          <p:cNvPr id="4" name="Slide Number Placeholder 3"/>
          <p:cNvSpPr>
            <a:spLocks noGrp="1"/>
          </p:cNvSpPr>
          <p:nvPr>
            <p:ph type="sldNum" sz="quarter" idx="5"/>
          </p:nvPr>
        </p:nvSpPr>
        <p:spPr/>
        <p:txBody>
          <a:bodyPr/>
          <a:lstStyle/>
          <a:p>
            <a:fld id="{3EBA5BD7-F043-4D1B-AA17-CD412FC534DE}" type="slidenum">
              <a:rPr lang="en-GB" smtClean="0"/>
              <a:t>14</a:t>
            </a:fld>
            <a:endParaRPr lang="en-GB"/>
          </a:p>
        </p:txBody>
      </p:sp>
    </p:spTree>
    <p:extLst>
      <p:ext uri="{BB962C8B-B14F-4D97-AF65-F5344CB8AC3E}">
        <p14:creationId xmlns:p14="http://schemas.microsoft.com/office/powerpoint/2010/main" val="20261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Based on the TCP stack as the communication base.</a:t>
            </a:r>
          </a:p>
          <a:p>
            <a:pPr marL="285750" indent="-285750">
              <a:buFont typeface="Arial" panose="020B0604020202020204" pitchFamily="34" charset="0"/>
              <a:buChar char="•"/>
            </a:pPr>
            <a:r>
              <a:rPr lang="en-GB" dirty="0"/>
              <a:t>Is a push messaging service with the pub-sub pattern.</a:t>
            </a:r>
          </a:p>
          <a:p>
            <a:pPr marL="895243" lvl="1" indent="-285750">
              <a:buFont typeface="Arial" panose="020B0604020202020204" pitchFamily="34" charset="0"/>
              <a:buChar char="•"/>
            </a:pPr>
            <a:r>
              <a:rPr lang="en-GB" dirty="0"/>
              <a:t>In this type of infrastructures the clients they connect with a central broker.</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baseline="0" dirty="0"/>
              <a:t>To filter the messages that are sent to each client, the messages are arranged in topics hierarchically organized. A client can publish a message in a specific topic. Other clients can subscribe to this topic and the broker will send the subscribed messages.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clients open a TCP/IP connection with the broker until the client ends it.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0" lvl="0" indent="0">
              <a:buFont typeface="Arial" panose="020B0604020202020204" pitchFamily="34" charset="0"/>
              <a:buNone/>
            </a:pPr>
            <a:endParaRPr lang="en-GB" dirty="0"/>
          </a:p>
          <a:p>
            <a:pPr marL="609493" lvl="1" indent="0">
              <a:buFont typeface="Arial" panose="020B0604020202020204" pitchFamily="34" charset="0"/>
              <a:buNone/>
            </a:pPr>
            <a:endParaRPr lang="en-GB" dirty="0"/>
          </a:p>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15</a:t>
            </a:fld>
            <a:endParaRPr lang="en-GB"/>
          </a:p>
        </p:txBody>
      </p:sp>
    </p:spTree>
    <p:extLst>
      <p:ext uri="{BB962C8B-B14F-4D97-AF65-F5344CB8AC3E}">
        <p14:creationId xmlns:p14="http://schemas.microsoft.com/office/powerpoint/2010/main" val="141773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“Simple Text Oriented Message Protocol”</a:t>
            </a:r>
          </a:p>
          <a:p>
            <a:pPr marL="285750" indent="-285750">
              <a:buFont typeface="Arial" panose="020B0604020202020204" pitchFamily="34" charset="0"/>
              <a:buChar char="•"/>
            </a:pPr>
            <a:r>
              <a:rPr lang="en-GB" dirty="0"/>
              <a:t>Provides an interoperable wire format so that STOMP clients can communicate with any STOMP broker to provide easy messaging interoperability among many languages, platforms and brokers.</a:t>
            </a:r>
          </a:p>
          <a:p>
            <a:pPr marL="285750" indent="-285750">
              <a:buFont typeface="Arial" panose="020B0604020202020204" pitchFamily="34" charset="0"/>
              <a:buChar char="•"/>
            </a:pPr>
            <a:r>
              <a:rPr lang="en-GB" dirty="0"/>
              <a:t>A STOMP client can be implemented in a couple of hours.</a:t>
            </a:r>
          </a:p>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17</a:t>
            </a:fld>
            <a:endParaRPr lang="en-GB"/>
          </a:p>
        </p:txBody>
      </p:sp>
    </p:spTree>
    <p:extLst>
      <p:ext uri="{BB962C8B-B14F-4D97-AF65-F5344CB8AC3E}">
        <p14:creationId xmlns:p14="http://schemas.microsoft.com/office/powerpoint/2010/main" val="3872066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Is a communication protocol over a TCP connection.</a:t>
            </a:r>
          </a:p>
          <a:p>
            <a:pPr marL="285750" indent="-285750">
              <a:buFont typeface="Arial" panose="020B0604020202020204" pitchFamily="34" charset="0"/>
              <a:buChar char="•"/>
            </a:pPr>
            <a:r>
              <a:rPr lang="en-GB" dirty="0" err="1"/>
              <a:t>WebSockets</a:t>
            </a:r>
            <a:r>
              <a:rPr lang="en-GB" dirty="0"/>
              <a:t> are designed to work over HTTP ports 443 and 80 as well as to support HTTP proxies and intermediaries thus making it compatible  with HTTP.</a:t>
            </a:r>
          </a:p>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18</a:t>
            </a:fld>
            <a:endParaRPr lang="en-GB"/>
          </a:p>
        </p:txBody>
      </p:sp>
    </p:spTree>
    <p:extLst>
      <p:ext uri="{BB962C8B-B14F-4D97-AF65-F5344CB8AC3E}">
        <p14:creationId xmlns:p14="http://schemas.microsoft.com/office/powerpoint/2010/main" val="1533958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The RabbitMQ streams protocol allows communicating with streams.</a:t>
            </a:r>
          </a:p>
          <a:p>
            <a:pPr marL="895243" lvl="1" indent="-285750">
              <a:buFont typeface="Arial" panose="020B0604020202020204" pitchFamily="34" charset="0"/>
              <a:buChar char="•"/>
            </a:pPr>
            <a:r>
              <a:rPr lang="en-GB" dirty="0"/>
              <a:t>The RabbitMQ stream is a Java library to communicate with the RabbitMQ stream plug-in.</a:t>
            </a:r>
          </a:p>
          <a:p>
            <a:pPr marL="895243" lvl="1" indent="-285750">
              <a:buFont typeface="Arial" panose="020B0604020202020204" pitchFamily="34" charset="0"/>
              <a:buChar char="•"/>
            </a:pPr>
            <a:r>
              <a:rPr lang="en-GB" dirty="0"/>
              <a:t>It allows creating and delete streams, as well as to publish and consume from these streams.</a:t>
            </a:r>
          </a:p>
          <a:p>
            <a:pPr marL="285750" indent="-285750">
              <a:buFont typeface="Arial" panose="020B0604020202020204" pitchFamily="34" charset="0"/>
              <a:buChar char="•"/>
            </a:pPr>
            <a:r>
              <a:rPr lang="en-GB" dirty="0"/>
              <a:t>A stream is a sequence of elements from a source that supports data processing operations.</a:t>
            </a:r>
          </a:p>
          <a:p>
            <a:pPr marL="895243" lvl="1" indent="-285750">
              <a:buFont typeface="Arial" panose="020B0604020202020204" pitchFamily="34" charset="0"/>
              <a:buChar char="•"/>
            </a:pPr>
            <a:r>
              <a:rPr lang="en-GB" dirty="0"/>
              <a:t>Sequence of elements: while collections are about data, streams are about computations.</a:t>
            </a:r>
          </a:p>
          <a:p>
            <a:pPr marL="895243" lvl="1" indent="-285750">
              <a:buFont typeface="Arial" panose="020B0604020202020204" pitchFamily="34" charset="0"/>
              <a:buChar char="•"/>
            </a:pPr>
            <a:r>
              <a:rPr lang="en-GB" dirty="0"/>
              <a:t>Source: streams consume data from a providing source.</a:t>
            </a:r>
          </a:p>
          <a:p>
            <a:pPr marL="285750" indent="-2857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19</a:t>
            </a:fld>
            <a:endParaRPr lang="en-GB"/>
          </a:p>
        </p:txBody>
      </p:sp>
    </p:spTree>
    <p:extLst>
      <p:ext uri="{BB962C8B-B14F-4D97-AF65-F5344CB8AC3E}">
        <p14:creationId xmlns:p14="http://schemas.microsoft.com/office/powerpoint/2010/main" val="207821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20</a:t>
            </a:fld>
            <a:endParaRPr lang="en-GB"/>
          </a:p>
        </p:txBody>
      </p:sp>
    </p:spTree>
    <p:extLst>
      <p:ext uri="{BB962C8B-B14F-4D97-AF65-F5344CB8AC3E}">
        <p14:creationId xmlns:p14="http://schemas.microsoft.com/office/powerpoint/2010/main" val="3379427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mj-lt"/>
              <a:buAutoNum type="arabicPeriod"/>
            </a:pPr>
            <a:r>
              <a:rPr lang="en-GB" sz="1800" b="0" i="0" u="none" strike="noStrike" baseline="0" dirty="0">
                <a:latin typeface="CMR12"/>
              </a:rPr>
              <a:t>Allows the integration of different applications through messages in an asynchronous way (decoupling in time) and from various locations (decoupling in space).</a:t>
            </a:r>
          </a:p>
          <a:p>
            <a:pPr marL="342900" indent="-342900" algn="l">
              <a:buFont typeface="+mj-lt"/>
              <a:buAutoNum type="arabicPeriod"/>
            </a:pPr>
            <a:r>
              <a:rPr lang="en-GB" sz="1800" b="0" i="0" u="none" strike="noStrike" baseline="0" dirty="0">
                <a:latin typeface="CMR12"/>
              </a:rPr>
              <a:t>Reliability: Incorporates some characteristics that allow it to guarantee the delivery of the messages.</a:t>
            </a:r>
          </a:p>
          <a:p>
            <a:pPr marL="952393" lvl="1" indent="-342900" algn="l">
              <a:buFont typeface="+mj-lt"/>
              <a:buAutoNum type="arabicPeriod"/>
            </a:pPr>
            <a:r>
              <a:rPr lang="en-GB" b="0" i="0" u="none" strike="noStrike" baseline="0" dirty="0">
                <a:latin typeface="CMR12"/>
              </a:rPr>
              <a:t>Provides storing when there’re no consumers.</a:t>
            </a:r>
          </a:p>
          <a:p>
            <a:pPr marL="952393" lvl="1" indent="-342900" algn="l">
              <a:buFont typeface="+mj-lt"/>
              <a:buAutoNum type="arabicPeriod"/>
            </a:pPr>
            <a:r>
              <a:rPr lang="en-GB" b="0" i="0" u="none" strike="noStrike" baseline="0" dirty="0">
                <a:latin typeface="CMR12"/>
              </a:rPr>
              <a:t>Possibility that the consumer accepts the delivery of the message to make sure that it has been processed only once.</a:t>
            </a:r>
          </a:p>
          <a:p>
            <a:pPr marL="952393" lvl="1" indent="-342900" algn="l">
              <a:buFont typeface="+mj-lt"/>
              <a:buAutoNum type="arabicPeriod"/>
            </a:pPr>
            <a:r>
              <a:rPr lang="en-GB" b="0" i="0" u="none" strike="noStrike" baseline="0" dirty="0">
                <a:latin typeface="CMR12"/>
              </a:rPr>
              <a:t>Allows the message to be requeued in case of failure.</a:t>
            </a:r>
          </a:p>
          <a:p>
            <a:pPr marL="342900" lvl="0" indent="-342900" algn="l">
              <a:buFont typeface="+mj-lt"/>
              <a:buAutoNum type="arabicPeriod"/>
            </a:pPr>
            <a:r>
              <a:rPr lang="en-GB" b="0" i="0" u="none" strike="noStrike" baseline="0" dirty="0">
                <a:latin typeface="CMR12"/>
              </a:rPr>
              <a:t>Cluster creation:</a:t>
            </a:r>
          </a:p>
          <a:p>
            <a:pPr marL="952393" marR="0" lvl="1" indent="-342900" algn="l" defTabSz="1218987" rtl="0" eaLnBrk="1" fontAlgn="auto" latinLnBrk="0" hangingPunct="1">
              <a:lnSpc>
                <a:spcPct val="100000"/>
              </a:lnSpc>
              <a:spcBef>
                <a:spcPts val="0"/>
              </a:spcBef>
              <a:spcAft>
                <a:spcPts val="0"/>
              </a:spcAft>
              <a:buClrTx/>
              <a:buSzTx/>
              <a:buFont typeface="+mj-lt"/>
              <a:buAutoNum type="arabicPeriod"/>
              <a:tabLst/>
              <a:defRPr/>
            </a:pPr>
            <a:r>
              <a:rPr lang="en-GB" dirty="0"/>
              <a:t>Sometimes, RabbitMQ has to be able to process more than thousands of messages per second without impacting on the app’s performance. For this, RabbitMQ allows the creation of clusters to scale horizontally the solution</a:t>
            </a:r>
          </a:p>
          <a:p>
            <a:pPr marL="342900" lvl="0" indent="-342900" algn="l">
              <a:buFont typeface="+mj-lt"/>
              <a:buAutoNum type="arabicPeriod"/>
            </a:pPr>
            <a:r>
              <a:rPr lang="en-GB" dirty="0"/>
              <a:t>Security.</a:t>
            </a:r>
          </a:p>
          <a:p>
            <a:pPr marL="952393" lvl="1" indent="-342900" algn="l">
              <a:buFont typeface="+mj-lt"/>
              <a:buAutoNum type="arabicPeriod"/>
            </a:pPr>
            <a:r>
              <a:rPr lang="en-GB" dirty="0"/>
              <a:t>TLS.</a:t>
            </a:r>
          </a:p>
          <a:p>
            <a:pPr marL="1561887" lvl="2" indent="-342900" algn="l">
              <a:buFont typeface="+mj-lt"/>
              <a:buAutoNum type="arabicPeriod"/>
            </a:pPr>
            <a:r>
              <a:rPr lang="en-GB" sz="1800" b="0" i="0" u="none" strike="noStrike" baseline="0" dirty="0">
                <a:latin typeface="CMR12"/>
              </a:rPr>
              <a:t>TLS is a cryptographic protocol that provides secure connections through a network, commonly the Internet.</a:t>
            </a:r>
          </a:p>
          <a:p>
            <a:pPr marL="342900" lvl="0" indent="-342900" algn="l">
              <a:buFont typeface="+mj-lt"/>
              <a:buAutoNum type="arabicPeriod"/>
            </a:pPr>
            <a:r>
              <a:rPr lang="en-GB" dirty="0"/>
              <a:t>Available:</a:t>
            </a:r>
          </a:p>
          <a:p>
            <a:pPr marL="952393" lvl="1" indent="-342900" algn="l">
              <a:buFont typeface="+mj-lt"/>
              <a:buAutoNum type="arabicPeriod"/>
            </a:pPr>
            <a:r>
              <a:rPr lang="en-GB" sz="1800" b="0" i="0" u="none" strike="noStrike" baseline="0" dirty="0">
                <a:latin typeface="CMR12"/>
              </a:rPr>
              <a:t>the queues can be replicated in several nodes of the cluster, providing the security that in case of failure of a node the broker can keep receiving messages of the producers and keep delivering them to the proper consumers</a:t>
            </a: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21</a:t>
            </a:fld>
            <a:endParaRPr lang="en-GB"/>
          </a:p>
        </p:txBody>
      </p:sp>
    </p:spTree>
    <p:extLst>
      <p:ext uri="{BB962C8B-B14F-4D97-AF65-F5344CB8AC3E}">
        <p14:creationId xmlns:p14="http://schemas.microsoft.com/office/powerpoint/2010/main" val="556528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Complexity: RabbitMQ is user-friendly and it’s easy to modify the configurations to suit the expected porpoise.</a:t>
            </a:r>
          </a:p>
          <a:p>
            <a:pPr marL="285750" indent="-285750">
              <a:buFont typeface="Arial" panose="020B0604020202020204" pitchFamily="34" charset="0"/>
              <a:buChar char="•"/>
            </a:pPr>
            <a:r>
              <a:rPr lang="en-GB" dirty="0"/>
              <a:t>Latency: Has the lowest latency of the market.</a:t>
            </a:r>
          </a:p>
          <a:p>
            <a:pPr marL="285750" indent="-285750">
              <a:buFont typeface="Arial" panose="020B0604020202020204" pitchFamily="34" charset="0"/>
              <a:buChar char="•"/>
            </a:pPr>
            <a:r>
              <a:rPr lang="en-GB" dirty="0"/>
              <a:t>Performance: Has one of the best yields of the market</a:t>
            </a:r>
          </a:p>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23</a:t>
            </a:fld>
            <a:endParaRPr lang="en-GB"/>
          </a:p>
        </p:txBody>
      </p:sp>
    </p:spTree>
    <p:extLst>
      <p:ext uri="{BB962C8B-B14F-4D97-AF65-F5344CB8AC3E}">
        <p14:creationId xmlns:p14="http://schemas.microsoft.com/office/powerpoint/2010/main" val="396530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Latency: The consumers will balloon in memory as they buffer all the messages in their own RAM.</a:t>
            </a:r>
          </a:p>
          <a:p>
            <a:pPr marL="895243" lvl="1" indent="-285750">
              <a:buFont typeface="Arial" panose="020B0604020202020204" pitchFamily="34" charset="0"/>
              <a:buChar char="•"/>
            </a:pPr>
            <a:r>
              <a:rPr lang="en-GB" dirty="0"/>
              <a:t>A big buffer results in a lot of extra latency if the network performs normally</a:t>
            </a:r>
          </a:p>
          <a:p>
            <a:pPr marL="895243" lvl="1" indent="-285750">
              <a:buFont typeface="Arial" panose="020B0604020202020204" pitchFamily="34" charset="0"/>
              <a:buChar char="•"/>
            </a:pPr>
            <a:r>
              <a:rPr lang="en-GB" dirty="0"/>
              <a:t>And huge amounts of extra latency if the client suddenly starts taking longer to process the messages.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Resource sharing: The management plug-in has to be enabled. </a:t>
            </a:r>
            <a:r>
              <a:rPr lang="en-GB" dirty="0">
                <a:sym typeface="Wingdings" panose="05000000000000000000" pitchFamily="2" charset="2"/>
              </a:rPr>
              <a:t> By default the UI app will refuse to access to websites hosted on origins different from its own.</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sym typeface="Wingdings" panose="05000000000000000000" pitchFamily="2" charset="2"/>
              </a:rPr>
              <a:t>The AMQP need a certain processing capacity.  Is not intended for its implementation in devices with limited computation resources and furthermore because of the quantity of control traffic that is introduced to offer reliability, is </a:t>
            </a:r>
            <a:r>
              <a:rPr lang="en-GB" dirty="0" err="1">
                <a:sym typeface="Wingdings" panose="05000000000000000000" pitchFamily="2" charset="2"/>
              </a:rPr>
              <a:t>noit</a:t>
            </a:r>
            <a:r>
              <a:rPr lang="en-GB" dirty="0">
                <a:sym typeface="Wingdings" panose="05000000000000000000" pitchFamily="2" charset="2"/>
              </a:rPr>
              <a:t> meant for its implementation in network with low </a:t>
            </a:r>
            <a:r>
              <a:rPr lang="en-GB" dirty="0" err="1">
                <a:sym typeface="Wingdings" panose="05000000000000000000" pitchFamily="2" charset="2"/>
              </a:rPr>
              <a:t>bandwith</a:t>
            </a:r>
            <a:r>
              <a:rPr lang="en-GB" dirty="0">
                <a:sym typeface="Wingdings" panose="05000000000000000000" pitchFamily="2" charset="2"/>
              </a:rPr>
              <a: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285750" lvl="0" indent="-2857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24</a:t>
            </a:fld>
            <a:endParaRPr lang="en-GB"/>
          </a:p>
        </p:txBody>
      </p:sp>
    </p:spTree>
    <p:extLst>
      <p:ext uri="{BB962C8B-B14F-4D97-AF65-F5344CB8AC3E}">
        <p14:creationId xmlns:p14="http://schemas.microsoft.com/office/powerpoint/2010/main" val="2992329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attributes when designing and developing for providing trustworthy products =&gt; scalability, resiliency and interoperability.</a:t>
            </a:r>
          </a:p>
          <a:p>
            <a:pPr marL="285750" indent="-285750">
              <a:buFont typeface="Arial" panose="020B0604020202020204" pitchFamily="34" charset="0"/>
              <a:buChar char="•"/>
            </a:pPr>
            <a:r>
              <a:rPr lang="en-GB" dirty="0"/>
              <a:t>RabbitMQ =&gt; open-source message broker that implements AMQP as the core architecture. </a:t>
            </a:r>
          </a:p>
          <a:p>
            <a:pPr marL="285750" indent="-285750">
              <a:buFont typeface="Arial" panose="020B0604020202020204" pitchFamily="34" charset="0"/>
              <a:buChar char="•"/>
            </a:pPr>
            <a:r>
              <a:rPr lang="en-GB" dirty="0"/>
              <a:t>Is a cross-platform software and the code is released under the Mozilla license.</a:t>
            </a:r>
          </a:p>
          <a:p>
            <a:pPr marL="285750" indent="-2857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3</a:t>
            </a:fld>
            <a:endParaRPr lang="en-GB"/>
          </a:p>
        </p:txBody>
      </p:sp>
    </p:spTree>
    <p:extLst>
      <p:ext uri="{BB962C8B-B14F-4D97-AF65-F5344CB8AC3E}">
        <p14:creationId xmlns:p14="http://schemas.microsoft.com/office/powerpoint/2010/main" val="4124506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Kafka, Memphis, ActiveMQ, WSO2, </a:t>
            </a:r>
            <a:r>
              <a:rPr lang="en-GB" dirty="0" err="1"/>
              <a:t>ZeroMQ</a:t>
            </a: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25</a:t>
            </a:fld>
            <a:endParaRPr lang="en-GB"/>
          </a:p>
        </p:txBody>
      </p:sp>
    </p:spTree>
    <p:extLst>
      <p:ext uri="{BB962C8B-B14F-4D97-AF65-F5344CB8AC3E}">
        <p14:creationId xmlns:p14="http://schemas.microsoft.com/office/powerpoint/2010/main" val="1683196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GB" dirty="0"/>
              <a:t>RabbitMQ can support a lot of messaging protocols.</a:t>
            </a:r>
          </a:p>
          <a:p>
            <a:pPr marL="514350" indent="-514350">
              <a:buFont typeface="+mj-lt"/>
              <a:buAutoNum type="arabicPeriod"/>
            </a:pPr>
            <a:r>
              <a:rPr lang="en-GB" dirty="0"/>
              <a:t>RabbitMQ is uncomplicated to use, reliable, scalable, available, secure, affordable, fault-tolerant and efficient.</a:t>
            </a:r>
          </a:p>
          <a:p>
            <a:pPr marL="514350" indent="-514350">
              <a:buFont typeface="+mj-lt"/>
              <a:buAutoNum type="arabicPeriod"/>
            </a:pPr>
            <a:r>
              <a:rPr lang="en-GB" dirty="0"/>
              <a:t>There are many libraries available to implement it.</a:t>
            </a:r>
          </a:p>
          <a:p>
            <a:pPr marL="514350" indent="-514350">
              <a:buFont typeface="+mj-lt"/>
              <a:buAutoNum type="arabicPeriod"/>
            </a:pPr>
            <a:r>
              <a:rPr lang="en-GB" dirty="0"/>
              <a:t>The exchange is a key element in a message-broker.</a:t>
            </a:r>
          </a:p>
          <a:p>
            <a:pPr marL="514350" indent="-514350">
              <a:buFont typeface="+mj-lt"/>
              <a:buAutoNum type="arabicPeriod"/>
            </a:pPr>
            <a:r>
              <a:rPr lang="en-GB" dirty="0"/>
              <a:t>Many similarities between </a:t>
            </a:r>
            <a:r>
              <a:rPr lang="en-GB" dirty="0" err="1"/>
              <a:t>Apaches’</a:t>
            </a:r>
            <a:r>
              <a:rPr lang="en-GB" dirty="0"/>
              <a:t> VH and RabbitMQ’s VH.</a:t>
            </a:r>
          </a:p>
          <a:p>
            <a:pPr marL="514350" indent="-514350">
              <a:buFont typeface="+mj-lt"/>
              <a:buAutoNum type="arabicPeriod"/>
            </a:pPr>
            <a:r>
              <a:rPr lang="en-GB" dirty="0"/>
              <a:t>Every message has an “id” that makes it unique.</a:t>
            </a:r>
          </a:p>
          <a:p>
            <a:pPr marL="514350" indent="-514350">
              <a:buFont typeface="+mj-lt"/>
              <a:buAutoNum type="arabicPeriod"/>
            </a:pPr>
            <a:r>
              <a:rPr lang="en-GB" dirty="0"/>
              <a:t>Is not perfect, but there are more advantages than disadvantages.</a:t>
            </a:r>
          </a:p>
          <a:p>
            <a:pPr marL="514350" indent="-514350">
              <a:buFont typeface="+mj-lt"/>
              <a:buAutoNum type="arabicPeriod"/>
            </a:pPr>
            <a:r>
              <a:rPr lang="en-GB" dirty="0"/>
              <a:t>Has a lot of competition in the market, but is the most chosen.</a:t>
            </a:r>
          </a:p>
          <a:p>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26</a:t>
            </a:fld>
            <a:endParaRPr lang="en-GB"/>
          </a:p>
        </p:txBody>
      </p:sp>
    </p:spTree>
    <p:extLst>
      <p:ext uri="{BB962C8B-B14F-4D97-AF65-F5344CB8AC3E}">
        <p14:creationId xmlns:p14="http://schemas.microsoft.com/office/powerpoint/2010/main" val="88314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Originally RabbitMQ was designed for supporting AMQP but it has been extended with a plug-in architecture support. =&gt; Apart from AMQP can support STOMP, MQTT, HTTP, </a:t>
            </a:r>
            <a:r>
              <a:rPr lang="en-GB" dirty="0" err="1"/>
              <a:t>WebSockets</a:t>
            </a:r>
            <a:r>
              <a:rPr lang="en-GB" dirty="0"/>
              <a:t> and Streams.</a:t>
            </a:r>
          </a:p>
          <a:p>
            <a:pPr marL="285750" indent="-285750">
              <a:buFont typeface="Arial" panose="020B0604020202020204" pitchFamily="34" charset="0"/>
              <a:buChar char="•"/>
            </a:pPr>
            <a:r>
              <a:rPr lang="en-GB" dirty="0"/>
              <a:t>HTTP is not a messaging protocol but RabbitMQ can transmit messages over HTTP.</a:t>
            </a:r>
          </a:p>
          <a:p>
            <a:pPr marL="895243" lvl="1" indent="-285750">
              <a:buFont typeface="Arial" panose="020B0604020202020204" pitchFamily="34" charset="0"/>
              <a:buChar char="•"/>
            </a:pPr>
            <a:r>
              <a:rPr lang="en-GB" dirty="0"/>
              <a:t>STOMP plug-in =&gt; Supports STOMP messaging to the browser using </a:t>
            </a:r>
            <a:r>
              <a:rPr lang="en-GB" dirty="0" err="1"/>
              <a:t>WebSockets</a:t>
            </a:r>
            <a:r>
              <a:rPr lang="en-GB" dirty="0"/>
              <a:t>.</a:t>
            </a:r>
          </a:p>
          <a:p>
            <a:pPr marL="895243" lvl="1" indent="-285750">
              <a:buFont typeface="Arial" panose="020B0604020202020204" pitchFamily="34" charset="0"/>
              <a:buChar char="•"/>
            </a:pPr>
            <a:r>
              <a:rPr lang="en-GB" dirty="0"/>
              <a:t>MQTT plug-in =&gt; Same as the above one.</a:t>
            </a:r>
          </a:p>
          <a:p>
            <a:pPr marL="895243" lvl="1" indent="-285750">
              <a:buFont typeface="Arial" panose="020B0604020202020204" pitchFamily="34" charset="0"/>
              <a:buChar char="•"/>
            </a:pPr>
            <a:r>
              <a:rPr lang="en-GB" dirty="0"/>
              <a:t>Management plug-in =&gt; Simple HTTP API for messaging</a:t>
            </a:r>
          </a:p>
          <a:p>
            <a:pPr marL="285750" indent="-2857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4</a:t>
            </a:fld>
            <a:endParaRPr lang="en-GB"/>
          </a:p>
        </p:txBody>
      </p:sp>
    </p:spTree>
    <p:extLst>
      <p:ext uri="{BB962C8B-B14F-4D97-AF65-F5344CB8AC3E}">
        <p14:creationId xmlns:p14="http://schemas.microsoft.com/office/powerpoint/2010/main" val="216632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Reasonably simply to implement for clients =&gt; There are a lot of libraries available for many different programming languages.</a:t>
            </a:r>
          </a:p>
        </p:txBody>
      </p:sp>
      <p:sp>
        <p:nvSpPr>
          <p:cNvPr id="4" name="Slide Number Placeholder 3"/>
          <p:cNvSpPr>
            <a:spLocks noGrp="1"/>
          </p:cNvSpPr>
          <p:nvPr>
            <p:ph type="sldNum" sz="quarter" idx="5"/>
          </p:nvPr>
        </p:nvSpPr>
        <p:spPr/>
        <p:txBody>
          <a:bodyPr/>
          <a:lstStyle/>
          <a:p>
            <a:fld id="{3EBA5BD7-F043-4D1B-AA17-CD412FC534DE}" type="slidenum">
              <a:rPr lang="en-GB" smtClean="0"/>
              <a:t>5</a:t>
            </a:fld>
            <a:endParaRPr lang="en-GB"/>
          </a:p>
        </p:txBody>
      </p:sp>
    </p:spTree>
    <p:extLst>
      <p:ext uri="{BB962C8B-B14F-4D97-AF65-F5344CB8AC3E}">
        <p14:creationId xmlns:p14="http://schemas.microsoft.com/office/powerpoint/2010/main" val="371343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GB" sz="1800" b="0" i="0" u="none" strike="noStrike" baseline="0" dirty="0">
                <a:latin typeface="CMR12"/>
              </a:rPr>
              <a:t>Direct exchange</a:t>
            </a:r>
          </a:p>
          <a:p>
            <a:pPr marL="285750" indent="-285750" algn="l">
              <a:buFont typeface="Arial" panose="020B0604020202020204" pitchFamily="34" charset="0"/>
              <a:buChar char="•"/>
            </a:pPr>
            <a:r>
              <a:rPr lang="en-GB" sz="1800" b="0" i="0" u="none" strike="noStrike" baseline="0" dirty="0">
                <a:latin typeface="CMR12"/>
              </a:rPr>
              <a:t>Takes the routing key that comes inside the message and sends it to the queue that’s associated with this exchange and with this routing key.</a:t>
            </a:r>
          </a:p>
          <a:p>
            <a:pPr marL="285750" indent="-285750" algn="l">
              <a:buFont typeface="Arial" panose="020B0604020202020204" pitchFamily="34" charset="0"/>
              <a:buChar char="•"/>
            </a:pPr>
            <a:r>
              <a:rPr lang="en-GB" sz="1800" b="0" i="0" u="none" strike="noStrike" baseline="0" dirty="0">
                <a:latin typeface="CMR12"/>
              </a:rPr>
              <a:t>The postman (producer) delivers the mail to the concierge (exchange) and that checks in which mailbox has to be placed the letter and places it.</a:t>
            </a: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7</a:t>
            </a:fld>
            <a:endParaRPr lang="en-GB"/>
          </a:p>
        </p:txBody>
      </p:sp>
    </p:spTree>
    <p:extLst>
      <p:ext uri="{BB962C8B-B14F-4D97-AF65-F5344CB8AC3E}">
        <p14:creationId xmlns:p14="http://schemas.microsoft.com/office/powerpoint/2010/main" val="3514248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GB" sz="1800" b="0" i="0" u="none" strike="noStrike" baseline="0" dirty="0">
                <a:latin typeface="CMR12"/>
              </a:rPr>
              <a:t>Topic exchange</a:t>
            </a:r>
          </a:p>
          <a:p>
            <a:pPr marL="285750" indent="-285750" algn="l">
              <a:buFont typeface="Arial" panose="020B0604020202020204" pitchFamily="34" charset="0"/>
              <a:buChar char="•"/>
            </a:pPr>
            <a:r>
              <a:rPr lang="en-GB" sz="1800" b="0" i="0" u="none" strike="noStrike" baseline="0" dirty="0">
                <a:latin typeface="CMR12"/>
              </a:rPr>
              <a:t>Carries the message to the queues that complain with a pattern in the routing key.</a:t>
            </a:r>
          </a:p>
          <a:p>
            <a:pPr marL="285750" indent="-285750" algn="l">
              <a:buFont typeface="Arial" panose="020B0604020202020204" pitchFamily="34" charset="0"/>
              <a:buChar char="•"/>
            </a:pPr>
            <a:r>
              <a:rPr lang="en-GB" sz="1800" b="0" i="0" u="none" strike="noStrike" baseline="0" dirty="0">
                <a:latin typeface="CMR12"/>
              </a:rPr>
              <a:t>The postman delivers to the concierge and that checks the pattern.</a:t>
            </a: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8</a:t>
            </a:fld>
            <a:endParaRPr lang="en-GB"/>
          </a:p>
        </p:txBody>
      </p:sp>
    </p:spTree>
    <p:extLst>
      <p:ext uri="{BB962C8B-B14F-4D97-AF65-F5344CB8AC3E}">
        <p14:creationId xmlns:p14="http://schemas.microsoft.com/office/powerpoint/2010/main" val="379294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GB" sz="1800" b="0" i="0" u="none" strike="noStrike" baseline="0" dirty="0">
                <a:latin typeface="CMR12"/>
              </a:rPr>
              <a:t>Fanout exchange</a:t>
            </a:r>
          </a:p>
          <a:p>
            <a:pPr marL="285750" indent="-285750" algn="l">
              <a:buFont typeface="Arial" panose="020B0604020202020204" pitchFamily="34" charset="0"/>
              <a:buChar char="•"/>
            </a:pPr>
            <a:r>
              <a:rPr lang="en-GB" sz="1800" b="0" i="0" u="none" strike="noStrike" baseline="0" dirty="0">
                <a:latin typeface="CMR12"/>
              </a:rPr>
              <a:t>Sends the message to all the queues associated with the exchange, regardless of routing key</a:t>
            </a:r>
            <a:endParaRPr lang="en-GB" dirty="0"/>
          </a:p>
        </p:txBody>
      </p:sp>
      <p:sp>
        <p:nvSpPr>
          <p:cNvPr id="4" name="Slide Number Placeholder 3"/>
          <p:cNvSpPr>
            <a:spLocks noGrp="1"/>
          </p:cNvSpPr>
          <p:nvPr>
            <p:ph type="sldNum" sz="quarter" idx="5"/>
          </p:nvPr>
        </p:nvSpPr>
        <p:spPr/>
        <p:txBody>
          <a:bodyPr/>
          <a:lstStyle/>
          <a:p>
            <a:fld id="{3EBA5BD7-F043-4D1B-AA17-CD412FC534DE}" type="slidenum">
              <a:rPr lang="en-GB" smtClean="0"/>
              <a:t>9</a:t>
            </a:fld>
            <a:endParaRPr lang="en-GB"/>
          </a:p>
        </p:txBody>
      </p:sp>
    </p:spTree>
    <p:extLst>
      <p:ext uri="{BB962C8B-B14F-4D97-AF65-F5344CB8AC3E}">
        <p14:creationId xmlns:p14="http://schemas.microsoft.com/office/powerpoint/2010/main" val="16360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ID to know the route</a:t>
            </a:r>
          </a:p>
          <a:p>
            <a:pPr marL="285750" indent="-285750">
              <a:buFont typeface="Arial" panose="020B0604020202020204" pitchFamily="34" charset="0"/>
              <a:buChar char="•"/>
            </a:pPr>
            <a:r>
              <a:rPr lang="en-GB" dirty="0"/>
              <a:t>ID to know to which exchange I’m associated with</a:t>
            </a:r>
          </a:p>
        </p:txBody>
      </p:sp>
      <p:sp>
        <p:nvSpPr>
          <p:cNvPr id="4" name="Slide Number Placeholder 3"/>
          <p:cNvSpPr>
            <a:spLocks noGrp="1"/>
          </p:cNvSpPr>
          <p:nvPr>
            <p:ph type="sldNum" sz="quarter" idx="5"/>
          </p:nvPr>
        </p:nvSpPr>
        <p:spPr/>
        <p:txBody>
          <a:bodyPr/>
          <a:lstStyle/>
          <a:p>
            <a:fld id="{3EBA5BD7-F043-4D1B-AA17-CD412FC534DE}" type="slidenum">
              <a:rPr lang="en-GB" smtClean="0"/>
              <a:t>10</a:t>
            </a:fld>
            <a:endParaRPr lang="en-GB"/>
          </a:p>
        </p:txBody>
      </p:sp>
    </p:spTree>
    <p:extLst>
      <p:ext uri="{BB962C8B-B14F-4D97-AF65-F5344CB8AC3E}">
        <p14:creationId xmlns:p14="http://schemas.microsoft.com/office/powerpoint/2010/main" val="1297436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A bind is from which exchange messages a queue is interested.</a:t>
            </a:r>
          </a:p>
          <a:p>
            <a:pPr marL="285750" indent="-285750">
              <a:buFont typeface="Arial" panose="020B0604020202020204" pitchFamily="34" charset="0"/>
              <a:buChar char="•"/>
            </a:pPr>
            <a:r>
              <a:rPr lang="en-GB" dirty="0"/>
              <a:t>The code is Pika python client.</a:t>
            </a:r>
          </a:p>
        </p:txBody>
      </p:sp>
      <p:sp>
        <p:nvSpPr>
          <p:cNvPr id="4" name="Slide Number Placeholder 3"/>
          <p:cNvSpPr>
            <a:spLocks noGrp="1"/>
          </p:cNvSpPr>
          <p:nvPr>
            <p:ph type="sldNum" sz="quarter" idx="5"/>
          </p:nvPr>
        </p:nvSpPr>
        <p:spPr/>
        <p:txBody>
          <a:bodyPr/>
          <a:lstStyle/>
          <a:p>
            <a:fld id="{3EBA5BD7-F043-4D1B-AA17-CD412FC534DE}" type="slidenum">
              <a:rPr lang="en-GB" smtClean="0"/>
              <a:t>12</a:t>
            </a:fld>
            <a:endParaRPr lang="en-GB"/>
          </a:p>
        </p:txBody>
      </p:sp>
    </p:spTree>
    <p:extLst>
      <p:ext uri="{BB962C8B-B14F-4D97-AF65-F5344CB8AC3E}">
        <p14:creationId xmlns:p14="http://schemas.microsoft.com/office/powerpoint/2010/main" val="331057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A3DE9749-61B4-4706-9DC9-0FA4DEC80D05}" type="datetime1">
              <a:rPr lang="en-US" smtClean="0"/>
              <a:t>11/2/2022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26833D7-AABB-4E99-9BC9-EFE0DB5F032D}" type="datetime1">
              <a:rPr lang="en-US" smtClean="0"/>
              <a:t>11/2/2022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DD6BF19-E242-405E-ACA8-B67A5017935C}" type="datetime1">
              <a:rPr lang="en-US" smtClean="0"/>
              <a:t>11/2/2022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0F59834-65A4-4C0E-9DEE-016E201BB934}" type="datetime1">
              <a:rPr lang="en-US" smtClean="0"/>
              <a:t>11/2/2022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9642B-792A-4BA1-9272-3E8EEFAF3A32}" type="datetime1">
              <a:rPr lang="en-US" smtClean="0"/>
              <a:t>11/2/2022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A5C9885-40B3-4E7B-B3AF-95C4CC8665F6}" type="datetime1">
              <a:rPr lang="en-US" smtClean="0"/>
              <a:t>11/2/2022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397DBCF-0C7D-46A2-84E0-5017BB268B3F}" type="datetime1">
              <a:rPr lang="en-US" smtClean="0"/>
              <a:t>11/2/2022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65A03B2-B22F-4BA8-B2D0-DA24721FB848}" type="datetime1">
              <a:rPr lang="en-US" smtClean="0"/>
              <a:t>11/2/2022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F6F35-8D25-493F-8B23-3AC5193743F3}" type="datetime1">
              <a:rPr lang="en-US" smtClean="0"/>
              <a:t>11/2/2022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8FA1A73-D20B-46B5-83AB-85D0706F5943}" type="datetime1">
              <a:rPr lang="en-US" smtClean="0"/>
              <a:t>11/2/2022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796FCE48-3B93-43AB-8EE9-D18005CC4579}" type="datetime1">
              <a:rPr lang="en-US" smtClean="0"/>
              <a:t>11/2/2022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16F6828A-0D4B-4E74-A9B2-3D28F73AB4F0}" type="datetime1">
              <a:rPr lang="en-US" smtClean="0"/>
              <a:t>11/2/2022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8.xml"/><Relationship Id="rId18" Type="http://schemas.openxmlformats.org/officeDocument/2006/relationships/slide" Target="slide25.xml"/><Relationship Id="rId3" Type="http://schemas.openxmlformats.org/officeDocument/2006/relationships/slide" Target="slide4.xml"/><Relationship Id="rId7" Type="http://schemas.openxmlformats.org/officeDocument/2006/relationships/slide" Target="slide11.xml"/><Relationship Id="rId12" Type="http://schemas.openxmlformats.org/officeDocument/2006/relationships/slide" Target="slide17.xml"/><Relationship Id="rId17" Type="http://schemas.openxmlformats.org/officeDocument/2006/relationships/slide" Target="slide24.xml"/><Relationship Id="rId2" Type="http://schemas.openxmlformats.org/officeDocument/2006/relationships/slide" Target="slide3.xml"/><Relationship Id="rId16" Type="http://schemas.openxmlformats.org/officeDocument/2006/relationships/slide" Target="slide21.xml"/><Relationship Id="rId20" Type="http://schemas.openxmlformats.org/officeDocument/2006/relationships/slide" Target="slide27.xml"/><Relationship Id="rId1" Type="http://schemas.openxmlformats.org/officeDocument/2006/relationships/slideLayout" Target="../slideLayouts/slideLayout4.xml"/><Relationship Id="rId6" Type="http://schemas.openxmlformats.org/officeDocument/2006/relationships/slide" Target="slide10.xml"/><Relationship Id="rId11" Type="http://schemas.openxmlformats.org/officeDocument/2006/relationships/slide" Target="slide15.xml"/><Relationship Id="rId5" Type="http://schemas.openxmlformats.org/officeDocument/2006/relationships/slide" Target="slide6.xml"/><Relationship Id="rId15" Type="http://schemas.openxmlformats.org/officeDocument/2006/relationships/slide" Target="slide20.xml"/><Relationship Id="rId10" Type="http://schemas.openxmlformats.org/officeDocument/2006/relationships/slide" Target="slide14.xml"/><Relationship Id="rId19" Type="http://schemas.openxmlformats.org/officeDocument/2006/relationships/slide" Target="slide26.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rabbitmq.com/vhosts.html" TargetMode="External"/><Relationship Id="rId13" Type="http://schemas.openxmlformats.org/officeDocument/2006/relationships/hyperlink" Target="https://blog.devgenius.io/scalable-system-implementation-using-rabbitmq-java-and-mysql-2d5fe0fa182e" TargetMode="External"/><Relationship Id="rId3" Type="http://schemas.openxmlformats.org/officeDocument/2006/relationships/hyperlink" Target="https://www.rabbitmq.com/" TargetMode="External"/><Relationship Id="rId7" Type="http://schemas.openxmlformats.org/officeDocument/2006/relationships/hyperlink" Target="https://www.rabbitmq.com/protocols.html" TargetMode="External"/><Relationship Id="rId12" Type="http://schemas.openxmlformats.org/officeDocument/2006/relationships/hyperlink" Target="https://programmerclick.com/article/80671335987/" TargetMode="External"/><Relationship Id="rId17" Type="http://schemas.openxmlformats.org/officeDocument/2006/relationships/hyperlink" Target="https://geekflare.com/es/top-message-brokers/" TargetMode="External"/><Relationship Id="rId2" Type="http://schemas.openxmlformats.org/officeDocument/2006/relationships/hyperlink" Target="https://en.wikipedia.org/wiki/RabbitMQ" TargetMode="External"/><Relationship Id="rId16" Type="http://schemas.openxmlformats.org/officeDocument/2006/relationships/hyperlink" Target="https://www.rabbitmq.com/management.html" TargetMode="External"/><Relationship Id="rId1" Type="http://schemas.openxmlformats.org/officeDocument/2006/relationships/slideLayout" Target="../slideLayouts/slideLayout4.xml"/><Relationship Id="rId6" Type="http://schemas.openxmlformats.org/officeDocument/2006/relationships/hyperlink" Target="https://www.researchgate.net/publication/325119432/figure/fig5/AS:626093459505153@1526283721309/AMQP-architecture-34.png" TargetMode="External"/><Relationship Id="rId11" Type="http://schemas.openxmlformats.org/officeDocument/2006/relationships/hyperlink" Target="http://stomp.github.io/" TargetMode="External"/><Relationship Id="rId5" Type="http://schemas.openxmlformats.org/officeDocument/2006/relationships/hyperlink" Target="https://www.pragma.com.co/academia/lecciones/conozcamos-sobre-rabbitmq-sus-componentes-y-beneficios" TargetMode="External"/><Relationship Id="rId15" Type="http://schemas.openxmlformats.org/officeDocument/2006/relationships/hyperlink" Target="https://medium.com/codait/handling-failure-successfully-in-rabbitmq-22ffa982b60f" TargetMode="External"/><Relationship Id="rId10" Type="http://schemas.openxmlformats.org/officeDocument/2006/relationships/hyperlink" Target="https://en.wikipedia.org/wiki/WebSocket" TargetMode="External"/><Relationship Id="rId4" Type="http://schemas.openxmlformats.org/officeDocument/2006/relationships/hyperlink" Target="https://www.sdos.es/blog/microservicios-mensajes-spring-rabbitmq" TargetMode="External"/><Relationship Id="rId9" Type="http://schemas.openxmlformats.org/officeDocument/2006/relationships/hyperlink" Target="https://www.luisllamas.es/que-es-mqtt-su-importancia-como-protocolo-iot/" TargetMode="External"/><Relationship Id="rId14" Type="http://schemas.openxmlformats.org/officeDocument/2006/relationships/hyperlink" Target="https://blog.rabbitmq.com/posts/2012/05/some-queuing-theory-throughput-latency-and-bandwidt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RabbitMQ – components, benefits and application</a:t>
            </a:r>
          </a:p>
        </p:txBody>
      </p:sp>
      <p:sp>
        <p:nvSpPr>
          <p:cNvPr id="5" name="Subtitle 4"/>
          <p:cNvSpPr>
            <a:spLocks noGrp="1"/>
          </p:cNvSpPr>
          <p:nvPr>
            <p:ph type="subTitle" idx="1"/>
          </p:nvPr>
        </p:nvSpPr>
        <p:spPr/>
        <p:txBody>
          <a:bodyPr/>
          <a:lstStyle/>
          <a:p>
            <a:r>
              <a:rPr lang="en-GB" dirty="0"/>
              <a:t>Authorship: Marc Cervera rosell</a:t>
            </a:r>
          </a:p>
          <a:p>
            <a:r>
              <a:rPr lang="en-GB" dirty="0"/>
              <a:t>Josep lluís lérida – distributed computing</a:t>
            </a:r>
          </a:p>
        </p:txBody>
      </p:sp>
      <p:sp>
        <p:nvSpPr>
          <p:cNvPr id="3" name="Subtitle 4">
            <a:extLst>
              <a:ext uri="{FF2B5EF4-FFF2-40B4-BE49-F238E27FC236}">
                <a16:creationId xmlns:a16="http://schemas.microsoft.com/office/drawing/2014/main" id="{8DEAD1B8-5A74-F28F-2998-2ACE4FB37138}"/>
              </a:ext>
            </a:extLst>
          </p:cNvPr>
          <p:cNvSpPr txBox="1">
            <a:spLocks/>
          </p:cNvSpPr>
          <p:nvPr/>
        </p:nvSpPr>
        <p:spPr>
          <a:xfrm>
            <a:off x="1625173" y="4273550"/>
            <a:ext cx="8735325" cy="451594"/>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r>
              <a:rPr lang="en-GB" sz="1600" dirty="0"/>
              <a:t>Bachelor’s degree in computer engineering – university of lleida</a:t>
            </a:r>
          </a:p>
          <a:p>
            <a:endParaRPr lang="en-GB" sz="1600" dirty="0"/>
          </a:p>
        </p:txBody>
      </p:sp>
      <p:pic>
        <p:nvPicPr>
          <p:cNvPr id="7" name="Picture 6">
            <a:extLst>
              <a:ext uri="{FF2B5EF4-FFF2-40B4-BE49-F238E27FC236}">
                <a16:creationId xmlns:a16="http://schemas.microsoft.com/office/drawing/2014/main" id="{8C61CD96-AC04-0DB1-BCCA-3013A2AE1F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357" y="4725144"/>
            <a:ext cx="3358109" cy="843733"/>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 – Routing key</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Identifier that uses the exchange to know the route.</a:t>
            </a:r>
          </a:p>
          <a:p>
            <a:r>
              <a:rPr lang="en-GB" dirty="0"/>
              <a:t>Identifier that uses a queue to know with which exchange is associated with.</a:t>
            </a:r>
          </a:p>
        </p:txBody>
      </p:sp>
      <p:sp>
        <p:nvSpPr>
          <p:cNvPr id="4" name="Slide Number Placeholder 3">
            <a:extLst>
              <a:ext uri="{FF2B5EF4-FFF2-40B4-BE49-F238E27FC236}">
                <a16:creationId xmlns:a16="http://schemas.microsoft.com/office/drawing/2014/main" id="{2739E434-9532-79E9-D26C-CE554FDC0612}"/>
              </a:ext>
            </a:extLst>
          </p:cNvPr>
          <p:cNvSpPr>
            <a:spLocks noGrp="1"/>
          </p:cNvSpPr>
          <p:nvPr>
            <p:ph type="sldNum" sz="quarter" idx="12"/>
          </p:nvPr>
        </p:nvSpPr>
        <p:spPr/>
        <p:txBody>
          <a:bodyPr/>
          <a:lstStyle/>
          <a:p>
            <a:r>
              <a:rPr lang="en-GB" dirty="0"/>
              <a:t>9</a:t>
            </a:r>
          </a:p>
        </p:txBody>
      </p:sp>
    </p:spTree>
    <p:extLst>
      <p:ext uri="{BB962C8B-B14F-4D97-AF65-F5344CB8AC3E}">
        <p14:creationId xmlns:p14="http://schemas.microsoft.com/office/powerpoint/2010/main" val="170983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 – Queue</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Data structure that imitates real queues as the ones we can see in the mailbox.</a:t>
            </a:r>
          </a:p>
          <a:p>
            <a:r>
              <a:rPr lang="en-GB" dirty="0"/>
              <a:t>A message queue is an asynchronous communication way that is used on microservices architectures.</a:t>
            </a:r>
          </a:p>
          <a:p>
            <a:pPr lvl="1"/>
            <a:r>
              <a:rPr lang="en-GB" dirty="0"/>
              <a:t>The messages are stored in the queue until are received and deleted being every message processed only once.</a:t>
            </a:r>
          </a:p>
        </p:txBody>
      </p:sp>
      <p:sp>
        <p:nvSpPr>
          <p:cNvPr id="4" name="Slide Number Placeholder 3">
            <a:extLst>
              <a:ext uri="{FF2B5EF4-FFF2-40B4-BE49-F238E27FC236}">
                <a16:creationId xmlns:a16="http://schemas.microsoft.com/office/drawing/2014/main" id="{A3022ACD-A2B9-BA86-51E2-104700A3516B}"/>
              </a:ext>
            </a:extLst>
          </p:cNvPr>
          <p:cNvSpPr>
            <a:spLocks noGrp="1"/>
          </p:cNvSpPr>
          <p:nvPr>
            <p:ph type="sldNum" sz="quarter" idx="12"/>
          </p:nvPr>
        </p:nvSpPr>
        <p:spPr/>
        <p:txBody>
          <a:bodyPr/>
          <a:lstStyle/>
          <a:p>
            <a:r>
              <a:rPr lang="en-GB" dirty="0"/>
              <a:t>10</a:t>
            </a:r>
          </a:p>
        </p:txBody>
      </p:sp>
    </p:spTree>
    <p:extLst>
      <p:ext uri="{BB962C8B-B14F-4D97-AF65-F5344CB8AC3E}">
        <p14:creationId xmlns:p14="http://schemas.microsoft.com/office/powerpoint/2010/main" val="352903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 – Binding</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Is a relationship between an exchange and a queue.</a:t>
            </a:r>
          </a:p>
          <a:p>
            <a:pPr lvl="1"/>
            <a:r>
              <a:rPr lang="en-GB" dirty="0"/>
              <a:t>In an easy way: The queue is interested in messages from this exchange.</a:t>
            </a:r>
          </a:p>
          <a:p>
            <a:r>
              <a:rPr lang="en-GB" dirty="0"/>
              <a:t>Bindings can take an extra routing key.</a:t>
            </a:r>
          </a:p>
          <a:p>
            <a:pPr marL="0" indent="0">
              <a:buNone/>
            </a:pPr>
            <a:r>
              <a:rPr lang="en-GB" sz="2000" dirty="0" err="1">
                <a:latin typeface="Consolas" panose="020B0609020204030204" pitchFamily="49" charset="0"/>
              </a:rPr>
              <a:t>Channel.queue_bind</a:t>
            </a:r>
            <a:r>
              <a:rPr lang="en-GB" sz="2000" dirty="0">
                <a:latin typeface="Consolas" panose="020B0609020204030204" pitchFamily="49" charset="0"/>
              </a:rPr>
              <a:t>(exchange = </a:t>
            </a:r>
            <a:r>
              <a:rPr lang="en-GB" sz="2000" dirty="0" err="1">
                <a:latin typeface="Consolas" panose="020B0609020204030204" pitchFamily="49" charset="0"/>
              </a:rPr>
              <a:t>exchange_name</a:t>
            </a:r>
            <a:r>
              <a:rPr lang="en-GB" sz="2000" dirty="0">
                <a:latin typeface="Consolas" panose="020B0609020204030204" pitchFamily="49" charset="0"/>
              </a:rPr>
              <a:t>, queue = </a:t>
            </a:r>
            <a:r>
              <a:rPr lang="en-GB" sz="2000" dirty="0" err="1">
                <a:latin typeface="Consolas" panose="020B0609020204030204" pitchFamily="49" charset="0"/>
              </a:rPr>
              <a:t>queue_name</a:t>
            </a:r>
            <a:r>
              <a:rPr lang="en-GB" sz="2000" dirty="0">
                <a:latin typeface="Consolas" panose="020B0609020204030204" pitchFamily="49" charset="0"/>
              </a:rPr>
              <a:t>, </a:t>
            </a:r>
            <a:r>
              <a:rPr lang="en-GB" sz="2000" dirty="0" err="1">
                <a:latin typeface="Consolas" panose="020B0609020204030204" pitchFamily="49" charset="0"/>
              </a:rPr>
              <a:t>routing_key</a:t>
            </a:r>
            <a:r>
              <a:rPr lang="en-GB" sz="2000" dirty="0">
                <a:latin typeface="Consolas" panose="020B0609020204030204" pitchFamily="49" charset="0"/>
              </a:rPr>
              <a:t> = ‘black’)</a:t>
            </a:r>
          </a:p>
          <a:p>
            <a:r>
              <a:rPr lang="en-GB" dirty="0"/>
              <a:t>The fanout exchanges ignore the </a:t>
            </a:r>
            <a:r>
              <a:rPr lang="en-GB" sz="2400" dirty="0" err="1">
                <a:latin typeface="Consolas" panose="020B0609020204030204" pitchFamily="49" charset="0"/>
              </a:rPr>
              <a:t>routing_key</a:t>
            </a:r>
            <a:r>
              <a:rPr lang="en-GB" dirty="0"/>
              <a:t> value.</a:t>
            </a:r>
          </a:p>
        </p:txBody>
      </p:sp>
      <p:sp>
        <p:nvSpPr>
          <p:cNvPr id="4" name="Slide Number Placeholder 3">
            <a:extLst>
              <a:ext uri="{FF2B5EF4-FFF2-40B4-BE49-F238E27FC236}">
                <a16:creationId xmlns:a16="http://schemas.microsoft.com/office/drawing/2014/main" id="{D22D7673-9FC9-12C1-D5A9-7039D1AB1715}"/>
              </a:ext>
            </a:extLst>
          </p:cNvPr>
          <p:cNvSpPr>
            <a:spLocks noGrp="1"/>
          </p:cNvSpPr>
          <p:nvPr>
            <p:ph type="sldNum" sz="quarter" idx="12"/>
          </p:nvPr>
        </p:nvSpPr>
        <p:spPr/>
        <p:txBody>
          <a:bodyPr/>
          <a:lstStyle/>
          <a:p>
            <a:r>
              <a:rPr lang="en-GB" dirty="0"/>
              <a:t>11</a:t>
            </a:r>
          </a:p>
        </p:txBody>
      </p:sp>
    </p:spTree>
    <p:extLst>
      <p:ext uri="{BB962C8B-B14F-4D97-AF65-F5344CB8AC3E}">
        <p14:creationId xmlns:p14="http://schemas.microsoft.com/office/powerpoint/2010/main" val="69605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 – Virtual host</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VH refers to the practice of running more than one web site on a single machine.</a:t>
            </a:r>
          </a:p>
          <a:p>
            <a:r>
              <a:rPr lang="en-GB" dirty="0"/>
              <a:t>RabbitMQ’s VH are very similar to the Apache’s.</a:t>
            </a:r>
          </a:p>
          <a:p>
            <a:pPr lvl="1"/>
            <a:r>
              <a:rPr lang="en-GB" dirty="0"/>
              <a:t>The difference </a:t>
            </a:r>
            <a:r>
              <a:rPr lang="en-GB" dirty="0">
                <a:sym typeface="Wingdings" panose="05000000000000000000" pitchFamily="2" charset="2"/>
              </a:rPr>
              <a:t> In Apache, VH are defined in the configuration file. In RabbitMQ are created and deleted using </a:t>
            </a:r>
            <a:r>
              <a:rPr lang="en-GB" i="1" dirty="0" err="1">
                <a:sym typeface="Wingdings" panose="05000000000000000000" pitchFamily="2" charset="2"/>
              </a:rPr>
              <a:t>rabbitmqctl</a:t>
            </a:r>
            <a:r>
              <a:rPr lang="en-GB" i="1" dirty="0">
                <a:sym typeface="Wingdings" panose="05000000000000000000" pitchFamily="2" charset="2"/>
              </a:rPr>
              <a:t> </a:t>
            </a:r>
            <a:r>
              <a:rPr lang="en-GB" dirty="0">
                <a:sym typeface="Wingdings" panose="05000000000000000000" pitchFamily="2" charset="2"/>
              </a:rPr>
              <a:t>or HTTP API.</a:t>
            </a:r>
          </a:p>
          <a:p>
            <a:r>
              <a:rPr lang="en-GB" dirty="0"/>
              <a:t>When an AMQP client connects to RabbitMQ, it specifies a VH name to connect to. If the username is not granted permissions, the connection is refused.</a:t>
            </a:r>
          </a:p>
        </p:txBody>
      </p:sp>
      <p:sp>
        <p:nvSpPr>
          <p:cNvPr id="4" name="Slide Number Placeholder 3">
            <a:extLst>
              <a:ext uri="{FF2B5EF4-FFF2-40B4-BE49-F238E27FC236}">
                <a16:creationId xmlns:a16="http://schemas.microsoft.com/office/drawing/2014/main" id="{815BB032-BF8E-A4EB-0435-442567107B0B}"/>
              </a:ext>
            </a:extLst>
          </p:cNvPr>
          <p:cNvSpPr>
            <a:spLocks noGrp="1"/>
          </p:cNvSpPr>
          <p:nvPr>
            <p:ph type="sldNum" sz="quarter" idx="12"/>
          </p:nvPr>
        </p:nvSpPr>
        <p:spPr/>
        <p:txBody>
          <a:bodyPr/>
          <a:lstStyle/>
          <a:p>
            <a:r>
              <a:rPr lang="en-GB" dirty="0"/>
              <a:t>12</a:t>
            </a:r>
          </a:p>
        </p:txBody>
      </p:sp>
    </p:spTree>
    <p:extLst>
      <p:ext uri="{BB962C8B-B14F-4D97-AF65-F5344CB8AC3E}">
        <p14:creationId xmlns:p14="http://schemas.microsoft.com/office/powerpoint/2010/main" val="23889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EC81-E9C4-F210-A43E-0941B75E2739}"/>
              </a:ext>
            </a:extLst>
          </p:cNvPr>
          <p:cNvSpPr>
            <a:spLocks noGrp="1"/>
          </p:cNvSpPr>
          <p:nvPr>
            <p:ph type="title"/>
          </p:nvPr>
        </p:nvSpPr>
        <p:spPr/>
        <p:txBody>
          <a:bodyPr/>
          <a:lstStyle/>
          <a:p>
            <a:r>
              <a:rPr lang="en-GB" dirty="0"/>
              <a:t>Applications</a:t>
            </a:r>
          </a:p>
        </p:txBody>
      </p:sp>
      <p:sp>
        <p:nvSpPr>
          <p:cNvPr id="3" name="Content Placeholder 2">
            <a:extLst>
              <a:ext uri="{FF2B5EF4-FFF2-40B4-BE49-F238E27FC236}">
                <a16:creationId xmlns:a16="http://schemas.microsoft.com/office/drawing/2014/main" id="{AA03C059-0867-1CE0-AE66-1811FD42EA5F}"/>
              </a:ext>
            </a:extLst>
          </p:cNvPr>
          <p:cNvSpPr>
            <a:spLocks noGrp="1"/>
          </p:cNvSpPr>
          <p:nvPr>
            <p:ph idx="1"/>
          </p:nvPr>
        </p:nvSpPr>
        <p:spPr/>
        <p:txBody>
          <a:bodyPr anchor="ctr"/>
          <a:lstStyle/>
          <a:p>
            <a:r>
              <a:rPr lang="en-GB" dirty="0"/>
              <a:t>Some protocols are going to be seen.</a:t>
            </a:r>
          </a:p>
          <a:p>
            <a:pPr lvl="1"/>
            <a:r>
              <a:rPr lang="en-GB" dirty="0"/>
              <a:t>These protocols are plug-ins.</a:t>
            </a:r>
          </a:p>
          <a:p>
            <a:r>
              <a:rPr lang="en-GB" dirty="0"/>
              <a:t>RabbitMQ can work properly without this set of protocol, but cannot work without AMQP</a:t>
            </a:r>
          </a:p>
        </p:txBody>
      </p:sp>
      <p:sp>
        <p:nvSpPr>
          <p:cNvPr id="4" name="Slide Number Placeholder 3">
            <a:extLst>
              <a:ext uri="{FF2B5EF4-FFF2-40B4-BE49-F238E27FC236}">
                <a16:creationId xmlns:a16="http://schemas.microsoft.com/office/drawing/2014/main" id="{0458DF1E-5B42-B8BD-92CE-DCC70E7A5C01}"/>
              </a:ext>
            </a:extLst>
          </p:cNvPr>
          <p:cNvSpPr>
            <a:spLocks noGrp="1"/>
          </p:cNvSpPr>
          <p:nvPr>
            <p:ph type="sldNum" sz="quarter" idx="12"/>
          </p:nvPr>
        </p:nvSpPr>
        <p:spPr/>
        <p:txBody>
          <a:bodyPr/>
          <a:lstStyle/>
          <a:p>
            <a:r>
              <a:rPr lang="en-GB" dirty="0"/>
              <a:t>13</a:t>
            </a:r>
          </a:p>
        </p:txBody>
      </p:sp>
    </p:spTree>
    <p:extLst>
      <p:ext uri="{BB962C8B-B14F-4D97-AF65-F5344CB8AC3E}">
        <p14:creationId xmlns:p14="http://schemas.microsoft.com/office/powerpoint/2010/main" val="42196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AE6E-91EC-D4FD-CA19-C258F4666ECF}"/>
              </a:ext>
            </a:extLst>
          </p:cNvPr>
          <p:cNvSpPr>
            <a:spLocks noGrp="1"/>
          </p:cNvSpPr>
          <p:nvPr>
            <p:ph type="title"/>
          </p:nvPr>
        </p:nvSpPr>
        <p:spPr/>
        <p:txBody>
          <a:bodyPr/>
          <a:lstStyle/>
          <a:p>
            <a:r>
              <a:rPr lang="en-GB" dirty="0"/>
              <a:t>Applications - MQTT</a:t>
            </a:r>
          </a:p>
        </p:txBody>
      </p:sp>
      <p:sp>
        <p:nvSpPr>
          <p:cNvPr id="3" name="Content Placeholder 2">
            <a:extLst>
              <a:ext uri="{FF2B5EF4-FFF2-40B4-BE49-F238E27FC236}">
                <a16:creationId xmlns:a16="http://schemas.microsoft.com/office/drawing/2014/main" id="{F479DA9B-BFB8-8684-92D3-30A1D8D29A01}"/>
              </a:ext>
            </a:extLst>
          </p:cNvPr>
          <p:cNvSpPr>
            <a:spLocks noGrp="1"/>
          </p:cNvSpPr>
          <p:nvPr>
            <p:ph idx="1"/>
          </p:nvPr>
        </p:nvSpPr>
        <p:spPr/>
        <p:txBody>
          <a:bodyPr anchor="ctr">
            <a:normAutofit/>
          </a:bodyPr>
          <a:lstStyle/>
          <a:p>
            <a:r>
              <a:rPr lang="en-GB" dirty="0"/>
              <a:t>Based on the TCP stack as the communication base.</a:t>
            </a:r>
          </a:p>
          <a:p>
            <a:r>
              <a:rPr lang="en-GB" dirty="0"/>
              <a:t>Is a push messaging service with the pub-sub pattern.</a:t>
            </a:r>
          </a:p>
          <a:p>
            <a:pPr lvl="1"/>
            <a:r>
              <a:rPr lang="en-GB" dirty="0"/>
              <a:t>In this type of infrastructures the clients they connect with a central broker.</a:t>
            </a:r>
          </a:p>
          <a:p>
            <a:pPr algn="l"/>
            <a:r>
              <a:rPr lang="en-GB" b="0" i="0" u="none" strike="noStrike" baseline="0" dirty="0"/>
              <a:t>To filter the messages that are sent to each client, the messages are arranged in topics hierarchically organized. A client can publish a message in a specific topic. Other clients can subscribe to this topic and the broker will send the subscribed messages.</a:t>
            </a:r>
          </a:p>
          <a:p>
            <a:pPr algn="l"/>
            <a:r>
              <a:rPr lang="en-GB" dirty="0"/>
              <a:t>The clients open a TCP/IP connection with the broker until the client ends it.</a:t>
            </a:r>
          </a:p>
        </p:txBody>
      </p:sp>
      <p:sp>
        <p:nvSpPr>
          <p:cNvPr id="4" name="Slide Number Placeholder 3">
            <a:extLst>
              <a:ext uri="{FF2B5EF4-FFF2-40B4-BE49-F238E27FC236}">
                <a16:creationId xmlns:a16="http://schemas.microsoft.com/office/drawing/2014/main" id="{5D69199B-08F4-06B8-5627-A1C9ACBE483C}"/>
              </a:ext>
            </a:extLst>
          </p:cNvPr>
          <p:cNvSpPr>
            <a:spLocks noGrp="1"/>
          </p:cNvSpPr>
          <p:nvPr>
            <p:ph type="sldNum" sz="quarter" idx="12"/>
          </p:nvPr>
        </p:nvSpPr>
        <p:spPr/>
        <p:txBody>
          <a:bodyPr/>
          <a:lstStyle/>
          <a:p>
            <a:r>
              <a:rPr lang="en-GB" dirty="0"/>
              <a:t>14</a:t>
            </a:r>
          </a:p>
        </p:txBody>
      </p:sp>
    </p:spTree>
    <p:extLst>
      <p:ext uri="{BB962C8B-B14F-4D97-AF65-F5344CB8AC3E}">
        <p14:creationId xmlns:p14="http://schemas.microsoft.com/office/powerpoint/2010/main" val="223186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E282-7CFB-5EB3-0DF3-7A79B0963795}"/>
              </a:ext>
            </a:extLst>
          </p:cNvPr>
          <p:cNvSpPr>
            <a:spLocks noGrp="1"/>
          </p:cNvSpPr>
          <p:nvPr>
            <p:ph type="title"/>
          </p:nvPr>
        </p:nvSpPr>
        <p:spPr/>
        <p:txBody>
          <a:bodyPr>
            <a:normAutofit/>
          </a:bodyPr>
          <a:lstStyle/>
          <a:p>
            <a:r>
              <a:rPr lang="en-GB" sz="3600" dirty="0">
                <a:solidFill>
                  <a:schemeClr val="tx1"/>
                </a:solidFill>
              </a:rPr>
              <a:t>Applications - MQTT</a:t>
            </a:r>
          </a:p>
        </p:txBody>
      </p:sp>
      <p:sp>
        <p:nvSpPr>
          <p:cNvPr id="6" name="Text Placeholder 5">
            <a:extLst>
              <a:ext uri="{FF2B5EF4-FFF2-40B4-BE49-F238E27FC236}">
                <a16:creationId xmlns:a16="http://schemas.microsoft.com/office/drawing/2014/main" id="{75AE422D-24DF-3F3F-42C6-B87AC632A7C9}"/>
              </a:ext>
            </a:extLst>
          </p:cNvPr>
          <p:cNvSpPr>
            <a:spLocks noGrp="1"/>
          </p:cNvSpPr>
          <p:nvPr>
            <p:ph type="body" sz="half" idx="2"/>
          </p:nvPr>
        </p:nvSpPr>
        <p:spPr/>
        <p:txBody>
          <a:bodyPr/>
          <a:lstStyle/>
          <a:p>
            <a:r>
              <a:rPr lang="en-GB" dirty="0"/>
              <a:t>Simple example of MQTT protocol through a SSD.</a:t>
            </a:r>
          </a:p>
        </p:txBody>
      </p:sp>
      <p:pic>
        <p:nvPicPr>
          <p:cNvPr id="5" name="Content Placeholder 4">
            <a:extLst>
              <a:ext uri="{FF2B5EF4-FFF2-40B4-BE49-F238E27FC236}">
                <a16:creationId xmlns:a16="http://schemas.microsoft.com/office/drawing/2014/main" id="{C7945DD3-CF3A-C579-7E35-0CE7419BE9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3" y="382145"/>
            <a:ext cx="4880968" cy="5999183"/>
          </a:xfrm>
        </p:spPr>
      </p:pic>
      <p:sp>
        <p:nvSpPr>
          <p:cNvPr id="3" name="Slide Number Placeholder 2">
            <a:extLst>
              <a:ext uri="{FF2B5EF4-FFF2-40B4-BE49-F238E27FC236}">
                <a16:creationId xmlns:a16="http://schemas.microsoft.com/office/drawing/2014/main" id="{350B4993-5081-0EB1-6182-8FF74D8945C3}"/>
              </a:ext>
            </a:extLst>
          </p:cNvPr>
          <p:cNvSpPr>
            <a:spLocks noGrp="1"/>
          </p:cNvSpPr>
          <p:nvPr>
            <p:ph type="sldNum" sz="quarter" idx="12"/>
          </p:nvPr>
        </p:nvSpPr>
        <p:spPr/>
        <p:txBody>
          <a:bodyPr/>
          <a:lstStyle/>
          <a:p>
            <a:r>
              <a:rPr lang="en-GB" dirty="0"/>
              <a:t>15</a:t>
            </a:r>
          </a:p>
        </p:txBody>
      </p:sp>
    </p:spTree>
    <p:extLst>
      <p:ext uri="{BB962C8B-B14F-4D97-AF65-F5344CB8AC3E}">
        <p14:creationId xmlns:p14="http://schemas.microsoft.com/office/powerpoint/2010/main" val="403053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E5F9-CB14-F5DF-1D88-D507A5445327}"/>
              </a:ext>
            </a:extLst>
          </p:cNvPr>
          <p:cNvSpPr>
            <a:spLocks noGrp="1"/>
          </p:cNvSpPr>
          <p:nvPr>
            <p:ph type="title"/>
          </p:nvPr>
        </p:nvSpPr>
        <p:spPr/>
        <p:txBody>
          <a:bodyPr/>
          <a:lstStyle/>
          <a:p>
            <a:r>
              <a:rPr lang="en-GB" dirty="0"/>
              <a:t>Applications - STOMP</a:t>
            </a:r>
          </a:p>
        </p:txBody>
      </p:sp>
      <p:sp>
        <p:nvSpPr>
          <p:cNvPr id="3" name="Content Placeholder 2">
            <a:extLst>
              <a:ext uri="{FF2B5EF4-FFF2-40B4-BE49-F238E27FC236}">
                <a16:creationId xmlns:a16="http://schemas.microsoft.com/office/drawing/2014/main" id="{B69C3756-ABF5-5617-EEFD-B6C012026078}"/>
              </a:ext>
            </a:extLst>
          </p:cNvPr>
          <p:cNvSpPr>
            <a:spLocks noGrp="1"/>
          </p:cNvSpPr>
          <p:nvPr>
            <p:ph idx="1"/>
          </p:nvPr>
        </p:nvSpPr>
        <p:spPr/>
        <p:txBody>
          <a:bodyPr anchor="ctr"/>
          <a:lstStyle/>
          <a:p>
            <a:r>
              <a:rPr lang="en-GB" dirty="0"/>
              <a:t>“Simple Text Oriented Message Protocol”</a:t>
            </a:r>
          </a:p>
          <a:p>
            <a:r>
              <a:rPr lang="en-GB" dirty="0"/>
              <a:t>Provides an interoperable wire format so that STOMP clients can communicate with any STOMP broker to provide easy messaging interoperability among many languages, platforms and brokers.</a:t>
            </a:r>
          </a:p>
          <a:p>
            <a:r>
              <a:rPr lang="en-GB" dirty="0"/>
              <a:t>STOMP is a very simple and easy to implement protocol, coming from the HTTP school of design.</a:t>
            </a:r>
          </a:p>
          <a:p>
            <a:pPr lvl="1"/>
            <a:r>
              <a:rPr lang="en-GB" dirty="0"/>
              <a:t>The server is hard to implement well.</a:t>
            </a:r>
          </a:p>
          <a:p>
            <a:pPr lvl="1"/>
            <a:r>
              <a:rPr lang="en-GB" dirty="0"/>
              <a:t>Very easy to implement a client (in a couple of hours)</a:t>
            </a:r>
          </a:p>
        </p:txBody>
      </p:sp>
      <p:sp>
        <p:nvSpPr>
          <p:cNvPr id="4" name="Slide Number Placeholder 3">
            <a:extLst>
              <a:ext uri="{FF2B5EF4-FFF2-40B4-BE49-F238E27FC236}">
                <a16:creationId xmlns:a16="http://schemas.microsoft.com/office/drawing/2014/main" id="{D2319C41-1E03-B8CC-D6B1-169DB0CA01E1}"/>
              </a:ext>
            </a:extLst>
          </p:cNvPr>
          <p:cNvSpPr>
            <a:spLocks noGrp="1"/>
          </p:cNvSpPr>
          <p:nvPr>
            <p:ph type="sldNum" sz="quarter" idx="12"/>
          </p:nvPr>
        </p:nvSpPr>
        <p:spPr/>
        <p:txBody>
          <a:bodyPr/>
          <a:lstStyle/>
          <a:p>
            <a:r>
              <a:rPr lang="en-GB" dirty="0"/>
              <a:t>16</a:t>
            </a:r>
          </a:p>
        </p:txBody>
      </p:sp>
    </p:spTree>
    <p:extLst>
      <p:ext uri="{BB962C8B-B14F-4D97-AF65-F5344CB8AC3E}">
        <p14:creationId xmlns:p14="http://schemas.microsoft.com/office/powerpoint/2010/main" val="227025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DA26-BB28-2C81-9E69-98BEA72C7378}"/>
              </a:ext>
            </a:extLst>
          </p:cNvPr>
          <p:cNvSpPr>
            <a:spLocks noGrp="1"/>
          </p:cNvSpPr>
          <p:nvPr>
            <p:ph type="title"/>
          </p:nvPr>
        </p:nvSpPr>
        <p:spPr/>
        <p:txBody>
          <a:bodyPr/>
          <a:lstStyle/>
          <a:p>
            <a:r>
              <a:rPr lang="en-GB" dirty="0"/>
              <a:t>Applications - WebSockets</a:t>
            </a:r>
          </a:p>
        </p:txBody>
      </p:sp>
      <p:sp>
        <p:nvSpPr>
          <p:cNvPr id="3" name="Content Placeholder 2">
            <a:extLst>
              <a:ext uri="{FF2B5EF4-FFF2-40B4-BE49-F238E27FC236}">
                <a16:creationId xmlns:a16="http://schemas.microsoft.com/office/drawing/2014/main" id="{F8208288-45B9-5E76-C97D-8E274DC713B7}"/>
              </a:ext>
            </a:extLst>
          </p:cNvPr>
          <p:cNvSpPr>
            <a:spLocks noGrp="1"/>
          </p:cNvSpPr>
          <p:nvPr>
            <p:ph idx="1"/>
          </p:nvPr>
        </p:nvSpPr>
        <p:spPr/>
        <p:txBody>
          <a:bodyPr anchor="ctr"/>
          <a:lstStyle/>
          <a:p>
            <a:r>
              <a:rPr lang="en-GB" dirty="0"/>
              <a:t>Is a communication protocol over a TCP connection.</a:t>
            </a:r>
          </a:p>
          <a:p>
            <a:r>
              <a:rPr lang="en-GB" dirty="0" err="1"/>
              <a:t>WebSockets</a:t>
            </a:r>
            <a:r>
              <a:rPr lang="en-GB" dirty="0"/>
              <a:t> are designed to work over HTTP ports 443 and 80 as well as to support HTTP proxies and intermediaries thus making it compatible  with HTTP.</a:t>
            </a:r>
          </a:p>
        </p:txBody>
      </p:sp>
      <p:sp>
        <p:nvSpPr>
          <p:cNvPr id="4" name="Slide Number Placeholder 3">
            <a:extLst>
              <a:ext uri="{FF2B5EF4-FFF2-40B4-BE49-F238E27FC236}">
                <a16:creationId xmlns:a16="http://schemas.microsoft.com/office/drawing/2014/main" id="{F63DAB05-A1F0-1C08-9BF7-70445ED9CEEC}"/>
              </a:ext>
            </a:extLst>
          </p:cNvPr>
          <p:cNvSpPr>
            <a:spLocks noGrp="1"/>
          </p:cNvSpPr>
          <p:nvPr>
            <p:ph type="sldNum" sz="quarter" idx="12"/>
          </p:nvPr>
        </p:nvSpPr>
        <p:spPr/>
        <p:txBody>
          <a:bodyPr/>
          <a:lstStyle/>
          <a:p>
            <a:r>
              <a:rPr lang="en-GB" dirty="0"/>
              <a:t>17</a:t>
            </a:r>
          </a:p>
        </p:txBody>
      </p:sp>
    </p:spTree>
    <p:extLst>
      <p:ext uri="{BB962C8B-B14F-4D97-AF65-F5344CB8AC3E}">
        <p14:creationId xmlns:p14="http://schemas.microsoft.com/office/powerpoint/2010/main" val="97971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EA38-7D9C-AF0D-6EB3-21CDAE756CC7}"/>
              </a:ext>
            </a:extLst>
          </p:cNvPr>
          <p:cNvSpPr>
            <a:spLocks noGrp="1"/>
          </p:cNvSpPr>
          <p:nvPr>
            <p:ph type="title"/>
          </p:nvPr>
        </p:nvSpPr>
        <p:spPr/>
        <p:txBody>
          <a:bodyPr/>
          <a:lstStyle/>
          <a:p>
            <a:r>
              <a:rPr lang="en-GB" dirty="0"/>
              <a:t>Applications – RabbitMQ streams</a:t>
            </a:r>
          </a:p>
        </p:txBody>
      </p:sp>
      <p:sp>
        <p:nvSpPr>
          <p:cNvPr id="3" name="Content Placeholder 2">
            <a:extLst>
              <a:ext uri="{FF2B5EF4-FFF2-40B4-BE49-F238E27FC236}">
                <a16:creationId xmlns:a16="http://schemas.microsoft.com/office/drawing/2014/main" id="{B480717C-3FD1-4FFE-0C71-BF7378423A11}"/>
              </a:ext>
            </a:extLst>
          </p:cNvPr>
          <p:cNvSpPr>
            <a:spLocks noGrp="1"/>
          </p:cNvSpPr>
          <p:nvPr>
            <p:ph idx="1"/>
          </p:nvPr>
        </p:nvSpPr>
        <p:spPr/>
        <p:txBody>
          <a:bodyPr anchor="ctr">
            <a:normAutofit lnSpcReduction="10000"/>
          </a:bodyPr>
          <a:lstStyle/>
          <a:p>
            <a:r>
              <a:rPr lang="en-GB" dirty="0"/>
              <a:t>The RabbitMQ streams protocol allows communicating with streams.</a:t>
            </a:r>
          </a:p>
          <a:p>
            <a:pPr lvl="1"/>
            <a:r>
              <a:rPr lang="en-GB" dirty="0"/>
              <a:t>The RabbitMQ stream is a Java library to communicate with the RabbitMQ stream plug-in.</a:t>
            </a:r>
          </a:p>
          <a:p>
            <a:pPr lvl="1"/>
            <a:r>
              <a:rPr lang="en-GB" dirty="0"/>
              <a:t>It allows creating and delete streams, as well as to publish and consume from these streams.</a:t>
            </a:r>
          </a:p>
          <a:p>
            <a:r>
              <a:rPr lang="en-GB" dirty="0"/>
              <a:t>A stream is a sequence of elements from a source that supports data processing operations.</a:t>
            </a:r>
          </a:p>
          <a:p>
            <a:pPr lvl="1"/>
            <a:r>
              <a:rPr lang="en-GB" dirty="0"/>
              <a:t>Sequence of elements: while collections are about data, streams are about computations.</a:t>
            </a:r>
          </a:p>
          <a:p>
            <a:pPr lvl="1"/>
            <a:r>
              <a:rPr lang="en-GB" dirty="0"/>
              <a:t>Source: streams consume data from a providing source.</a:t>
            </a:r>
          </a:p>
        </p:txBody>
      </p:sp>
      <p:sp>
        <p:nvSpPr>
          <p:cNvPr id="4" name="Slide Number Placeholder 3">
            <a:extLst>
              <a:ext uri="{FF2B5EF4-FFF2-40B4-BE49-F238E27FC236}">
                <a16:creationId xmlns:a16="http://schemas.microsoft.com/office/drawing/2014/main" id="{336303FC-0624-7FE2-1F59-49CD78147193}"/>
              </a:ext>
            </a:extLst>
          </p:cNvPr>
          <p:cNvSpPr>
            <a:spLocks noGrp="1"/>
          </p:cNvSpPr>
          <p:nvPr>
            <p:ph type="sldNum" sz="quarter" idx="12"/>
          </p:nvPr>
        </p:nvSpPr>
        <p:spPr/>
        <p:txBody>
          <a:bodyPr/>
          <a:lstStyle/>
          <a:p>
            <a:r>
              <a:rPr lang="en-GB" dirty="0"/>
              <a:t>18</a:t>
            </a:r>
          </a:p>
        </p:txBody>
      </p:sp>
    </p:spTree>
    <p:extLst>
      <p:ext uri="{BB962C8B-B14F-4D97-AF65-F5344CB8AC3E}">
        <p14:creationId xmlns:p14="http://schemas.microsoft.com/office/powerpoint/2010/main" val="363507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6284-0AB0-DFB6-C07B-66045226E822}"/>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495A3D8B-3BE0-2F80-5C71-ACF32B27DDE1}"/>
              </a:ext>
            </a:extLst>
          </p:cNvPr>
          <p:cNvSpPr>
            <a:spLocks noGrp="1"/>
          </p:cNvSpPr>
          <p:nvPr>
            <p:ph sz="half" idx="1"/>
          </p:nvPr>
        </p:nvSpPr>
        <p:spPr/>
        <p:txBody>
          <a:bodyPr anchor="ctr">
            <a:normAutofit fontScale="85000" lnSpcReduction="20000"/>
          </a:bodyPr>
          <a:lstStyle/>
          <a:p>
            <a:r>
              <a:rPr lang="en-GB" dirty="0">
                <a:hlinkClick r:id="rId2" action="ppaction://hlinksldjump"/>
              </a:rPr>
              <a:t>Introduction</a:t>
            </a:r>
            <a:endParaRPr lang="en-GB" dirty="0"/>
          </a:p>
          <a:p>
            <a:r>
              <a:rPr lang="en-GB" dirty="0">
                <a:hlinkClick r:id="rId3" action="ppaction://hlinksldjump"/>
              </a:rPr>
              <a:t>Architecture</a:t>
            </a:r>
            <a:endParaRPr lang="en-GB" dirty="0"/>
          </a:p>
          <a:p>
            <a:pPr lvl="1"/>
            <a:r>
              <a:rPr lang="en-GB" dirty="0">
                <a:hlinkClick r:id="rId4" action="ppaction://hlinksldjump"/>
              </a:rPr>
              <a:t>AMQP</a:t>
            </a:r>
            <a:endParaRPr lang="en-GB" dirty="0"/>
          </a:p>
          <a:p>
            <a:pPr lvl="2"/>
            <a:r>
              <a:rPr lang="en-GB" dirty="0">
                <a:hlinkClick r:id="rId5" action="ppaction://hlinksldjump"/>
              </a:rPr>
              <a:t>Exchange</a:t>
            </a:r>
            <a:endParaRPr lang="en-GB" dirty="0"/>
          </a:p>
          <a:p>
            <a:pPr lvl="2"/>
            <a:r>
              <a:rPr lang="en-GB" dirty="0">
                <a:hlinkClick r:id="rId6" action="ppaction://hlinksldjump"/>
              </a:rPr>
              <a:t>Routing key</a:t>
            </a:r>
            <a:endParaRPr lang="en-GB" dirty="0"/>
          </a:p>
          <a:p>
            <a:pPr lvl="2"/>
            <a:r>
              <a:rPr lang="en-GB" dirty="0">
                <a:hlinkClick r:id="rId7" action="ppaction://hlinksldjump"/>
              </a:rPr>
              <a:t>Queue</a:t>
            </a:r>
            <a:endParaRPr lang="en-GB" dirty="0"/>
          </a:p>
          <a:p>
            <a:pPr lvl="2"/>
            <a:r>
              <a:rPr lang="en-GB" dirty="0">
                <a:hlinkClick r:id="rId8" action="ppaction://hlinksldjump"/>
              </a:rPr>
              <a:t>Binding</a:t>
            </a:r>
            <a:endParaRPr lang="en-GB" dirty="0"/>
          </a:p>
          <a:p>
            <a:pPr lvl="2"/>
            <a:r>
              <a:rPr lang="en-GB" dirty="0">
                <a:hlinkClick r:id="rId9" action="ppaction://hlinksldjump"/>
              </a:rPr>
              <a:t>Virtual host</a:t>
            </a:r>
            <a:endParaRPr lang="en-GB" dirty="0"/>
          </a:p>
          <a:p>
            <a:r>
              <a:rPr lang="en-GB" dirty="0">
                <a:hlinkClick r:id="rId10" action="ppaction://hlinksldjump"/>
              </a:rPr>
              <a:t>Applications</a:t>
            </a:r>
            <a:endParaRPr lang="en-GB" dirty="0"/>
          </a:p>
          <a:p>
            <a:pPr lvl="1"/>
            <a:r>
              <a:rPr lang="en-GB" dirty="0">
                <a:hlinkClick r:id="rId11" action="ppaction://hlinksldjump"/>
              </a:rPr>
              <a:t>MQTT</a:t>
            </a:r>
            <a:endParaRPr lang="en-GB" dirty="0"/>
          </a:p>
          <a:p>
            <a:pPr lvl="1"/>
            <a:r>
              <a:rPr lang="en-GB" dirty="0">
                <a:hlinkClick r:id="rId12" action="ppaction://hlinksldjump"/>
              </a:rPr>
              <a:t>STOMP</a:t>
            </a:r>
            <a:endParaRPr lang="en-GB" dirty="0"/>
          </a:p>
          <a:p>
            <a:pPr lvl="1"/>
            <a:r>
              <a:rPr lang="en-GB" dirty="0">
                <a:hlinkClick r:id="rId13" action="ppaction://hlinksldjump"/>
              </a:rPr>
              <a:t>WebSockets</a:t>
            </a:r>
            <a:endParaRPr lang="en-GB" dirty="0"/>
          </a:p>
          <a:p>
            <a:pPr lvl="1"/>
            <a:r>
              <a:rPr lang="en-GB" dirty="0">
                <a:hlinkClick r:id="rId14" action="ppaction://hlinksldjump"/>
              </a:rPr>
              <a:t>RabbitMQ streams</a:t>
            </a:r>
            <a:endParaRPr lang="en-GB" dirty="0"/>
          </a:p>
          <a:p>
            <a:endParaRPr lang="en-GB" dirty="0"/>
          </a:p>
        </p:txBody>
      </p:sp>
      <p:sp>
        <p:nvSpPr>
          <p:cNvPr id="4" name="Content Placeholder 3">
            <a:extLst>
              <a:ext uri="{FF2B5EF4-FFF2-40B4-BE49-F238E27FC236}">
                <a16:creationId xmlns:a16="http://schemas.microsoft.com/office/drawing/2014/main" id="{B35BF94C-BB2D-4C74-5265-9933CF516206}"/>
              </a:ext>
            </a:extLst>
          </p:cNvPr>
          <p:cNvSpPr>
            <a:spLocks noGrp="1"/>
          </p:cNvSpPr>
          <p:nvPr>
            <p:ph sz="half" idx="2"/>
          </p:nvPr>
        </p:nvSpPr>
        <p:spPr/>
        <p:txBody>
          <a:bodyPr anchor="ctr">
            <a:normAutofit fontScale="85000" lnSpcReduction="20000"/>
          </a:bodyPr>
          <a:lstStyle/>
          <a:p>
            <a:r>
              <a:rPr lang="en-GB" dirty="0">
                <a:hlinkClick r:id="rId15" action="ppaction://hlinksldjump"/>
              </a:rPr>
              <a:t>RabbitMQ in the market</a:t>
            </a:r>
            <a:endParaRPr lang="en-GB" dirty="0"/>
          </a:p>
          <a:p>
            <a:pPr lvl="1"/>
            <a:r>
              <a:rPr lang="en-GB" dirty="0">
                <a:hlinkClick r:id="rId16" action="ppaction://hlinksldjump"/>
              </a:rPr>
              <a:t>Advantages</a:t>
            </a:r>
            <a:endParaRPr lang="en-GB" dirty="0"/>
          </a:p>
          <a:p>
            <a:pPr lvl="1"/>
            <a:r>
              <a:rPr lang="en-GB" dirty="0">
                <a:hlinkClick r:id="rId17" action="ppaction://hlinksldjump"/>
              </a:rPr>
              <a:t>Disadvantages</a:t>
            </a:r>
            <a:endParaRPr lang="en-GB" dirty="0"/>
          </a:p>
          <a:p>
            <a:pPr lvl="1"/>
            <a:r>
              <a:rPr lang="en-GB" dirty="0">
                <a:hlinkClick r:id="rId18" action="ppaction://hlinksldjump"/>
              </a:rPr>
              <a:t>Competition in the market</a:t>
            </a:r>
            <a:endParaRPr lang="en-GB" dirty="0"/>
          </a:p>
          <a:p>
            <a:r>
              <a:rPr lang="en-GB" dirty="0">
                <a:hlinkClick r:id="rId19" action="ppaction://hlinksldjump"/>
              </a:rPr>
              <a:t>Conclusions</a:t>
            </a:r>
            <a:endParaRPr lang="en-GB" dirty="0"/>
          </a:p>
          <a:p>
            <a:r>
              <a:rPr lang="en-GB" dirty="0">
                <a:hlinkClick r:id="rId20" action="ppaction://hlinksldjump"/>
              </a:rPr>
              <a:t>References</a:t>
            </a:r>
            <a:endParaRPr lang="en-GB" dirty="0"/>
          </a:p>
        </p:txBody>
      </p:sp>
    </p:spTree>
    <p:extLst>
      <p:ext uri="{BB962C8B-B14F-4D97-AF65-F5344CB8AC3E}">
        <p14:creationId xmlns:p14="http://schemas.microsoft.com/office/powerpoint/2010/main" val="326116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301B-6D96-9144-D2BF-7522B727220D}"/>
              </a:ext>
            </a:extLst>
          </p:cNvPr>
          <p:cNvSpPr>
            <a:spLocks noGrp="1"/>
          </p:cNvSpPr>
          <p:nvPr>
            <p:ph type="title"/>
          </p:nvPr>
        </p:nvSpPr>
        <p:spPr/>
        <p:txBody>
          <a:bodyPr/>
          <a:lstStyle/>
          <a:p>
            <a:r>
              <a:rPr lang="en-GB" dirty="0"/>
              <a:t>RabbitMQ in the market</a:t>
            </a:r>
          </a:p>
        </p:txBody>
      </p:sp>
      <p:sp>
        <p:nvSpPr>
          <p:cNvPr id="3" name="Content Placeholder 2">
            <a:extLst>
              <a:ext uri="{FF2B5EF4-FFF2-40B4-BE49-F238E27FC236}">
                <a16:creationId xmlns:a16="http://schemas.microsoft.com/office/drawing/2014/main" id="{6FD866B5-A502-116F-A0FE-87652ED1A362}"/>
              </a:ext>
            </a:extLst>
          </p:cNvPr>
          <p:cNvSpPr>
            <a:spLocks noGrp="1"/>
          </p:cNvSpPr>
          <p:nvPr>
            <p:ph idx="1"/>
          </p:nvPr>
        </p:nvSpPr>
        <p:spPr/>
        <p:txBody>
          <a:bodyPr anchor="ctr"/>
          <a:lstStyle/>
          <a:p>
            <a:r>
              <a:rPr lang="en-GB" dirty="0"/>
              <a:t>This section has three parts:</a:t>
            </a:r>
          </a:p>
          <a:p>
            <a:pPr lvl="1"/>
            <a:r>
              <a:rPr lang="en-GB" dirty="0"/>
              <a:t>Advantages of RabbitMQ</a:t>
            </a:r>
          </a:p>
          <a:p>
            <a:pPr lvl="1"/>
            <a:r>
              <a:rPr lang="en-GB" dirty="0"/>
              <a:t>Disadvantages of RabbitMQ</a:t>
            </a:r>
          </a:p>
          <a:p>
            <a:pPr lvl="1"/>
            <a:r>
              <a:rPr lang="en-GB" dirty="0"/>
              <a:t>Competition in the market</a:t>
            </a:r>
          </a:p>
        </p:txBody>
      </p:sp>
      <p:sp>
        <p:nvSpPr>
          <p:cNvPr id="4" name="Slide Number Placeholder 3">
            <a:extLst>
              <a:ext uri="{FF2B5EF4-FFF2-40B4-BE49-F238E27FC236}">
                <a16:creationId xmlns:a16="http://schemas.microsoft.com/office/drawing/2014/main" id="{97EAEDFC-F64D-B1F8-D525-3EAE78167062}"/>
              </a:ext>
            </a:extLst>
          </p:cNvPr>
          <p:cNvSpPr>
            <a:spLocks noGrp="1"/>
          </p:cNvSpPr>
          <p:nvPr>
            <p:ph type="sldNum" sz="quarter" idx="12"/>
          </p:nvPr>
        </p:nvSpPr>
        <p:spPr/>
        <p:txBody>
          <a:bodyPr/>
          <a:lstStyle/>
          <a:p>
            <a:r>
              <a:rPr lang="en-GB" dirty="0"/>
              <a:t>19</a:t>
            </a:r>
          </a:p>
        </p:txBody>
      </p:sp>
    </p:spTree>
    <p:extLst>
      <p:ext uri="{BB962C8B-B14F-4D97-AF65-F5344CB8AC3E}">
        <p14:creationId xmlns:p14="http://schemas.microsoft.com/office/powerpoint/2010/main" val="248931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63F6-C146-853F-11D0-5933AFA460E8}"/>
              </a:ext>
            </a:extLst>
          </p:cNvPr>
          <p:cNvSpPr>
            <a:spLocks noGrp="1"/>
          </p:cNvSpPr>
          <p:nvPr>
            <p:ph type="title"/>
          </p:nvPr>
        </p:nvSpPr>
        <p:spPr/>
        <p:txBody>
          <a:bodyPr/>
          <a:lstStyle/>
          <a:p>
            <a:r>
              <a:rPr lang="en-GB" dirty="0"/>
              <a:t>RabbitMQ in the market - Advantages</a:t>
            </a:r>
          </a:p>
        </p:txBody>
      </p:sp>
      <p:sp>
        <p:nvSpPr>
          <p:cNvPr id="3" name="Content Placeholder 2">
            <a:extLst>
              <a:ext uri="{FF2B5EF4-FFF2-40B4-BE49-F238E27FC236}">
                <a16:creationId xmlns:a16="http://schemas.microsoft.com/office/drawing/2014/main" id="{7DD16378-F0BA-4554-15D4-CB0D7270297A}"/>
              </a:ext>
            </a:extLst>
          </p:cNvPr>
          <p:cNvSpPr>
            <a:spLocks noGrp="1"/>
          </p:cNvSpPr>
          <p:nvPr>
            <p:ph sz="half" idx="1"/>
          </p:nvPr>
        </p:nvSpPr>
        <p:spPr/>
        <p:txBody>
          <a:bodyPr anchor="ctr">
            <a:normAutofit fontScale="85000" lnSpcReduction="20000"/>
          </a:bodyPr>
          <a:lstStyle/>
          <a:p>
            <a:r>
              <a:rPr lang="en-GB" dirty="0"/>
              <a:t>Decoupling in time and in space.</a:t>
            </a:r>
          </a:p>
          <a:p>
            <a:pPr marL="819096" lvl="1" indent="-514350"/>
            <a:r>
              <a:rPr lang="en-GB" dirty="0"/>
              <a:t>Integration of apps through messages in an asynchronous way and from various locations.</a:t>
            </a:r>
          </a:p>
          <a:p>
            <a:r>
              <a:rPr lang="en-GB" dirty="0"/>
              <a:t>Reliability.</a:t>
            </a:r>
          </a:p>
          <a:p>
            <a:pPr marL="819096" lvl="1" indent="-514350"/>
            <a:r>
              <a:rPr lang="en-GB" dirty="0"/>
              <a:t>Several characteristics that guarantee the delivery of the messages.</a:t>
            </a:r>
          </a:p>
          <a:p>
            <a:r>
              <a:rPr lang="en-GB" dirty="0"/>
              <a:t>Cluster creation.</a:t>
            </a:r>
          </a:p>
          <a:p>
            <a:pPr marL="819096" lvl="1" indent="-514350"/>
            <a:r>
              <a:rPr lang="en-GB" dirty="0"/>
              <a:t>Sometimes, RabbitMQ has to be able to process more than thousands of messages per second without impacting on the app’s performance. For this, RabbitMQ allows the creation of clusters to scale horizontally the solution</a:t>
            </a:r>
          </a:p>
          <a:p>
            <a:pPr marL="819096" lvl="1" indent="-514350"/>
            <a:endParaRPr lang="en-GB" dirty="0"/>
          </a:p>
        </p:txBody>
      </p:sp>
      <p:sp>
        <p:nvSpPr>
          <p:cNvPr id="4" name="Content Placeholder 3">
            <a:extLst>
              <a:ext uri="{FF2B5EF4-FFF2-40B4-BE49-F238E27FC236}">
                <a16:creationId xmlns:a16="http://schemas.microsoft.com/office/drawing/2014/main" id="{FD4EA9ED-5358-3B35-9F0D-626A3F19775F}"/>
              </a:ext>
            </a:extLst>
          </p:cNvPr>
          <p:cNvSpPr>
            <a:spLocks noGrp="1"/>
          </p:cNvSpPr>
          <p:nvPr>
            <p:ph sz="half" idx="2"/>
          </p:nvPr>
        </p:nvSpPr>
        <p:spPr/>
        <p:txBody>
          <a:bodyPr anchor="ctr">
            <a:normAutofit fontScale="85000" lnSpcReduction="20000"/>
          </a:bodyPr>
          <a:lstStyle/>
          <a:p>
            <a:r>
              <a:rPr lang="en-GB" dirty="0"/>
              <a:t>Security.</a:t>
            </a:r>
          </a:p>
          <a:p>
            <a:pPr lvl="1"/>
            <a:r>
              <a:rPr lang="en-GB" dirty="0"/>
              <a:t>RabbitMQ uses the Transport Layer Security (TLS) protocol.</a:t>
            </a:r>
          </a:p>
          <a:p>
            <a:pPr lvl="2"/>
            <a:r>
              <a:rPr lang="en-GB" dirty="0"/>
              <a:t>Is a cryptographic protocol that provides secure connections through a network</a:t>
            </a:r>
          </a:p>
          <a:p>
            <a:r>
              <a:rPr lang="en-GB" dirty="0"/>
              <a:t>Available.</a:t>
            </a:r>
          </a:p>
          <a:p>
            <a:pPr lvl="1"/>
            <a:r>
              <a:rPr lang="en-GB" dirty="0"/>
              <a:t>The queues can be replicated in several nodes of the cluster and in case of failure of a node the broker can keep receiving and sending messages.</a:t>
            </a:r>
          </a:p>
          <a:p>
            <a:r>
              <a:rPr lang="en-GB" dirty="0"/>
              <a:t>Affordable: Completely free.</a:t>
            </a:r>
          </a:p>
          <a:p>
            <a:r>
              <a:rPr lang="en-GB" dirty="0"/>
              <a:t>Fault-tolerance (next slide)</a:t>
            </a:r>
          </a:p>
        </p:txBody>
      </p:sp>
      <p:sp>
        <p:nvSpPr>
          <p:cNvPr id="5" name="Slide Number Placeholder 4">
            <a:extLst>
              <a:ext uri="{FF2B5EF4-FFF2-40B4-BE49-F238E27FC236}">
                <a16:creationId xmlns:a16="http://schemas.microsoft.com/office/drawing/2014/main" id="{2C5BC4E9-ACBF-C6ED-4248-AD8D3440EE15}"/>
              </a:ext>
            </a:extLst>
          </p:cNvPr>
          <p:cNvSpPr>
            <a:spLocks noGrp="1"/>
          </p:cNvSpPr>
          <p:nvPr>
            <p:ph type="sldNum" sz="quarter" idx="12"/>
          </p:nvPr>
        </p:nvSpPr>
        <p:spPr/>
        <p:txBody>
          <a:bodyPr/>
          <a:lstStyle/>
          <a:p>
            <a:r>
              <a:rPr lang="en-GB" dirty="0"/>
              <a:t>20</a:t>
            </a:r>
          </a:p>
        </p:txBody>
      </p:sp>
    </p:spTree>
    <p:extLst>
      <p:ext uri="{BB962C8B-B14F-4D97-AF65-F5344CB8AC3E}">
        <p14:creationId xmlns:p14="http://schemas.microsoft.com/office/powerpoint/2010/main" val="123845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80F4-1B0C-9CE4-978A-34BCFFCC96D3}"/>
              </a:ext>
            </a:extLst>
          </p:cNvPr>
          <p:cNvSpPr>
            <a:spLocks noGrp="1"/>
          </p:cNvSpPr>
          <p:nvPr>
            <p:ph type="title"/>
          </p:nvPr>
        </p:nvSpPr>
        <p:spPr/>
        <p:txBody>
          <a:bodyPr/>
          <a:lstStyle/>
          <a:p>
            <a:r>
              <a:rPr lang="en-GB" dirty="0"/>
              <a:t>RabbitMQ in the market - Advantages</a:t>
            </a:r>
          </a:p>
        </p:txBody>
      </p:sp>
      <p:pic>
        <p:nvPicPr>
          <p:cNvPr id="7" name="Content Placeholder 6">
            <a:extLst>
              <a:ext uri="{FF2B5EF4-FFF2-40B4-BE49-F238E27FC236}">
                <a16:creationId xmlns:a16="http://schemas.microsoft.com/office/drawing/2014/main" id="{38FAFD53-849E-83E2-77D0-B2CE694A8C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8899" y="1498600"/>
            <a:ext cx="5880468" cy="4871899"/>
          </a:xfrm>
        </p:spPr>
      </p:pic>
      <p:sp>
        <p:nvSpPr>
          <p:cNvPr id="3" name="Slide Number Placeholder 2">
            <a:extLst>
              <a:ext uri="{FF2B5EF4-FFF2-40B4-BE49-F238E27FC236}">
                <a16:creationId xmlns:a16="http://schemas.microsoft.com/office/drawing/2014/main" id="{E93EE8D4-7AAF-E2FC-F9F2-1FBFD6544D8F}"/>
              </a:ext>
            </a:extLst>
          </p:cNvPr>
          <p:cNvSpPr>
            <a:spLocks noGrp="1"/>
          </p:cNvSpPr>
          <p:nvPr>
            <p:ph type="sldNum" sz="quarter" idx="12"/>
          </p:nvPr>
        </p:nvSpPr>
        <p:spPr/>
        <p:txBody>
          <a:bodyPr/>
          <a:lstStyle/>
          <a:p>
            <a:r>
              <a:rPr lang="en-GB" dirty="0"/>
              <a:t>21</a:t>
            </a:r>
          </a:p>
        </p:txBody>
      </p:sp>
    </p:spTree>
    <p:extLst>
      <p:ext uri="{BB962C8B-B14F-4D97-AF65-F5344CB8AC3E}">
        <p14:creationId xmlns:p14="http://schemas.microsoft.com/office/powerpoint/2010/main" val="270648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1AEF-9857-DA5C-4D15-01DAA8C6D336}"/>
              </a:ext>
            </a:extLst>
          </p:cNvPr>
          <p:cNvSpPr>
            <a:spLocks noGrp="1"/>
          </p:cNvSpPr>
          <p:nvPr>
            <p:ph type="title"/>
          </p:nvPr>
        </p:nvSpPr>
        <p:spPr/>
        <p:txBody>
          <a:bodyPr/>
          <a:lstStyle/>
          <a:p>
            <a:r>
              <a:rPr lang="en-GB" dirty="0"/>
              <a:t>RabbitMQ in the market - Advantages</a:t>
            </a:r>
          </a:p>
        </p:txBody>
      </p:sp>
      <p:sp>
        <p:nvSpPr>
          <p:cNvPr id="3" name="Content Placeholder 2">
            <a:extLst>
              <a:ext uri="{FF2B5EF4-FFF2-40B4-BE49-F238E27FC236}">
                <a16:creationId xmlns:a16="http://schemas.microsoft.com/office/drawing/2014/main" id="{076571E5-91D8-D4AA-7EC9-006AA9BE87D2}"/>
              </a:ext>
            </a:extLst>
          </p:cNvPr>
          <p:cNvSpPr>
            <a:spLocks noGrp="1"/>
          </p:cNvSpPr>
          <p:nvPr>
            <p:ph idx="1"/>
          </p:nvPr>
        </p:nvSpPr>
        <p:spPr/>
        <p:txBody>
          <a:bodyPr anchor="ctr"/>
          <a:lstStyle/>
          <a:p>
            <a:r>
              <a:rPr lang="en-GB" dirty="0"/>
              <a:t>Complexity: RabbitMQ is user-friendly and it’s easy to modify the configurations to suit the expected porpoise.</a:t>
            </a:r>
          </a:p>
          <a:p>
            <a:r>
              <a:rPr lang="en-GB" dirty="0"/>
              <a:t>Latency: Has the lowest latency of the market.</a:t>
            </a:r>
          </a:p>
          <a:p>
            <a:r>
              <a:rPr lang="en-GB" dirty="0"/>
              <a:t>Performance: Has one of the best yields of the market</a:t>
            </a:r>
          </a:p>
        </p:txBody>
      </p:sp>
      <p:sp>
        <p:nvSpPr>
          <p:cNvPr id="4" name="Slide Number Placeholder 3">
            <a:extLst>
              <a:ext uri="{FF2B5EF4-FFF2-40B4-BE49-F238E27FC236}">
                <a16:creationId xmlns:a16="http://schemas.microsoft.com/office/drawing/2014/main" id="{C879FAAF-511C-330F-1BB3-2DF13C9DD5E8}"/>
              </a:ext>
            </a:extLst>
          </p:cNvPr>
          <p:cNvSpPr>
            <a:spLocks noGrp="1"/>
          </p:cNvSpPr>
          <p:nvPr>
            <p:ph type="sldNum" sz="quarter" idx="12"/>
          </p:nvPr>
        </p:nvSpPr>
        <p:spPr/>
        <p:txBody>
          <a:bodyPr/>
          <a:lstStyle/>
          <a:p>
            <a:r>
              <a:rPr lang="en-GB" dirty="0"/>
              <a:t>22</a:t>
            </a:r>
          </a:p>
        </p:txBody>
      </p:sp>
    </p:spTree>
    <p:extLst>
      <p:ext uri="{BB962C8B-B14F-4D97-AF65-F5344CB8AC3E}">
        <p14:creationId xmlns:p14="http://schemas.microsoft.com/office/powerpoint/2010/main" val="182099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1C17-C279-92A7-14ED-C46946E3B7A9}"/>
              </a:ext>
            </a:extLst>
          </p:cNvPr>
          <p:cNvSpPr>
            <a:spLocks noGrp="1"/>
          </p:cNvSpPr>
          <p:nvPr>
            <p:ph type="title"/>
          </p:nvPr>
        </p:nvSpPr>
        <p:spPr/>
        <p:txBody>
          <a:bodyPr/>
          <a:lstStyle/>
          <a:p>
            <a:r>
              <a:rPr lang="en-GB" dirty="0"/>
              <a:t>RabbitMQ in the market - Disadvantages</a:t>
            </a:r>
          </a:p>
        </p:txBody>
      </p:sp>
      <p:sp>
        <p:nvSpPr>
          <p:cNvPr id="3" name="Content Placeholder 2">
            <a:extLst>
              <a:ext uri="{FF2B5EF4-FFF2-40B4-BE49-F238E27FC236}">
                <a16:creationId xmlns:a16="http://schemas.microsoft.com/office/drawing/2014/main" id="{2E9DC9FD-98D3-EFBF-F11E-FACBBCF27E95}"/>
              </a:ext>
            </a:extLst>
          </p:cNvPr>
          <p:cNvSpPr>
            <a:spLocks noGrp="1"/>
          </p:cNvSpPr>
          <p:nvPr>
            <p:ph idx="1"/>
          </p:nvPr>
        </p:nvSpPr>
        <p:spPr/>
        <p:txBody>
          <a:bodyPr anchor="ctr">
            <a:normAutofit lnSpcReduction="10000"/>
          </a:bodyPr>
          <a:lstStyle/>
          <a:p>
            <a:r>
              <a:rPr lang="en-GB" dirty="0"/>
              <a:t>Latency: The consumers will balloon in memory as they buffer all the messages in their own RAM.</a:t>
            </a:r>
          </a:p>
          <a:p>
            <a:pPr lvl="1"/>
            <a:r>
              <a:rPr lang="en-GB" dirty="0"/>
              <a:t>A big buffer results in a lot of extra latency if the network performs normally</a:t>
            </a:r>
          </a:p>
          <a:p>
            <a:pPr lvl="1"/>
            <a:r>
              <a:rPr lang="en-GB" dirty="0"/>
              <a:t>And huge amounts of extra latency if the client suddenly starts taking longer to process the messages.</a:t>
            </a:r>
          </a:p>
          <a:p>
            <a:r>
              <a:rPr lang="en-GB" dirty="0"/>
              <a:t>Resource sharing: The management plug-in has to be enabled. </a:t>
            </a:r>
            <a:r>
              <a:rPr lang="en-GB" dirty="0">
                <a:sym typeface="Wingdings" panose="05000000000000000000" pitchFamily="2" charset="2"/>
              </a:rPr>
              <a:t> By default the UI app will refuse to access to websites hosted on origins different from its own.</a:t>
            </a:r>
          </a:p>
          <a:p>
            <a:r>
              <a:rPr lang="en-GB" dirty="0">
                <a:sym typeface="Wingdings" panose="05000000000000000000" pitchFamily="2" charset="2"/>
              </a:rPr>
              <a:t>The AMQP need a certain processing capacity.</a:t>
            </a:r>
          </a:p>
          <a:p>
            <a:r>
              <a:rPr lang="en-GB" dirty="0">
                <a:sym typeface="Wingdings" panose="05000000000000000000" pitchFamily="2" charset="2"/>
              </a:rPr>
              <a:t>RabbitMQ is implemented in Erlang.</a:t>
            </a:r>
            <a:endParaRPr lang="en-GB" dirty="0"/>
          </a:p>
        </p:txBody>
      </p:sp>
      <p:sp>
        <p:nvSpPr>
          <p:cNvPr id="4" name="Slide Number Placeholder 3">
            <a:extLst>
              <a:ext uri="{FF2B5EF4-FFF2-40B4-BE49-F238E27FC236}">
                <a16:creationId xmlns:a16="http://schemas.microsoft.com/office/drawing/2014/main" id="{C8E78B51-D8DE-03BB-37E1-EAEE012EE403}"/>
              </a:ext>
            </a:extLst>
          </p:cNvPr>
          <p:cNvSpPr>
            <a:spLocks noGrp="1"/>
          </p:cNvSpPr>
          <p:nvPr>
            <p:ph type="sldNum" sz="quarter" idx="12"/>
          </p:nvPr>
        </p:nvSpPr>
        <p:spPr/>
        <p:txBody>
          <a:bodyPr/>
          <a:lstStyle/>
          <a:p>
            <a:r>
              <a:rPr lang="en-GB" dirty="0"/>
              <a:t>23</a:t>
            </a:r>
          </a:p>
        </p:txBody>
      </p:sp>
    </p:spTree>
    <p:extLst>
      <p:ext uri="{BB962C8B-B14F-4D97-AF65-F5344CB8AC3E}">
        <p14:creationId xmlns:p14="http://schemas.microsoft.com/office/powerpoint/2010/main" val="411337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BD69-E41B-5797-346A-D1E8BA25F0A4}"/>
              </a:ext>
            </a:extLst>
          </p:cNvPr>
          <p:cNvSpPr>
            <a:spLocks noGrp="1"/>
          </p:cNvSpPr>
          <p:nvPr>
            <p:ph type="title"/>
          </p:nvPr>
        </p:nvSpPr>
        <p:spPr/>
        <p:txBody>
          <a:bodyPr/>
          <a:lstStyle/>
          <a:p>
            <a:r>
              <a:rPr lang="en-GB" dirty="0"/>
              <a:t>RabbitMQ in the market – Competition in the market</a:t>
            </a:r>
          </a:p>
        </p:txBody>
      </p:sp>
      <p:pic>
        <p:nvPicPr>
          <p:cNvPr id="9" name="Picture 8">
            <a:extLst>
              <a:ext uri="{FF2B5EF4-FFF2-40B4-BE49-F238E27FC236}">
                <a16:creationId xmlns:a16="http://schemas.microsoft.com/office/drawing/2014/main" id="{61D2ED96-3C94-C046-10B7-BE4B37166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358" y="3603275"/>
            <a:ext cx="4019550" cy="1352550"/>
          </a:xfrm>
          <a:prstGeom prst="rect">
            <a:avLst/>
          </a:prstGeom>
        </p:spPr>
      </p:pic>
      <p:pic>
        <p:nvPicPr>
          <p:cNvPr id="11" name="Picture 10">
            <a:extLst>
              <a:ext uri="{FF2B5EF4-FFF2-40B4-BE49-F238E27FC236}">
                <a16:creationId xmlns:a16="http://schemas.microsoft.com/office/drawing/2014/main" id="{C0E8029E-5D6A-83AC-477D-754D8FC50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844" y="1532207"/>
            <a:ext cx="3485002" cy="1824786"/>
          </a:xfrm>
          <a:prstGeom prst="rect">
            <a:avLst/>
          </a:prstGeom>
        </p:spPr>
      </p:pic>
      <p:pic>
        <p:nvPicPr>
          <p:cNvPr id="13" name="Picture 12">
            <a:extLst>
              <a:ext uri="{FF2B5EF4-FFF2-40B4-BE49-F238E27FC236}">
                <a16:creationId xmlns:a16="http://schemas.microsoft.com/office/drawing/2014/main" id="{75100F16-0549-6D52-AF47-B54D5BCA0E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7091" y="1896834"/>
            <a:ext cx="2199890" cy="2199890"/>
          </a:xfrm>
          <a:prstGeom prst="rect">
            <a:avLst/>
          </a:prstGeom>
        </p:spPr>
      </p:pic>
      <p:pic>
        <p:nvPicPr>
          <p:cNvPr id="15" name="Picture 14">
            <a:extLst>
              <a:ext uri="{FF2B5EF4-FFF2-40B4-BE49-F238E27FC236}">
                <a16:creationId xmlns:a16="http://schemas.microsoft.com/office/drawing/2014/main" id="{2CCBA91E-8E8C-C606-56BA-661F859BC9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085" y="5202107"/>
            <a:ext cx="3495675" cy="1304925"/>
          </a:xfrm>
          <a:prstGeom prst="rect">
            <a:avLst/>
          </a:prstGeom>
        </p:spPr>
      </p:pic>
      <p:pic>
        <p:nvPicPr>
          <p:cNvPr id="17" name="Picture 16">
            <a:extLst>
              <a:ext uri="{FF2B5EF4-FFF2-40B4-BE49-F238E27FC236}">
                <a16:creationId xmlns:a16="http://schemas.microsoft.com/office/drawing/2014/main" id="{2506B7C5-C660-3085-B635-75657E8D56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4383" y="5192713"/>
            <a:ext cx="3829050" cy="1390650"/>
          </a:xfrm>
          <a:prstGeom prst="rect">
            <a:avLst/>
          </a:prstGeom>
        </p:spPr>
      </p:pic>
      <p:sp>
        <p:nvSpPr>
          <p:cNvPr id="3" name="Slide Number Placeholder 2">
            <a:extLst>
              <a:ext uri="{FF2B5EF4-FFF2-40B4-BE49-F238E27FC236}">
                <a16:creationId xmlns:a16="http://schemas.microsoft.com/office/drawing/2014/main" id="{A6D6216D-72FF-016B-6B57-95B89E8AFEA0}"/>
              </a:ext>
            </a:extLst>
          </p:cNvPr>
          <p:cNvSpPr>
            <a:spLocks noGrp="1"/>
          </p:cNvSpPr>
          <p:nvPr>
            <p:ph type="sldNum" sz="quarter" idx="12"/>
          </p:nvPr>
        </p:nvSpPr>
        <p:spPr/>
        <p:txBody>
          <a:bodyPr/>
          <a:lstStyle/>
          <a:p>
            <a:r>
              <a:rPr lang="en-GB" dirty="0"/>
              <a:t>24</a:t>
            </a:r>
          </a:p>
        </p:txBody>
      </p:sp>
    </p:spTree>
    <p:extLst>
      <p:ext uri="{BB962C8B-B14F-4D97-AF65-F5344CB8AC3E}">
        <p14:creationId xmlns:p14="http://schemas.microsoft.com/office/powerpoint/2010/main" val="304574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7729-8FD8-0D9D-A19A-E17FF1E96435}"/>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603A7507-7BE8-AB3E-966B-3D48966F1B4A}"/>
              </a:ext>
            </a:extLst>
          </p:cNvPr>
          <p:cNvSpPr>
            <a:spLocks noGrp="1"/>
          </p:cNvSpPr>
          <p:nvPr>
            <p:ph idx="1"/>
          </p:nvPr>
        </p:nvSpPr>
        <p:spPr/>
        <p:txBody>
          <a:bodyPr>
            <a:normAutofit fontScale="92500" lnSpcReduction="10000"/>
          </a:bodyPr>
          <a:lstStyle/>
          <a:p>
            <a:pPr marL="514350" indent="-514350">
              <a:buFont typeface="+mj-lt"/>
              <a:buAutoNum type="arabicPeriod"/>
            </a:pPr>
            <a:r>
              <a:rPr lang="en-GB" dirty="0"/>
              <a:t>RabbitMQ can support a lot of messaging protocols.</a:t>
            </a:r>
          </a:p>
          <a:p>
            <a:pPr marL="514350" indent="-514350">
              <a:buFont typeface="+mj-lt"/>
              <a:buAutoNum type="arabicPeriod"/>
            </a:pPr>
            <a:r>
              <a:rPr lang="en-GB" dirty="0"/>
              <a:t>RabbitMQ is uncomplicated to use, reliable, scalable, available, secure, affordable, fault-tolerant and efficient.</a:t>
            </a:r>
          </a:p>
          <a:p>
            <a:pPr marL="514350" indent="-514350">
              <a:buFont typeface="+mj-lt"/>
              <a:buAutoNum type="arabicPeriod"/>
            </a:pPr>
            <a:r>
              <a:rPr lang="en-GB" dirty="0"/>
              <a:t>There are many libraries available to implement it.</a:t>
            </a:r>
          </a:p>
          <a:p>
            <a:pPr marL="514350" indent="-514350">
              <a:buFont typeface="+mj-lt"/>
              <a:buAutoNum type="arabicPeriod"/>
            </a:pPr>
            <a:r>
              <a:rPr lang="en-GB" dirty="0"/>
              <a:t>The exchange is a key element in a message-broker.</a:t>
            </a:r>
          </a:p>
          <a:p>
            <a:pPr marL="514350" indent="-514350">
              <a:buFont typeface="+mj-lt"/>
              <a:buAutoNum type="arabicPeriod"/>
            </a:pPr>
            <a:r>
              <a:rPr lang="en-GB" dirty="0"/>
              <a:t>Many similarities between </a:t>
            </a:r>
            <a:r>
              <a:rPr lang="en-GB" dirty="0" err="1"/>
              <a:t>Apaches’</a:t>
            </a:r>
            <a:r>
              <a:rPr lang="en-GB" dirty="0"/>
              <a:t> VH and RabbitMQ’s VH.</a:t>
            </a:r>
          </a:p>
          <a:p>
            <a:pPr marL="514350" indent="-514350">
              <a:buFont typeface="+mj-lt"/>
              <a:buAutoNum type="arabicPeriod"/>
            </a:pPr>
            <a:r>
              <a:rPr lang="en-GB" dirty="0"/>
              <a:t>Every message has an “id” that makes it unique.</a:t>
            </a:r>
          </a:p>
          <a:p>
            <a:pPr marL="514350" indent="-514350">
              <a:buFont typeface="+mj-lt"/>
              <a:buAutoNum type="arabicPeriod"/>
            </a:pPr>
            <a:r>
              <a:rPr lang="en-GB" dirty="0"/>
              <a:t>Is not perfect, but there are more advantages than disadvantages.</a:t>
            </a:r>
          </a:p>
          <a:p>
            <a:pPr marL="514350" indent="-514350">
              <a:buFont typeface="+mj-lt"/>
              <a:buAutoNum type="arabicPeriod"/>
            </a:pPr>
            <a:r>
              <a:rPr lang="en-GB" dirty="0"/>
              <a:t>Has a lot of competition in the market, but is the most chosen.</a:t>
            </a:r>
          </a:p>
        </p:txBody>
      </p:sp>
      <p:sp>
        <p:nvSpPr>
          <p:cNvPr id="4" name="Slide Number Placeholder 3">
            <a:extLst>
              <a:ext uri="{FF2B5EF4-FFF2-40B4-BE49-F238E27FC236}">
                <a16:creationId xmlns:a16="http://schemas.microsoft.com/office/drawing/2014/main" id="{09AAE921-BAC0-9E0C-0FB2-092E1B3DA21F}"/>
              </a:ext>
            </a:extLst>
          </p:cNvPr>
          <p:cNvSpPr>
            <a:spLocks noGrp="1"/>
          </p:cNvSpPr>
          <p:nvPr>
            <p:ph type="sldNum" sz="quarter" idx="12"/>
          </p:nvPr>
        </p:nvSpPr>
        <p:spPr/>
        <p:txBody>
          <a:bodyPr/>
          <a:lstStyle/>
          <a:p>
            <a:r>
              <a:rPr lang="en-GB" dirty="0"/>
              <a:t>25</a:t>
            </a:r>
          </a:p>
        </p:txBody>
      </p:sp>
    </p:spTree>
    <p:extLst>
      <p:ext uri="{BB962C8B-B14F-4D97-AF65-F5344CB8AC3E}">
        <p14:creationId xmlns:p14="http://schemas.microsoft.com/office/powerpoint/2010/main" val="407605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B2CD-C015-92D7-5BC5-2CC994173D3A}"/>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15D7284C-5981-F735-E136-E9DABF44C4ED}"/>
              </a:ext>
            </a:extLst>
          </p:cNvPr>
          <p:cNvSpPr>
            <a:spLocks noGrp="1"/>
          </p:cNvSpPr>
          <p:nvPr>
            <p:ph sz="half" idx="1"/>
          </p:nvPr>
        </p:nvSpPr>
        <p:spPr/>
        <p:txBody>
          <a:bodyPr>
            <a:normAutofit fontScale="62500" lnSpcReduction="20000"/>
          </a:bodyPr>
          <a:lstStyle/>
          <a:p>
            <a:r>
              <a:rPr lang="en-GB" dirty="0">
                <a:hlinkClick r:id="rId2"/>
              </a:rPr>
              <a:t>https://en.wikipedia.org/wiki/RabbitMQ</a:t>
            </a:r>
            <a:endParaRPr lang="en-GB" dirty="0"/>
          </a:p>
          <a:p>
            <a:r>
              <a:rPr lang="en-GB" dirty="0">
                <a:hlinkClick r:id="rId3"/>
              </a:rPr>
              <a:t>https://www.rabbitmq.com</a:t>
            </a:r>
            <a:endParaRPr lang="en-GB" dirty="0"/>
          </a:p>
          <a:p>
            <a:r>
              <a:rPr lang="en-GB" dirty="0">
                <a:hlinkClick r:id="rId4"/>
              </a:rPr>
              <a:t>https://www.sdos.es/blog/microservicios-mensajes-spring-rabbitmq</a:t>
            </a:r>
            <a:endParaRPr lang="en-GB" dirty="0"/>
          </a:p>
          <a:p>
            <a:r>
              <a:rPr lang="en-GB" dirty="0">
                <a:hlinkClick r:id="rId5"/>
              </a:rPr>
              <a:t>https://www.pragma.com.co/academia/lecciones/conozcamos-sobre-rabbitmq-sus-componentes-y-beneficios</a:t>
            </a:r>
            <a:endParaRPr lang="en-GB" dirty="0"/>
          </a:p>
          <a:p>
            <a:r>
              <a:rPr lang="en-GB" dirty="0">
                <a:hlinkClick r:id="rId6"/>
              </a:rPr>
              <a:t>https://www.researchgate.net/publication/325119432/figure/fig5/AS:626093459505153@1526283721309/AMQP-architecture-34.png</a:t>
            </a:r>
            <a:endParaRPr lang="en-GB" dirty="0"/>
          </a:p>
          <a:p>
            <a:r>
              <a:rPr lang="en-GB" dirty="0">
                <a:hlinkClick r:id="rId7"/>
              </a:rPr>
              <a:t>https://www.rabbitmq.com/protocols.html</a:t>
            </a:r>
            <a:endParaRPr lang="en-GB" dirty="0"/>
          </a:p>
          <a:p>
            <a:r>
              <a:rPr lang="en-GB" dirty="0">
                <a:hlinkClick r:id="rId8"/>
              </a:rPr>
              <a:t>https://www.rabbitmq.com/vhosts.html</a:t>
            </a:r>
            <a:endParaRPr lang="en-GB" dirty="0"/>
          </a:p>
          <a:p>
            <a:r>
              <a:rPr lang="en-GB" dirty="0">
                <a:hlinkClick r:id="rId9"/>
              </a:rPr>
              <a:t>https://www.luisllamas.es/que-es-mqtt-su-importancia-como-protocolo-iot/</a:t>
            </a:r>
            <a:endParaRPr lang="en-GB" dirty="0"/>
          </a:p>
        </p:txBody>
      </p:sp>
      <p:sp>
        <p:nvSpPr>
          <p:cNvPr id="4" name="Content Placeholder 3">
            <a:extLst>
              <a:ext uri="{FF2B5EF4-FFF2-40B4-BE49-F238E27FC236}">
                <a16:creationId xmlns:a16="http://schemas.microsoft.com/office/drawing/2014/main" id="{D70B59FD-814A-8510-7176-F67D11519E6F}"/>
              </a:ext>
            </a:extLst>
          </p:cNvPr>
          <p:cNvSpPr>
            <a:spLocks noGrp="1"/>
          </p:cNvSpPr>
          <p:nvPr>
            <p:ph sz="half" idx="2"/>
          </p:nvPr>
        </p:nvSpPr>
        <p:spPr/>
        <p:txBody>
          <a:bodyPr>
            <a:normAutofit fontScale="62500" lnSpcReduction="20000"/>
          </a:bodyPr>
          <a:lstStyle/>
          <a:p>
            <a:r>
              <a:rPr lang="en-GB" dirty="0">
                <a:hlinkClick r:id="rId10"/>
              </a:rPr>
              <a:t>https://en.wikipedia.org/wiki/WebSocket</a:t>
            </a:r>
            <a:endParaRPr lang="en-GB" dirty="0"/>
          </a:p>
          <a:p>
            <a:r>
              <a:rPr lang="en-GB" dirty="0">
                <a:hlinkClick r:id="rId11"/>
              </a:rPr>
              <a:t>http://stomp.github.io</a:t>
            </a:r>
            <a:endParaRPr lang="en-GB" dirty="0"/>
          </a:p>
          <a:p>
            <a:r>
              <a:rPr lang="en-GB" dirty="0">
                <a:hlinkClick r:id="rId12"/>
              </a:rPr>
              <a:t>https://programmerclick.com/article/80671335987/</a:t>
            </a:r>
            <a:endParaRPr lang="en-GB" dirty="0"/>
          </a:p>
          <a:p>
            <a:r>
              <a:rPr lang="en-GB" dirty="0">
                <a:hlinkClick r:id="rId13"/>
              </a:rPr>
              <a:t>https://blog.devgenius.io/scalable-system-implementation-using-rabbitmq-java-and-mysql-2d5fe0fa182e</a:t>
            </a:r>
            <a:endParaRPr lang="en-GB" dirty="0"/>
          </a:p>
          <a:p>
            <a:r>
              <a:rPr lang="en-GB" dirty="0">
                <a:hlinkClick r:id="rId14"/>
              </a:rPr>
              <a:t>https://blog.rabbitmq.com/posts/2012/05/some-queuing-theory-throughput-latency-and-bandwidth/</a:t>
            </a:r>
            <a:endParaRPr lang="en-GB" dirty="0"/>
          </a:p>
          <a:p>
            <a:r>
              <a:rPr lang="en-GB" dirty="0">
                <a:hlinkClick r:id="rId15"/>
              </a:rPr>
              <a:t>https://medium.com/codait/handling-failure-successfully-in-rabbitmq-22ffa982b60f</a:t>
            </a:r>
            <a:endParaRPr lang="en-GB" dirty="0"/>
          </a:p>
          <a:p>
            <a:r>
              <a:rPr lang="en-GB" dirty="0">
                <a:hlinkClick r:id="rId16"/>
              </a:rPr>
              <a:t>https://www.rabbitmq.com/management.html</a:t>
            </a:r>
            <a:endParaRPr lang="en-GB" dirty="0"/>
          </a:p>
          <a:p>
            <a:r>
              <a:rPr lang="en-GB" dirty="0">
                <a:hlinkClick r:id="rId17"/>
              </a:rPr>
              <a:t>https://geekflare.com/es/top-message-brokers/</a:t>
            </a:r>
            <a:endParaRPr lang="en-GB" dirty="0"/>
          </a:p>
          <a:p>
            <a:endParaRPr lang="en-GB" dirty="0"/>
          </a:p>
        </p:txBody>
      </p:sp>
      <p:sp>
        <p:nvSpPr>
          <p:cNvPr id="5" name="Slide Number Placeholder 4">
            <a:extLst>
              <a:ext uri="{FF2B5EF4-FFF2-40B4-BE49-F238E27FC236}">
                <a16:creationId xmlns:a16="http://schemas.microsoft.com/office/drawing/2014/main" id="{DE3F3778-C838-5280-EB0C-881A7C5EAEB4}"/>
              </a:ext>
            </a:extLst>
          </p:cNvPr>
          <p:cNvSpPr>
            <a:spLocks noGrp="1"/>
          </p:cNvSpPr>
          <p:nvPr>
            <p:ph type="sldNum" sz="quarter" idx="12"/>
          </p:nvPr>
        </p:nvSpPr>
        <p:spPr/>
        <p:txBody>
          <a:bodyPr/>
          <a:lstStyle/>
          <a:p>
            <a:r>
              <a:rPr lang="en-GB" dirty="0"/>
              <a:t>26</a:t>
            </a:r>
          </a:p>
        </p:txBody>
      </p:sp>
    </p:spTree>
    <p:extLst>
      <p:ext uri="{BB962C8B-B14F-4D97-AF65-F5344CB8AC3E}">
        <p14:creationId xmlns:p14="http://schemas.microsoft.com/office/powerpoint/2010/main" val="58446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EB90-CEC2-A603-F4F4-BECAA892EB64}"/>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29F7A4F6-FACD-783D-08ED-004116A4E81F}"/>
              </a:ext>
            </a:extLst>
          </p:cNvPr>
          <p:cNvSpPr>
            <a:spLocks noGrp="1"/>
          </p:cNvSpPr>
          <p:nvPr>
            <p:ph idx="1"/>
          </p:nvPr>
        </p:nvSpPr>
        <p:spPr/>
        <p:txBody>
          <a:bodyPr anchor="ctr">
            <a:normAutofit fontScale="85000" lnSpcReduction="20000"/>
          </a:bodyPr>
          <a:lstStyle/>
          <a:p>
            <a:r>
              <a:rPr lang="en-GB" dirty="0"/>
              <a:t>The main aim of this investigation is to discover RabbitMQ.</a:t>
            </a:r>
          </a:p>
          <a:p>
            <a:r>
              <a:rPr lang="en-GB" dirty="0"/>
              <a:t>There’re three main essential attributes when designing and developing software to offer a trustworthy product: scalability, resiliency and interoperability.</a:t>
            </a:r>
          </a:p>
          <a:p>
            <a:pPr lvl="1"/>
            <a:r>
              <a:rPr lang="en-GB" dirty="0"/>
              <a:t>RabbitMQ complains each one of these attributes.</a:t>
            </a:r>
          </a:p>
          <a:p>
            <a:r>
              <a:rPr lang="en-GB" dirty="0"/>
              <a:t>RabbitMQ is an open-source message broker, sometimes called message-oriented middleware.</a:t>
            </a:r>
          </a:p>
          <a:p>
            <a:r>
              <a:rPr lang="en-GB" dirty="0"/>
              <a:t>“Advanced message queuing protocol” (AMQP) as the core architecture.</a:t>
            </a:r>
          </a:p>
          <a:p>
            <a:r>
              <a:rPr lang="en-GB" dirty="0"/>
              <a:t>RabbitMQ is a cross-platform software and the code is released under the Mozilla public license.</a:t>
            </a:r>
          </a:p>
          <a:p>
            <a:r>
              <a:rPr lang="en-GB" dirty="0"/>
              <a:t>Simple definition for RabbitMQ </a:t>
            </a:r>
            <a:r>
              <a:rPr lang="en-GB" dirty="0">
                <a:sym typeface="Wingdings" panose="05000000000000000000" pitchFamily="2" charset="2"/>
              </a:rPr>
              <a:t> Defines queues that will store messages until a consumer app gets these messages and process it.</a:t>
            </a:r>
            <a:endParaRPr lang="en-GB" dirty="0"/>
          </a:p>
        </p:txBody>
      </p:sp>
      <p:sp>
        <p:nvSpPr>
          <p:cNvPr id="6" name="Slide Number Placeholder 5">
            <a:extLst>
              <a:ext uri="{FF2B5EF4-FFF2-40B4-BE49-F238E27FC236}">
                <a16:creationId xmlns:a16="http://schemas.microsoft.com/office/drawing/2014/main" id="{3D42E5CF-37E4-8BDA-03FD-1EB7E3592850}"/>
              </a:ext>
            </a:extLst>
          </p:cNvPr>
          <p:cNvSpPr>
            <a:spLocks noGrp="1"/>
          </p:cNvSpPr>
          <p:nvPr>
            <p:ph type="sldNum" sz="quarter" idx="12"/>
          </p:nvPr>
        </p:nvSpPr>
        <p:spPr/>
        <p:txBody>
          <a:bodyPr/>
          <a:lstStyle/>
          <a:p>
            <a:r>
              <a:rPr lang="en-GB" dirty="0"/>
              <a:t>1</a:t>
            </a:r>
          </a:p>
        </p:txBody>
      </p:sp>
    </p:spTree>
    <p:extLst>
      <p:ext uri="{BB962C8B-B14F-4D97-AF65-F5344CB8AC3E}">
        <p14:creationId xmlns:p14="http://schemas.microsoft.com/office/powerpoint/2010/main" val="198593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E419-8FF1-22D4-9D19-F9D89F8844E7}"/>
              </a:ext>
            </a:extLst>
          </p:cNvPr>
          <p:cNvSpPr>
            <a:spLocks noGrp="1"/>
          </p:cNvSpPr>
          <p:nvPr>
            <p:ph type="title"/>
          </p:nvPr>
        </p:nvSpPr>
        <p:spPr/>
        <p:txBody>
          <a:bodyPr/>
          <a:lstStyle/>
          <a:p>
            <a:r>
              <a:rPr lang="en-GB" dirty="0"/>
              <a:t>Architecture</a:t>
            </a:r>
          </a:p>
        </p:txBody>
      </p:sp>
      <p:sp>
        <p:nvSpPr>
          <p:cNvPr id="3" name="Content Placeholder 2">
            <a:extLst>
              <a:ext uri="{FF2B5EF4-FFF2-40B4-BE49-F238E27FC236}">
                <a16:creationId xmlns:a16="http://schemas.microsoft.com/office/drawing/2014/main" id="{7690633B-D1AC-EDFB-10B3-37D780CDED15}"/>
              </a:ext>
            </a:extLst>
          </p:cNvPr>
          <p:cNvSpPr>
            <a:spLocks noGrp="1"/>
          </p:cNvSpPr>
          <p:nvPr>
            <p:ph idx="1"/>
          </p:nvPr>
        </p:nvSpPr>
        <p:spPr/>
        <p:txBody>
          <a:bodyPr anchor="ctr"/>
          <a:lstStyle/>
          <a:p>
            <a:r>
              <a:rPr lang="en-GB" dirty="0"/>
              <a:t>RabbitMQ was implemented for supporting AMQP.</a:t>
            </a:r>
          </a:p>
          <a:p>
            <a:pPr lvl="1"/>
            <a:r>
              <a:rPr lang="en-GB" dirty="0"/>
              <a:t>Extended by a plug-in architecture support </a:t>
            </a:r>
            <a:r>
              <a:rPr lang="en-GB" dirty="0">
                <a:sym typeface="Wingdings" panose="05000000000000000000" pitchFamily="2" charset="2"/>
              </a:rPr>
              <a:t> STOMP, MQTT, HTTP, </a:t>
            </a:r>
            <a:r>
              <a:rPr lang="en-GB" dirty="0" err="1">
                <a:sym typeface="Wingdings" panose="05000000000000000000" pitchFamily="2" charset="2"/>
              </a:rPr>
              <a:t>WebSockets</a:t>
            </a:r>
            <a:r>
              <a:rPr lang="en-GB" dirty="0">
                <a:sym typeface="Wingdings" panose="05000000000000000000" pitchFamily="2" charset="2"/>
              </a:rPr>
              <a:t> and RabbitMQ streams.</a:t>
            </a:r>
          </a:p>
          <a:p>
            <a:r>
              <a:rPr lang="en-GB" dirty="0">
                <a:sym typeface="Wingdings" panose="05000000000000000000" pitchFamily="2" charset="2"/>
              </a:rPr>
              <a:t>HTTP is not actually a messaging protocol  RabbitMQ can transmit messages over HTTP in three ways:</a:t>
            </a:r>
          </a:p>
          <a:p>
            <a:pPr lvl="1"/>
            <a:r>
              <a:rPr lang="en-GB" dirty="0">
                <a:sym typeface="Wingdings" panose="05000000000000000000" pitchFamily="2" charset="2"/>
              </a:rPr>
              <a:t>Using the web STOMP plug-in.</a:t>
            </a:r>
          </a:p>
          <a:p>
            <a:pPr lvl="1"/>
            <a:r>
              <a:rPr lang="en-GB" dirty="0">
                <a:sym typeface="Wingdings" panose="05000000000000000000" pitchFamily="2" charset="2"/>
              </a:rPr>
              <a:t>Using the MQTT plug-in.</a:t>
            </a:r>
          </a:p>
          <a:p>
            <a:pPr lvl="1"/>
            <a:r>
              <a:rPr lang="en-GB" dirty="0">
                <a:sym typeface="Wingdings" panose="05000000000000000000" pitchFamily="2" charset="2"/>
              </a:rPr>
              <a:t>Using the Management plug-in  Supports a simple HTTP API to send and receive messages.</a:t>
            </a:r>
          </a:p>
          <a:p>
            <a:pPr lvl="1"/>
            <a:endParaRPr lang="en-GB" dirty="0"/>
          </a:p>
        </p:txBody>
      </p:sp>
      <p:sp>
        <p:nvSpPr>
          <p:cNvPr id="4" name="Slide Number Placeholder 3">
            <a:extLst>
              <a:ext uri="{FF2B5EF4-FFF2-40B4-BE49-F238E27FC236}">
                <a16:creationId xmlns:a16="http://schemas.microsoft.com/office/drawing/2014/main" id="{EBBF9487-3AB9-9990-6F99-3D66F34011FF}"/>
              </a:ext>
            </a:extLst>
          </p:cNvPr>
          <p:cNvSpPr>
            <a:spLocks noGrp="1"/>
          </p:cNvSpPr>
          <p:nvPr>
            <p:ph type="sldNum" sz="quarter" idx="12"/>
          </p:nvPr>
        </p:nvSpPr>
        <p:spPr/>
        <p:txBody>
          <a:bodyPr/>
          <a:lstStyle/>
          <a:p>
            <a:r>
              <a:rPr lang="en-GB" dirty="0"/>
              <a:t>2</a:t>
            </a:r>
          </a:p>
        </p:txBody>
      </p:sp>
    </p:spTree>
    <p:extLst>
      <p:ext uri="{BB962C8B-B14F-4D97-AF65-F5344CB8AC3E}">
        <p14:creationId xmlns:p14="http://schemas.microsoft.com/office/powerpoint/2010/main" val="233696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Is the core protocol supported by the broker.</a:t>
            </a:r>
          </a:p>
          <a:p>
            <a:r>
              <a:rPr lang="en-GB" dirty="0"/>
              <a:t>AMQP is a binary protocol and defines quite string messaging semantics.</a:t>
            </a:r>
          </a:p>
          <a:p>
            <a:pPr lvl="1"/>
            <a:r>
              <a:rPr lang="en-GB" dirty="0"/>
              <a:t>Reasonably simply to implement for clients.</a:t>
            </a:r>
          </a:p>
          <a:p>
            <a:r>
              <a:rPr lang="en-GB" dirty="0"/>
              <a:t>AMQP stands out </a:t>
            </a:r>
            <a:r>
              <a:rPr lang="en-GB"/>
              <a:t>for its </a:t>
            </a:r>
            <a:r>
              <a:rPr lang="en-GB" dirty="0"/>
              <a:t>fidelity.</a:t>
            </a:r>
          </a:p>
          <a:p>
            <a:pPr lvl="1"/>
            <a:r>
              <a:rPr lang="en-GB" dirty="0"/>
              <a:t>Used by big corporations that have to process million of messages.</a:t>
            </a:r>
          </a:p>
          <a:p>
            <a:r>
              <a:rPr lang="en-GB" dirty="0"/>
              <a:t>Before AMQP </a:t>
            </a:r>
            <a:r>
              <a:rPr lang="en-GB" dirty="0">
                <a:sym typeface="Wingdings" panose="05000000000000000000" pitchFamily="2" charset="2"/>
              </a:rPr>
              <a:t>were other message-oriented middleware, such is, JMS, but AMQP has become the standard one.</a:t>
            </a:r>
            <a:endParaRPr lang="en-GB" dirty="0"/>
          </a:p>
        </p:txBody>
      </p:sp>
      <p:sp>
        <p:nvSpPr>
          <p:cNvPr id="4" name="Slide Number Placeholder 3">
            <a:extLst>
              <a:ext uri="{FF2B5EF4-FFF2-40B4-BE49-F238E27FC236}">
                <a16:creationId xmlns:a16="http://schemas.microsoft.com/office/drawing/2014/main" id="{64962A56-B383-6929-B7F3-8CDD87B179A3}"/>
              </a:ext>
            </a:extLst>
          </p:cNvPr>
          <p:cNvSpPr>
            <a:spLocks noGrp="1"/>
          </p:cNvSpPr>
          <p:nvPr>
            <p:ph type="sldNum" sz="quarter" idx="12"/>
          </p:nvPr>
        </p:nvSpPr>
        <p:spPr/>
        <p:txBody>
          <a:bodyPr/>
          <a:lstStyle/>
          <a:p>
            <a:r>
              <a:rPr lang="en-GB" dirty="0"/>
              <a:t>3</a:t>
            </a:r>
          </a:p>
        </p:txBody>
      </p:sp>
    </p:spTree>
    <p:extLst>
      <p:ext uri="{BB962C8B-B14F-4D97-AF65-F5344CB8AC3E}">
        <p14:creationId xmlns:p14="http://schemas.microsoft.com/office/powerpoint/2010/main" val="216248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BF1A-9C7C-B5E7-5D4A-5D18741DE45E}"/>
              </a:ext>
            </a:extLst>
          </p:cNvPr>
          <p:cNvSpPr>
            <a:spLocks noGrp="1"/>
          </p:cNvSpPr>
          <p:nvPr>
            <p:ph type="title"/>
          </p:nvPr>
        </p:nvSpPr>
        <p:spPr/>
        <p:txBody>
          <a:bodyPr/>
          <a:lstStyle/>
          <a:p>
            <a:r>
              <a:rPr lang="en-GB" dirty="0"/>
              <a:t>Architecture – AMQP – Exchange</a:t>
            </a:r>
          </a:p>
        </p:txBody>
      </p:sp>
      <p:sp>
        <p:nvSpPr>
          <p:cNvPr id="3" name="Content Placeholder 2">
            <a:extLst>
              <a:ext uri="{FF2B5EF4-FFF2-40B4-BE49-F238E27FC236}">
                <a16:creationId xmlns:a16="http://schemas.microsoft.com/office/drawing/2014/main" id="{B620EB3B-B8E8-B29F-49DA-AA07D5139896}"/>
              </a:ext>
            </a:extLst>
          </p:cNvPr>
          <p:cNvSpPr>
            <a:spLocks noGrp="1"/>
          </p:cNvSpPr>
          <p:nvPr>
            <p:ph idx="1"/>
          </p:nvPr>
        </p:nvSpPr>
        <p:spPr/>
        <p:txBody>
          <a:bodyPr anchor="ctr"/>
          <a:lstStyle/>
          <a:p>
            <a:r>
              <a:rPr lang="en-GB" dirty="0"/>
              <a:t>Is in charge of receiving the messages that have been sent by the producers and its responsible of place them in the proper queue according to a routing key.</a:t>
            </a:r>
          </a:p>
          <a:p>
            <a:pPr lvl="1"/>
            <a:r>
              <a:rPr lang="en-GB" dirty="0"/>
              <a:t>This means that a producer sends the messages to an exchange not to a queue. Is the exchange who sends the messages to the queues depending on a routing key.</a:t>
            </a:r>
          </a:p>
          <a:p>
            <a:r>
              <a:rPr lang="en-GB" dirty="0"/>
              <a:t>If a producer wants to send a message to more than one queue, the exchange is responsible for distributing this message to each one of the queues.</a:t>
            </a:r>
          </a:p>
        </p:txBody>
      </p:sp>
      <p:sp>
        <p:nvSpPr>
          <p:cNvPr id="4" name="Slide Number Placeholder 3">
            <a:extLst>
              <a:ext uri="{FF2B5EF4-FFF2-40B4-BE49-F238E27FC236}">
                <a16:creationId xmlns:a16="http://schemas.microsoft.com/office/drawing/2014/main" id="{F3CC463F-A82C-8CB2-D386-564D56ABC82F}"/>
              </a:ext>
            </a:extLst>
          </p:cNvPr>
          <p:cNvSpPr>
            <a:spLocks noGrp="1"/>
          </p:cNvSpPr>
          <p:nvPr>
            <p:ph type="sldNum" sz="quarter" idx="12"/>
          </p:nvPr>
        </p:nvSpPr>
        <p:spPr/>
        <p:txBody>
          <a:bodyPr/>
          <a:lstStyle/>
          <a:p>
            <a:r>
              <a:rPr lang="en-GB" dirty="0"/>
              <a:t>5</a:t>
            </a:r>
          </a:p>
        </p:txBody>
      </p:sp>
    </p:spTree>
    <p:extLst>
      <p:ext uri="{BB962C8B-B14F-4D97-AF65-F5344CB8AC3E}">
        <p14:creationId xmlns:p14="http://schemas.microsoft.com/office/powerpoint/2010/main" val="235927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740D-988C-8297-D340-BC1B89BD53DB}"/>
              </a:ext>
            </a:extLst>
          </p:cNvPr>
          <p:cNvSpPr>
            <a:spLocks noGrp="1"/>
          </p:cNvSpPr>
          <p:nvPr>
            <p:ph type="title"/>
          </p:nvPr>
        </p:nvSpPr>
        <p:spPr/>
        <p:txBody>
          <a:bodyPr/>
          <a:lstStyle/>
          <a:p>
            <a:r>
              <a:rPr lang="en-GB" dirty="0"/>
              <a:t>Architecture – AMQP – Exchange</a:t>
            </a:r>
          </a:p>
        </p:txBody>
      </p:sp>
      <p:pic>
        <p:nvPicPr>
          <p:cNvPr id="5" name="Content Placeholder 4">
            <a:extLst>
              <a:ext uri="{FF2B5EF4-FFF2-40B4-BE49-F238E27FC236}">
                <a16:creationId xmlns:a16="http://schemas.microsoft.com/office/drawing/2014/main" id="{397714D0-5E52-93FE-4DEA-0ECC11708C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8562" y="2132856"/>
            <a:ext cx="10401156" cy="3600400"/>
          </a:xfrm>
        </p:spPr>
      </p:pic>
      <p:sp>
        <p:nvSpPr>
          <p:cNvPr id="3" name="Slide Number Placeholder 2">
            <a:extLst>
              <a:ext uri="{FF2B5EF4-FFF2-40B4-BE49-F238E27FC236}">
                <a16:creationId xmlns:a16="http://schemas.microsoft.com/office/drawing/2014/main" id="{0D3677D0-DDC9-BD7D-67D7-25CADE5C263E}"/>
              </a:ext>
            </a:extLst>
          </p:cNvPr>
          <p:cNvSpPr>
            <a:spLocks noGrp="1"/>
          </p:cNvSpPr>
          <p:nvPr>
            <p:ph type="sldNum" sz="quarter" idx="12"/>
          </p:nvPr>
        </p:nvSpPr>
        <p:spPr/>
        <p:txBody>
          <a:bodyPr/>
          <a:lstStyle/>
          <a:p>
            <a:r>
              <a:rPr lang="en-GB" dirty="0"/>
              <a:t>6</a:t>
            </a:r>
          </a:p>
        </p:txBody>
      </p:sp>
    </p:spTree>
    <p:extLst>
      <p:ext uri="{BB962C8B-B14F-4D97-AF65-F5344CB8AC3E}">
        <p14:creationId xmlns:p14="http://schemas.microsoft.com/office/powerpoint/2010/main" val="119738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5393-6510-C931-219C-560779D54CCB}"/>
              </a:ext>
            </a:extLst>
          </p:cNvPr>
          <p:cNvSpPr>
            <a:spLocks noGrp="1"/>
          </p:cNvSpPr>
          <p:nvPr>
            <p:ph type="title"/>
          </p:nvPr>
        </p:nvSpPr>
        <p:spPr/>
        <p:txBody>
          <a:bodyPr/>
          <a:lstStyle/>
          <a:p>
            <a:r>
              <a:rPr lang="en-GB" dirty="0"/>
              <a:t>Architecture – AMQP – Exchange</a:t>
            </a:r>
          </a:p>
        </p:txBody>
      </p:sp>
      <p:pic>
        <p:nvPicPr>
          <p:cNvPr id="9" name="Content Placeholder 8">
            <a:extLst>
              <a:ext uri="{FF2B5EF4-FFF2-40B4-BE49-F238E27FC236}">
                <a16:creationId xmlns:a16="http://schemas.microsoft.com/office/drawing/2014/main" id="{075427BD-8DD0-53E3-15F7-9EE8A1EC59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2432351"/>
            <a:ext cx="10360025" cy="3001360"/>
          </a:xfrm>
        </p:spPr>
      </p:pic>
      <p:sp>
        <p:nvSpPr>
          <p:cNvPr id="3" name="Slide Number Placeholder 2">
            <a:extLst>
              <a:ext uri="{FF2B5EF4-FFF2-40B4-BE49-F238E27FC236}">
                <a16:creationId xmlns:a16="http://schemas.microsoft.com/office/drawing/2014/main" id="{E9963BA7-FCD3-C19A-79AB-7C5E1EEFB9BD}"/>
              </a:ext>
            </a:extLst>
          </p:cNvPr>
          <p:cNvSpPr>
            <a:spLocks noGrp="1"/>
          </p:cNvSpPr>
          <p:nvPr>
            <p:ph type="sldNum" sz="quarter" idx="12"/>
          </p:nvPr>
        </p:nvSpPr>
        <p:spPr/>
        <p:txBody>
          <a:bodyPr/>
          <a:lstStyle/>
          <a:p>
            <a:r>
              <a:rPr lang="en-GB" dirty="0"/>
              <a:t>7</a:t>
            </a:r>
          </a:p>
        </p:txBody>
      </p:sp>
    </p:spTree>
    <p:extLst>
      <p:ext uri="{BB962C8B-B14F-4D97-AF65-F5344CB8AC3E}">
        <p14:creationId xmlns:p14="http://schemas.microsoft.com/office/powerpoint/2010/main" val="299746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6400-19B9-CB04-CD21-64172F9DC973}"/>
              </a:ext>
            </a:extLst>
          </p:cNvPr>
          <p:cNvSpPr>
            <a:spLocks noGrp="1"/>
          </p:cNvSpPr>
          <p:nvPr>
            <p:ph type="title"/>
          </p:nvPr>
        </p:nvSpPr>
        <p:spPr/>
        <p:txBody>
          <a:bodyPr/>
          <a:lstStyle/>
          <a:p>
            <a:r>
              <a:rPr lang="en-GB" dirty="0"/>
              <a:t>Architecture – AMQP – Exchange</a:t>
            </a:r>
          </a:p>
        </p:txBody>
      </p:sp>
      <p:pic>
        <p:nvPicPr>
          <p:cNvPr id="5" name="Content Placeholder 4">
            <a:extLst>
              <a:ext uri="{FF2B5EF4-FFF2-40B4-BE49-F238E27FC236}">
                <a16:creationId xmlns:a16="http://schemas.microsoft.com/office/drawing/2014/main" id="{042803D7-3621-469C-3428-29B34676BC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2154111"/>
            <a:ext cx="10360025" cy="3557841"/>
          </a:xfrm>
        </p:spPr>
      </p:pic>
      <p:sp>
        <p:nvSpPr>
          <p:cNvPr id="3" name="Slide Number Placeholder 2">
            <a:extLst>
              <a:ext uri="{FF2B5EF4-FFF2-40B4-BE49-F238E27FC236}">
                <a16:creationId xmlns:a16="http://schemas.microsoft.com/office/drawing/2014/main" id="{025C39DD-60A6-077B-6CB9-EB461C969072}"/>
              </a:ext>
            </a:extLst>
          </p:cNvPr>
          <p:cNvSpPr>
            <a:spLocks noGrp="1"/>
          </p:cNvSpPr>
          <p:nvPr>
            <p:ph type="sldNum" sz="quarter" idx="12"/>
          </p:nvPr>
        </p:nvSpPr>
        <p:spPr/>
        <p:txBody>
          <a:bodyPr/>
          <a:lstStyle/>
          <a:p>
            <a:r>
              <a:rPr lang="en-GB" dirty="0"/>
              <a:t>8</a:t>
            </a:r>
          </a:p>
        </p:txBody>
      </p:sp>
    </p:spTree>
    <p:extLst>
      <p:ext uri="{BB962C8B-B14F-4D97-AF65-F5344CB8AC3E}">
        <p14:creationId xmlns:p14="http://schemas.microsoft.com/office/powerpoint/2010/main" val="419446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495</TotalTime>
  <Words>2769</Words>
  <Application>Microsoft Office PowerPoint</Application>
  <PresentationFormat>Custom</PresentationFormat>
  <Paragraphs>277</Paragraphs>
  <Slides>27</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CMR12</vt:lpstr>
      <vt:lpstr>Consolas</vt:lpstr>
      <vt:lpstr>Tech 16x9</vt:lpstr>
      <vt:lpstr>RabbitMQ – components, benefits and application</vt:lpstr>
      <vt:lpstr>Contents</vt:lpstr>
      <vt:lpstr>Introduction</vt:lpstr>
      <vt:lpstr>Architecture</vt:lpstr>
      <vt:lpstr>Architecture - AMQP</vt:lpstr>
      <vt:lpstr>Architecture – AMQP – Exchange</vt:lpstr>
      <vt:lpstr>Architecture – AMQP – Exchange</vt:lpstr>
      <vt:lpstr>Architecture – AMQP – Exchange</vt:lpstr>
      <vt:lpstr>Architecture – AMQP – Exchange</vt:lpstr>
      <vt:lpstr>Architecture – AMQP – Routing key</vt:lpstr>
      <vt:lpstr>Architecture – AMQP – Queue</vt:lpstr>
      <vt:lpstr>Architecture – AMQP – Binding</vt:lpstr>
      <vt:lpstr>Architecture – AMQP – Virtual host</vt:lpstr>
      <vt:lpstr>Applications</vt:lpstr>
      <vt:lpstr>Applications - MQTT</vt:lpstr>
      <vt:lpstr>Applications - MQTT</vt:lpstr>
      <vt:lpstr>Applications - STOMP</vt:lpstr>
      <vt:lpstr>Applications - WebSockets</vt:lpstr>
      <vt:lpstr>Applications – RabbitMQ streams</vt:lpstr>
      <vt:lpstr>RabbitMQ in the market</vt:lpstr>
      <vt:lpstr>RabbitMQ in the market - Advantages</vt:lpstr>
      <vt:lpstr>RabbitMQ in the market - Advantages</vt:lpstr>
      <vt:lpstr>RabbitMQ in the market - Advantages</vt:lpstr>
      <vt:lpstr>RabbitMQ in the market - Disadvantages</vt:lpstr>
      <vt:lpstr>RabbitMQ in the market – Competition in the market</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RabbitMQ – components, benefits and application</dc:title>
  <dc:creator>Marc Cervera Rosell</dc:creator>
  <cp:lastModifiedBy>Marc Cervera Rosell</cp:lastModifiedBy>
  <cp:revision>33</cp:revision>
  <dcterms:created xsi:type="dcterms:W3CDTF">2022-10-12T14:35:12Z</dcterms:created>
  <dcterms:modified xsi:type="dcterms:W3CDTF">2022-11-02T21:34:29Z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