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 </a:t>
            </a:r>
            <a:endParaRPr/>
          </a:p>
          <a:p>
            <a:pPr indent="0" lvl="0" marL="0" rtl="0" algn="l">
              <a:spcBef>
                <a:spcPts val="0"/>
              </a:spcBef>
              <a:spcAft>
                <a:spcPts val="0"/>
              </a:spcAft>
              <a:buNone/>
            </a:pPr>
            <a:r>
              <a:rPr lang="es"/>
              <a:t>Presentar els oradors, el tema esollit i remarcar que ens centrarem amb un llenguatge de programacio logica (PROLOG) perque es el mes comú.</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7cac13190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7cac13190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Trobar clàusules que siguin unificables amb un terme en una consulta és lineal en el nombre de clàusules.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indexació de termes utilitza una estructura de dades que permet cerques en temps sublineal.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indexació només afecta el rendiment del programa, no afecta la semàntica.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majoria de PROLOGs només utilitzen la indexació en el primer terme, ja que la indexació de tots els termes és cara, però les tècniques basades en paraules codificades per camp o paraules de codi superposades proporcionen una indexació ràpida a tota la consulta i el cap.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7cac13190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7cac13190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7cac13190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7cac13190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Alguns sistemes PROLOG, implementen un mètode de memorització anomenat tabling, que allibera l'usuari d'emmagatzemar manualment els resultats intermedis.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taula és una compensació espai-temps, el temps d'execució es pot reduir utilitzant més memòria per emmagatzemar resultats intermedis: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Els subobjectius trobats en una avaluació de la consulta es mantenen en una taula, juntament amb les respostes a aquests subobjectius.</a:t>
            </a:r>
            <a:endParaRPr/>
          </a:p>
          <a:p>
            <a:pPr indent="0" lvl="0" marL="0" rtl="0" algn="l">
              <a:spcBef>
                <a:spcPts val="0"/>
              </a:spcBef>
              <a:spcAft>
                <a:spcPts val="0"/>
              </a:spcAft>
              <a:buNone/>
            </a:pPr>
            <a:r>
              <a:rPr lang="es"/>
              <a:t>	</a:t>
            </a:r>
            <a:endParaRPr/>
          </a:p>
          <a:p>
            <a:pPr indent="457200" lvl="0" marL="0" rtl="0" algn="l">
              <a:spcBef>
                <a:spcPts val="0"/>
              </a:spcBef>
              <a:spcAft>
                <a:spcPts val="0"/>
              </a:spcAft>
              <a:buNone/>
            </a:pPr>
            <a:r>
              <a:rPr lang="es"/>
              <a:t>Si es torna a trobar un subobjectiu, l'avaluació reutilitza la informació de la taula en lloc de tornar a realitzar la resolució amb clàusules del programa.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tabling es pot extendre en diverses direccions.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Pot suportar predicats recursius mitjançant resolució SLG o taules lineals.</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rPr lang="es"/>
              <a:t>	En un sistema PROLOG de múltiples fils, els resultats del tabling es podrien mantenir privats en un fil entre tots els fils.</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rPr lang="es"/>
              <a:t>	I en el tabling incremental, podria reaccionar als canvis.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7cac13190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7cac13190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7cac13190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7cac13190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PROLOG i altres llenguatges de programació lògica no han tingut un impacte significatiu en la indústria informàtica en general.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La majoria de les aplicacions són petites segons els estàndards industrials.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La "programació a gran escala" es considera complicada perquè no tots els compiladors PROLOG admeten mòduls (problemes de compatibilitat).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Portabilitat del codi PROLOG entre implementacions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El programari desenvolupat a PROLOG ha estat criticat per tenir una penalització d'alt rendiment.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PROLOG no és purament declaratiu.</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7cac13190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7cac13190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81190878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81190878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É</a:t>
            </a:r>
            <a:r>
              <a:rPr lang="es"/>
              <a:t>s una implementació propietària de Warren's Abstract Machine, amb propietats addicionals orientades a objectes.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7cac13190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7cac13190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rPr lang="es"/>
              <a:t> Introduccio (Que entenem per implementacio de un llenguatge?), </a:t>
            </a:r>
            <a:endParaRPr/>
          </a:p>
          <a:p>
            <a:pPr indent="0" lvl="0" marL="0" rtl="0" algn="l">
              <a:spcBef>
                <a:spcPts val="0"/>
              </a:spcBef>
              <a:spcAft>
                <a:spcPts val="0"/>
              </a:spcAft>
              <a:buNone/>
            </a:pPr>
            <a:r>
              <a:rPr lang="es"/>
              <a:t>PROLOG, compilat o interpretat (Es PROLOG un llenguatge compilat o executat), </a:t>
            </a:r>
            <a:endParaRPr/>
          </a:p>
          <a:p>
            <a:pPr indent="0" lvl="0" marL="0" rtl="0" algn="l">
              <a:spcBef>
                <a:spcPts val="0"/>
              </a:spcBef>
              <a:spcAft>
                <a:spcPts val="0"/>
              </a:spcAft>
              <a:buNone/>
            </a:pPr>
            <a:r>
              <a:rPr lang="es"/>
              <a:t>intèrpret de PROLOG (estudi de l’interpret de PROLOG), </a:t>
            </a:r>
            <a:endParaRPr/>
          </a:p>
          <a:p>
            <a:pPr indent="0" lvl="0" marL="0" rtl="0" algn="l">
              <a:spcBef>
                <a:spcPts val="0"/>
              </a:spcBef>
              <a:spcAft>
                <a:spcPts val="0"/>
              </a:spcAft>
              <a:buNone/>
            </a:pPr>
            <a:r>
              <a:rPr lang="es"/>
              <a:t>implementacio (aprofundir en la implementacio),</a:t>
            </a:r>
            <a:endParaRPr/>
          </a:p>
          <a:p>
            <a:pPr indent="0" lvl="0" marL="0" rtl="0" algn="l">
              <a:spcBef>
                <a:spcPts val="0"/>
              </a:spcBef>
              <a:spcAft>
                <a:spcPts val="0"/>
              </a:spcAft>
              <a:buNone/>
            </a:pPr>
            <a:r>
              <a:rPr lang="es"/>
              <a:t>Limitacions (), </a:t>
            </a:r>
            <a:endParaRPr/>
          </a:p>
          <a:p>
            <a:pPr indent="0" lvl="0" marL="0" rtl="0" algn="l">
              <a:spcBef>
                <a:spcPts val="0"/>
              </a:spcBef>
              <a:spcAft>
                <a:spcPts val="0"/>
              </a:spcAft>
              <a:buNone/>
            </a:pPr>
            <a:r>
              <a:rPr lang="es"/>
              <a:t>extensions (Varies implementacions s’han desenvolupat per extendre la programacio logica), </a:t>
            </a:r>
            <a:endParaRPr/>
          </a:p>
          <a:p>
            <a:pPr indent="0" lvl="0" marL="0" rtl="0" algn="l">
              <a:spcBef>
                <a:spcPts val="0"/>
              </a:spcBef>
              <a:spcAft>
                <a:spcPts val="0"/>
              </a:spcAft>
              <a:buNone/>
            </a:pPr>
            <a:r>
              <a:rPr lang="es"/>
              <a:t>llenguatges relacionats (Existeixen frameworks que poden fer pont entre Prolog i altres idiomes)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7cac13190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7cac13190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a:p>
            <a:pPr indent="0" lvl="0" marL="0" rtl="0" algn="l">
              <a:spcBef>
                <a:spcPts val="0"/>
              </a:spcBef>
              <a:spcAft>
                <a:spcPts val="0"/>
              </a:spcAft>
              <a:buNone/>
            </a:pPr>
            <a:r>
              <a:rPr lang="es"/>
              <a:t>Compilacio: Proces de traduccio d’un programa escrit en un llenguatge a un altre, creant aixi un programa equivalent que la maquina podra interpretar. Els programes traductors que fan aixo son els compiladors, per tant es genera codi assembler.</a:t>
            </a:r>
            <a:endParaRPr/>
          </a:p>
          <a:p>
            <a:pPr indent="0" lvl="0" marL="0" rtl="0" algn="l">
              <a:spcBef>
                <a:spcPts val="0"/>
              </a:spcBef>
              <a:spcAft>
                <a:spcPts val="0"/>
              </a:spcAft>
              <a:buNone/>
            </a:pPr>
            <a:r>
              <a:rPr lang="es"/>
              <a:t>Interpretacio: Assignacio de significats a formules ben formades d’un llenguatge formal. Els llengautges formals es poden definir en termes sintactics, les seves formules poden no ser mes que cadenes de simbols sense cap siignificat. Una interpretacio dona significat a aquestes formules.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7cac1319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7cac1319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7cac13190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7cac13190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rPr lang="es"/>
              <a:t>Primera implementacio de prolog =&gt; 1972 amb el compilador de ALGOL W de Wirth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7cac13190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7cac13190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rPr lang="es"/>
              <a:t>Ciao                    JIPRolog</a:t>
            </a:r>
            <a:endParaRPr/>
          </a:p>
          <a:p>
            <a:pPr indent="0" lvl="0" marL="0" rtl="0" algn="l">
              <a:spcBef>
                <a:spcPts val="0"/>
              </a:spcBef>
              <a:spcAft>
                <a:spcPts val="0"/>
              </a:spcAft>
              <a:buNone/>
            </a:pPr>
            <a:r>
              <a:rPr lang="es"/>
              <a:t>       SWI PRolog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7cac13190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7cac13190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7cac13190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7cac13190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CERVERA:</a:t>
            </a:r>
            <a:endParaRPr/>
          </a:p>
          <a:p>
            <a:pPr indent="0" lvl="0" marL="0" rtl="0" algn="l">
              <a:spcBef>
                <a:spcPts val="0"/>
              </a:spcBef>
              <a:spcAft>
                <a:spcPts val="0"/>
              </a:spcAft>
              <a:buNone/>
            </a:pPr>
            <a:r>
              <a:rPr lang="es"/>
              <a:t>Per eficiencia el codi es compila a codi maquina abstracte, de vegades influenciat per la maquina abstracta de Warren basada en registres.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Algunes implementacions utilitzen interpretació abstracta per obtenir informació de tipus i mode de predicats en temps de compilació, o compilar a codi màquina real per obtenir un alt rendiment.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Dissenyar mètodes d'implementació eficients per al codi PROLOG és un camp d'investigació activa a la comunitat de programació lògica, i en algunes implementacions s'utilitzen altres mètodes d'execució.</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Altres tècniques de execucio en algunes implementacions: binaritzacio de clausules i VM basades en piles.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7cac1319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7cac1319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GALAJAT: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925988"/>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2880"/>
              <a:t>Logical programming languages implementation</a:t>
            </a:r>
            <a:endParaRPr sz="2880"/>
          </a:p>
        </p:txBody>
      </p:sp>
      <p:sp>
        <p:nvSpPr>
          <p:cNvPr id="278" name="Google Shape;278;p13"/>
          <p:cNvSpPr txBox="1"/>
          <p:nvPr>
            <p:ph idx="1" type="subTitle"/>
          </p:nvPr>
        </p:nvSpPr>
        <p:spPr>
          <a:xfrm>
            <a:off x="824000" y="2798900"/>
            <a:ext cx="4255500" cy="6954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lang="es" sz="1642"/>
              <a:t>Speakers</a:t>
            </a:r>
            <a:r>
              <a:rPr lang="es" sz="1642"/>
              <a:t>: Joel Aumedes and Marc Cervera</a:t>
            </a:r>
            <a:endParaRPr sz="1642"/>
          </a:p>
        </p:txBody>
      </p:sp>
      <p:pic>
        <p:nvPicPr>
          <p:cNvPr id="279" name="Google Shape;279;p13"/>
          <p:cNvPicPr preferRelativeResize="0"/>
          <p:nvPr/>
        </p:nvPicPr>
        <p:blipFill>
          <a:blip r:embed="rId3">
            <a:alphaModFix/>
          </a:blip>
          <a:stretch>
            <a:fillRect/>
          </a:stretch>
        </p:blipFill>
        <p:spPr>
          <a:xfrm>
            <a:off x="1349325" y="3494299"/>
            <a:ext cx="3204850" cy="801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67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Term indexing</a:t>
            </a:r>
            <a:endParaRPr/>
          </a:p>
          <a:p>
            <a:pPr indent="0" lvl="0" marL="0" rtl="0" algn="l">
              <a:spcBef>
                <a:spcPts val="0"/>
              </a:spcBef>
              <a:spcAft>
                <a:spcPts val="0"/>
              </a:spcAft>
              <a:buNone/>
            </a:pPr>
            <a:r>
              <a:t/>
            </a:r>
            <a:endParaRPr/>
          </a:p>
        </p:txBody>
      </p:sp>
      <p:sp>
        <p:nvSpPr>
          <p:cNvPr id="335" name="Google Shape;335;p22"/>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Finding clauses that are unifiable with a term in a query is linear in the number of clauses.</a:t>
            </a:r>
            <a:endParaRPr sz="1200"/>
          </a:p>
          <a:p>
            <a:pPr indent="-304800" lvl="0" marL="457200" rtl="0" algn="l">
              <a:spcBef>
                <a:spcPts val="0"/>
              </a:spcBef>
              <a:spcAft>
                <a:spcPts val="0"/>
              </a:spcAft>
              <a:buSzPts val="1200"/>
              <a:buChar char="●"/>
            </a:pPr>
            <a:r>
              <a:rPr lang="es" sz="1200"/>
              <a:t>Term indexing uses a data structure that enables sub-linear-time lookups.</a:t>
            </a:r>
            <a:endParaRPr sz="1200"/>
          </a:p>
          <a:p>
            <a:pPr indent="-304800" lvl="0" marL="457200" rtl="0" algn="l">
              <a:spcBef>
                <a:spcPts val="0"/>
              </a:spcBef>
              <a:spcAft>
                <a:spcPts val="0"/>
              </a:spcAft>
              <a:buSzPts val="1200"/>
              <a:buChar char="●"/>
            </a:pPr>
            <a:r>
              <a:rPr lang="es" sz="1200"/>
              <a:t>Indexing only affects program performance, it does not affect semantics.</a:t>
            </a:r>
            <a:endParaRPr sz="1200"/>
          </a:p>
          <a:p>
            <a:pPr indent="-304800" lvl="0" marL="457200" rtl="0" algn="l">
              <a:spcBef>
                <a:spcPts val="0"/>
              </a:spcBef>
              <a:spcAft>
                <a:spcPts val="0"/>
              </a:spcAft>
              <a:buSzPts val="1200"/>
              <a:buChar char="●"/>
            </a:pPr>
            <a:r>
              <a:rPr lang="es" sz="1200"/>
              <a:t>Most PROLOGs only use indexing on the first term, as indexing on all terms is expensive, but techniques based on field-encoded words or superimposed codewords provide fast indexing across the full query and head.</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67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Hashing</a:t>
            </a:r>
            <a:endParaRPr/>
          </a:p>
          <a:p>
            <a:pPr indent="0" lvl="0" marL="0" rtl="0" algn="l">
              <a:spcBef>
                <a:spcPts val="0"/>
              </a:spcBef>
              <a:spcAft>
                <a:spcPts val="0"/>
              </a:spcAft>
              <a:buNone/>
            </a:pPr>
            <a:r>
              <a:t/>
            </a:r>
            <a:endParaRPr/>
          </a:p>
        </p:txBody>
      </p:sp>
      <p:sp>
        <p:nvSpPr>
          <p:cNvPr id="341" name="Google Shape;341;p23"/>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Some PROLOG systems, such as WIN-PROLOG and SWI-PROLOG, now implement hashing to help handle large datasets more efficiently.</a:t>
            </a:r>
            <a:endParaRPr sz="1200"/>
          </a:p>
          <a:p>
            <a:pPr indent="-304800" lvl="0" marL="457200" rtl="0" algn="l">
              <a:spcBef>
                <a:spcPts val="0"/>
              </a:spcBef>
              <a:spcAft>
                <a:spcPts val="0"/>
              </a:spcAft>
              <a:buSzPts val="1200"/>
              <a:buChar char="●"/>
            </a:pPr>
            <a:r>
              <a:rPr lang="es" sz="1200"/>
              <a:t>This tends to yield very large performance gain when working with large corpora such as WordNet.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67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Tabling</a:t>
            </a:r>
            <a:endParaRPr/>
          </a:p>
          <a:p>
            <a:pPr indent="0" lvl="0" marL="0" rtl="0" algn="l">
              <a:spcBef>
                <a:spcPts val="0"/>
              </a:spcBef>
              <a:spcAft>
                <a:spcPts val="0"/>
              </a:spcAft>
              <a:buNone/>
            </a:pPr>
            <a:r>
              <a:t/>
            </a:r>
            <a:endParaRPr/>
          </a:p>
        </p:txBody>
      </p:sp>
      <p:sp>
        <p:nvSpPr>
          <p:cNvPr id="347" name="Google Shape;347;p24"/>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Some PROLOG systems, implement a memoization method called </a:t>
            </a:r>
            <a:r>
              <a:rPr i="1" lang="es" sz="1200"/>
              <a:t>tabling</a:t>
            </a:r>
            <a:r>
              <a:rPr lang="es" sz="1200"/>
              <a:t>, which frees the user from manually storing intermediate results.</a:t>
            </a:r>
            <a:endParaRPr sz="1200"/>
          </a:p>
          <a:p>
            <a:pPr indent="-304800" lvl="0" marL="457200" rtl="0" algn="l">
              <a:spcBef>
                <a:spcPts val="0"/>
              </a:spcBef>
              <a:spcAft>
                <a:spcPts val="0"/>
              </a:spcAft>
              <a:buSzPts val="1200"/>
              <a:buChar char="●"/>
            </a:pPr>
            <a:r>
              <a:rPr lang="es" sz="1200"/>
              <a:t>Tabling is a space-time tradeoff, execution time can be reduced by using more memory to store intermediate results:</a:t>
            </a:r>
            <a:endParaRPr sz="1200"/>
          </a:p>
          <a:p>
            <a:pPr indent="-304800" lvl="1" marL="914400" rtl="0" algn="l">
              <a:spcBef>
                <a:spcPts val="0"/>
              </a:spcBef>
              <a:spcAft>
                <a:spcPts val="0"/>
              </a:spcAft>
              <a:buSzPts val="1200"/>
              <a:buChar char="○"/>
            </a:pPr>
            <a:r>
              <a:rPr lang="es" sz="1200"/>
              <a:t>Subgoals encountered in a query evaluation are maintained in a table, along with answers to these subgoals.</a:t>
            </a:r>
            <a:endParaRPr sz="1200"/>
          </a:p>
          <a:p>
            <a:pPr indent="-304800" lvl="1" marL="914400" rtl="0" algn="l">
              <a:spcBef>
                <a:spcPts val="0"/>
              </a:spcBef>
              <a:spcAft>
                <a:spcPts val="0"/>
              </a:spcAft>
              <a:buSzPts val="1200"/>
              <a:buChar char="○"/>
            </a:pPr>
            <a:r>
              <a:rPr lang="es" sz="1200"/>
              <a:t>If a subgoal is re-encountered, the evaluation reuses information from the table rather than re-performing resolution against program clauses.</a:t>
            </a:r>
            <a:endParaRPr sz="1200"/>
          </a:p>
          <a:p>
            <a:pPr indent="-304800" lvl="0" marL="457200" rtl="0" algn="l">
              <a:spcBef>
                <a:spcPts val="0"/>
              </a:spcBef>
              <a:spcAft>
                <a:spcPts val="0"/>
              </a:spcAft>
              <a:buSzPts val="1200"/>
              <a:buChar char="●"/>
            </a:pPr>
            <a:r>
              <a:rPr lang="es" sz="1200"/>
              <a:t>Tabling can be extended in various directions.</a:t>
            </a:r>
            <a:endParaRPr sz="1200"/>
          </a:p>
          <a:p>
            <a:pPr indent="-304800" lvl="1" marL="914400" rtl="0" algn="l">
              <a:spcBef>
                <a:spcPts val="0"/>
              </a:spcBef>
              <a:spcAft>
                <a:spcPts val="0"/>
              </a:spcAft>
              <a:buSzPts val="1200"/>
              <a:buChar char="○"/>
            </a:pPr>
            <a:r>
              <a:rPr lang="es" sz="1200"/>
              <a:t>It can support recursive predicates through SLG-resolution or linear tabling.</a:t>
            </a:r>
            <a:endParaRPr sz="1200"/>
          </a:p>
          <a:p>
            <a:pPr indent="-304800" lvl="1" marL="914400" rtl="0" algn="l">
              <a:spcBef>
                <a:spcPts val="0"/>
              </a:spcBef>
              <a:spcAft>
                <a:spcPts val="0"/>
              </a:spcAft>
              <a:buSzPts val="1200"/>
              <a:buChar char="○"/>
            </a:pPr>
            <a:r>
              <a:rPr lang="es" sz="1200"/>
              <a:t>In a multi-threaded PROLOG system tabling results could be kept private to a thread among all threads.</a:t>
            </a:r>
            <a:endParaRPr sz="1200"/>
          </a:p>
          <a:p>
            <a:pPr indent="-304800" lvl="1" marL="914400" rtl="0" algn="l">
              <a:spcBef>
                <a:spcPts val="0"/>
              </a:spcBef>
              <a:spcAft>
                <a:spcPts val="0"/>
              </a:spcAft>
              <a:buSzPts val="1200"/>
              <a:buChar char="○"/>
            </a:pPr>
            <a:r>
              <a:rPr lang="es" sz="1200"/>
              <a:t>And in incremental tabling, might react to changes.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443550"/>
            <a:ext cx="7030500" cy="82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Implementation in hardware</a:t>
            </a:r>
            <a:endParaRPr/>
          </a:p>
          <a:p>
            <a:pPr indent="0" lvl="0" marL="0" rtl="0" algn="l">
              <a:spcBef>
                <a:spcPts val="0"/>
              </a:spcBef>
              <a:spcAft>
                <a:spcPts val="0"/>
              </a:spcAft>
              <a:buNone/>
            </a:pPr>
            <a:r>
              <a:t/>
            </a:r>
            <a:endParaRPr/>
          </a:p>
        </p:txBody>
      </p:sp>
      <p:sp>
        <p:nvSpPr>
          <p:cNvPr id="353" name="Google Shape;353;p25"/>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During the fifth generation computer systems project, there attempt to implement PROLOG in hardware with the aim of achieving faster execution with dedicated architectures.</a:t>
            </a:r>
            <a:endParaRPr sz="1200"/>
          </a:p>
          <a:p>
            <a:pPr indent="-304800" lvl="0" marL="457200" rtl="0" algn="l">
              <a:spcBef>
                <a:spcPts val="0"/>
              </a:spcBef>
              <a:spcAft>
                <a:spcPts val="0"/>
              </a:spcAft>
              <a:buSzPts val="1200"/>
              <a:buChar char="●"/>
            </a:pPr>
            <a:r>
              <a:rPr lang="es" sz="1200"/>
              <a:t>Furthermore, PROLOG has a number of properties that may allow speed-up through parallel execution.</a:t>
            </a:r>
            <a:endParaRPr sz="1200"/>
          </a:p>
          <a:p>
            <a:pPr indent="-304800" lvl="0" marL="457200" rtl="0" algn="l">
              <a:spcBef>
                <a:spcPts val="0"/>
              </a:spcBef>
              <a:spcAft>
                <a:spcPts val="0"/>
              </a:spcAft>
              <a:buSzPts val="1200"/>
              <a:buChar char="●"/>
            </a:pPr>
            <a:r>
              <a:rPr lang="es" sz="1200"/>
              <a:t>A more recent approach has been to compile restricted PROLOG programs to a field programmable gate array (FPGA).</a:t>
            </a:r>
            <a:endParaRPr sz="1200"/>
          </a:p>
          <a:p>
            <a:pPr indent="-304800" lvl="1" marL="914400" rtl="0" algn="l">
              <a:spcBef>
                <a:spcPts val="0"/>
              </a:spcBef>
              <a:spcAft>
                <a:spcPts val="0"/>
              </a:spcAft>
              <a:buSzPts val="1200"/>
              <a:buChar char="○"/>
            </a:pPr>
            <a:r>
              <a:rPr lang="es" sz="1200"/>
              <a:t>FPGA is an integrated circuit designed to be configured by a customer or a </a:t>
            </a:r>
            <a:r>
              <a:rPr lang="es" sz="1200"/>
              <a:t>designer</a:t>
            </a:r>
            <a:r>
              <a:rPr lang="es" sz="1200"/>
              <a:t> after manufacturing.</a:t>
            </a:r>
            <a:endParaRPr sz="1200"/>
          </a:p>
          <a:p>
            <a:pPr indent="-304800" lvl="0" marL="457200" rtl="0" algn="l">
              <a:spcBef>
                <a:spcPts val="0"/>
              </a:spcBef>
              <a:spcAft>
                <a:spcPts val="0"/>
              </a:spcAft>
              <a:buSzPts val="1200"/>
              <a:buChar char="●"/>
            </a:pPr>
            <a:r>
              <a:rPr lang="es" sz="1200"/>
              <a:t>However, rapid progress in general-purpose hardware has consistently overtaken more specialised architectures.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Limitations </a:t>
            </a:r>
            <a:endParaRPr/>
          </a:p>
        </p:txBody>
      </p:sp>
      <p:sp>
        <p:nvSpPr>
          <p:cNvPr id="359" name="Google Shape;359;p26"/>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PROLOG and other logic programming languages have not had a significant impact on the computer industry in general.</a:t>
            </a:r>
            <a:endParaRPr sz="1200"/>
          </a:p>
          <a:p>
            <a:pPr indent="-304800" lvl="0" marL="457200" rtl="0" algn="l">
              <a:spcBef>
                <a:spcPts val="0"/>
              </a:spcBef>
              <a:spcAft>
                <a:spcPts val="0"/>
              </a:spcAft>
              <a:buSzPts val="1200"/>
              <a:buChar char="●"/>
            </a:pPr>
            <a:r>
              <a:rPr lang="es" sz="1200"/>
              <a:t>Most apps are small by industrial standards.</a:t>
            </a:r>
            <a:endParaRPr sz="1200"/>
          </a:p>
          <a:p>
            <a:pPr indent="-304800" lvl="0" marL="457200" rtl="0" algn="l">
              <a:spcBef>
                <a:spcPts val="0"/>
              </a:spcBef>
              <a:spcAft>
                <a:spcPts val="0"/>
              </a:spcAft>
              <a:buSzPts val="1200"/>
              <a:buChar char="●"/>
            </a:pPr>
            <a:r>
              <a:rPr lang="es" sz="1200"/>
              <a:t>“Programming  in the large” is considered to be complicated because not all PROLOG compilers support modules (compatibility problems).</a:t>
            </a:r>
            <a:endParaRPr sz="1200"/>
          </a:p>
          <a:p>
            <a:pPr indent="-304800" lvl="0" marL="457200" rtl="0" algn="l">
              <a:spcBef>
                <a:spcPts val="0"/>
              </a:spcBef>
              <a:spcAft>
                <a:spcPts val="0"/>
              </a:spcAft>
              <a:buSzPts val="1200"/>
              <a:buChar char="●"/>
            </a:pPr>
            <a:r>
              <a:rPr lang="es" sz="1200"/>
              <a:t>Portability of PROLOG code </a:t>
            </a:r>
            <a:r>
              <a:rPr lang="es" sz="1200"/>
              <a:t>across</a:t>
            </a:r>
            <a:r>
              <a:rPr lang="es" sz="1200"/>
              <a:t> implementations</a:t>
            </a:r>
            <a:endParaRPr sz="1200"/>
          </a:p>
          <a:p>
            <a:pPr indent="-304800" lvl="0" marL="457200" rtl="0" algn="l">
              <a:spcBef>
                <a:spcPts val="0"/>
              </a:spcBef>
              <a:spcAft>
                <a:spcPts val="0"/>
              </a:spcAft>
              <a:buSzPts val="1200"/>
              <a:buChar char="●"/>
            </a:pPr>
            <a:r>
              <a:rPr lang="es" sz="1200"/>
              <a:t>Software developed in PROLOG has been criticised for having a high performance penalty.</a:t>
            </a:r>
            <a:endParaRPr sz="1200"/>
          </a:p>
          <a:p>
            <a:pPr indent="-304800" lvl="0" marL="457200" rtl="0" algn="l">
              <a:spcBef>
                <a:spcPts val="0"/>
              </a:spcBef>
              <a:spcAft>
                <a:spcPts val="0"/>
              </a:spcAft>
              <a:buSzPts val="1200"/>
              <a:buChar char="●"/>
            </a:pPr>
            <a:r>
              <a:rPr lang="es" sz="1200"/>
              <a:t>PROLOG is not pure declarative.</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Extensions</a:t>
            </a:r>
            <a:endParaRPr/>
          </a:p>
        </p:txBody>
      </p:sp>
      <p:sp>
        <p:nvSpPr>
          <p:cNvPr id="365" name="Google Shape;365;p27"/>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Various implementations have been developed from PROLOG to extend logic programming capabilities in numerous directions.</a:t>
            </a:r>
            <a:endParaRPr sz="1200"/>
          </a:p>
          <a:p>
            <a:pPr indent="-304800" lvl="1" marL="914400" rtl="0" algn="l">
              <a:spcBef>
                <a:spcPts val="0"/>
              </a:spcBef>
              <a:spcAft>
                <a:spcPts val="0"/>
              </a:spcAft>
              <a:buSzPts val="1200"/>
              <a:buChar char="○"/>
            </a:pPr>
            <a:r>
              <a:rPr lang="es" sz="1200"/>
              <a:t>The extensions are:</a:t>
            </a:r>
            <a:endParaRPr sz="1200"/>
          </a:p>
          <a:p>
            <a:pPr indent="-304800" lvl="2" marL="1371600" rtl="0" algn="l">
              <a:spcBef>
                <a:spcPts val="0"/>
              </a:spcBef>
              <a:spcAft>
                <a:spcPts val="0"/>
              </a:spcAft>
              <a:buSzPts val="1200"/>
              <a:buChar char="■"/>
            </a:pPr>
            <a:r>
              <a:rPr lang="es" sz="1200"/>
              <a:t>Types.</a:t>
            </a:r>
            <a:endParaRPr sz="1200"/>
          </a:p>
          <a:p>
            <a:pPr indent="-304800" lvl="2" marL="1371600" rtl="0" algn="l">
              <a:spcBef>
                <a:spcPts val="0"/>
              </a:spcBef>
              <a:spcAft>
                <a:spcPts val="0"/>
              </a:spcAft>
              <a:buSzPts val="1200"/>
              <a:buChar char="■"/>
            </a:pPr>
            <a:r>
              <a:rPr lang="es" sz="1200"/>
              <a:t>Modes.</a:t>
            </a:r>
            <a:endParaRPr sz="1200"/>
          </a:p>
          <a:p>
            <a:pPr indent="-304800" lvl="2" marL="1371600" rtl="0" algn="l">
              <a:spcBef>
                <a:spcPts val="0"/>
              </a:spcBef>
              <a:spcAft>
                <a:spcPts val="0"/>
              </a:spcAft>
              <a:buSzPts val="1200"/>
              <a:buChar char="■"/>
            </a:pPr>
            <a:r>
              <a:rPr lang="es" sz="1200"/>
              <a:t>Constraints.</a:t>
            </a:r>
            <a:endParaRPr sz="1200"/>
          </a:p>
          <a:p>
            <a:pPr indent="-304800" lvl="2" marL="1371600" rtl="0" algn="l">
              <a:spcBef>
                <a:spcPts val="0"/>
              </a:spcBef>
              <a:spcAft>
                <a:spcPts val="0"/>
              </a:spcAft>
              <a:buSzPts val="1200"/>
              <a:buChar char="■"/>
            </a:pPr>
            <a:r>
              <a:rPr lang="es" sz="1200"/>
              <a:t>Object-orientation.</a:t>
            </a:r>
            <a:endParaRPr sz="1200"/>
          </a:p>
          <a:p>
            <a:pPr indent="-304800" lvl="2" marL="1371600" rtl="0" algn="l">
              <a:spcBef>
                <a:spcPts val="0"/>
              </a:spcBef>
              <a:spcAft>
                <a:spcPts val="0"/>
              </a:spcAft>
              <a:buSzPts val="1200"/>
              <a:buChar char="■"/>
            </a:pPr>
            <a:r>
              <a:rPr lang="es" sz="1200"/>
              <a:t>Graphics.</a:t>
            </a:r>
            <a:endParaRPr sz="1200"/>
          </a:p>
          <a:p>
            <a:pPr indent="-304800" lvl="2" marL="1371600" rtl="0" algn="l">
              <a:spcBef>
                <a:spcPts val="0"/>
              </a:spcBef>
              <a:spcAft>
                <a:spcPts val="0"/>
              </a:spcAft>
              <a:buSzPts val="1200"/>
              <a:buChar char="■"/>
            </a:pPr>
            <a:r>
              <a:rPr lang="es" sz="1200"/>
              <a:t>Concurrency.</a:t>
            </a:r>
            <a:endParaRPr sz="1200"/>
          </a:p>
          <a:p>
            <a:pPr indent="-304800" lvl="2" marL="1371600" rtl="0" algn="l">
              <a:spcBef>
                <a:spcPts val="0"/>
              </a:spcBef>
              <a:spcAft>
                <a:spcPts val="0"/>
              </a:spcAft>
              <a:buSzPts val="1200"/>
              <a:buChar char="■"/>
            </a:pPr>
            <a:r>
              <a:rPr lang="es" sz="1200"/>
              <a:t>Web programming.</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Related languages</a:t>
            </a:r>
            <a:endParaRPr/>
          </a:p>
        </p:txBody>
      </p:sp>
      <p:sp>
        <p:nvSpPr>
          <p:cNvPr id="371" name="Google Shape;371;p28"/>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Gödel.</a:t>
            </a:r>
            <a:endParaRPr sz="1200"/>
          </a:p>
          <a:p>
            <a:pPr indent="-304800" lvl="0" marL="457200" rtl="0" algn="l">
              <a:spcBef>
                <a:spcPts val="0"/>
              </a:spcBef>
              <a:spcAft>
                <a:spcPts val="0"/>
              </a:spcAft>
              <a:buSzPts val="1200"/>
              <a:buChar char="●"/>
            </a:pPr>
            <a:r>
              <a:rPr lang="es" sz="1200"/>
              <a:t>Visual prolog.</a:t>
            </a:r>
            <a:endParaRPr sz="1200"/>
          </a:p>
          <a:p>
            <a:pPr indent="-304800" lvl="0" marL="457200" rtl="0" algn="l">
              <a:spcBef>
                <a:spcPts val="0"/>
              </a:spcBef>
              <a:spcAft>
                <a:spcPts val="0"/>
              </a:spcAft>
              <a:buSzPts val="1200"/>
              <a:buChar char="●"/>
            </a:pPr>
            <a:r>
              <a:rPr lang="es" sz="1200"/>
              <a:t>Datalog.</a:t>
            </a:r>
            <a:endParaRPr sz="1200"/>
          </a:p>
          <a:p>
            <a:pPr indent="-304800" lvl="0" marL="457200" rtl="0" algn="l">
              <a:spcBef>
                <a:spcPts val="0"/>
              </a:spcBef>
              <a:spcAft>
                <a:spcPts val="0"/>
              </a:spcAft>
              <a:buSzPts val="1200"/>
              <a:buChar char="●"/>
            </a:pPr>
            <a:r>
              <a:rPr lang="es" sz="1200"/>
              <a:t>Mercury.</a:t>
            </a:r>
            <a:endParaRPr sz="1200"/>
          </a:p>
          <a:p>
            <a:pPr indent="-304800" lvl="0" marL="457200" rtl="0" algn="l">
              <a:spcBef>
                <a:spcPts val="0"/>
              </a:spcBef>
              <a:spcAft>
                <a:spcPts val="0"/>
              </a:spcAft>
              <a:buSzPts val="1200"/>
              <a:buChar char="●"/>
            </a:pPr>
            <a:r>
              <a:rPr lang="es" sz="1200"/>
              <a:t>Planner (PROLOG is a subset of Planner).</a:t>
            </a:r>
            <a:endParaRPr sz="1200"/>
          </a:p>
          <a:p>
            <a:pPr indent="-304800" lvl="0" marL="457200" rtl="0" algn="l">
              <a:spcBef>
                <a:spcPts val="0"/>
              </a:spcBef>
              <a:spcAft>
                <a:spcPts val="0"/>
              </a:spcAft>
              <a:buSzPts val="1200"/>
              <a:buChar char="●"/>
            </a:pPr>
            <a:r>
              <a:rPr lang="es" sz="1200"/>
              <a:t>GraphTalk (is a </a:t>
            </a:r>
            <a:r>
              <a:rPr lang="es" sz="1200"/>
              <a:t>proprietary</a:t>
            </a:r>
            <a:r>
              <a:rPr lang="es" sz="1200"/>
              <a:t> implementation of WAM’s, with additional object-oriented properties.)</a:t>
            </a:r>
            <a:endParaRPr sz="1200"/>
          </a:p>
          <a:p>
            <a:pPr indent="-304800" lvl="0" marL="457200" rtl="0" algn="l">
              <a:spcBef>
                <a:spcPts val="0"/>
              </a:spcBef>
              <a:spcAft>
                <a:spcPts val="0"/>
              </a:spcAft>
              <a:buSzPts val="1200"/>
              <a:buChar char="●"/>
            </a:pPr>
            <a:r>
              <a:rPr lang="es" sz="1200"/>
              <a:t>AgentSpeak.</a:t>
            </a:r>
            <a:endParaRPr sz="1200"/>
          </a:p>
          <a:p>
            <a:pPr indent="-304800" lvl="0" marL="457200" rtl="0" algn="l">
              <a:spcBef>
                <a:spcPts val="0"/>
              </a:spcBef>
              <a:spcAft>
                <a:spcPts val="0"/>
              </a:spcAft>
              <a:buSzPts val="1200"/>
              <a:buChar char="●"/>
            </a:pPr>
            <a:r>
              <a:rPr lang="es" sz="1200"/>
              <a:t>Erlang.</a:t>
            </a:r>
            <a:endParaRPr sz="1200"/>
          </a:p>
          <a:p>
            <a:pPr indent="-304800" lvl="0" marL="457200" rtl="0" algn="l">
              <a:spcBef>
                <a:spcPts val="0"/>
              </a:spcBef>
              <a:spcAft>
                <a:spcPts val="0"/>
              </a:spcAft>
              <a:buSzPts val="1200"/>
              <a:buChar char="●"/>
            </a:pPr>
            <a:r>
              <a:rPr lang="es" sz="1200"/>
              <a:t>Pilog.</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Index of contents</a:t>
            </a:r>
            <a:endParaRPr/>
          </a:p>
        </p:txBody>
      </p:sp>
      <p:sp>
        <p:nvSpPr>
          <p:cNvPr id="285" name="Google Shape;285;p14"/>
          <p:cNvSpPr txBox="1"/>
          <p:nvPr>
            <p:ph idx="1" type="body"/>
          </p:nvPr>
        </p:nvSpPr>
        <p:spPr>
          <a:xfrm>
            <a:off x="1303800" y="1269675"/>
            <a:ext cx="7030500" cy="3441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s" sz="1200"/>
              <a:t>Introduction</a:t>
            </a:r>
            <a:endParaRPr sz="1200"/>
          </a:p>
          <a:p>
            <a:pPr indent="-304800" lvl="0" marL="457200" rtl="0" algn="l">
              <a:spcBef>
                <a:spcPts val="0"/>
              </a:spcBef>
              <a:spcAft>
                <a:spcPts val="0"/>
              </a:spcAft>
              <a:buSzPts val="1200"/>
              <a:buAutoNum type="arabicPeriod"/>
            </a:pPr>
            <a:r>
              <a:rPr lang="es" sz="1200"/>
              <a:t>PROLOG, compiled or interpreted?</a:t>
            </a:r>
            <a:endParaRPr sz="1200"/>
          </a:p>
          <a:p>
            <a:pPr indent="-304800" lvl="0" marL="457200" rtl="0" algn="l">
              <a:spcBef>
                <a:spcPts val="0"/>
              </a:spcBef>
              <a:spcAft>
                <a:spcPts val="0"/>
              </a:spcAft>
              <a:buSzPts val="1200"/>
              <a:buAutoNum type="arabicPeriod"/>
            </a:pPr>
            <a:r>
              <a:rPr lang="es" sz="1200"/>
              <a:t>PROLOG’s interpreter program</a:t>
            </a:r>
            <a:endParaRPr sz="1200"/>
          </a:p>
          <a:p>
            <a:pPr indent="-304800" lvl="0" marL="457200" rtl="0" algn="l">
              <a:spcBef>
                <a:spcPts val="0"/>
              </a:spcBef>
              <a:spcAft>
                <a:spcPts val="0"/>
              </a:spcAft>
              <a:buSzPts val="1200"/>
              <a:buAutoNum type="arabicPeriod"/>
            </a:pPr>
            <a:r>
              <a:rPr lang="es" sz="1200"/>
              <a:t>PROLOG’s implementation:</a:t>
            </a:r>
            <a:endParaRPr sz="1200"/>
          </a:p>
          <a:p>
            <a:pPr indent="-304800" lvl="1" marL="914400" rtl="0" algn="l">
              <a:spcBef>
                <a:spcPts val="0"/>
              </a:spcBef>
              <a:spcAft>
                <a:spcPts val="0"/>
              </a:spcAft>
              <a:buSzPts val="1200"/>
              <a:buAutoNum type="arabicPeriod"/>
            </a:pPr>
            <a:r>
              <a:rPr lang="es" sz="1200"/>
              <a:t>ISO PROLOG</a:t>
            </a:r>
            <a:endParaRPr sz="1200"/>
          </a:p>
          <a:p>
            <a:pPr indent="-304800" lvl="1" marL="914400" rtl="0" algn="l">
              <a:spcBef>
                <a:spcPts val="0"/>
              </a:spcBef>
              <a:spcAft>
                <a:spcPts val="0"/>
              </a:spcAft>
              <a:buSzPts val="1200"/>
              <a:buAutoNum type="arabicPeriod"/>
            </a:pPr>
            <a:r>
              <a:rPr lang="es" sz="1200"/>
              <a:t>Compilation</a:t>
            </a:r>
            <a:endParaRPr sz="1200"/>
          </a:p>
          <a:p>
            <a:pPr indent="-304800" lvl="1" marL="914400" rtl="0" algn="l">
              <a:spcBef>
                <a:spcPts val="0"/>
              </a:spcBef>
              <a:spcAft>
                <a:spcPts val="0"/>
              </a:spcAft>
              <a:buSzPts val="1200"/>
              <a:buAutoNum type="arabicPeriod"/>
            </a:pPr>
            <a:r>
              <a:rPr lang="es" sz="1200"/>
              <a:t>Tail recursion</a:t>
            </a:r>
            <a:endParaRPr sz="1200"/>
          </a:p>
          <a:p>
            <a:pPr indent="-304800" lvl="1" marL="914400" rtl="0" algn="l">
              <a:spcBef>
                <a:spcPts val="0"/>
              </a:spcBef>
              <a:spcAft>
                <a:spcPts val="0"/>
              </a:spcAft>
              <a:buSzPts val="1200"/>
              <a:buAutoNum type="arabicPeriod"/>
            </a:pPr>
            <a:r>
              <a:rPr lang="es" sz="1200"/>
              <a:t>Term indexing</a:t>
            </a:r>
            <a:endParaRPr sz="1200"/>
          </a:p>
          <a:p>
            <a:pPr indent="-304800" lvl="1" marL="914400" rtl="0" algn="l">
              <a:spcBef>
                <a:spcPts val="0"/>
              </a:spcBef>
              <a:spcAft>
                <a:spcPts val="0"/>
              </a:spcAft>
              <a:buSzPts val="1200"/>
              <a:buAutoNum type="arabicPeriod"/>
            </a:pPr>
            <a:r>
              <a:rPr lang="es" sz="1200"/>
              <a:t>Hashing</a:t>
            </a:r>
            <a:endParaRPr sz="1200"/>
          </a:p>
          <a:p>
            <a:pPr indent="-304800" lvl="1" marL="914400" rtl="0" algn="l">
              <a:spcBef>
                <a:spcPts val="0"/>
              </a:spcBef>
              <a:spcAft>
                <a:spcPts val="0"/>
              </a:spcAft>
              <a:buSzPts val="1200"/>
              <a:buAutoNum type="arabicPeriod"/>
            </a:pPr>
            <a:r>
              <a:rPr lang="es" sz="1200"/>
              <a:t>Tabling</a:t>
            </a:r>
            <a:endParaRPr sz="1200"/>
          </a:p>
          <a:p>
            <a:pPr indent="-304800" lvl="1" marL="914400" rtl="0" algn="l">
              <a:spcBef>
                <a:spcPts val="0"/>
              </a:spcBef>
              <a:spcAft>
                <a:spcPts val="0"/>
              </a:spcAft>
              <a:buSzPts val="1200"/>
              <a:buAutoNum type="arabicPeriod"/>
            </a:pPr>
            <a:r>
              <a:rPr lang="es" sz="1200"/>
              <a:t>Implementation in hardware</a:t>
            </a:r>
            <a:endParaRPr sz="1200"/>
          </a:p>
          <a:p>
            <a:pPr indent="-304800" lvl="0" marL="457200" rtl="0" algn="l">
              <a:spcBef>
                <a:spcPts val="0"/>
              </a:spcBef>
              <a:spcAft>
                <a:spcPts val="0"/>
              </a:spcAft>
              <a:buSzPts val="1200"/>
              <a:buAutoNum type="arabicPeriod"/>
            </a:pPr>
            <a:r>
              <a:rPr lang="es" sz="1200"/>
              <a:t>Limitations</a:t>
            </a:r>
            <a:endParaRPr sz="1200"/>
          </a:p>
          <a:p>
            <a:pPr indent="-304800" lvl="0" marL="457200" rtl="0" algn="l">
              <a:spcBef>
                <a:spcPts val="0"/>
              </a:spcBef>
              <a:spcAft>
                <a:spcPts val="0"/>
              </a:spcAft>
              <a:buSzPts val="1200"/>
              <a:buAutoNum type="arabicPeriod"/>
            </a:pPr>
            <a:r>
              <a:rPr lang="es" sz="1200"/>
              <a:t>Extensions</a:t>
            </a:r>
            <a:endParaRPr sz="1200"/>
          </a:p>
          <a:p>
            <a:pPr indent="-304800" lvl="0" marL="457200" rtl="0" algn="l">
              <a:spcBef>
                <a:spcPts val="0"/>
              </a:spcBef>
              <a:spcAft>
                <a:spcPts val="0"/>
              </a:spcAft>
              <a:buSzPts val="1200"/>
              <a:buAutoNum type="arabicPeriod"/>
            </a:pPr>
            <a:r>
              <a:rPr lang="es" sz="1200"/>
              <a:t>Related languages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Introduction</a:t>
            </a:r>
            <a:endParaRPr/>
          </a:p>
        </p:txBody>
      </p:sp>
      <p:sp>
        <p:nvSpPr>
          <p:cNvPr id="291" name="Google Shape;291;p15"/>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11150" lvl="0" marL="457200" rtl="0" algn="just">
              <a:spcBef>
                <a:spcPts val="0"/>
              </a:spcBef>
              <a:spcAft>
                <a:spcPts val="0"/>
              </a:spcAft>
              <a:buSzPts val="1300"/>
              <a:buChar char="●"/>
            </a:pPr>
            <a:r>
              <a:rPr lang="es"/>
              <a:t>The implementation of a programming language is which provides a way to execute a program in a concrete combination of software and hardware.</a:t>
            </a:r>
            <a:endParaRPr/>
          </a:p>
          <a:p>
            <a:pPr indent="-311150" lvl="0" marL="457200" rtl="0" algn="just">
              <a:spcBef>
                <a:spcPts val="0"/>
              </a:spcBef>
              <a:spcAft>
                <a:spcPts val="0"/>
              </a:spcAft>
              <a:buSzPts val="1300"/>
              <a:buChar char="●"/>
            </a:pPr>
            <a:r>
              <a:rPr lang="es"/>
              <a:t>There exist two ways of implement a programming language:</a:t>
            </a:r>
            <a:endParaRPr/>
          </a:p>
          <a:p>
            <a:pPr indent="-311150" lvl="1" marL="914400" rtl="0" algn="just">
              <a:spcBef>
                <a:spcPts val="0"/>
              </a:spcBef>
              <a:spcAft>
                <a:spcPts val="0"/>
              </a:spcAft>
              <a:buSzPts val="1300"/>
              <a:buChar char="○"/>
            </a:pPr>
            <a:r>
              <a:rPr lang="es" sz="1300"/>
              <a:t>Compilation: Process that translates a program written in a programming language to another equivalent programming language.</a:t>
            </a:r>
            <a:endParaRPr sz="1300"/>
          </a:p>
          <a:p>
            <a:pPr indent="-311150" lvl="1" marL="914400" rtl="0" algn="just">
              <a:spcBef>
                <a:spcPts val="0"/>
              </a:spcBef>
              <a:spcAft>
                <a:spcPts val="0"/>
              </a:spcAft>
              <a:buSzPts val="1300"/>
              <a:buChar char="○"/>
            </a:pPr>
            <a:r>
              <a:rPr lang="es" sz="1300"/>
              <a:t>Interpretation: Is a meanings assignation to the well-formed formulas of a formal language.</a:t>
            </a:r>
            <a:endParaRPr sz="1300"/>
          </a:p>
          <a:p>
            <a:pPr indent="-311150" lvl="0" marL="457200" rtl="0" algn="just">
              <a:spcBef>
                <a:spcPts val="0"/>
              </a:spcBef>
              <a:spcAft>
                <a:spcPts val="0"/>
              </a:spcAft>
              <a:buSzPts val="1300"/>
              <a:buChar char="●"/>
            </a:pPr>
            <a:r>
              <a:rPr lang="es"/>
              <a:t>We’re going to focus on PROLOG to perform this lecture.</a:t>
            </a:r>
            <a:endParaRPr/>
          </a:p>
          <a:p>
            <a:pPr indent="-311150" lvl="0" marL="457200" rtl="0" algn="just">
              <a:spcBef>
                <a:spcPts val="0"/>
              </a:spcBef>
              <a:spcAft>
                <a:spcPts val="0"/>
              </a:spcAft>
              <a:buSzPts val="1300"/>
              <a:buChar char="●"/>
            </a:pPr>
            <a:r>
              <a:rPr lang="es"/>
              <a:t>PROLOG is a logic programming language associated wit AI and computational linguistics.</a:t>
            </a:r>
            <a:endParaRPr/>
          </a:p>
          <a:p>
            <a:pPr indent="-311150" lvl="0" marL="457200" rtl="0" algn="just">
              <a:spcBef>
                <a:spcPts val="0"/>
              </a:spcBef>
              <a:spcAft>
                <a:spcPts val="0"/>
              </a:spcAft>
              <a:buSzPts val="1300"/>
              <a:buChar char="●"/>
            </a:pPr>
            <a:r>
              <a:rPr lang="es"/>
              <a:t>PROLOG has its roots in CP1, and unlike many other programming languages, PROLOG is intended as a declarative programming language.</a:t>
            </a:r>
            <a:endParaRPr/>
          </a:p>
          <a:p>
            <a:pPr indent="-311150" lvl="0" marL="457200" rtl="0" algn="just">
              <a:spcBef>
                <a:spcPts val="0"/>
              </a:spcBef>
              <a:spcAft>
                <a:spcPts val="0"/>
              </a:spcAft>
              <a:buSzPts val="1300"/>
              <a:buChar char="●"/>
            </a:pPr>
            <a:r>
              <a:rPr lang="es"/>
              <a:t>Logical programming is a programming paradigm which is based on formal logic.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295" name="Shape 295"/>
        <p:cNvGrpSpPr/>
        <p:nvPr/>
      </p:nvGrpSpPr>
      <p:grpSpPr>
        <a:xfrm>
          <a:off x="0" y="0"/>
          <a:ext cx="0" cy="0"/>
          <a:chOff x="0" y="0"/>
          <a:chExt cx="0" cy="0"/>
        </a:xfrm>
      </p:grpSpPr>
      <p:pic>
        <p:nvPicPr>
          <p:cNvPr id="296" name="Google Shape;296;p16"/>
          <p:cNvPicPr preferRelativeResize="0"/>
          <p:nvPr/>
        </p:nvPicPr>
        <p:blipFill>
          <a:blip r:embed="rId3">
            <a:alphaModFix/>
          </a:blip>
          <a:stretch>
            <a:fillRect/>
          </a:stretch>
        </p:blipFill>
        <p:spPr>
          <a:xfrm>
            <a:off x="1202594" y="1110253"/>
            <a:ext cx="6738808" cy="292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PROLOG, compiled or interpreted?</a:t>
            </a:r>
            <a:endParaRPr/>
          </a:p>
        </p:txBody>
      </p:sp>
      <p:sp>
        <p:nvSpPr>
          <p:cNvPr id="302" name="Google Shape;302;p17"/>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The first PROLOG implementation was completed in 1972 using the compiler of ALGOL W programming language, based on a proposal for ALGOL X by Nikla Wirth and Tony Hoare and the actual basic aspects of the </a:t>
            </a:r>
            <a:r>
              <a:rPr lang="es" sz="1200"/>
              <a:t>language were concluded un 1973.</a:t>
            </a:r>
            <a:endParaRPr sz="1200"/>
          </a:p>
          <a:p>
            <a:pPr indent="-304800" lvl="0" marL="457200" rtl="0" algn="l">
              <a:spcBef>
                <a:spcPts val="0"/>
              </a:spcBef>
              <a:spcAft>
                <a:spcPts val="0"/>
              </a:spcAft>
              <a:buSzPts val="1200"/>
              <a:buChar char="●"/>
            </a:pPr>
            <a:r>
              <a:rPr lang="es" sz="1200"/>
              <a:t>Hence, PROLOG is a compiled language.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PROLOG’s interpreter program</a:t>
            </a:r>
            <a:endParaRPr/>
          </a:p>
        </p:txBody>
      </p:sp>
      <p:pic>
        <p:nvPicPr>
          <p:cNvPr id="308" name="Google Shape;308;p18"/>
          <p:cNvPicPr preferRelativeResize="0"/>
          <p:nvPr/>
        </p:nvPicPr>
        <p:blipFill>
          <a:blip r:embed="rId3">
            <a:alphaModFix/>
          </a:blip>
          <a:stretch>
            <a:fillRect/>
          </a:stretch>
        </p:blipFill>
        <p:spPr>
          <a:xfrm>
            <a:off x="1303800" y="1673007"/>
            <a:ext cx="2438400" cy="1143000"/>
          </a:xfrm>
          <a:prstGeom prst="rect">
            <a:avLst/>
          </a:prstGeom>
          <a:noFill/>
          <a:ln>
            <a:noFill/>
          </a:ln>
        </p:spPr>
      </p:pic>
      <p:pic>
        <p:nvPicPr>
          <p:cNvPr id="309" name="Google Shape;309;p18"/>
          <p:cNvPicPr preferRelativeResize="0"/>
          <p:nvPr/>
        </p:nvPicPr>
        <p:blipFill>
          <a:blip r:embed="rId4">
            <a:alphaModFix/>
          </a:blip>
          <a:stretch>
            <a:fillRect/>
          </a:stretch>
        </p:blipFill>
        <p:spPr>
          <a:xfrm>
            <a:off x="2933700" y="3413900"/>
            <a:ext cx="3276600" cy="1143000"/>
          </a:xfrm>
          <a:prstGeom prst="rect">
            <a:avLst/>
          </a:prstGeom>
          <a:noFill/>
          <a:ln>
            <a:noFill/>
          </a:ln>
        </p:spPr>
      </p:pic>
      <p:pic>
        <p:nvPicPr>
          <p:cNvPr id="310" name="Google Shape;310;p18"/>
          <p:cNvPicPr preferRelativeResize="0"/>
          <p:nvPr/>
        </p:nvPicPr>
        <p:blipFill>
          <a:blip r:embed="rId5">
            <a:alphaModFix/>
          </a:blip>
          <a:stretch>
            <a:fillRect/>
          </a:stretch>
        </p:blipFill>
        <p:spPr>
          <a:xfrm>
            <a:off x="5975625" y="1524121"/>
            <a:ext cx="1440750" cy="144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67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ISO PROLOG</a:t>
            </a:r>
            <a:endParaRPr/>
          </a:p>
        </p:txBody>
      </p:sp>
      <p:sp>
        <p:nvSpPr>
          <p:cNvPr id="316" name="Google Shape;316;p19"/>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ISO = International organization of standarization.</a:t>
            </a:r>
            <a:endParaRPr sz="1200"/>
          </a:p>
          <a:p>
            <a:pPr indent="-304800" lvl="0" marL="457200" rtl="0" algn="l">
              <a:spcBef>
                <a:spcPts val="0"/>
              </a:spcBef>
              <a:spcAft>
                <a:spcPts val="0"/>
              </a:spcAft>
              <a:buSzPts val="1200"/>
              <a:buChar char="●"/>
            </a:pPr>
            <a:r>
              <a:rPr lang="es" sz="1200"/>
              <a:t>The ISO PROLOG has two parts:</a:t>
            </a:r>
            <a:endParaRPr sz="1200"/>
          </a:p>
          <a:p>
            <a:pPr indent="-304800" lvl="1" marL="914400" rtl="0" algn="l">
              <a:spcBef>
                <a:spcPts val="0"/>
              </a:spcBef>
              <a:spcAft>
                <a:spcPts val="0"/>
              </a:spcAft>
              <a:buSzPts val="1200"/>
              <a:buChar char="○"/>
            </a:pPr>
            <a:r>
              <a:rPr lang="es" sz="1200"/>
              <a:t>ISO/IEC 13211-1:</a:t>
            </a:r>
            <a:endParaRPr sz="1200"/>
          </a:p>
          <a:p>
            <a:pPr indent="-304800" lvl="2" marL="1371600" rtl="0" algn="l">
              <a:spcBef>
                <a:spcPts val="0"/>
              </a:spcBef>
              <a:spcAft>
                <a:spcPts val="0"/>
              </a:spcAft>
              <a:buSzPts val="1200"/>
              <a:buChar char="■"/>
            </a:pPr>
            <a:r>
              <a:rPr lang="es" sz="1200"/>
              <a:t>Published in 1995.</a:t>
            </a:r>
            <a:endParaRPr sz="1200"/>
          </a:p>
          <a:p>
            <a:pPr indent="-304800" lvl="2" marL="1371600" rtl="0" algn="l">
              <a:spcBef>
                <a:spcPts val="0"/>
              </a:spcBef>
              <a:spcAft>
                <a:spcPts val="0"/>
              </a:spcAft>
              <a:buSzPts val="1200"/>
              <a:buChar char="■"/>
            </a:pPr>
            <a:r>
              <a:rPr lang="es" sz="1200"/>
              <a:t>As a target: </a:t>
            </a:r>
            <a:r>
              <a:rPr lang="es" sz="1200"/>
              <a:t>standardize</a:t>
            </a:r>
            <a:r>
              <a:rPr lang="es" sz="1200"/>
              <a:t> the existing practices of the many implementations of the core elements of PROLOG.</a:t>
            </a:r>
            <a:endParaRPr sz="1200"/>
          </a:p>
          <a:p>
            <a:pPr indent="-304800" lvl="1" marL="914400" rtl="0" algn="l">
              <a:spcBef>
                <a:spcPts val="0"/>
              </a:spcBef>
              <a:spcAft>
                <a:spcPts val="0"/>
              </a:spcAft>
              <a:buSzPts val="1200"/>
              <a:buChar char="○"/>
            </a:pPr>
            <a:r>
              <a:rPr lang="es" sz="1200"/>
              <a:t>ISO/IEC 13211-2:</a:t>
            </a:r>
            <a:endParaRPr sz="1200"/>
          </a:p>
          <a:p>
            <a:pPr indent="-304800" lvl="2" marL="1371600" rtl="0" algn="l">
              <a:spcBef>
                <a:spcPts val="0"/>
              </a:spcBef>
              <a:spcAft>
                <a:spcPts val="0"/>
              </a:spcAft>
              <a:buSzPts val="1200"/>
              <a:buChar char="■"/>
            </a:pPr>
            <a:r>
              <a:rPr lang="es" sz="1200"/>
              <a:t>Published in 2000.</a:t>
            </a:r>
            <a:endParaRPr sz="1200"/>
          </a:p>
          <a:p>
            <a:pPr indent="-304800" lvl="2" marL="1371600" rtl="0" algn="l">
              <a:spcBef>
                <a:spcPts val="0"/>
              </a:spcBef>
              <a:spcAft>
                <a:spcPts val="0"/>
              </a:spcAft>
              <a:buSzPts val="1200"/>
              <a:buChar char="■"/>
            </a:pPr>
            <a:r>
              <a:rPr lang="es" sz="1200"/>
              <a:t>Adds support for the modules to the standard</a:t>
            </a:r>
            <a:endParaRPr sz="1200"/>
          </a:p>
        </p:txBody>
      </p:sp>
      <p:pic>
        <p:nvPicPr>
          <p:cNvPr id="317" name="Google Shape;317;p19"/>
          <p:cNvPicPr preferRelativeResize="0"/>
          <p:nvPr/>
        </p:nvPicPr>
        <p:blipFill>
          <a:blip r:embed="rId3">
            <a:alphaModFix/>
          </a:blip>
          <a:stretch>
            <a:fillRect/>
          </a:stretch>
        </p:blipFill>
        <p:spPr>
          <a:xfrm>
            <a:off x="6194150" y="1269675"/>
            <a:ext cx="1645575" cy="151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67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Compilation</a:t>
            </a:r>
            <a:endParaRPr/>
          </a:p>
          <a:p>
            <a:pPr indent="0" lvl="0" marL="0" rtl="0" algn="l">
              <a:spcBef>
                <a:spcPts val="0"/>
              </a:spcBef>
              <a:spcAft>
                <a:spcPts val="0"/>
              </a:spcAft>
              <a:buNone/>
            </a:pPr>
            <a:r>
              <a:t/>
            </a:r>
            <a:endParaRPr/>
          </a:p>
        </p:txBody>
      </p:sp>
      <p:sp>
        <p:nvSpPr>
          <p:cNvPr id="323" name="Google Shape;323;p20"/>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For efficiency, PROLOG code is typically compiled to abstract machine code, often influenced by the register-based Warren abstract machine instruction set.</a:t>
            </a:r>
            <a:endParaRPr sz="1200"/>
          </a:p>
          <a:p>
            <a:pPr indent="-304800" lvl="0" marL="457200" rtl="0" algn="l">
              <a:spcBef>
                <a:spcPts val="0"/>
              </a:spcBef>
              <a:spcAft>
                <a:spcPts val="0"/>
              </a:spcAft>
              <a:buSzPts val="1200"/>
              <a:buChar char="●"/>
            </a:pPr>
            <a:r>
              <a:rPr lang="es" sz="1200"/>
              <a:t>Some implementations employ abstract interpretation to derive type and mode information of predicates at compile time, or compile to real machine code for high performance.</a:t>
            </a:r>
            <a:endParaRPr sz="1200"/>
          </a:p>
          <a:p>
            <a:pPr indent="-304800" lvl="0" marL="457200" rtl="0" algn="l">
              <a:spcBef>
                <a:spcPts val="0"/>
              </a:spcBef>
              <a:spcAft>
                <a:spcPts val="0"/>
              </a:spcAft>
              <a:buSzPts val="1200"/>
              <a:buChar char="●"/>
            </a:pPr>
            <a:r>
              <a:rPr lang="es" sz="1200"/>
              <a:t>Devising efficient implementation methods for PROLOG code is a field of active research in the logic programming community, and various other execution methods are employed in some implementations.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67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PROLOG’s implementation: Tail recursion</a:t>
            </a:r>
            <a:endParaRPr/>
          </a:p>
          <a:p>
            <a:pPr indent="0" lvl="0" marL="0" rtl="0" algn="l">
              <a:spcBef>
                <a:spcPts val="0"/>
              </a:spcBef>
              <a:spcAft>
                <a:spcPts val="0"/>
              </a:spcAft>
              <a:buNone/>
            </a:pPr>
            <a:r>
              <a:t/>
            </a:r>
            <a:endParaRPr/>
          </a:p>
        </p:txBody>
      </p:sp>
      <p:sp>
        <p:nvSpPr>
          <p:cNvPr id="329" name="Google Shape;329;p21"/>
          <p:cNvSpPr txBox="1"/>
          <p:nvPr>
            <p:ph idx="1" type="body"/>
          </p:nvPr>
        </p:nvSpPr>
        <p:spPr>
          <a:xfrm>
            <a:off x="1303800" y="1269675"/>
            <a:ext cx="7030500" cy="3441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s" sz="1200"/>
              <a:t>PROLOG systems typically implement a well-known optimization method called tail call optimization for deterministic predicates exhibiting tail recursion or, more generally, tail calls: A clause’s stack frame is discarded before performing a call in a tail position.</a:t>
            </a:r>
            <a:endParaRPr sz="1200"/>
          </a:p>
          <a:p>
            <a:pPr indent="-304800" lvl="1" marL="914400" rtl="0" algn="l">
              <a:spcBef>
                <a:spcPts val="0"/>
              </a:spcBef>
              <a:spcAft>
                <a:spcPts val="0"/>
              </a:spcAft>
              <a:buSzPts val="1200"/>
              <a:buChar char="○"/>
            </a:pPr>
            <a:r>
              <a:rPr lang="es" sz="1200"/>
              <a:t>Tail calls can be implemented without adding a new stack frame to the call stack.</a:t>
            </a:r>
            <a:endParaRPr sz="1200"/>
          </a:p>
          <a:p>
            <a:pPr indent="-304800" lvl="1" marL="914400" rtl="0" algn="l">
              <a:spcBef>
                <a:spcPts val="0"/>
              </a:spcBef>
              <a:spcAft>
                <a:spcPts val="0"/>
              </a:spcAft>
              <a:buSzPts val="1200"/>
              <a:buChar char="○"/>
            </a:pPr>
            <a:r>
              <a:rPr lang="es" sz="1200"/>
              <a:t>Most of the frame of the current procedure is no longer needed, and can be replaced by the frame of the tail call, modified as appropriate.</a:t>
            </a:r>
            <a:endParaRPr sz="1200"/>
          </a:p>
          <a:p>
            <a:pPr indent="-304800" lvl="1" marL="914400" rtl="0" algn="l">
              <a:spcBef>
                <a:spcPts val="0"/>
              </a:spcBef>
              <a:spcAft>
                <a:spcPts val="0"/>
              </a:spcAft>
              <a:buSzPts val="1200"/>
              <a:buChar char="○"/>
            </a:pPr>
            <a:r>
              <a:rPr lang="es" sz="1200"/>
              <a:t>The program can then jump to the called subroutine.</a:t>
            </a:r>
            <a:endParaRPr sz="1200"/>
          </a:p>
          <a:p>
            <a:pPr indent="-304800" lvl="1" marL="914400" rtl="0" algn="l">
              <a:spcBef>
                <a:spcPts val="0"/>
              </a:spcBef>
              <a:spcAft>
                <a:spcPts val="0"/>
              </a:spcAft>
              <a:buSzPts val="1200"/>
              <a:buChar char="○"/>
            </a:pPr>
            <a:r>
              <a:rPr lang="es" sz="1200"/>
              <a:t>Producing such code instead of a standard sequence is called tail call optimization.</a:t>
            </a:r>
            <a:endParaRPr sz="1200"/>
          </a:p>
          <a:p>
            <a:pPr indent="-304800" lvl="0" marL="457200" rtl="0" algn="l">
              <a:spcBef>
                <a:spcPts val="0"/>
              </a:spcBef>
              <a:spcAft>
                <a:spcPts val="0"/>
              </a:spcAft>
              <a:buSzPts val="1200"/>
              <a:buChar char="●"/>
            </a:pPr>
            <a:r>
              <a:rPr lang="es" sz="1200"/>
              <a:t>Therefore, deterministic tail-recursive predicates are executed with constant stack space, like loops in other languages.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