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97308B-F9C4-4DA2-9302-6846F78BD865}">
  <a:tblStyle styleId="{7997308B-F9C4-4DA2-9302-6846F78BD8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 </a:t>
            </a:r>
            <a:endParaRPr/>
          </a:p>
          <a:p>
            <a:pPr indent="0" lvl="0" marL="0" rtl="0" algn="l">
              <a:spcBef>
                <a:spcPts val="0"/>
              </a:spcBef>
              <a:spcAft>
                <a:spcPts val="0"/>
              </a:spcAft>
              <a:buNone/>
            </a:pPr>
            <a:r>
              <a:rPr lang="es"/>
              <a:t>Presentar els oradors, el tema esollit i remarcar que ens centrarem amb un llenguatge de programacio logica (PROLOG) perque es el mes comú.</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7cac13190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7cac13190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Trobar clàusules que siguin unificables amb un terme en una consulta és lineal en el nombre de clàusules. (arbre de resolucio -&gt; grafic linial)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indexació de termes utilitza una estructura de dades que permet cerques en temps sublineal.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indexació només afecta el rendiment del programa, no afecta la semàntica.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majoria de PROLOGs només utilitzen la indexació en el primer terme, ja que la indexació de tots els termes és cara, però les tècniques basades en paraules codificades per camp o paraules de codi superposades proporcionen una indexació ràpida a tota la consulta i el cap.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7cac13190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7cac13190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Some PROLOG systems, such as WIN-PROLOG and SWI-PROLOG, now implement hashing to help handle large datasets more efficiently. (Simil imatge esquerra)</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This tends to yield very large performance gain when working with large corpora such as WordNet. (Simil imatge grafic)</a:t>
            </a:r>
            <a:endParaRPr sz="1200">
              <a:solidFill>
                <a:srgbClr val="424242"/>
              </a:solidFill>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7cac13190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7cac13190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Alguns sistemes PROLOG, implementen un mètode de memorització anomenat tabling, que allibera l'usuari d'emmagatzemar manualment els resultats intermedis. (Imatge superior esquerra)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tabling és una compensació espai-temps, el temps d'execució es pot reduir utilitzant més memòria per emmagatzemar resultats intermedis: (imatge superior dreta)</a:t>
            </a:r>
            <a:endParaRPr/>
          </a:p>
          <a:p>
            <a:pPr indent="0" lvl="0" marL="0" rtl="0" algn="l">
              <a:spcBef>
                <a:spcPts val="0"/>
              </a:spcBef>
              <a:spcAft>
                <a:spcPts val="0"/>
              </a:spcAft>
              <a:buNone/>
            </a:pPr>
            <a:r>
              <a:rPr lang="es"/>
              <a:t>	Els subobjectius trobats en una avaluació de la consulta es mantenen en una taula, juntament amb les respostes a aquests subobjectius.</a:t>
            </a:r>
            <a:endParaRPr/>
          </a:p>
          <a:p>
            <a:pPr indent="0" lvl="0" marL="0" rtl="0" algn="l">
              <a:spcBef>
                <a:spcPts val="0"/>
              </a:spcBef>
              <a:spcAft>
                <a:spcPts val="0"/>
              </a:spcAft>
              <a:buNone/>
            </a:pPr>
            <a:r>
              <a:rPr lang="es"/>
              <a:t>	</a:t>
            </a:r>
            <a:endParaRPr/>
          </a:p>
          <a:p>
            <a:pPr indent="457200" lvl="0" marL="0" rtl="0" algn="l">
              <a:spcBef>
                <a:spcPts val="0"/>
              </a:spcBef>
              <a:spcAft>
                <a:spcPts val="0"/>
              </a:spcAft>
              <a:buNone/>
            </a:pPr>
            <a:r>
              <a:rPr lang="es"/>
              <a:t>Si es torna a trobar un subobjectiu, l'avaluació reutilitza la informació de la taula en lloc de tornar a realitzar la resolució amb clàusules del programa.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a8a7efdc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a8a7efdc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solidFill>
                  <a:schemeClr val="dk1"/>
                </a:solidFill>
              </a:rPr>
              <a:t>El tabling es pot extendre en diverses direccions.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	Pot suportar predicats recursius mitjançant resolució SLD o taules lineals.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	En un sistema PROLOG de múltiples fils, els resultats del tabling es podrien mantenir privats en un fil entre tots els fils.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	I en el tabling incremental, podria reaccionar als canvis.</a:t>
            </a:r>
            <a:endParaRPr>
              <a:solidFill>
                <a:schemeClr val="dk1"/>
              </a:solidFill>
            </a:endParaRPr>
          </a:p>
          <a:p>
            <a:pPr indent="45720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7cac13190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7cac13190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7cac13190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7cac13190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PROLOG i altres llenguatges de programació lògica no han tingut un impacte significatiu en la indústria informàtica en general.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La majoria de les aplicacions són petites segons els estàndards industrials.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La "programació a gran escala" es considera complicada perquè no tots els compiladors PROLOG admeten mòduls (problemes de compatibilitat).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Portabilitat del codi PROLOG entre implementacions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El programari desenvolupat a PROLOG ha estat criticat per tenir una penalització d'alt rendiment.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PROLOG no és purament declaratiu.</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7cac13190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7cac13190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81190878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81190878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É</a:t>
            </a:r>
            <a:r>
              <a:rPr lang="es"/>
              <a:t>s una implementació propietària de Warren's Abstract Machine, amb propietats addicionals orientades a objectes.</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Gödel.</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Visual prolog.</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Datalog.</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Mercury.</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Planner (PROLOG is a subset of Planner).</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GraphTalk (is a proprietary implementation of WAM’s, with additional object-oriented properties.)</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AgentSpeak.</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Erlang.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7cac13190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7cac13190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rPr lang="es"/>
              <a:t> Introduccio (Que entenem per implementacio de un llenguatge?), </a:t>
            </a:r>
            <a:endParaRPr/>
          </a:p>
          <a:p>
            <a:pPr indent="0" lvl="0" marL="0" rtl="0" algn="l">
              <a:spcBef>
                <a:spcPts val="0"/>
              </a:spcBef>
              <a:spcAft>
                <a:spcPts val="0"/>
              </a:spcAft>
              <a:buNone/>
            </a:pPr>
            <a:r>
              <a:rPr lang="es"/>
              <a:t>PROLOG, compilat o interpretat (Es PROLOG un llenguatge compilat o executat), </a:t>
            </a:r>
            <a:endParaRPr/>
          </a:p>
          <a:p>
            <a:pPr indent="0" lvl="0" marL="0" rtl="0" algn="l">
              <a:spcBef>
                <a:spcPts val="0"/>
              </a:spcBef>
              <a:spcAft>
                <a:spcPts val="0"/>
              </a:spcAft>
              <a:buNone/>
            </a:pPr>
            <a:r>
              <a:rPr lang="es"/>
              <a:t>intèrpret de PROLOG (estudi de l’interpret de PROLOG), </a:t>
            </a:r>
            <a:endParaRPr/>
          </a:p>
          <a:p>
            <a:pPr indent="0" lvl="0" marL="0" rtl="0" algn="l">
              <a:spcBef>
                <a:spcPts val="0"/>
              </a:spcBef>
              <a:spcAft>
                <a:spcPts val="0"/>
              </a:spcAft>
              <a:buNone/>
            </a:pPr>
            <a:r>
              <a:rPr lang="es"/>
              <a:t>implementacio (aprofundir en la implementacio),</a:t>
            </a:r>
            <a:endParaRPr/>
          </a:p>
          <a:p>
            <a:pPr indent="0" lvl="0" marL="0" rtl="0" algn="l">
              <a:spcBef>
                <a:spcPts val="0"/>
              </a:spcBef>
              <a:spcAft>
                <a:spcPts val="0"/>
              </a:spcAft>
              <a:buNone/>
            </a:pPr>
            <a:r>
              <a:rPr lang="es"/>
              <a:t>Limitacions (), </a:t>
            </a:r>
            <a:endParaRPr/>
          </a:p>
          <a:p>
            <a:pPr indent="0" lvl="0" marL="0" rtl="0" algn="l">
              <a:spcBef>
                <a:spcPts val="0"/>
              </a:spcBef>
              <a:spcAft>
                <a:spcPts val="0"/>
              </a:spcAft>
              <a:buNone/>
            </a:pPr>
            <a:r>
              <a:rPr lang="es"/>
              <a:t>extensions (Varies implementacions s’han desenvolupat per extendre la programacio logica), </a:t>
            </a:r>
            <a:endParaRPr/>
          </a:p>
          <a:p>
            <a:pPr indent="0" lvl="0" marL="0" rtl="0" algn="l">
              <a:spcBef>
                <a:spcPts val="0"/>
              </a:spcBef>
              <a:spcAft>
                <a:spcPts val="0"/>
              </a:spcAft>
              <a:buNone/>
            </a:pPr>
            <a:r>
              <a:rPr lang="es"/>
              <a:t>llenguatges relacionats (Existeixen frameworks que poden fer pont entre Prolog i altres idiomes)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7cac13190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7cac13190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a:p>
            <a:pPr indent="0" lvl="0" marL="0" rtl="0" algn="l">
              <a:spcBef>
                <a:spcPts val="0"/>
              </a:spcBef>
              <a:spcAft>
                <a:spcPts val="0"/>
              </a:spcAft>
              <a:buNone/>
            </a:pPr>
            <a:r>
              <a:rPr lang="es"/>
              <a:t>Compilacio: Proces de traduccio d’un programa escrit en un llenguatge a un altre, creant aixi un programa equivalent que la maquina podra interpretar. Els programes traductors que fan aixo son els compiladors, per tant es genera codi assembler.</a:t>
            </a:r>
            <a:endParaRPr/>
          </a:p>
          <a:p>
            <a:pPr indent="0" lvl="0" marL="0" rtl="0" algn="l">
              <a:spcBef>
                <a:spcPts val="0"/>
              </a:spcBef>
              <a:spcAft>
                <a:spcPts val="0"/>
              </a:spcAft>
              <a:buNone/>
            </a:pPr>
            <a:r>
              <a:rPr lang="es"/>
              <a:t>Interpretacio: Assignacio de significats a formules ben formades d’un llenguatge formal. Els llengautges formals es poden definir en termes sintactics, les seves formules poden no ser mes que cadenes de simbols sense cap siignificat. Una interpretacio dona significat a aquestes formules.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7cac13190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7cac13190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7cac13190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7cac13190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rPr lang="es"/>
              <a:t>Primera implementacio de prolog =&gt; 1972 amb el compilador del llenguatge ALGOL W basat en una proposta per ALGOL X.</a:t>
            </a:r>
            <a:endParaRPr/>
          </a:p>
          <a:p>
            <a:pPr indent="0" lvl="0" marL="0" rtl="0" algn="l">
              <a:spcBef>
                <a:spcPts val="0"/>
              </a:spcBef>
              <a:spcAft>
                <a:spcPts val="0"/>
              </a:spcAft>
              <a:buNone/>
            </a:pPr>
            <a:r>
              <a:rPr lang="es"/>
              <a:t>PROLOG es compilat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GOOGLE TRANSLATE =&gt; Simil de compilador perque tradueix un llenguatge a un altre</a:t>
            </a:r>
            <a:endParaRPr/>
          </a:p>
          <a:p>
            <a:pPr indent="0" lvl="0" marL="0" rtl="0" algn="l">
              <a:spcBef>
                <a:spcPts val="0"/>
              </a:spcBef>
              <a:spcAft>
                <a:spcPts val="0"/>
              </a:spcAft>
              <a:buNone/>
            </a:pPr>
            <a:r>
              <a:rPr lang="es"/>
              <a:t>IMPRESORA =&gt; Simil de interpret perque imprimeix les coses tal com li venen. En el cas de l’interpret executa les coses tal com li venen.</a:t>
            </a:r>
            <a:endParaRPr/>
          </a:p>
          <a:p>
            <a:pPr indent="0" lvl="0" marL="0" rtl="0" algn="l">
              <a:spcBef>
                <a:spcPts val="0"/>
              </a:spcBef>
              <a:spcAft>
                <a:spcPts val="0"/>
              </a:spcAft>
              <a:buNone/>
            </a:pPr>
            <a:r>
              <a:rPr lang="es"/>
              <a:t>Intèrpret i compilador son programes.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7cac13190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7cac13190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rPr lang="es"/>
              <a:t>Ciao                    JIPRolog</a:t>
            </a:r>
            <a:endParaRPr/>
          </a:p>
          <a:p>
            <a:pPr indent="0" lvl="0" marL="0" rtl="0" algn="l">
              <a:spcBef>
                <a:spcPts val="0"/>
              </a:spcBef>
              <a:spcAft>
                <a:spcPts val="0"/>
              </a:spcAft>
              <a:buNone/>
            </a:pPr>
            <a:r>
              <a:rPr lang="es"/>
              <a:t>       SWI PRolog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7cac13190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7cac13190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ISO = International organization of standarization.</a:t>
            </a:r>
            <a:endParaRPr sz="1200">
              <a:solidFill>
                <a:srgbClr val="424242"/>
              </a:solidFill>
              <a:latin typeface="Nunito"/>
              <a:ea typeface="Nunito"/>
              <a:cs typeface="Nunito"/>
              <a:sym typeface="Nunito"/>
            </a:endParaRPr>
          </a:p>
          <a:p>
            <a:pPr indent="-304800" lvl="0" marL="4572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The ISO PROLOG has two parts:</a:t>
            </a:r>
            <a:endParaRPr sz="1200">
              <a:solidFill>
                <a:srgbClr val="424242"/>
              </a:solidFill>
              <a:latin typeface="Nunito"/>
              <a:ea typeface="Nunito"/>
              <a:cs typeface="Nunito"/>
              <a:sym typeface="Nunito"/>
            </a:endParaRPr>
          </a:p>
          <a:p>
            <a:pPr indent="-304800" lvl="1" marL="9144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ISO/IEC 13211-1:</a:t>
            </a:r>
            <a:endParaRPr sz="1200">
              <a:solidFill>
                <a:srgbClr val="424242"/>
              </a:solidFill>
              <a:latin typeface="Nunito"/>
              <a:ea typeface="Nunito"/>
              <a:cs typeface="Nunito"/>
              <a:sym typeface="Nunito"/>
            </a:endParaRPr>
          </a:p>
          <a:p>
            <a:pPr indent="-304800" lvl="2" marL="13716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Published in 1995.</a:t>
            </a:r>
            <a:endParaRPr sz="1200">
              <a:solidFill>
                <a:srgbClr val="424242"/>
              </a:solidFill>
              <a:latin typeface="Nunito"/>
              <a:ea typeface="Nunito"/>
              <a:cs typeface="Nunito"/>
              <a:sym typeface="Nunito"/>
            </a:endParaRPr>
          </a:p>
          <a:p>
            <a:pPr indent="-304800" lvl="2" marL="13716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As a target: standardize the existing practices of the many implementations of the core elements of PROLOG.</a:t>
            </a:r>
            <a:endParaRPr sz="1200">
              <a:solidFill>
                <a:srgbClr val="424242"/>
              </a:solidFill>
              <a:latin typeface="Nunito"/>
              <a:ea typeface="Nunito"/>
              <a:cs typeface="Nunito"/>
              <a:sym typeface="Nunito"/>
            </a:endParaRPr>
          </a:p>
          <a:p>
            <a:pPr indent="-304800" lvl="1" marL="9144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ISO/IEC 13211-2:</a:t>
            </a:r>
            <a:endParaRPr sz="1200">
              <a:solidFill>
                <a:srgbClr val="424242"/>
              </a:solidFill>
              <a:latin typeface="Nunito"/>
              <a:ea typeface="Nunito"/>
              <a:cs typeface="Nunito"/>
              <a:sym typeface="Nunito"/>
            </a:endParaRPr>
          </a:p>
          <a:p>
            <a:pPr indent="-304800" lvl="2" marL="13716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Published in 2000.</a:t>
            </a:r>
            <a:endParaRPr sz="1200">
              <a:solidFill>
                <a:srgbClr val="424242"/>
              </a:solidFill>
              <a:latin typeface="Nunito"/>
              <a:ea typeface="Nunito"/>
              <a:cs typeface="Nunito"/>
              <a:sym typeface="Nunito"/>
            </a:endParaRPr>
          </a:p>
          <a:p>
            <a:pPr indent="-304800" lvl="2" marL="1371600" rtl="0" algn="l">
              <a:lnSpc>
                <a:spcPct val="115000"/>
              </a:lnSpc>
              <a:spcBef>
                <a:spcPts val="0"/>
              </a:spcBef>
              <a:spcAft>
                <a:spcPts val="0"/>
              </a:spcAft>
              <a:buClr>
                <a:srgbClr val="424242"/>
              </a:buClr>
              <a:buSzPts val="1200"/>
              <a:buFont typeface="Nunito"/>
              <a:buChar char="■"/>
            </a:pPr>
            <a:r>
              <a:rPr lang="es" sz="1200">
                <a:solidFill>
                  <a:srgbClr val="424242"/>
                </a:solidFill>
                <a:latin typeface="Nunito"/>
                <a:ea typeface="Nunito"/>
                <a:cs typeface="Nunito"/>
                <a:sym typeface="Nunito"/>
              </a:rPr>
              <a:t>Adds support for the modules to the standard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7cac13190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7cac13190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rPr lang="es"/>
              <a:t>Per eficiencia el codi es compila a codi maquina abstracte, de vegades influenciat per la maquina abstracta de Warren basada en registres. (Simil amb la imatge de la pintura)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Algunes implementacions utilitzen interpretació abstracta per obtenir informació de tipus i mode de predicats en temps de compilació, o compilar a codi màquina real per obtenir un alt rendiment.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Dissenyar mètodes d'implementació eficients per al codi PROLOG és un camp d'investigació activa a la comunitat de programació lògica, i en algunes implementacions s'utilitzen altres mètodes d'execució.</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Altres tècniques de execucio en algunes implementacions: binaritzacio de clausules i VM basades en piles.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7cac13190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7cac13190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23.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925988"/>
            <a:ext cx="4255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2880"/>
              <a:t>Logical programming languages implementation</a:t>
            </a:r>
            <a:endParaRPr sz="2880"/>
          </a:p>
        </p:txBody>
      </p:sp>
      <p:sp>
        <p:nvSpPr>
          <p:cNvPr id="278" name="Google Shape;278;p13"/>
          <p:cNvSpPr txBox="1"/>
          <p:nvPr>
            <p:ph idx="1" type="subTitle"/>
          </p:nvPr>
        </p:nvSpPr>
        <p:spPr>
          <a:xfrm>
            <a:off x="824000" y="2798900"/>
            <a:ext cx="4255500" cy="6954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lang="es" sz="1642"/>
              <a:t>Speakers</a:t>
            </a:r>
            <a:r>
              <a:rPr lang="es" sz="1642"/>
              <a:t>: Joel Aumedes and Marc Cervera</a:t>
            </a:r>
            <a:endParaRPr sz="1642"/>
          </a:p>
        </p:txBody>
      </p:sp>
      <p:pic>
        <p:nvPicPr>
          <p:cNvPr id="279" name="Google Shape;279;p13"/>
          <p:cNvPicPr preferRelativeResize="0"/>
          <p:nvPr/>
        </p:nvPicPr>
        <p:blipFill>
          <a:blip r:embed="rId3">
            <a:alphaModFix/>
          </a:blip>
          <a:stretch>
            <a:fillRect/>
          </a:stretch>
        </p:blipFill>
        <p:spPr>
          <a:xfrm>
            <a:off x="1349325" y="3494299"/>
            <a:ext cx="3204850" cy="801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Term indexing</a:t>
            </a:r>
            <a:endParaRPr/>
          </a:p>
          <a:p>
            <a:pPr indent="0" lvl="0" marL="0" rtl="0" algn="l">
              <a:spcBef>
                <a:spcPts val="0"/>
              </a:spcBef>
              <a:spcAft>
                <a:spcPts val="0"/>
              </a:spcAft>
              <a:buNone/>
            </a:pPr>
            <a:r>
              <a:t/>
            </a:r>
            <a:endParaRPr/>
          </a:p>
        </p:txBody>
      </p:sp>
      <p:pic>
        <p:nvPicPr>
          <p:cNvPr id="342" name="Google Shape;342;p22"/>
          <p:cNvPicPr preferRelativeResize="0"/>
          <p:nvPr/>
        </p:nvPicPr>
        <p:blipFill>
          <a:blip r:embed="rId3">
            <a:alphaModFix/>
          </a:blip>
          <a:stretch>
            <a:fillRect/>
          </a:stretch>
        </p:blipFill>
        <p:spPr>
          <a:xfrm>
            <a:off x="6388601" y="1509975"/>
            <a:ext cx="1945693" cy="1984451"/>
          </a:xfrm>
          <a:prstGeom prst="rect">
            <a:avLst/>
          </a:prstGeom>
          <a:noFill/>
          <a:ln>
            <a:noFill/>
          </a:ln>
        </p:spPr>
      </p:pic>
      <p:pic>
        <p:nvPicPr>
          <p:cNvPr id="343" name="Google Shape;343;p22"/>
          <p:cNvPicPr preferRelativeResize="0"/>
          <p:nvPr/>
        </p:nvPicPr>
        <p:blipFill>
          <a:blip r:embed="rId4">
            <a:alphaModFix/>
          </a:blip>
          <a:stretch>
            <a:fillRect/>
          </a:stretch>
        </p:blipFill>
        <p:spPr>
          <a:xfrm>
            <a:off x="1303800" y="1509975"/>
            <a:ext cx="2526159" cy="1984451"/>
          </a:xfrm>
          <a:prstGeom prst="rect">
            <a:avLst/>
          </a:prstGeom>
          <a:noFill/>
          <a:ln>
            <a:noFill/>
          </a:ln>
        </p:spPr>
      </p:pic>
      <p:sp>
        <p:nvSpPr>
          <p:cNvPr id="344" name="Google Shape;344;p22"/>
          <p:cNvSpPr/>
          <p:nvPr/>
        </p:nvSpPr>
        <p:spPr>
          <a:xfrm>
            <a:off x="4063500" y="2524500"/>
            <a:ext cx="2064900" cy="37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txBox="1"/>
          <p:nvPr/>
        </p:nvSpPr>
        <p:spPr>
          <a:xfrm>
            <a:off x="3862650" y="3002400"/>
            <a:ext cx="24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The query has a linear time</a:t>
            </a:r>
            <a:endParaRPr>
              <a:latin typeface="Nunito"/>
              <a:ea typeface="Nunito"/>
              <a:cs typeface="Nunito"/>
              <a:sym typeface="Nunito"/>
            </a:endParaRPr>
          </a:p>
        </p:txBody>
      </p:sp>
      <p:sp>
        <p:nvSpPr>
          <p:cNvPr id="346" name="Google Shape;346;p22"/>
          <p:cNvSpPr txBox="1"/>
          <p:nvPr/>
        </p:nvSpPr>
        <p:spPr>
          <a:xfrm>
            <a:off x="3832800" y="1809000"/>
            <a:ext cx="252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Find clauses that can be unified with a term in a query</a:t>
            </a:r>
            <a:endParaRPr>
              <a:latin typeface="Nunito"/>
              <a:ea typeface="Nunito"/>
              <a:cs typeface="Nunito"/>
              <a:sym typeface="Nunito"/>
            </a:endParaRPr>
          </a:p>
        </p:txBody>
      </p:sp>
      <p:sp>
        <p:nvSpPr>
          <p:cNvPr id="347" name="Google Shape;347;p22"/>
          <p:cNvSpPr txBox="1"/>
          <p:nvPr/>
        </p:nvSpPr>
        <p:spPr>
          <a:xfrm>
            <a:off x="969400" y="3649500"/>
            <a:ext cx="7365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Term indexing uses a data structure that allows sublinear time searches.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Indexing only affects program performance, not semantics.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Most PROLOGs only use indexing in the first term, as the indexing of all terms is expensive, but techniques based on field-encoded words or overlapping code words provide quick indexing to the entire query and head.</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51" name="Shape 351"/>
        <p:cNvGrpSpPr/>
        <p:nvPr/>
      </p:nvGrpSpPr>
      <p:grpSpPr>
        <a:xfrm>
          <a:off x="0" y="0"/>
          <a:ext cx="0" cy="0"/>
          <a:chOff x="0" y="0"/>
          <a:chExt cx="0" cy="0"/>
        </a:xfrm>
      </p:grpSpPr>
      <p:sp>
        <p:nvSpPr>
          <p:cNvPr id="352" name="Google Shape;352;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Hashing</a:t>
            </a:r>
            <a:endParaRPr/>
          </a:p>
          <a:p>
            <a:pPr indent="0" lvl="0" marL="0" rtl="0" algn="l">
              <a:spcBef>
                <a:spcPts val="0"/>
              </a:spcBef>
              <a:spcAft>
                <a:spcPts val="0"/>
              </a:spcAft>
              <a:buNone/>
            </a:pPr>
            <a:r>
              <a:t/>
            </a:r>
            <a:endParaRPr/>
          </a:p>
        </p:txBody>
      </p:sp>
      <p:pic>
        <p:nvPicPr>
          <p:cNvPr id="353" name="Google Shape;353;p23"/>
          <p:cNvPicPr preferRelativeResize="0"/>
          <p:nvPr/>
        </p:nvPicPr>
        <p:blipFill>
          <a:blip r:embed="rId3">
            <a:alphaModFix/>
          </a:blip>
          <a:stretch>
            <a:fillRect/>
          </a:stretch>
        </p:blipFill>
        <p:spPr>
          <a:xfrm>
            <a:off x="571146" y="2193825"/>
            <a:ext cx="4074149" cy="1563700"/>
          </a:xfrm>
          <a:prstGeom prst="rect">
            <a:avLst/>
          </a:prstGeom>
          <a:noFill/>
          <a:ln>
            <a:noFill/>
          </a:ln>
        </p:spPr>
      </p:pic>
      <p:pic>
        <p:nvPicPr>
          <p:cNvPr id="354" name="Google Shape;354;p23"/>
          <p:cNvPicPr preferRelativeResize="0"/>
          <p:nvPr/>
        </p:nvPicPr>
        <p:blipFill>
          <a:blip r:embed="rId4">
            <a:alphaModFix/>
          </a:blip>
          <a:stretch>
            <a:fillRect/>
          </a:stretch>
        </p:blipFill>
        <p:spPr>
          <a:xfrm>
            <a:off x="5093475" y="1355273"/>
            <a:ext cx="3240825" cy="2821300"/>
          </a:xfrm>
          <a:prstGeom prst="rect">
            <a:avLst/>
          </a:prstGeom>
          <a:noFill/>
          <a:ln>
            <a:noFill/>
          </a:ln>
        </p:spPr>
      </p:pic>
      <p:sp>
        <p:nvSpPr>
          <p:cNvPr id="355" name="Google Shape;355;p23"/>
          <p:cNvSpPr txBox="1"/>
          <p:nvPr/>
        </p:nvSpPr>
        <p:spPr>
          <a:xfrm>
            <a:off x="5098388" y="4176575"/>
            <a:ext cx="32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Performance increase</a:t>
            </a:r>
            <a:endParaRPr>
              <a:latin typeface="Nunito"/>
              <a:ea typeface="Nunito"/>
              <a:cs typeface="Nunito"/>
              <a:sym typeface="Nunito"/>
            </a:endParaRPr>
          </a:p>
        </p:txBody>
      </p:sp>
      <p:sp>
        <p:nvSpPr>
          <p:cNvPr id="356" name="Google Shape;356;p23"/>
          <p:cNvSpPr txBox="1"/>
          <p:nvPr/>
        </p:nvSpPr>
        <p:spPr>
          <a:xfrm>
            <a:off x="571150" y="3823850"/>
            <a:ext cx="388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Hashing implementation to help to handle big data sets more efficiently</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60" name="Shape 360"/>
        <p:cNvGrpSpPr/>
        <p:nvPr/>
      </p:nvGrpSpPr>
      <p:grpSpPr>
        <a:xfrm>
          <a:off x="0" y="0"/>
          <a:ext cx="0" cy="0"/>
          <a:chOff x="0" y="0"/>
          <a:chExt cx="0" cy="0"/>
        </a:xfrm>
      </p:grpSpPr>
      <p:sp>
        <p:nvSpPr>
          <p:cNvPr id="361" name="Google Shape;361;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Tabling</a:t>
            </a:r>
            <a:endParaRPr/>
          </a:p>
          <a:p>
            <a:pPr indent="0" lvl="0" marL="0" rtl="0" algn="l">
              <a:spcBef>
                <a:spcPts val="0"/>
              </a:spcBef>
              <a:spcAft>
                <a:spcPts val="0"/>
              </a:spcAft>
              <a:buNone/>
            </a:pPr>
            <a:r>
              <a:t/>
            </a:r>
            <a:endParaRPr/>
          </a:p>
        </p:txBody>
      </p:sp>
      <p:pic>
        <p:nvPicPr>
          <p:cNvPr id="362" name="Google Shape;362;p24"/>
          <p:cNvPicPr preferRelativeResize="0"/>
          <p:nvPr/>
        </p:nvPicPr>
        <p:blipFill>
          <a:blip r:embed="rId3">
            <a:alphaModFix/>
          </a:blip>
          <a:stretch>
            <a:fillRect/>
          </a:stretch>
        </p:blipFill>
        <p:spPr>
          <a:xfrm>
            <a:off x="5170900" y="2336500"/>
            <a:ext cx="2893951" cy="1867075"/>
          </a:xfrm>
          <a:prstGeom prst="rect">
            <a:avLst/>
          </a:prstGeom>
          <a:noFill/>
          <a:ln>
            <a:noFill/>
          </a:ln>
        </p:spPr>
      </p:pic>
      <p:pic>
        <p:nvPicPr>
          <p:cNvPr id="363" name="Google Shape;363;p24"/>
          <p:cNvPicPr preferRelativeResize="0"/>
          <p:nvPr/>
        </p:nvPicPr>
        <p:blipFill>
          <a:blip r:embed="rId4">
            <a:alphaModFix/>
          </a:blip>
          <a:stretch>
            <a:fillRect/>
          </a:stretch>
        </p:blipFill>
        <p:spPr>
          <a:xfrm>
            <a:off x="1303800" y="2336500"/>
            <a:ext cx="3268201" cy="1867077"/>
          </a:xfrm>
          <a:prstGeom prst="rect">
            <a:avLst/>
          </a:prstGeom>
          <a:noFill/>
          <a:ln>
            <a:noFill/>
          </a:ln>
        </p:spPr>
      </p:pic>
      <p:sp>
        <p:nvSpPr>
          <p:cNvPr id="364" name="Google Shape;364;p24"/>
          <p:cNvSpPr txBox="1"/>
          <p:nvPr/>
        </p:nvSpPr>
        <p:spPr>
          <a:xfrm>
            <a:off x="1303800" y="1936300"/>
            <a:ext cx="32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Tabling memorization system</a:t>
            </a:r>
            <a:endParaRPr>
              <a:latin typeface="Nunito"/>
              <a:ea typeface="Nunito"/>
              <a:cs typeface="Nunito"/>
              <a:sym typeface="Nunito"/>
            </a:endParaRPr>
          </a:p>
        </p:txBody>
      </p:sp>
      <p:sp>
        <p:nvSpPr>
          <p:cNvPr id="365" name="Google Shape;365;p24"/>
          <p:cNvSpPr txBox="1"/>
          <p:nvPr/>
        </p:nvSpPr>
        <p:spPr>
          <a:xfrm>
            <a:off x="5170900" y="1936300"/>
            <a:ext cx="31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Tabling = spacetime compensation</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69" name="Shape 369"/>
        <p:cNvGrpSpPr/>
        <p:nvPr/>
      </p:nvGrpSpPr>
      <p:grpSpPr>
        <a:xfrm>
          <a:off x="0" y="0"/>
          <a:ext cx="0" cy="0"/>
          <a:chOff x="0" y="0"/>
          <a:chExt cx="0" cy="0"/>
        </a:xfrm>
      </p:grpSpPr>
      <p:sp>
        <p:nvSpPr>
          <p:cNvPr id="370" name="Google Shape;370;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Tabling</a:t>
            </a:r>
            <a:endParaRPr/>
          </a:p>
          <a:p>
            <a:pPr indent="0" lvl="0" marL="0" rtl="0" algn="l">
              <a:spcBef>
                <a:spcPts val="0"/>
              </a:spcBef>
              <a:spcAft>
                <a:spcPts val="0"/>
              </a:spcAft>
              <a:buNone/>
            </a:pPr>
            <a:r>
              <a:t/>
            </a:r>
            <a:endParaRPr/>
          </a:p>
        </p:txBody>
      </p:sp>
      <p:pic>
        <p:nvPicPr>
          <p:cNvPr id="371" name="Google Shape;371;p25"/>
          <p:cNvPicPr preferRelativeResize="0"/>
          <p:nvPr/>
        </p:nvPicPr>
        <p:blipFill>
          <a:blip r:embed="rId3">
            <a:alphaModFix/>
          </a:blip>
          <a:stretch>
            <a:fillRect/>
          </a:stretch>
        </p:blipFill>
        <p:spPr>
          <a:xfrm>
            <a:off x="62675" y="1361525"/>
            <a:ext cx="5238750" cy="2286000"/>
          </a:xfrm>
          <a:prstGeom prst="rect">
            <a:avLst/>
          </a:prstGeom>
          <a:noFill/>
          <a:ln>
            <a:noFill/>
          </a:ln>
        </p:spPr>
      </p:pic>
      <p:pic>
        <p:nvPicPr>
          <p:cNvPr id="372" name="Google Shape;372;p25"/>
          <p:cNvPicPr preferRelativeResize="0"/>
          <p:nvPr/>
        </p:nvPicPr>
        <p:blipFill>
          <a:blip r:embed="rId4">
            <a:alphaModFix/>
          </a:blip>
          <a:stretch>
            <a:fillRect/>
          </a:stretch>
        </p:blipFill>
        <p:spPr>
          <a:xfrm>
            <a:off x="4249688" y="2771988"/>
            <a:ext cx="4714875" cy="216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76" name="Shape 376"/>
        <p:cNvGrpSpPr/>
        <p:nvPr/>
      </p:nvGrpSpPr>
      <p:grpSpPr>
        <a:xfrm>
          <a:off x="0" y="0"/>
          <a:ext cx="0" cy="0"/>
          <a:chOff x="0" y="0"/>
          <a:chExt cx="0" cy="0"/>
        </a:xfrm>
      </p:grpSpPr>
      <p:sp>
        <p:nvSpPr>
          <p:cNvPr id="377" name="Google Shape;377;p26"/>
          <p:cNvSpPr txBox="1"/>
          <p:nvPr>
            <p:ph type="title"/>
          </p:nvPr>
        </p:nvSpPr>
        <p:spPr>
          <a:xfrm>
            <a:off x="1303800" y="443550"/>
            <a:ext cx="7030500" cy="82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Implementation in hardware</a:t>
            </a:r>
            <a:endParaRPr/>
          </a:p>
          <a:p>
            <a:pPr indent="0" lvl="0" marL="0" rtl="0" algn="l">
              <a:spcBef>
                <a:spcPts val="0"/>
              </a:spcBef>
              <a:spcAft>
                <a:spcPts val="0"/>
              </a:spcAft>
              <a:buNone/>
            </a:pPr>
            <a:r>
              <a:t/>
            </a:r>
            <a:endParaRPr/>
          </a:p>
        </p:txBody>
      </p:sp>
      <p:sp>
        <p:nvSpPr>
          <p:cNvPr id="378" name="Google Shape;378;p26"/>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During the fifth generation computer systems project, there attempt to implement PROLOG in hardware with the aim of achieving faster execution with dedicated architectures.</a:t>
            </a:r>
            <a:endParaRPr sz="1200"/>
          </a:p>
          <a:p>
            <a:pPr indent="-304800" lvl="0" marL="457200" rtl="0" algn="l">
              <a:spcBef>
                <a:spcPts val="0"/>
              </a:spcBef>
              <a:spcAft>
                <a:spcPts val="0"/>
              </a:spcAft>
              <a:buSzPts val="1200"/>
              <a:buChar char="●"/>
            </a:pPr>
            <a:r>
              <a:rPr lang="es" sz="1200"/>
              <a:t>Furthermore, PROLOG has a number of properties that may allow speed-up through parallel execution.</a:t>
            </a:r>
            <a:endParaRPr sz="1200"/>
          </a:p>
          <a:p>
            <a:pPr indent="-304800" lvl="0" marL="457200" rtl="0" algn="l">
              <a:spcBef>
                <a:spcPts val="0"/>
              </a:spcBef>
              <a:spcAft>
                <a:spcPts val="0"/>
              </a:spcAft>
              <a:buSzPts val="1200"/>
              <a:buChar char="●"/>
            </a:pPr>
            <a:r>
              <a:rPr lang="es" sz="1200"/>
              <a:t>A more recent approach has been to compile restricted PROLOG programs to a field programmable gate array (FPGA).</a:t>
            </a:r>
            <a:endParaRPr sz="1200"/>
          </a:p>
          <a:p>
            <a:pPr indent="-304800" lvl="1" marL="914400" rtl="0" algn="l">
              <a:spcBef>
                <a:spcPts val="0"/>
              </a:spcBef>
              <a:spcAft>
                <a:spcPts val="0"/>
              </a:spcAft>
              <a:buSzPts val="1200"/>
              <a:buChar char="○"/>
            </a:pPr>
            <a:r>
              <a:rPr lang="es" sz="1200"/>
              <a:t>FPGA is an integrated circuit designed to be configured by a customer or a </a:t>
            </a:r>
            <a:r>
              <a:rPr lang="es" sz="1200"/>
              <a:t>designer</a:t>
            </a:r>
            <a:r>
              <a:rPr lang="es" sz="1200"/>
              <a:t> after manufacturing.</a:t>
            </a:r>
            <a:endParaRPr sz="1200"/>
          </a:p>
          <a:p>
            <a:pPr indent="-304800" lvl="0" marL="457200" rtl="0" algn="l">
              <a:spcBef>
                <a:spcPts val="0"/>
              </a:spcBef>
              <a:spcAft>
                <a:spcPts val="0"/>
              </a:spcAft>
              <a:buSzPts val="1200"/>
              <a:buChar char="●"/>
            </a:pPr>
            <a:r>
              <a:rPr lang="es" sz="1200"/>
              <a:t>However, rapid progress in general-purpose hardware has consistently overtaken more specialised architectures.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82" name="Shape 382"/>
        <p:cNvGrpSpPr/>
        <p:nvPr/>
      </p:nvGrpSpPr>
      <p:grpSpPr>
        <a:xfrm>
          <a:off x="0" y="0"/>
          <a:ext cx="0" cy="0"/>
          <a:chOff x="0" y="0"/>
          <a:chExt cx="0" cy="0"/>
        </a:xfrm>
      </p:grpSpPr>
      <p:sp>
        <p:nvSpPr>
          <p:cNvPr id="383" name="Google Shape;383;p27"/>
          <p:cNvSpPr txBox="1"/>
          <p:nvPr>
            <p:ph type="title"/>
          </p:nvPr>
        </p:nvSpPr>
        <p:spPr>
          <a:xfrm>
            <a:off x="1303800" y="598575"/>
            <a:ext cx="70305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Limitations </a:t>
            </a:r>
            <a:endParaRPr/>
          </a:p>
        </p:txBody>
      </p:sp>
      <p:sp>
        <p:nvSpPr>
          <p:cNvPr id="384" name="Google Shape;384;p27"/>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PROLOG and other logic programming languages have not had a significant impact on the computer industry in general.</a:t>
            </a:r>
            <a:endParaRPr sz="1200"/>
          </a:p>
          <a:p>
            <a:pPr indent="-304800" lvl="0" marL="457200" rtl="0" algn="l">
              <a:spcBef>
                <a:spcPts val="0"/>
              </a:spcBef>
              <a:spcAft>
                <a:spcPts val="0"/>
              </a:spcAft>
              <a:buSzPts val="1200"/>
              <a:buChar char="●"/>
            </a:pPr>
            <a:r>
              <a:rPr lang="es" sz="1200"/>
              <a:t>Most apps are small by industrial standards.</a:t>
            </a:r>
            <a:endParaRPr sz="1200"/>
          </a:p>
          <a:p>
            <a:pPr indent="-304800" lvl="0" marL="457200" rtl="0" algn="l">
              <a:spcBef>
                <a:spcPts val="0"/>
              </a:spcBef>
              <a:spcAft>
                <a:spcPts val="0"/>
              </a:spcAft>
              <a:buSzPts val="1200"/>
              <a:buChar char="●"/>
            </a:pPr>
            <a:r>
              <a:rPr lang="es" sz="1200"/>
              <a:t>“Programming  in the large” is considered to be complicated because not all PROLOG compilers support modules (compatibility problems).</a:t>
            </a:r>
            <a:endParaRPr sz="1200"/>
          </a:p>
          <a:p>
            <a:pPr indent="-304800" lvl="0" marL="457200" rtl="0" algn="l">
              <a:spcBef>
                <a:spcPts val="0"/>
              </a:spcBef>
              <a:spcAft>
                <a:spcPts val="0"/>
              </a:spcAft>
              <a:buSzPts val="1200"/>
              <a:buChar char="●"/>
            </a:pPr>
            <a:r>
              <a:rPr lang="es" sz="1200"/>
              <a:t>Portability of PROLOG code </a:t>
            </a:r>
            <a:r>
              <a:rPr lang="es" sz="1200"/>
              <a:t>across</a:t>
            </a:r>
            <a:r>
              <a:rPr lang="es" sz="1200"/>
              <a:t> implementations</a:t>
            </a:r>
            <a:endParaRPr sz="1200"/>
          </a:p>
          <a:p>
            <a:pPr indent="-304800" lvl="0" marL="457200" rtl="0" algn="l">
              <a:spcBef>
                <a:spcPts val="0"/>
              </a:spcBef>
              <a:spcAft>
                <a:spcPts val="0"/>
              </a:spcAft>
              <a:buSzPts val="1200"/>
              <a:buChar char="●"/>
            </a:pPr>
            <a:r>
              <a:rPr lang="es" sz="1200"/>
              <a:t>Software developed in PROLOG has been criticised for having a high performance penalty.</a:t>
            </a:r>
            <a:endParaRPr sz="1200"/>
          </a:p>
          <a:p>
            <a:pPr indent="-304800" lvl="0" marL="457200" rtl="0" algn="l">
              <a:spcBef>
                <a:spcPts val="0"/>
              </a:spcBef>
              <a:spcAft>
                <a:spcPts val="0"/>
              </a:spcAft>
              <a:buSzPts val="1200"/>
              <a:buChar char="●"/>
            </a:pPr>
            <a:r>
              <a:rPr lang="es" sz="1200"/>
              <a:t>PROLOG is not pure declarative.</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88" name="Shape 388"/>
        <p:cNvGrpSpPr/>
        <p:nvPr/>
      </p:nvGrpSpPr>
      <p:grpSpPr>
        <a:xfrm>
          <a:off x="0" y="0"/>
          <a:ext cx="0" cy="0"/>
          <a:chOff x="0" y="0"/>
          <a:chExt cx="0" cy="0"/>
        </a:xfrm>
      </p:grpSpPr>
      <p:sp>
        <p:nvSpPr>
          <p:cNvPr id="389" name="Google Shape;389;p28"/>
          <p:cNvSpPr txBox="1"/>
          <p:nvPr>
            <p:ph type="title"/>
          </p:nvPr>
        </p:nvSpPr>
        <p:spPr>
          <a:xfrm>
            <a:off x="1303800" y="598575"/>
            <a:ext cx="70305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Extensions</a:t>
            </a:r>
            <a:endParaRPr/>
          </a:p>
        </p:txBody>
      </p:sp>
      <p:sp>
        <p:nvSpPr>
          <p:cNvPr id="390" name="Google Shape;390;p28"/>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Various implementations have been developed from PROLOG to extend logic programming capabilities in numerous directions.</a:t>
            </a:r>
            <a:endParaRPr sz="1200"/>
          </a:p>
          <a:p>
            <a:pPr indent="-304800" lvl="1" marL="914400" rtl="0" algn="l">
              <a:spcBef>
                <a:spcPts val="0"/>
              </a:spcBef>
              <a:spcAft>
                <a:spcPts val="0"/>
              </a:spcAft>
              <a:buSzPts val="1200"/>
              <a:buChar char="○"/>
            </a:pPr>
            <a:r>
              <a:rPr lang="es" sz="1200"/>
              <a:t>The extensions are:</a:t>
            </a:r>
            <a:endParaRPr sz="1200"/>
          </a:p>
          <a:p>
            <a:pPr indent="-304800" lvl="2" marL="1371600" rtl="0" algn="l">
              <a:spcBef>
                <a:spcPts val="0"/>
              </a:spcBef>
              <a:spcAft>
                <a:spcPts val="0"/>
              </a:spcAft>
              <a:buSzPts val="1200"/>
              <a:buChar char="■"/>
            </a:pPr>
            <a:r>
              <a:rPr lang="es" sz="1200"/>
              <a:t>Types.</a:t>
            </a:r>
            <a:endParaRPr sz="1200"/>
          </a:p>
          <a:p>
            <a:pPr indent="-304800" lvl="2" marL="1371600" rtl="0" algn="l">
              <a:spcBef>
                <a:spcPts val="0"/>
              </a:spcBef>
              <a:spcAft>
                <a:spcPts val="0"/>
              </a:spcAft>
              <a:buSzPts val="1200"/>
              <a:buChar char="■"/>
            </a:pPr>
            <a:r>
              <a:rPr lang="es" sz="1200"/>
              <a:t>Modes.</a:t>
            </a:r>
            <a:endParaRPr sz="1200"/>
          </a:p>
          <a:p>
            <a:pPr indent="-304800" lvl="2" marL="1371600" rtl="0" algn="l">
              <a:spcBef>
                <a:spcPts val="0"/>
              </a:spcBef>
              <a:spcAft>
                <a:spcPts val="0"/>
              </a:spcAft>
              <a:buSzPts val="1200"/>
              <a:buChar char="■"/>
            </a:pPr>
            <a:r>
              <a:rPr lang="es" sz="1200"/>
              <a:t>Constraints.</a:t>
            </a:r>
            <a:endParaRPr sz="1200"/>
          </a:p>
          <a:p>
            <a:pPr indent="-304800" lvl="2" marL="1371600" rtl="0" algn="l">
              <a:spcBef>
                <a:spcPts val="0"/>
              </a:spcBef>
              <a:spcAft>
                <a:spcPts val="0"/>
              </a:spcAft>
              <a:buSzPts val="1200"/>
              <a:buChar char="■"/>
            </a:pPr>
            <a:r>
              <a:rPr lang="es" sz="1200"/>
              <a:t>Object-orientation.</a:t>
            </a:r>
            <a:endParaRPr sz="1200"/>
          </a:p>
          <a:p>
            <a:pPr indent="-304800" lvl="2" marL="1371600" rtl="0" algn="l">
              <a:spcBef>
                <a:spcPts val="0"/>
              </a:spcBef>
              <a:spcAft>
                <a:spcPts val="0"/>
              </a:spcAft>
              <a:buSzPts val="1200"/>
              <a:buChar char="■"/>
            </a:pPr>
            <a:r>
              <a:rPr lang="es" sz="1200"/>
              <a:t>Graphics.</a:t>
            </a:r>
            <a:endParaRPr sz="1200"/>
          </a:p>
          <a:p>
            <a:pPr indent="-304800" lvl="2" marL="1371600" rtl="0" algn="l">
              <a:spcBef>
                <a:spcPts val="0"/>
              </a:spcBef>
              <a:spcAft>
                <a:spcPts val="0"/>
              </a:spcAft>
              <a:buSzPts val="1200"/>
              <a:buChar char="■"/>
            </a:pPr>
            <a:r>
              <a:rPr lang="es" sz="1200"/>
              <a:t>Concurrency.</a:t>
            </a:r>
            <a:endParaRPr sz="1200"/>
          </a:p>
          <a:p>
            <a:pPr indent="-304800" lvl="2" marL="1371600" rtl="0" algn="l">
              <a:spcBef>
                <a:spcPts val="0"/>
              </a:spcBef>
              <a:spcAft>
                <a:spcPts val="0"/>
              </a:spcAft>
              <a:buSzPts val="1200"/>
              <a:buChar char="■"/>
            </a:pPr>
            <a:r>
              <a:rPr lang="es" sz="1200"/>
              <a:t>Web programming.</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94" name="Shape 394"/>
        <p:cNvGrpSpPr/>
        <p:nvPr/>
      </p:nvGrpSpPr>
      <p:grpSpPr>
        <a:xfrm>
          <a:off x="0" y="0"/>
          <a:ext cx="0" cy="0"/>
          <a:chOff x="0" y="0"/>
          <a:chExt cx="0" cy="0"/>
        </a:xfrm>
      </p:grpSpPr>
      <p:sp>
        <p:nvSpPr>
          <p:cNvPr id="395" name="Google Shape;39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Related languages</a:t>
            </a:r>
            <a:endParaRPr/>
          </a:p>
        </p:txBody>
      </p:sp>
      <p:pic>
        <p:nvPicPr>
          <p:cNvPr id="396" name="Google Shape;396;p29"/>
          <p:cNvPicPr preferRelativeResize="0"/>
          <p:nvPr/>
        </p:nvPicPr>
        <p:blipFill>
          <a:blip r:embed="rId3">
            <a:alphaModFix/>
          </a:blip>
          <a:stretch>
            <a:fillRect/>
          </a:stretch>
        </p:blipFill>
        <p:spPr>
          <a:xfrm>
            <a:off x="416400" y="1406196"/>
            <a:ext cx="1528075" cy="1534875"/>
          </a:xfrm>
          <a:prstGeom prst="rect">
            <a:avLst/>
          </a:prstGeom>
          <a:noFill/>
          <a:ln>
            <a:noFill/>
          </a:ln>
        </p:spPr>
      </p:pic>
      <p:pic>
        <p:nvPicPr>
          <p:cNvPr id="397" name="Google Shape;397;p29"/>
          <p:cNvPicPr preferRelativeResize="0"/>
          <p:nvPr/>
        </p:nvPicPr>
        <p:blipFill>
          <a:blip r:embed="rId4">
            <a:alphaModFix/>
          </a:blip>
          <a:stretch>
            <a:fillRect/>
          </a:stretch>
        </p:blipFill>
        <p:spPr>
          <a:xfrm>
            <a:off x="2661143" y="1406200"/>
            <a:ext cx="2646335" cy="1534875"/>
          </a:xfrm>
          <a:prstGeom prst="rect">
            <a:avLst/>
          </a:prstGeom>
          <a:noFill/>
          <a:ln>
            <a:noFill/>
          </a:ln>
        </p:spPr>
      </p:pic>
      <p:pic>
        <p:nvPicPr>
          <p:cNvPr id="398" name="Google Shape;398;p29"/>
          <p:cNvPicPr preferRelativeResize="0"/>
          <p:nvPr/>
        </p:nvPicPr>
        <p:blipFill>
          <a:blip r:embed="rId5">
            <a:alphaModFix/>
          </a:blip>
          <a:stretch>
            <a:fillRect/>
          </a:stretch>
        </p:blipFill>
        <p:spPr>
          <a:xfrm>
            <a:off x="5813868" y="1406200"/>
            <a:ext cx="2520432" cy="1534875"/>
          </a:xfrm>
          <a:prstGeom prst="rect">
            <a:avLst/>
          </a:prstGeom>
          <a:noFill/>
          <a:ln>
            <a:noFill/>
          </a:ln>
        </p:spPr>
      </p:pic>
      <p:pic>
        <p:nvPicPr>
          <p:cNvPr id="399" name="Google Shape;399;p29"/>
          <p:cNvPicPr preferRelativeResize="0"/>
          <p:nvPr/>
        </p:nvPicPr>
        <p:blipFill>
          <a:blip r:embed="rId6">
            <a:alphaModFix/>
          </a:blip>
          <a:stretch>
            <a:fillRect/>
          </a:stretch>
        </p:blipFill>
        <p:spPr>
          <a:xfrm>
            <a:off x="152400" y="3093472"/>
            <a:ext cx="1897628" cy="1897628"/>
          </a:xfrm>
          <a:prstGeom prst="rect">
            <a:avLst/>
          </a:prstGeom>
          <a:noFill/>
          <a:ln>
            <a:noFill/>
          </a:ln>
        </p:spPr>
      </p:pic>
      <p:pic>
        <p:nvPicPr>
          <p:cNvPr id="400" name="Google Shape;400;p29"/>
          <p:cNvPicPr preferRelativeResize="0"/>
          <p:nvPr/>
        </p:nvPicPr>
        <p:blipFill>
          <a:blip r:embed="rId7">
            <a:alphaModFix/>
          </a:blip>
          <a:stretch>
            <a:fillRect/>
          </a:stretch>
        </p:blipFill>
        <p:spPr>
          <a:xfrm>
            <a:off x="2784166" y="3174047"/>
            <a:ext cx="2400300" cy="714375"/>
          </a:xfrm>
          <a:prstGeom prst="rect">
            <a:avLst/>
          </a:prstGeom>
          <a:noFill/>
          <a:ln>
            <a:noFill/>
          </a:ln>
        </p:spPr>
      </p:pic>
      <p:pic>
        <p:nvPicPr>
          <p:cNvPr id="401" name="Google Shape;401;p29"/>
          <p:cNvPicPr preferRelativeResize="0"/>
          <p:nvPr/>
        </p:nvPicPr>
        <p:blipFill>
          <a:blip r:embed="rId8">
            <a:alphaModFix/>
          </a:blip>
          <a:stretch>
            <a:fillRect/>
          </a:stretch>
        </p:blipFill>
        <p:spPr>
          <a:xfrm>
            <a:off x="2784175" y="4121400"/>
            <a:ext cx="2400300" cy="600075"/>
          </a:xfrm>
          <a:prstGeom prst="rect">
            <a:avLst/>
          </a:prstGeom>
          <a:noFill/>
          <a:ln>
            <a:noFill/>
          </a:ln>
        </p:spPr>
      </p:pic>
      <p:pic>
        <p:nvPicPr>
          <p:cNvPr id="402" name="Google Shape;402;p29"/>
          <p:cNvPicPr preferRelativeResize="0"/>
          <p:nvPr/>
        </p:nvPicPr>
        <p:blipFill>
          <a:blip r:embed="rId9">
            <a:alphaModFix/>
          </a:blip>
          <a:stretch>
            <a:fillRect/>
          </a:stretch>
        </p:blipFill>
        <p:spPr>
          <a:xfrm>
            <a:off x="5813875" y="3174048"/>
            <a:ext cx="1897625" cy="16604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Index of contents</a:t>
            </a:r>
            <a:endParaRPr/>
          </a:p>
        </p:txBody>
      </p:sp>
      <p:sp>
        <p:nvSpPr>
          <p:cNvPr id="285" name="Google Shape;285;p14"/>
          <p:cNvSpPr txBox="1"/>
          <p:nvPr>
            <p:ph idx="1" type="body"/>
          </p:nvPr>
        </p:nvSpPr>
        <p:spPr>
          <a:xfrm>
            <a:off x="1303800" y="1269675"/>
            <a:ext cx="7030500" cy="3441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s" sz="1200"/>
              <a:t>Introduction</a:t>
            </a:r>
            <a:endParaRPr sz="1200"/>
          </a:p>
          <a:p>
            <a:pPr indent="-304800" lvl="0" marL="457200" rtl="0" algn="l">
              <a:spcBef>
                <a:spcPts val="0"/>
              </a:spcBef>
              <a:spcAft>
                <a:spcPts val="0"/>
              </a:spcAft>
              <a:buSzPts val="1200"/>
              <a:buAutoNum type="arabicPeriod"/>
            </a:pPr>
            <a:r>
              <a:rPr lang="es" sz="1200"/>
              <a:t>PROLOG, compiled or interpreted?</a:t>
            </a:r>
            <a:endParaRPr sz="1200"/>
          </a:p>
          <a:p>
            <a:pPr indent="-304800" lvl="0" marL="457200" rtl="0" algn="l">
              <a:spcBef>
                <a:spcPts val="0"/>
              </a:spcBef>
              <a:spcAft>
                <a:spcPts val="0"/>
              </a:spcAft>
              <a:buSzPts val="1200"/>
              <a:buAutoNum type="arabicPeriod"/>
            </a:pPr>
            <a:r>
              <a:rPr lang="es" sz="1200"/>
              <a:t>PROLOG’s interpreter program</a:t>
            </a:r>
            <a:endParaRPr sz="1200"/>
          </a:p>
          <a:p>
            <a:pPr indent="-304800" lvl="0" marL="457200" rtl="0" algn="l">
              <a:spcBef>
                <a:spcPts val="0"/>
              </a:spcBef>
              <a:spcAft>
                <a:spcPts val="0"/>
              </a:spcAft>
              <a:buSzPts val="1200"/>
              <a:buAutoNum type="arabicPeriod"/>
            </a:pPr>
            <a:r>
              <a:rPr lang="es" sz="1200"/>
              <a:t>PROLOG’s implementation:</a:t>
            </a:r>
            <a:endParaRPr sz="1200"/>
          </a:p>
          <a:p>
            <a:pPr indent="-304800" lvl="1" marL="914400" rtl="0" algn="l">
              <a:spcBef>
                <a:spcPts val="0"/>
              </a:spcBef>
              <a:spcAft>
                <a:spcPts val="0"/>
              </a:spcAft>
              <a:buSzPts val="1200"/>
              <a:buAutoNum type="arabicPeriod"/>
            </a:pPr>
            <a:r>
              <a:rPr lang="es" sz="1200"/>
              <a:t>ISO PROLOG</a:t>
            </a:r>
            <a:endParaRPr sz="1200"/>
          </a:p>
          <a:p>
            <a:pPr indent="-304800" lvl="1" marL="914400" rtl="0" algn="l">
              <a:spcBef>
                <a:spcPts val="0"/>
              </a:spcBef>
              <a:spcAft>
                <a:spcPts val="0"/>
              </a:spcAft>
              <a:buSzPts val="1200"/>
              <a:buAutoNum type="arabicPeriod"/>
            </a:pPr>
            <a:r>
              <a:rPr lang="es" sz="1200"/>
              <a:t>Compilation</a:t>
            </a:r>
            <a:endParaRPr sz="1200"/>
          </a:p>
          <a:p>
            <a:pPr indent="-304800" lvl="1" marL="914400" rtl="0" algn="l">
              <a:spcBef>
                <a:spcPts val="0"/>
              </a:spcBef>
              <a:spcAft>
                <a:spcPts val="0"/>
              </a:spcAft>
              <a:buSzPts val="1200"/>
              <a:buAutoNum type="arabicPeriod"/>
            </a:pPr>
            <a:r>
              <a:rPr lang="es" sz="1200"/>
              <a:t>Tail recursion</a:t>
            </a:r>
            <a:endParaRPr sz="1200"/>
          </a:p>
          <a:p>
            <a:pPr indent="-304800" lvl="1" marL="914400" rtl="0" algn="l">
              <a:spcBef>
                <a:spcPts val="0"/>
              </a:spcBef>
              <a:spcAft>
                <a:spcPts val="0"/>
              </a:spcAft>
              <a:buSzPts val="1200"/>
              <a:buAutoNum type="arabicPeriod"/>
            </a:pPr>
            <a:r>
              <a:rPr lang="es" sz="1200"/>
              <a:t>Term indexing</a:t>
            </a:r>
            <a:endParaRPr sz="1200"/>
          </a:p>
          <a:p>
            <a:pPr indent="-304800" lvl="1" marL="914400" rtl="0" algn="l">
              <a:spcBef>
                <a:spcPts val="0"/>
              </a:spcBef>
              <a:spcAft>
                <a:spcPts val="0"/>
              </a:spcAft>
              <a:buSzPts val="1200"/>
              <a:buAutoNum type="arabicPeriod"/>
            </a:pPr>
            <a:r>
              <a:rPr lang="es" sz="1200"/>
              <a:t>Hashing</a:t>
            </a:r>
            <a:endParaRPr sz="1200"/>
          </a:p>
          <a:p>
            <a:pPr indent="-304800" lvl="1" marL="914400" rtl="0" algn="l">
              <a:spcBef>
                <a:spcPts val="0"/>
              </a:spcBef>
              <a:spcAft>
                <a:spcPts val="0"/>
              </a:spcAft>
              <a:buSzPts val="1200"/>
              <a:buAutoNum type="arabicPeriod"/>
            </a:pPr>
            <a:r>
              <a:rPr lang="es" sz="1200"/>
              <a:t>Tabling</a:t>
            </a:r>
            <a:endParaRPr sz="1200"/>
          </a:p>
          <a:p>
            <a:pPr indent="-304800" lvl="1" marL="914400" rtl="0" algn="l">
              <a:spcBef>
                <a:spcPts val="0"/>
              </a:spcBef>
              <a:spcAft>
                <a:spcPts val="0"/>
              </a:spcAft>
              <a:buSzPts val="1200"/>
              <a:buAutoNum type="arabicPeriod"/>
            </a:pPr>
            <a:r>
              <a:rPr lang="es" sz="1200"/>
              <a:t>Implementation in hardware</a:t>
            </a:r>
            <a:endParaRPr sz="1200"/>
          </a:p>
          <a:p>
            <a:pPr indent="-304800" lvl="0" marL="457200" rtl="0" algn="l">
              <a:spcBef>
                <a:spcPts val="0"/>
              </a:spcBef>
              <a:spcAft>
                <a:spcPts val="0"/>
              </a:spcAft>
              <a:buSzPts val="1200"/>
              <a:buAutoNum type="arabicPeriod"/>
            </a:pPr>
            <a:r>
              <a:rPr lang="es" sz="1200"/>
              <a:t>Limitations</a:t>
            </a:r>
            <a:endParaRPr sz="1200"/>
          </a:p>
          <a:p>
            <a:pPr indent="-304800" lvl="0" marL="457200" rtl="0" algn="l">
              <a:spcBef>
                <a:spcPts val="0"/>
              </a:spcBef>
              <a:spcAft>
                <a:spcPts val="0"/>
              </a:spcAft>
              <a:buSzPts val="1200"/>
              <a:buAutoNum type="arabicPeriod"/>
            </a:pPr>
            <a:r>
              <a:rPr lang="es" sz="1200"/>
              <a:t>Extensions</a:t>
            </a:r>
            <a:endParaRPr sz="1200"/>
          </a:p>
          <a:p>
            <a:pPr indent="-304800" lvl="0" marL="457200" rtl="0" algn="l">
              <a:spcBef>
                <a:spcPts val="0"/>
              </a:spcBef>
              <a:spcAft>
                <a:spcPts val="0"/>
              </a:spcAft>
              <a:buSzPts val="1200"/>
              <a:buAutoNum type="arabicPeriod"/>
            </a:pPr>
            <a:r>
              <a:rPr lang="es" sz="1200"/>
              <a:t>Related languages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Introduction</a:t>
            </a:r>
            <a:endParaRPr/>
          </a:p>
        </p:txBody>
      </p:sp>
      <p:sp>
        <p:nvSpPr>
          <p:cNvPr id="291" name="Google Shape;291;p15"/>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11150" lvl="0" marL="457200" rtl="0" algn="just">
              <a:spcBef>
                <a:spcPts val="0"/>
              </a:spcBef>
              <a:spcAft>
                <a:spcPts val="0"/>
              </a:spcAft>
              <a:buSzPts val="1300"/>
              <a:buChar char="●"/>
            </a:pPr>
            <a:r>
              <a:rPr lang="es"/>
              <a:t>I</a:t>
            </a:r>
            <a:r>
              <a:rPr lang="es"/>
              <a:t>mplementation of a programming language → is which provides a way to execute a program in a concrete combination of software and hardware.</a:t>
            </a:r>
            <a:endParaRPr/>
          </a:p>
          <a:p>
            <a:pPr indent="-311150" lvl="0" marL="457200" rtl="0" algn="just">
              <a:spcBef>
                <a:spcPts val="0"/>
              </a:spcBef>
              <a:spcAft>
                <a:spcPts val="0"/>
              </a:spcAft>
              <a:buSzPts val="1300"/>
              <a:buChar char="●"/>
            </a:pPr>
            <a:r>
              <a:rPr lang="es"/>
              <a:t>There exist two ways of implement a programming language → compilation, interpretation.</a:t>
            </a:r>
            <a:endParaRPr sz="1300"/>
          </a:p>
          <a:p>
            <a:pPr indent="-311150" lvl="0" marL="457200" rtl="0" algn="just">
              <a:spcBef>
                <a:spcPts val="0"/>
              </a:spcBef>
              <a:spcAft>
                <a:spcPts val="0"/>
              </a:spcAft>
              <a:buSzPts val="1300"/>
              <a:buChar char="●"/>
            </a:pPr>
            <a:r>
              <a:rPr lang="es"/>
              <a:t>Focus → PROLOG</a:t>
            </a:r>
            <a:endParaRPr/>
          </a:p>
          <a:p>
            <a:pPr indent="-311150" lvl="0" marL="457200" rtl="0" algn="just">
              <a:spcBef>
                <a:spcPts val="0"/>
              </a:spcBef>
              <a:spcAft>
                <a:spcPts val="0"/>
              </a:spcAft>
              <a:buSzPts val="1300"/>
              <a:buChar char="●"/>
            </a:pPr>
            <a:r>
              <a:rPr lang="es"/>
              <a:t>PROLOG → logic programming language associated with AI and computational linguistics.</a:t>
            </a:r>
            <a:endParaRPr/>
          </a:p>
          <a:p>
            <a:pPr indent="-311150" lvl="0" marL="457200" rtl="0" algn="just">
              <a:spcBef>
                <a:spcPts val="0"/>
              </a:spcBef>
              <a:spcAft>
                <a:spcPts val="0"/>
              </a:spcAft>
              <a:buSzPts val="1300"/>
              <a:buChar char="●"/>
            </a:pPr>
            <a:r>
              <a:rPr lang="es"/>
              <a:t>PROLOG → roots in CP1, and unlike many other programming languages, PROLOG is intended as a declarative programming language.</a:t>
            </a:r>
            <a:endParaRPr/>
          </a:p>
          <a:p>
            <a:pPr indent="-311150" lvl="0" marL="457200" rtl="0" algn="just">
              <a:spcBef>
                <a:spcPts val="0"/>
              </a:spcBef>
              <a:spcAft>
                <a:spcPts val="0"/>
              </a:spcAft>
              <a:buSzPts val="1300"/>
              <a:buChar char="●"/>
            </a:pPr>
            <a:r>
              <a:rPr lang="es"/>
              <a:t>Logical programming → programming paradigm which is based on formal logic.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295" name="Shape 295"/>
        <p:cNvGrpSpPr/>
        <p:nvPr/>
      </p:nvGrpSpPr>
      <p:grpSpPr>
        <a:xfrm>
          <a:off x="0" y="0"/>
          <a:ext cx="0" cy="0"/>
          <a:chOff x="0" y="0"/>
          <a:chExt cx="0" cy="0"/>
        </a:xfrm>
      </p:grpSpPr>
      <p:pic>
        <p:nvPicPr>
          <p:cNvPr id="296" name="Google Shape;296;p16"/>
          <p:cNvPicPr preferRelativeResize="0"/>
          <p:nvPr/>
        </p:nvPicPr>
        <p:blipFill>
          <a:blip r:embed="rId3">
            <a:alphaModFix/>
          </a:blip>
          <a:stretch>
            <a:fillRect/>
          </a:stretch>
        </p:blipFill>
        <p:spPr>
          <a:xfrm>
            <a:off x="1202594" y="1110253"/>
            <a:ext cx="6738808" cy="292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PROLOG, compiled or interpreted?</a:t>
            </a:r>
            <a:endParaRPr/>
          </a:p>
        </p:txBody>
      </p:sp>
      <p:pic>
        <p:nvPicPr>
          <p:cNvPr id="302" name="Google Shape;302;p17"/>
          <p:cNvPicPr preferRelativeResize="0"/>
          <p:nvPr/>
        </p:nvPicPr>
        <p:blipFill>
          <a:blip r:embed="rId3">
            <a:alphaModFix/>
          </a:blip>
          <a:stretch>
            <a:fillRect/>
          </a:stretch>
        </p:blipFill>
        <p:spPr>
          <a:xfrm>
            <a:off x="5055222" y="1572975"/>
            <a:ext cx="3279075" cy="2835300"/>
          </a:xfrm>
          <a:prstGeom prst="rect">
            <a:avLst/>
          </a:prstGeom>
          <a:noFill/>
          <a:ln>
            <a:noFill/>
          </a:ln>
        </p:spPr>
      </p:pic>
      <p:pic>
        <p:nvPicPr>
          <p:cNvPr id="303" name="Google Shape;303;p17"/>
          <p:cNvPicPr preferRelativeResize="0"/>
          <p:nvPr/>
        </p:nvPicPr>
        <p:blipFill>
          <a:blip r:embed="rId4">
            <a:alphaModFix/>
          </a:blip>
          <a:stretch>
            <a:fillRect/>
          </a:stretch>
        </p:blipFill>
        <p:spPr>
          <a:xfrm rot="-2">
            <a:off x="1303801" y="1956618"/>
            <a:ext cx="3502650" cy="2068003"/>
          </a:xfrm>
          <a:prstGeom prst="rect">
            <a:avLst/>
          </a:prstGeom>
          <a:noFill/>
          <a:ln>
            <a:noFill/>
          </a:ln>
        </p:spPr>
      </p:pic>
      <p:sp>
        <p:nvSpPr>
          <p:cNvPr id="304" name="Google Shape;304;p17"/>
          <p:cNvSpPr txBox="1"/>
          <p:nvPr/>
        </p:nvSpPr>
        <p:spPr>
          <a:xfrm>
            <a:off x="1454025" y="4024625"/>
            <a:ext cx="32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Compiler</a:t>
            </a:r>
            <a:endParaRPr>
              <a:latin typeface="Nunito"/>
              <a:ea typeface="Nunito"/>
              <a:cs typeface="Nunito"/>
              <a:sym typeface="Nunito"/>
            </a:endParaRPr>
          </a:p>
        </p:txBody>
      </p:sp>
      <p:sp>
        <p:nvSpPr>
          <p:cNvPr id="305" name="Google Shape;305;p17"/>
          <p:cNvSpPr txBox="1"/>
          <p:nvPr/>
        </p:nvSpPr>
        <p:spPr>
          <a:xfrm>
            <a:off x="5093663" y="4408275"/>
            <a:ext cx="32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Interpreter</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PROLOG’s interpreter program</a:t>
            </a:r>
            <a:endParaRPr/>
          </a:p>
        </p:txBody>
      </p:sp>
      <p:pic>
        <p:nvPicPr>
          <p:cNvPr id="311" name="Google Shape;311;p18"/>
          <p:cNvPicPr preferRelativeResize="0"/>
          <p:nvPr/>
        </p:nvPicPr>
        <p:blipFill>
          <a:blip r:embed="rId3">
            <a:alphaModFix/>
          </a:blip>
          <a:stretch>
            <a:fillRect/>
          </a:stretch>
        </p:blipFill>
        <p:spPr>
          <a:xfrm>
            <a:off x="1303800" y="1673007"/>
            <a:ext cx="2438400" cy="1143000"/>
          </a:xfrm>
          <a:prstGeom prst="rect">
            <a:avLst/>
          </a:prstGeom>
          <a:noFill/>
          <a:ln>
            <a:noFill/>
          </a:ln>
        </p:spPr>
      </p:pic>
      <p:pic>
        <p:nvPicPr>
          <p:cNvPr id="312" name="Google Shape;312;p18"/>
          <p:cNvPicPr preferRelativeResize="0"/>
          <p:nvPr/>
        </p:nvPicPr>
        <p:blipFill>
          <a:blip r:embed="rId4">
            <a:alphaModFix/>
          </a:blip>
          <a:stretch>
            <a:fillRect/>
          </a:stretch>
        </p:blipFill>
        <p:spPr>
          <a:xfrm>
            <a:off x="2933700" y="3413900"/>
            <a:ext cx="3276600" cy="1143000"/>
          </a:xfrm>
          <a:prstGeom prst="rect">
            <a:avLst/>
          </a:prstGeom>
          <a:noFill/>
          <a:ln>
            <a:noFill/>
          </a:ln>
        </p:spPr>
      </p:pic>
      <p:pic>
        <p:nvPicPr>
          <p:cNvPr id="313" name="Google Shape;313;p18"/>
          <p:cNvPicPr preferRelativeResize="0"/>
          <p:nvPr/>
        </p:nvPicPr>
        <p:blipFill>
          <a:blip r:embed="rId5">
            <a:alphaModFix/>
          </a:blip>
          <a:stretch>
            <a:fillRect/>
          </a:stretch>
        </p:blipFill>
        <p:spPr>
          <a:xfrm>
            <a:off x="5975625" y="1524121"/>
            <a:ext cx="1440750" cy="144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ISO PROLOG</a:t>
            </a:r>
            <a:endParaRPr/>
          </a:p>
        </p:txBody>
      </p:sp>
      <p:pic>
        <p:nvPicPr>
          <p:cNvPr id="319" name="Google Shape;319;p19"/>
          <p:cNvPicPr preferRelativeResize="0"/>
          <p:nvPr/>
        </p:nvPicPr>
        <p:blipFill>
          <a:blip r:embed="rId3">
            <a:alphaModFix/>
          </a:blip>
          <a:stretch>
            <a:fillRect/>
          </a:stretch>
        </p:blipFill>
        <p:spPr>
          <a:xfrm>
            <a:off x="1303800" y="1269675"/>
            <a:ext cx="1645575" cy="1514125"/>
          </a:xfrm>
          <a:prstGeom prst="rect">
            <a:avLst/>
          </a:prstGeom>
          <a:noFill/>
          <a:ln>
            <a:noFill/>
          </a:ln>
        </p:spPr>
      </p:pic>
      <p:sp>
        <p:nvSpPr>
          <p:cNvPr id="320" name="Google Shape;320;p19"/>
          <p:cNvSpPr txBox="1"/>
          <p:nvPr/>
        </p:nvSpPr>
        <p:spPr>
          <a:xfrm>
            <a:off x="3083625" y="1826638"/>
            <a:ext cx="41196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ISO = International organization of standarization</a:t>
            </a:r>
            <a:endParaRPr>
              <a:latin typeface="Nunito"/>
              <a:ea typeface="Nunito"/>
              <a:cs typeface="Nunito"/>
              <a:sym typeface="Nunito"/>
            </a:endParaRPr>
          </a:p>
        </p:txBody>
      </p:sp>
      <p:graphicFrame>
        <p:nvGraphicFramePr>
          <p:cNvPr id="321" name="Google Shape;321;p19"/>
          <p:cNvGraphicFramePr/>
          <p:nvPr/>
        </p:nvGraphicFramePr>
        <p:xfrm>
          <a:off x="952500" y="3017175"/>
          <a:ext cx="3000000" cy="3000000"/>
        </p:xfrm>
        <a:graphic>
          <a:graphicData uri="http://schemas.openxmlformats.org/drawingml/2006/table">
            <a:tbl>
              <a:tblPr>
                <a:noFill/>
                <a:tableStyleId>{7997308B-F9C4-4DA2-9302-6846F78BD865}</a:tableStyleId>
              </a:tblPr>
              <a:tblGrid>
                <a:gridCol w="3619500"/>
                <a:gridCol w="3619500"/>
              </a:tblGrid>
              <a:tr h="509425">
                <a:tc gridSpan="2">
                  <a:txBody>
                    <a:bodyPr/>
                    <a:lstStyle/>
                    <a:p>
                      <a:pPr indent="0" lvl="0" marL="0" rtl="0" algn="ctr">
                        <a:spcBef>
                          <a:spcPts val="0"/>
                        </a:spcBef>
                        <a:spcAft>
                          <a:spcPts val="0"/>
                        </a:spcAft>
                        <a:buNone/>
                      </a:pPr>
                      <a:r>
                        <a:rPr lang="es"/>
                        <a:t>The ISO PROLOG has two parts</a:t>
                      </a:r>
                      <a:endParaRPr/>
                    </a:p>
                  </a:txBody>
                  <a:tcPr marT="91425" marB="91425" marR="91425" marL="91425"/>
                </a:tc>
                <a:tc hMerge="1"/>
              </a:tr>
              <a:tr h="489875">
                <a:tc>
                  <a:txBody>
                    <a:bodyPr/>
                    <a:lstStyle/>
                    <a:p>
                      <a:pPr indent="0" lvl="0" marL="914400" rtl="0" algn="l">
                        <a:lnSpc>
                          <a:spcPct val="115000"/>
                        </a:lnSpc>
                        <a:spcBef>
                          <a:spcPts val="0"/>
                        </a:spcBef>
                        <a:spcAft>
                          <a:spcPts val="1200"/>
                        </a:spcAft>
                        <a:buNone/>
                      </a:pPr>
                      <a:r>
                        <a:rPr lang="es" sz="1200">
                          <a:solidFill>
                            <a:schemeClr val="dk2"/>
                          </a:solidFill>
                          <a:latin typeface="Nunito"/>
                          <a:ea typeface="Nunito"/>
                          <a:cs typeface="Nunito"/>
                          <a:sym typeface="Nunito"/>
                        </a:rPr>
                        <a:t>ISO/IEC 13211-1</a:t>
                      </a:r>
                      <a:endParaRPr/>
                    </a:p>
                  </a:txBody>
                  <a:tcPr marT="91425" marB="91425" marR="91425" marL="91425"/>
                </a:tc>
                <a:tc>
                  <a:txBody>
                    <a:bodyPr/>
                    <a:lstStyle/>
                    <a:p>
                      <a:pPr indent="0" lvl="0" marL="914400" rtl="0" algn="l">
                        <a:lnSpc>
                          <a:spcPct val="115000"/>
                        </a:lnSpc>
                        <a:spcBef>
                          <a:spcPts val="0"/>
                        </a:spcBef>
                        <a:spcAft>
                          <a:spcPts val="1200"/>
                        </a:spcAft>
                        <a:buNone/>
                      </a:pPr>
                      <a:r>
                        <a:rPr lang="es" sz="1200">
                          <a:solidFill>
                            <a:schemeClr val="dk2"/>
                          </a:solidFill>
                          <a:latin typeface="Nunito"/>
                          <a:ea typeface="Nunito"/>
                          <a:cs typeface="Nunito"/>
                          <a:sym typeface="Nunito"/>
                        </a:rPr>
                        <a:t>ISO/IEC 13211-2</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67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Compilation</a:t>
            </a:r>
            <a:endParaRPr/>
          </a:p>
          <a:p>
            <a:pPr indent="0" lvl="0" marL="0" rtl="0" algn="l">
              <a:spcBef>
                <a:spcPts val="0"/>
              </a:spcBef>
              <a:spcAft>
                <a:spcPts val="0"/>
              </a:spcAft>
              <a:buNone/>
            </a:pPr>
            <a:r>
              <a:t/>
            </a:r>
            <a:endParaRPr/>
          </a:p>
        </p:txBody>
      </p:sp>
      <p:sp>
        <p:nvSpPr>
          <p:cNvPr id="327" name="Google Shape;327;p20"/>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s" sz="1200"/>
              <a:t>Some implementations employ abstract interpretation to derive type and mode information of predicates at compile time, or compile to real machine code for high performance.</a:t>
            </a:r>
            <a:endParaRPr sz="1200"/>
          </a:p>
          <a:p>
            <a:pPr indent="-304800" lvl="0" marL="457200" rtl="0" algn="l">
              <a:spcBef>
                <a:spcPts val="0"/>
              </a:spcBef>
              <a:spcAft>
                <a:spcPts val="0"/>
              </a:spcAft>
              <a:buSzPts val="1200"/>
              <a:buChar char="●"/>
            </a:pPr>
            <a:r>
              <a:rPr lang="es" sz="1200"/>
              <a:t>Devising efficient implementation methods for PROLOG code is a field of active research in the logic programming community, and various other execution methods are employed in some implementations.</a:t>
            </a:r>
            <a:endParaRPr sz="1200"/>
          </a:p>
        </p:txBody>
      </p:sp>
      <p:pic>
        <p:nvPicPr>
          <p:cNvPr id="328" name="Google Shape;328;p20"/>
          <p:cNvPicPr preferRelativeResize="0"/>
          <p:nvPr/>
        </p:nvPicPr>
        <p:blipFill>
          <a:blip r:embed="rId3">
            <a:alphaModFix/>
          </a:blip>
          <a:stretch>
            <a:fillRect/>
          </a:stretch>
        </p:blipFill>
        <p:spPr>
          <a:xfrm>
            <a:off x="3094413" y="1269675"/>
            <a:ext cx="2955175" cy="1920875"/>
          </a:xfrm>
          <a:prstGeom prst="rect">
            <a:avLst/>
          </a:prstGeom>
          <a:noFill/>
          <a:ln>
            <a:noFill/>
          </a:ln>
        </p:spPr>
      </p:pic>
      <p:sp>
        <p:nvSpPr>
          <p:cNvPr id="329" name="Google Shape;329;p20"/>
          <p:cNvSpPr txBox="1"/>
          <p:nvPr/>
        </p:nvSpPr>
        <p:spPr>
          <a:xfrm>
            <a:off x="6244725" y="1732400"/>
            <a:ext cx="22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0" name="Google Shape;330;p20"/>
          <p:cNvSpPr txBox="1"/>
          <p:nvPr/>
        </p:nvSpPr>
        <p:spPr>
          <a:xfrm>
            <a:off x="6177575" y="1893550"/>
            <a:ext cx="26322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Abstract machine code</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34" name="Shape 334"/>
        <p:cNvGrpSpPr/>
        <p:nvPr/>
      </p:nvGrpSpPr>
      <p:grpSpPr>
        <a:xfrm>
          <a:off x="0" y="0"/>
          <a:ext cx="0" cy="0"/>
          <a:chOff x="0" y="0"/>
          <a:chExt cx="0" cy="0"/>
        </a:xfrm>
      </p:grpSpPr>
      <p:sp>
        <p:nvSpPr>
          <p:cNvPr id="335" name="Google Shape;335;p21"/>
          <p:cNvSpPr txBox="1"/>
          <p:nvPr>
            <p:ph type="title"/>
          </p:nvPr>
        </p:nvSpPr>
        <p:spPr>
          <a:xfrm>
            <a:off x="1303800" y="598575"/>
            <a:ext cx="7030500" cy="67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Tail recursion</a:t>
            </a:r>
            <a:endParaRPr/>
          </a:p>
          <a:p>
            <a:pPr indent="0" lvl="0" marL="0" rtl="0" algn="l">
              <a:spcBef>
                <a:spcPts val="0"/>
              </a:spcBef>
              <a:spcAft>
                <a:spcPts val="0"/>
              </a:spcAft>
              <a:buNone/>
            </a:pPr>
            <a:r>
              <a:t/>
            </a:r>
            <a:endParaRPr/>
          </a:p>
        </p:txBody>
      </p:sp>
      <p:sp>
        <p:nvSpPr>
          <p:cNvPr id="336" name="Google Shape;336;p21"/>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PROLOG systems typically implement a well-known optimization method called tail call optimization for deterministic predicates exhibiting tail recursion or, more generally, tail calls: A clause’s stack frame is discarded before performing a call in a tail position.</a:t>
            </a:r>
            <a:endParaRPr sz="1200"/>
          </a:p>
          <a:p>
            <a:pPr indent="-304800" lvl="1" marL="914400" rtl="0" algn="l">
              <a:spcBef>
                <a:spcPts val="0"/>
              </a:spcBef>
              <a:spcAft>
                <a:spcPts val="0"/>
              </a:spcAft>
              <a:buSzPts val="1200"/>
              <a:buChar char="○"/>
            </a:pPr>
            <a:r>
              <a:rPr lang="es" sz="1200"/>
              <a:t>Tail calls can be implemented without adding a new stack frame to the call stack.</a:t>
            </a:r>
            <a:endParaRPr sz="1200"/>
          </a:p>
          <a:p>
            <a:pPr indent="-304800" lvl="1" marL="914400" rtl="0" algn="l">
              <a:spcBef>
                <a:spcPts val="0"/>
              </a:spcBef>
              <a:spcAft>
                <a:spcPts val="0"/>
              </a:spcAft>
              <a:buSzPts val="1200"/>
              <a:buChar char="○"/>
            </a:pPr>
            <a:r>
              <a:rPr lang="es" sz="1200"/>
              <a:t>Most of the frame of the current procedure is no longer needed, and can be replaced by the frame of the tail call, modified as appropriate.</a:t>
            </a:r>
            <a:endParaRPr sz="1200"/>
          </a:p>
          <a:p>
            <a:pPr indent="-304800" lvl="1" marL="914400" rtl="0" algn="l">
              <a:spcBef>
                <a:spcPts val="0"/>
              </a:spcBef>
              <a:spcAft>
                <a:spcPts val="0"/>
              </a:spcAft>
              <a:buSzPts val="1200"/>
              <a:buChar char="○"/>
            </a:pPr>
            <a:r>
              <a:rPr lang="es" sz="1200"/>
              <a:t>The program can then jump to the called subroutine.</a:t>
            </a:r>
            <a:endParaRPr sz="1200"/>
          </a:p>
          <a:p>
            <a:pPr indent="-304800" lvl="1" marL="914400" rtl="0" algn="l">
              <a:spcBef>
                <a:spcPts val="0"/>
              </a:spcBef>
              <a:spcAft>
                <a:spcPts val="0"/>
              </a:spcAft>
              <a:buSzPts val="1200"/>
              <a:buChar char="○"/>
            </a:pPr>
            <a:r>
              <a:rPr lang="es" sz="1200"/>
              <a:t>Producing such code instead of a standard sequence is called tail call optimization.</a:t>
            </a:r>
            <a:endParaRPr sz="1200"/>
          </a:p>
          <a:p>
            <a:pPr indent="-304800" lvl="0" marL="457200" rtl="0" algn="l">
              <a:spcBef>
                <a:spcPts val="0"/>
              </a:spcBef>
              <a:spcAft>
                <a:spcPts val="0"/>
              </a:spcAft>
              <a:buSzPts val="1200"/>
              <a:buChar char="●"/>
            </a:pPr>
            <a:r>
              <a:rPr lang="es" sz="1200"/>
              <a:t>Therefore, deterministic tail-recursive predicates are executed with constant stack space, like loops in other languages.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