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HceJnUPk/pux9Opqotox9giH8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16C8C4-FD0E-49AB-ACDE-1C71658FEB1E}">
  <a:tblStyle styleId="{DC16C8C4-FD0E-49AB-ACDE-1C71658FEB1E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8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2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2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Google Shape;20;p12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12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2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" name="Google Shape;23;p12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Gothic"/>
              <a:buNone/>
              <a:defRPr b="0" sz="6800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95C77F"/>
          </a:solidFill>
          <a:ln>
            <a:noFill/>
          </a:ln>
        </p:spPr>
      </p:sp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1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11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9" name="Google Shape;49;p11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11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" name="Google Shape;51;p11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2" name="Google Shape;52;p11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b="0"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" name="Google Shape;54;p11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3" name="Google Shape;63;p14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4" name="Google Shape;64;p14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2" name="Google Shape;82;p16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16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4" name="Google Shape;84;p1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19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7;p10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0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0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" name="Google Shape;30;p9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" id="118" name="Google Shape;11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cap="sq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"/>
          <p:cNvSpPr txBox="1"/>
          <p:nvPr>
            <p:ph type="ctrTitle"/>
          </p:nvPr>
        </p:nvSpPr>
        <p:spPr>
          <a:xfrm>
            <a:off x="6033793" y="2355458"/>
            <a:ext cx="4775075" cy="1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s-ES" sz="4400">
                <a:solidFill>
                  <a:schemeClr val="lt1"/>
                </a:solidFill>
              </a:rPr>
              <a:t>SECRET-SHARING SCHEMES</a:t>
            </a:r>
            <a:endParaRPr/>
          </a:p>
        </p:txBody>
      </p:sp>
      <p:sp>
        <p:nvSpPr>
          <p:cNvPr id="122" name="Google Shape;122;p1"/>
          <p:cNvSpPr txBox="1"/>
          <p:nvPr>
            <p:ph idx="1" type="subTitle"/>
          </p:nvPr>
        </p:nvSpPr>
        <p:spPr>
          <a:xfrm>
            <a:off x="6033793" y="3995988"/>
            <a:ext cx="4775075" cy="55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>
                <a:solidFill>
                  <a:schemeClr val="lt1"/>
                </a:solidFill>
              </a:rPr>
              <a:t>Authorship: Joel Aumedes and Marc Cervera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s-ES"/>
              <a:t>Definitions</a:t>
            </a:r>
            <a:endParaRPr/>
          </a:p>
        </p:txBody>
      </p:sp>
      <p:sp>
        <p:nvSpPr>
          <p:cNvPr id="128" name="Google Shape;128;p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8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es-ES"/>
              <a:t> </a:t>
            </a:r>
            <a:endParaRPr/>
          </a:p>
        </p:txBody>
      </p:sp>
      <p:graphicFrame>
        <p:nvGraphicFramePr>
          <p:cNvPr id="129" name="Google Shape;129;p2"/>
          <p:cNvGraphicFramePr/>
          <p:nvPr/>
        </p:nvGraphicFramePr>
        <p:xfrm>
          <a:off x="2032000" y="4831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{DC16C8C4-FD0E-49AB-ACDE-1C71658FEB1E}</a:tableStyleId>
              </a:tblPr>
              <a:tblGrid>
                <a:gridCol w="4064000"/>
                <a:gridCol w="4064000"/>
              </a:tblGrid>
              <a:tr h="69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Information ratio of a DS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s-ES" sz="1800"/>
                        <a:t>Average information of a DS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130" name="Google Shape;13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3171" y="4931762"/>
            <a:ext cx="1676634" cy="614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3171" y="5646233"/>
            <a:ext cx="1676634" cy="6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s-ES"/>
              <a:t>Definitions</a:t>
            </a:r>
            <a:endParaRPr/>
          </a:p>
        </p:txBody>
      </p:sp>
      <p:sp>
        <p:nvSpPr>
          <p:cNvPr id="137" name="Google Shape;137;p3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81" r="-24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1230" y="3837649"/>
            <a:ext cx="7249537" cy="7430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3"/>
          <p:cNvCxnSpPr/>
          <p:nvPr/>
        </p:nvCxnSpPr>
        <p:spPr>
          <a:xfrm flipH="1">
            <a:off x="2097991" y="5037899"/>
            <a:ext cx="95250" cy="1714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0" name="Google Shape;14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95417" y="5425628"/>
            <a:ext cx="4401164" cy="304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s-ES"/>
              <a:t>Definitions</a:t>
            </a:r>
            <a:endParaRPr/>
          </a:p>
        </p:txBody>
      </p:sp>
      <p:sp>
        <p:nvSpPr>
          <p:cNvPr id="146" name="Google Shape;146;p4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81" r="-24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es-ES"/>
              <a:t> </a:t>
            </a:r>
            <a:endParaRPr/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4363" y="3538203"/>
            <a:ext cx="1543265" cy="419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4"/>
          <p:cNvCxnSpPr/>
          <p:nvPr/>
        </p:nvCxnSpPr>
        <p:spPr>
          <a:xfrm flipH="1">
            <a:off x="4777072" y="4132145"/>
            <a:ext cx="142613" cy="14261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9" name="Google Shape;14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0495" y="4392879"/>
            <a:ext cx="1991003" cy="36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s-ES"/>
              <a:t>Equivalent affirmations for a distribution scheme Σ</a:t>
            </a:r>
            <a:endParaRPr/>
          </a:p>
        </p:txBody>
      </p:sp>
      <p:sp>
        <p:nvSpPr>
          <p:cNvPr id="155" name="Google Shape;155;p5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entury Gothic"/>
              <a:buAutoNum type="arabicParenR"/>
            </a:pPr>
            <a:r>
              <a:rPr lang="es-ES"/>
              <a:t>The scheme Σ is secure according to the first definition of Secret-sharing.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Font typeface="Century Gothic"/>
              <a:buAutoNum type="arabicParenR"/>
            </a:pPr>
            <a:r>
              <a:rPr lang="es-ES"/>
              <a:t>There is some distribution on the secrets with support K (that is, Pr[S = a] &gt; 0 for every K) such that the scheme is secure according to the second definition of Secret-sharing with respect to this distribution.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Font typeface="Century Gothic"/>
              <a:buAutoNum type="arabicParenR"/>
            </a:pPr>
            <a:r>
              <a:rPr lang="es-ES"/>
              <a:t>For every distribution on the secrets whose support is contained in K, the scheme is secure according to the second definition of Secret-sharing with respect to the distribtution.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s-ES"/>
              <a:t>Shamir’s Secret-Sharing</a:t>
            </a:r>
            <a:endParaRPr/>
          </a:p>
        </p:txBody>
      </p:sp>
      <p:sp>
        <p:nvSpPr>
          <p:cNvPr id="161" name="Google Shape;161;p6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8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es-ES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s-ES"/>
              <a:t>Mathematical formulation I</a:t>
            </a:r>
            <a:endParaRPr/>
          </a:p>
        </p:txBody>
      </p:sp>
      <p:sp>
        <p:nvSpPr>
          <p:cNvPr id="167" name="Google Shape;167;p7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81" r="-30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es-ES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s-ES"/>
              <a:t>Mathematical formulation II</a:t>
            </a:r>
            <a:endParaRPr/>
          </a:p>
        </p:txBody>
      </p:sp>
      <p:sp>
        <p:nvSpPr>
          <p:cNvPr id="173" name="Google Shape;173;p8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8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es-ES"/>
              <a:t> </a:t>
            </a:r>
            <a:endParaRPr/>
          </a:p>
        </p:txBody>
      </p:sp>
      <p:pic>
        <p:nvPicPr>
          <p:cNvPr id="174" name="Google Shape;17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2393" y="5703485"/>
            <a:ext cx="2067213" cy="676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von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avon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2021-12-13T16:28:53Z</dcterms:created>
  <dc:creator>Marc Cervera Rosell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