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/>
      <a:tcStyle>
        <a:tcBdr/>
        <a:fill>
          <a:solidFill>
            <a:srgbClr val="E9F6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EDF"/>
          </a:solidFill>
        </a:fill>
      </a:tcStyle>
    </a:wholeTbl>
    <a:band2H>
      <a:tcTxStyle/>
      <a:tcStyle>
        <a:tcBdr/>
        <a:fill>
          <a:solidFill>
            <a:srgbClr val="E8F6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ECD"/>
          </a:solidFill>
        </a:fill>
      </a:tcStyle>
    </a:wholeTbl>
    <a:band2H>
      <a:tcTxStyle/>
      <a:tcStyle>
        <a:tcBdr/>
        <a:fill>
          <a:solidFill>
            <a:srgbClr val="EEF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/>
          <p:nvPr/>
        </p:nvGrpSpPr>
        <p:grpSpPr>
          <a:xfrm>
            <a:off x="-3" y="-8469"/>
            <a:ext cx="12192006" cy="6866472"/>
            <a:chOff x="-1" y="0"/>
            <a:chExt cx="12192004" cy="6866470"/>
          </a:xfrm>
        </p:grpSpPr>
        <p:sp>
          <p:nvSpPr>
            <p:cNvPr id="22" name="Freeform 14"/>
            <p:cNvSpPr/>
            <p:nvPr/>
          </p:nvSpPr>
          <p:spPr>
            <a:xfrm>
              <a:off x="-2" y="605"/>
              <a:ext cx="863603" cy="569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9371013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traight Connector 19"/>
            <p:cNvSpPr/>
            <p:nvPr/>
          </p:nvSpPr>
          <p:spPr>
            <a:xfrm flipH="1">
              <a:off x="7425268" y="3689880"/>
              <a:ext cx="4763561" cy="3176589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81477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7" name="Isosceles Triangle 22"/>
            <p:cNvSpPr/>
            <p:nvPr/>
          </p:nvSpPr>
          <p:spPr>
            <a:xfrm>
              <a:off x="8932334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1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2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9001" y="-1"/>
              <a:ext cx="1249827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10371667" y="3598334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</p:grpSp>
      <p:sp>
        <p:nvSpPr>
          <p:cNvPr id="33" name="Titel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Titeltext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1"/>
            <a:ext cx="7766937" cy="1096902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  <a:lvl2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2pPr>
            <a:lvl3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3pPr>
            <a:lvl4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4pPr>
            <a:lvl5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70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1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70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2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398"/>
            <a:ext cx="8596670" cy="1570965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6" name="TextBox 23"/>
          <p:cNvSpPr txBox="1"/>
          <p:nvPr/>
        </p:nvSpPr>
        <p:spPr>
          <a:xfrm>
            <a:off x="541868" y="469465"/>
            <a:ext cx="609603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4"/>
          <p:cNvSpPr txBox="1"/>
          <p:nvPr/>
        </p:nvSpPr>
        <p:spPr>
          <a:xfrm>
            <a:off x="8893009" y="2565643"/>
            <a:ext cx="60960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70" cy="2595462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3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70" cy="151391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el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4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8" y="469465"/>
            <a:ext cx="609603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09" y="2565643"/>
            <a:ext cx="60960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el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5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eltext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5" cy="5251454"/>
          </a:xfrm>
          <a:prstGeom prst="rect">
            <a:avLst/>
          </a:prstGeom>
        </p:spPr>
        <p:txBody>
          <a:bodyPr anchor="ctr"/>
          <a:lstStyle/>
          <a:p>
            <a:r>
              <a:t>Titeltext</a:t>
            </a:r>
          </a:p>
        </p:txBody>
      </p:sp>
      <p:sp>
        <p:nvSpPr>
          <p:cNvPr id="176" name="Textebene 1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677335" y="2700865"/>
            <a:ext cx="8596670" cy="1826583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Titeltext</a:t>
            </a:r>
          </a:p>
        </p:txBody>
      </p:sp>
      <p:sp>
        <p:nvSpPr>
          <p:cNvPr id="5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7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2160589"/>
            <a:ext cx="4184038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5743" y="2160983"/>
            <a:ext cx="4185625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20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text"/>
          <p:cNvSpPr txBox="1">
            <a:spLocks noGrp="1"/>
          </p:cNvSpPr>
          <p:nvPr>
            <p:ph type="title"/>
          </p:nvPr>
        </p:nvSpPr>
        <p:spPr>
          <a:xfrm>
            <a:off x="677332" y="1498603"/>
            <a:ext cx="3854531" cy="127846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9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4760459" y="514922"/>
            <a:ext cx="4513544" cy="552644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text"/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70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2" y="609600"/>
            <a:ext cx="8596671" cy="3845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5367337"/>
            <a:ext cx="8596670" cy="6740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-3" y="-8469"/>
            <a:ext cx="12192006" cy="6866472"/>
            <a:chOff x="-1" y="0"/>
            <a:chExt cx="12192004" cy="6866470"/>
          </a:xfrm>
        </p:grpSpPr>
        <p:sp>
          <p:nvSpPr>
            <p:cNvPr id="2" name="Straight Connector 19"/>
            <p:cNvSpPr/>
            <p:nvPr/>
          </p:nvSpPr>
          <p:spPr>
            <a:xfrm>
              <a:off x="9371013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8" y="3689880"/>
              <a:ext cx="4763561" cy="3176589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7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2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4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1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2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9001" y="-1"/>
              <a:ext cx="1249827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7" y="3598334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11" name="Isosceles Triangle 18"/>
            <p:cNvSpPr/>
            <p:nvPr/>
          </p:nvSpPr>
          <p:spPr>
            <a:xfrm>
              <a:off x="-2" y="4021667"/>
              <a:ext cx="448736" cy="284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</p:grpSp>
      <p:sp>
        <p:nvSpPr>
          <p:cNvPr id="13" name="Titeltext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8596671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Titeltext</a:t>
            </a:r>
          </a:p>
        </p:txBody>
      </p:sp>
      <p:sp>
        <p:nvSpPr>
          <p:cNvPr id="14" name="Textebene 1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049983" y="6114705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chemeClr val="accent1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re 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483">
              <a:defRPr sz="5200"/>
            </a:lvl1pPr>
          </a:lstStyle>
          <a:p>
            <a:r>
              <a:t>Recalage automatique Motion Capture et vidéo</a:t>
            </a:r>
          </a:p>
        </p:txBody>
      </p:sp>
      <p:sp>
        <p:nvSpPr>
          <p:cNvPr id="187" name="Sous-titre 2"/>
          <p:cNvSpPr txBox="1">
            <a:spLocks noGrp="1"/>
          </p:cNvSpPr>
          <p:nvPr>
            <p:ph type="subTitle" sz="quarter" idx="1"/>
          </p:nvPr>
        </p:nvSpPr>
        <p:spPr>
          <a:xfrm>
            <a:off x="1507067" y="4395389"/>
            <a:ext cx="7766937" cy="10969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Thomas Bonte, Marc Brun, Mona Buisson-Fenet,</a:t>
            </a:r>
          </a:p>
          <a:p>
            <a:pPr>
              <a:spcBef>
                <a:spcPts val="200"/>
              </a:spcBef>
            </a:pPr>
            <a:r>
              <a:t> Clément Cadet, Mathias Corsia, Pierre-Nicolas Piquin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III – </a:t>
            </a:r>
            <a:r>
              <a:rPr lang="fr-FR" dirty="0"/>
              <a:t>Recalage</a:t>
            </a:r>
            <a:r>
              <a:rPr dirty="0"/>
              <a:t> spatial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FD6DC8-39F5-48CF-BAD4-7C4C0E3563F6}"/>
              </a:ext>
            </a:extLst>
          </p:cNvPr>
          <p:cNvSpPr/>
          <p:nvPr/>
        </p:nvSpPr>
        <p:spPr>
          <a:xfrm>
            <a:off x="677332" y="1930400"/>
            <a:ext cx="8916833" cy="21070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Cette rotation et cette translation seront appliquées aux deux nuages de points </a:t>
            </a:r>
            <a:r>
              <a:rPr lang="fr-FR" b="1" dirty="0" err="1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MoCap</a:t>
            </a:r>
            <a:r>
              <a:rPr lang="fr-FR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 à tout instant.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fr-FR" dirty="0">
              <a:solidFill>
                <a:srgbClr val="404040"/>
              </a:solidFill>
              <a:latin typeface="+mj-lt"/>
              <a:ea typeface="+mj-ea"/>
              <a:cs typeface="+mj-cs"/>
              <a:sym typeface="Trebuchet M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Ces nouveaux nuages de points sont à terme destinés à être </a:t>
            </a:r>
            <a:r>
              <a:rPr lang="fr-FR" b="1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associés à des avatars sous </a:t>
            </a:r>
            <a:r>
              <a:rPr lang="fr-FR" b="1" dirty="0" err="1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Unity</a:t>
            </a:r>
            <a:r>
              <a:rPr lang="fr-FR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, et rendus visibles au-dessus de la vidéo d’origine. </a:t>
            </a:r>
          </a:p>
        </p:txBody>
      </p:sp>
      <p:pic>
        <p:nvPicPr>
          <p:cNvPr id="7" name="Image 3" descr="Image 3">
            <a:extLst>
              <a:ext uri="{FF2B5EF4-FFF2-40B4-BE49-F238E27FC236}">
                <a16:creationId xmlns:a16="http://schemas.microsoft.com/office/drawing/2014/main" id="{8B3F334D-AEE9-4EA9-A96D-12E5FCE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23934" t="25121" r="23934" b="10663"/>
          <a:stretch>
            <a:fillRect/>
          </a:stretch>
        </p:blipFill>
        <p:spPr>
          <a:xfrm>
            <a:off x="3249339" y="3911186"/>
            <a:ext cx="3772817" cy="2614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IV - Résultats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983F7EBA-6CC2-46C6-9948-28AA4E5A07C6}"/>
              </a:ext>
            </a:extLst>
          </p:cNvPr>
          <p:cNvSpPr txBox="1"/>
          <p:nvPr/>
        </p:nvSpPr>
        <p:spPr>
          <a:xfrm>
            <a:off x="887940" y="5470133"/>
            <a:ext cx="334811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pPr algn="ctr"/>
            <a:r>
              <a:rPr lang="fr-FR" dirty="0"/>
              <a:t>Les points vidéo </a:t>
            </a:r>
          </a:p>
          <a:p>
            <a:pPr algn="ctr"/>
            <a:r>
              <a:rPr lang="fr-FR" dirty="0"/>
              <a:t>identifiés par </a:t>
            </a:r>
            <a:r>
              <a:rPr lang="fr-FR" dirty="0" err="1"/>
              <a:t>OpenPose</a:t>
            </a:r>
            <a:endParaRPr dirty="0"/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0957C506-8216-4BF5-8651-2D1237E57153}"/>
              </a:ext>
            </a:extLst>
          </p:cNvPr>
          <p:cNvSpPr txBox="1"/>
          <p:nvPr/>
        </p:nvSpPr>
        <p:spPr>
          <a:xfrm>
            <a:off x="5770296" y="5470132"/>
            <a:ext cx="33481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pPr algn="ctr"/>
            <a:r>
              <a:rPr lang="fr-FR" dirty="0"/>
              <a:t>Nuages de points après optimisation (</a:t>
            </a:r>
            <a:r>
              <a:rPr lang="fr-FR" b="1" dirty="0">
                <a:solidFill>
                  <a:srgbClr val="FF0000"/>
                </a:solidFill>
              </a:rPr>
              <a:t>vidéo</a:t>
            </a:r>
            <a:r>
              <a:rPr lang="fr-FR" dirty="0"/>
              <a:t> et </a:t>
            </a:r>
            <a:r>
              <a:rPr lang="fr-FR" b="1" dirty="0" err="1">
                <a:solidFill>
                  <a:srgbClr val="00B0F0"/>
                </a:solidFill>
              </a:rPr>
              <a:t>MoCap</a:t>
            </a:r>
            <a:r>
              <a:rPr lang="fr-FR" dirty="0"/>
              <a:t>)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54C45F-D4B3-48C1-BC81-8FA2CEAC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56" y="1613885"/>
            <a:ext cx="4970190" cy="361646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6EFAF6D-99D4-433C-A5F2-800B1347B535}"/>
              </a:ext>
            </a:extLst>
          </p:cNvPr>
          <p:cNvCxnSpPr>
            <a:cxnSpLocks/>
          </p:cNvCxnSpPr>
          <p:nvPr/>
        </p:nvCxnSpPr>
        <p:spPr>
          <a:xfrm flipH="1" flipV="1">
            <a:off x="7343335" y="2180492"/>
            <a:ext cx="1294228" cy="187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940D89D6-6E43-4060-B589-56CB0DEF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7" y="1613885"/>
            <a:ext cx="4794519" cy="363022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B552F96-0B7A-466A-A968-3A7B14160DBB}"/>
              </a:ext>
            </a:extLst>
          </p:cNvPr>
          <p:cNvSpPr txBox="1"/>
          <p:nvPr/>
        </p:nvSpPr>
        <p:spPr>
          <a:xfrm>
            <a:off x="7989278" y="4090573"/>
            <a:ext cx="164592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Point caractéristique commun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IV - Résultats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E44CE5-7EE4-44BD-8906-B9A894BE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13" y="1266093"/>
            <a:ext cx="6870977" cy="52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39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70971-78B5-445B-B147-BB31A643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1" y="2207456"/>
            <a:ext cx="8596671" cy="2443088"/>
          </a:xfrm>
        </p:spPr>
        <p:txBody>
          <a:bodyPr>
            <a:noAutofit/>
          </a:bodyPr>
          <a:lstStyle/>
          <a:p>
            <a:pPr algn="ctr"/>
            <a:r>
              <a:rPr lang="fr-FR" sz="4400" dirty="0"/>
              <a:t>Merci pour votre attention ! </a:t>
            </a:r>
            <a:br>
              <a:rPr lang="fr-FR" sz="4400" dirty="0"/>
            </a:br>
            <a:br>
              <a:rPr lang="fr-FR" sz="4400" dirty="0"/>
            </a:br>
            <a:r>
              <a:rPr lang="fr-FR" sz="44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4772628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Plan</a:t>
            </a:r>
          </a:p>
        </p:txBody>
      </p:sp>
      <p:sp>
        <p:nvSpPr>
          <p:cNvPr id="190" name="Espace réservé du contenu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400050" indent="-400050">
              <a:buFontTx/>
              <a:buAutoNum type="romanUcPeriod"/>
            </a:pPr>
            <a:r>
              <a:rPr lang="fr-FR" dirty="0">
                <a:solidFill>
                  <a:schemeClr val="accent2"/>
                </a:solidFill>
              </a:rPr>
              <a:t>Objectif et données initiales</a:t>
            </a:r>
          </a:p>
          <a:p>
            <a:pPr marL="400050" indent="-400050">
              <a:buFontTx/>
              <a:buAutoNum type="romanUcPeriod"/>
            </a:pPr>
            <a:endParaRPr lang="fr-FR" dirty="0"/>
          </a:p>
          <a:p>
            <a:pPr marL="400050" indent="-400050">
              <a:buFontTx/>
              <a:buAutoNum type="romanUcPeriod" startAt="2"/>
            </a:pPr>
            <a:r>
              <a:rPr lang="fr-FR" dirty="0">
                <a:solidFill>
                  <a:schemeClr val="accent2"/>
                </a:solidFill>
              </a:rPr>
              <a:t>Recalage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temporel</a:t>
            </a:r>
          </a:p>
          <a:p>
            <a:pPr marL="400050" indent="-400050">
              <a:buFontTx/>
              <a:buAutoNum type="romanUcPeriod" startAt="2"/>
            </a:pPr>
            <a:endParaRPr lang="fr-FR" dirty="0"/>
          </a:p>
          <a:p>
            <a:pPr marL="400050" indent="-400050">
              <a:buFontTx/>
              <a:buAutoNum type="romanUcPeriod" startAt="3"/>
            </a:pPr>
            <a:r>
              <a:rPr lang="fr-FR" dirty="0">
                <a:solidFill>
                  <a:schemeClr val="accent2"/>
                </a:solidFill>
              </a:rPr>
              <a:t>Recalage spatial</a:t>
            </a:r>
          </a:p>
          <a:p>
            <a:pPr marL="400050" indent="-400050">
              <a:buFontTx/>
              <a:buAutoNum type="romanUcPeriod" startAt="3"/>
            </a:pPr>
            <a:endParaRPr lang="fr-FR" dirty="0">
              <a:solidFill>
                <a:schemeClr val="accent2"/>
              </a:solidFill>
            </a:endParaRPr>
          </a:p>
          <a:p>
            <a:pPr marL="400050" indent="-400050">
              <a:buFontTx/>
              <a:buAutoNum type="romanUcPeriod" startAt="4"/>
            </a:pPr>
            <a:r>
              <a:rPr lang="fr-FR" dirty="0">
                <a:solidFill>
                  <a:schemeClr val="accent2"/>
                </a:solidFill>
              </a:rPr>
              <a:t>Résultats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 – Objectif et données initiales</a:t>
            </a:r>
          </a:p>
        </p:txBody>
      </p:sp>
      <p:pic>
        <p:nvPicPr>
          <p:cNvPr id="193" name="Espace réservé du contenu 4" descr="Espace réservé du contenu 4"/>
          <p:cNvPicPr>
            <a:picLocks noChangeAspect="1"/>
          </p:cNvPicPr>
          <p:nvPr/>
        </p:nvPicPr>
        <p:blipFill>
          <a:blip r:embed="rId2">
            <a:extLst/>
          </a:blip>
          <a:srcRect l="11084" r="13213"/>
          <a:stretch>
            <a:fillRect/>
          </a:stretch>
        </p:blipFill>
        <p:spPr>
          <a:xfrm>
            <a:off x="919253" y="2657867"/>
            <a:ext cx="3768482" cy="280007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ZoneTexte 5"/>
          <p:cNvSpPr txBox="1"/>
          <p:nvPr/>
        </p:nvSpPr>
        <p:spPr>
          <a:xfrm>
            <a:off x="677334" y="1452843"/>
            <a:ext cx="559241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Effectuer</a:t>
            </a:r>
            <a:r>
              <a:rPr>
                <a:solidFill>
                  <a:srgbClr val="000000"/>
                </a:solidFill>
              </a:rPr>
              <a:t> </a:t>
            </a:r>
            <a:r>
              <a:t>le recalage temporel et spatial entre</a:t>
            </a:r>
          </a:p>
        </p:txBody>
      </p:sp>
      <p:sp>
        <p:nvSpPr>
          <p:cNvPr id="195" name="ZoneTexte 6"/>
          <p:cNvSpPr txBox="1"/>
          <p:nvPr/>
        </p:nvSpPr>
        <p:spPr>
          <a:xfrm>
            <a:off x="1979282" y="5757443"/>
            <a:ext cx="164842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r>
              <a:t>une vidéo…</a:t>
            </a:r>
          </a:p>
        </p:txBody>
      </p:sp>
      <p:sp>
        <p:nvSpPr>
          <p:cNvPr id="196" name="ZoneTexte 7"/>
          <p:cNvSpPr txBox="1"/>
          <p:nvPr/>
        </p:nvSpPr>
        <p:spPr>
          <a:xfrm>
            <a:off x="5552659" y="5618943"/>
            <a:ext cx="400702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… et des données de capteurs </a:t>
            </a:r>
          </a:p>
          <a:p>
            <a:pPr algn="ctr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MoCap (Motion Capture)</a:t>
            </a:r>
          </a:p>
        </p:txBody>
      </p:sp>
      <p:pic>
        <p:nvPicPr>
          <p:cNvPr id="197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rcRect l="23934" t="25121" r="23934" b="10663"/>
          <a:stretch>
            <a:fillRect/>
          </a:stretch>
        </p:blipFill>
        <p:spPr>
          <a:xfrm>
            <a:off x="5500756" y="2657866"/>
            <a:ext cx="4058925" cy="2812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 – Objectif et données initiales</a:t>
            </a:r>
          </a:p>
        </p:txBody>
      </p:sp>
      <p:sp>
        <p:nvSpPr>
          <p:cNvPr id="200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677333" y="2155686"/>
            <a:ext cx="8970251" cy="3880773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Une </a:t>
            </a:r>
            <a:r>
              <a:rPr lang="fr-FR" b="1" dirty="0"/>
              <a:t>vidéo</a:t>
            </a:r>
            <a:r>
              <a:rPr lang="fr-FR" dirty="0"/>
              <a:t> et les positions </a:t>
            </a:r>
            <a:r>
              <a:rPr lang="fr-FR" dirty="0" err="1"/>
              <a:t>MoCap</a:t>
            </a:r>
            <a:r>
              <a:rPr lang="fr-FR" dirty="0"/>
              <a:t> associées </a:t>
            </a:r>
            <a:r>
              <a:rPr lang="fr-FR" b="1" dirty="0"/>
              <a:t>des mains, des avant-bras, des bras, de la tête, de la nuque, des épaules, du buste et du bassin, pour chaque personne.</a:t>
            </a:r>
          </a:p>
          <a:p>
            <a:pPr>
              <a:defRPr b="1"/>
            </a:pPr>
            <a:endParaRPr lang="fr-F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Pour les données </a:t>
            </a:r>
            <a:r>
              <a:rPr lang="fr-FR" dirty="0" err="1"/>
              <a:t>MoCap</a:t>
            </a:r>
            <a:r>
              <a:rPr lang="fr-FR" dirty="0"/>
              <a:t> : deux fichiers .</a:t>
            </a:r>
            <a:r>
              <a:rPr lang="fr-FR" dirty="0" err="1"/>
              <a:t>fbx</a:t>
            </a:r>
            <a:r>
              <a:rPr lang="fr-FR" dirty="0"/>
              <a:t> lisibles par </a:t>
            </a:r>
            <a:r>
              <a:rPr lang="fr-FR" dirty="0" err="1"/>
              <a:t>Unity</a:t>
            </a:r>
            <a:r>
              <a:rPr lang="fr-FR" dirty="0"/>
              <a:t>, qui exporte ces données en </a:t>
            </a:r>
            <a:r>
              <a:rPr lang="fr-FR" b="1" dirty="0"/>
              <a:t>deux fichiers .csv de positions 3D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Pour la vidéo : une analyse par la bibliothèque </a:t>
            </a:r>
            <a:r>
              <a:rPr lang="fr-FR" dirty="0" err="1"/>
              <a:t>OpenPose</a:t>
            </a:r>
            <a:r>
              <a:rPr lang="fr-FR" dirty="0"/>
              <a:t> donne </a:t>
            </a:r>
            <a:r>
              <a:rPr lang="fr-FR" b="1" dirty="0"/>
              <a:t>les positions 2D de points caractéristiques</a:t>
            </a:r>
            <a:r>
              <a:rPr lang="fr-FR" dirty="0"/>
              <a:t> (dont ceux cités ci-dessus) </a:t>
            </a:r>
            <a:r>
              <a:rPr lang="fr-FR" b="1" dirty="0"/>
              <a:t>dans deux fichiers .csv</a:t>
            </a:r>
            <a:r>
              <a:rPr lang="fr-FR" dirty="0"/>
              <a:t>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 – Objectif et données initiales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A6CC16-E1E3-400E-AF1E-890EE5E8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36" y="3429000"/>
            <a:ext cx="5744745" cy="32314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F064A4A-2A3A-483B-BDC8-2AB1E8D0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96182"/>
            <a:ext cx="5744745" cy="32314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II - Recalage temporel</a:t>
            </a:r>
          </a:p>
        </p:txBody>
      </p:sp>
      <p:sp>
        <p:nvSpPr>
          <p:cNvPr id="207" name="Espace réservé du contenu 2"/>
          <p:cNvSpPr txBox="1">
            <a:spLocks noGrp="1"/>
          </p:cNvSpPr>
          <p:nvPr>
            <p:ph type="body" sz="half" idx="1"/>
          </p:nvPr>
        </p:nvSpPr>
        <p:spPr>
          <a:xfrm>
            <a:off x="677333" y="1488612"/>
            <a:ext cx="8596670" cy="388077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Déterminer </a:t>
            </a:r>
            <a:r>
              <a:rPr lang="fr-FR" b="1" dirty="0"/>
              <a:t>le décalage de temps </a:t>
            </a:r>
            <a:r>
              <a:rPr lang="fr-FR" dirty="0"/>
              <a:t>entre la vidéo et la série de données </a:t>
            </a:r>
            <a:r>
              <a:rPr lang="fr-FR" dirty="0" err="1"/>
              <a:t>MoCap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§"/>
              <a:defRPr sz="900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Idée : </a:t>
            </a:r>
            <a:r>
              <a:rPr lang="fr-FR" b="1" dirty="0"/>
              <a:t>étudier les variations de vitesse d’un point caractéristique</a:t>
            </a:r>
            <a:r>
              <a:rPr lang="fr-FR" dirty="0"/>
              <a:t> dans les deux jeux de données, et chercher à </a:t>
            </a:r>
            <a:r>
              <a:rPr lang="fr-FR" b="1" dirty="0"/>
              <a:t>repérer un geste particulier</a:t>
            </a:r>
            <a:r>
              <a:rPr lang="fr-FR" dirty="0"/>
              <a:t> dans chacun de ces deux jeux.</a:t>
            </a:r>
          </a:p>
        </p:txBody>
      </p:sp>
      <p:pic>
        <p:nvPicPr>
          <p:cNvPr id="208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302" y="3687945"/>
            <a:ext cx="4900732" cy="2819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II – Recalage temporel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E74199-2BA4-4FC5-A6F5-A7D939A3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1" y="1692420"/>
            <a:ext cx="9273308" cy="46909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III - Recalage spatial</a:t>
            </a:r>
          </a:p>
        </p:txBody>
      </p:sp>
      <p:sp>
        <p:nvSpPr>
          <p:cNvPr id="21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677333" y="1829284"/>
            <a:ext cx="8596670" cy="4419118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Recaler un nuage de points </a:t>
            </a:r>
            <a:r>
              <a:rPr lang="fr-FR" dirty="0" err="1"/>
              <a:t>MoCap</a:t>
            </a:r>
            <a:r>
              <a:rPr lang="fr-FR" dirty="0"/>
              <a:t> </a:t>
            </a:r>
            <a:r>
              <a:rPr lang="fr-FR" b="1" dirty="0"/>
              <a:t>3D</a:t>
            </a:r>
            <a:r>
              <a:rPr lang="fr-FR" dirty="0"/>
              <a:t> et des données vidéo </a:t>
            </a:r>
            <a:r>
              <a:rPr lang="fr-FR" b="1" dirty="0"/>
              <a:t>2D.</a:t>
            </a:r>
          </a:p>
          <a:p>
            <a:pPr>
              <a:buFont typeface="Wingdings" panose="05000000000000000000" pitchFamily="2" charset="2"/>
              <a:buChar char="§"/>
              <a:defRPr b="1"/>
            </a:pPr>
            <a:endParaRPr lang="fr-F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Proposition : </a:t>
            </a:r>
            <a:r>
              <a:rPr lang="fr-FR" b="1" dirty="0"/>
              <a:t>projeter les données 3D sur le plan des données 2D</a:t>
            </a:r>
            <a:r>
              <a:rPr lang="fr-FR" dirty="0"/>
              <a:t>, en déterminant la translation et la rotation optimales entre les deux nuages de points.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Nécessité de comparer deux nuages de points </a:t>
            </a:r>
            <a:r>
              <a:rPr lang="fr-FR" b="1" dirty="0"/>
              <a:t>pris au même instant</a:t>
            </a:r>
          </a:p>
          <a:p>
            <a:pPr lvl="1">
              <a:buFont typeface="Wingdings" panose="05000000000000000000" pitchFamily="2" charset="2"/>
              <a:buChar char="§"/>
              <a:defRPr sz="1600"/>
            </a:pPr>
            <a:r>
              <a:rPr lang="fr-FR" dirty="0"/>
              <a:t>Utilisation des résultats du recalage temporel pour déterminer le delta temporel entre les deux séquences.</a:t>
            </a:r>
          </a:p>
          <a:p>
            <a:pPr lvl="1">
              <a:buFont typeface="Wingdings" panose="05000000000000000000" pitchFamily="2" charset="2"/>
              <a:buChar char="§"/>
              <a:defRPr sz="1600"/>
            </a:pPr>
            <a:r>
              <a:rPr lang="fr-FR" dirty="0"/>
              <a:t>Echantillonnage entre la vidéo (25 </a:t>
            </a:r>
            <a:r>
              <a:rPr lang="fr-FR" dirty="0" err="1"/>
              <a:t>fps</a:t>
            </a:r>
            <a:r>
              <a:rPr lang="fr-FR" dirty="0"/>
              <a:t>) et les données </a:t>
            </a:r>
            <a:r>
              <a:rPr lang="fr-FR" dirty="0" err="1"/>
              <a:t>MoCap</a:t>
            </a:r>
            <a:r>
              <a:rPr lang="fr-FR" dirty="0"/>
              <a:t> (120 </a:t>
            </a:r>
            <a:r>
              <a:rPr lang="fr-FR" dirty="0" err="1"/>
              <a:t>fps</a:t>
            </a:r>
            <a:r>
              <a:rPr lang="fr-FR" dirty="0"/>
              <a:t>) et sélection d’une dizaine de frames qui permettront de déterminer translation et rotation optimales.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III – </a:t>
            </a:r>
            <a:r>
              <a:rPr lang="fr-FR" dirty="0"/>
              <a:t>Recalage</a:t>
            </a:r>
            <a:r>
              <a:rPr dirty="0"/>
              <a:t> spatial</a:t>
            </a:r>
          </a:p>
        </p:txBody>
      </p:sp>
      <p:sp>
        <p:nvSpPr>
          <p:cNvPr id="217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522588" y="1546574"/>
            <a:ext cx="8902766" cy="51215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Quatre étapes appliquées aux frames sélectionnées 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dirty="0"/>
              <a:t>Chercher le meilleur angle par un processus itératif. A chaque </a:t>
            </a:r>
            <a:r>
              <a:rPr lang="fr-FR" b="1" dirty="0"/>
              <a:t>étape faire la rotation du nuage </a:t>
            </a:r>
            <a:r>
              <a:rPr lang="fr-FR" b="1" dirty="0" err="1"/>
              <a:t>MoCap</a:t>
            </a:r>
            <a:r>
              <a:rPr lang="fr-FR" b="1" dirty="0"/>
              <a:t> d’un angle donné et calculer la distance euclidienne entre les points caractéristiques des deux nuages</a:t>
            </a:r>
            <a:r>
              <a:rPr lang="fr-FR" dirty="0"/>
              <a:t>. Sélectionner l’angle qui minimise celle-ci.    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/>
            </a:pPr>
            <a:r>
              <a:rPr lang="fr-FR" dirty="0"/>
              <a:t>	 		</a:t>
            </a:r>
            <a:r>
              <a:rPr lang="fr-FR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lang="fr-FR" b="1" dirty="0"/>
              <a:t>Rotation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b="1" dirty="0"/>
              <a:t>Projection des points </a:t>
            </a:r>
            <a:r>
              <a:rPr lang="fr-FR" b="1" dirty="0" err="1"/>
              <a:t>MoCap</a:t>
            </a:r>
            <a:r>
              <a:rPr lang="fr-FR" b="1" dirty="0"/>
              <a:t> 3D sur le plan 2D des personnes </a:t>
            </a:r>
            <a:r>
              <a:rPr lang="fr-FR" dirty="0"/>
              <a:t>(défini par la verticale et les deux bassins)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b="1" dirty="0"/>
              <a:t>Remise à l’échelle des deux nuages de points </a:t>
            </a:r>
            <a:r>
              <a:rPr lang="fr-FR" dirty="0"/>
              <a:t>en comparant la distance entre épaule gauche et droite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b="1" dirty="0"/>
              <a:t>Faire correspondre un même point caractéristique</a:t>
            </a:r>
            <a:r>
              <a:rPr lang="fr-FR" dirty="0"/>
              <a:t>, la tête par exemple.  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>
                <a:latin typeface="Wingdings"/>
                <a:ea typeface="Wingdings"/>
                <a:cs typeface="Wingdings"/>
                <a:sym typeface="Wingdings"/>
              </a:defRPr>
            </a:pPr>
            <a:r>
              <a:rPr lang="fr-FR" dirty="0"/>
              <a:t>			</a:t>
            </a:r>
            <a:r>
              <a:rPr lang="fr-FR" dirty="0">
                <a:latin typeface="+mj-lt"/>
                <a:ea typeface="+mj-ea"/>
                <a:cs typeface="+mj-cs"/>
                <a:sym typeface="Trebuchet MS"/>
              </a:rPr>
              <a:t> </a:t>
            </a:r>
            <a:r>
              <a:rPr lang="fr-FR" b="1" dirty="0">
                <a:latin typeface="+mj-lt"/>
                <a:ea typeface="+mj-ea"/>
                <a:cs typeface="+mj-cs"/>
                <a:sym typeface="Trebuchet MS"/>
              </a:rPr>
              <a:t>Translation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dirty="0">
              <a:latin typeface="+mj-lt"/>
              <a:ea typeface="+mj-ea"/>
              <a:cs typeface="+mj-c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303396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451</Words>
  <Application>Microsoft Office PowerPoint</Application>
  <PresentationFormat>Grand écran</PresentationFormat>
  <Paragraphs>59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Helvetica</vt:lpstr>
      <vt:lpstr>Trebuchet MS</vt:lpstr>
      <vt:lpstr>Wingdings</vt:lpstr>
      <vt:lpstr>Facette</vt:lpstr>
      <vt:lpstr>Recalage automatique Motion Capture et vidéo</vt:lpstr>
      <vt:lpstr>Plan</vt:lpstr>
      <vt:lpstr>I – Objectif et données initiales</vt:lpstr>
      <vt:lpstr>I – Objectif et données initiales</vt:lpstr>
      <vt:lpstr>I – Objectif et données initiales</vt:lpstr>
      <vt:lpstr>II - Recalage temporel</vt:lpstr>
      <vt:lpstr>II – Recalage temporel</vt:lpstr>
      <vt:lpstr>III - Recalage spatial</vt:lpstr>
      <vt:lpstr>III – Recalage spatial</vt:lpstr>
      <vt:lpstr>III – Recalage spatial</vt:lpstr>
      <vt:lpstr>IV - Résultats</vt:lpstr>
      <vt:lpstr>IV - Résultats</vt:lpstr>
      <vt:lpstr>Merci pour votre attention !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Recalage automatique Motion Capture et vidéo</dc:title>
  <cp:lastModifiedBy>Pierre-Nicolas Piquin</cp:lastModifiedBy>
  <cp:revision>7</cp:revision>
  <dcterms:modified xsi:type="dcterms:W3CDTF">2019-03-12T12:34:22Z</dcterms:modified>
</cp:coreProperties>
</file>