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59" r:id="rId7"/>
    <p:sldId id="264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122A0-5207-4EA3-8DD6-583AA2A6E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Recalage automatique Motion Capture et vidéo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8E11B-76A0-4C88-B045-9AF5C187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95389"/>
            <a:ext cx="7766936" cy="1096899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fr-FR" dirty="0"/>
              <a:t>Thomas Bonte, Marc Brun, Mona Buisson-</a:t>
            </a:r>
            <a:r>
              <a:rPr lang="fr-FR" dirty="0" err="1"/>
              <a:t>Fenet</a:t>
            </a:r>
            <a:r>
              <a:rPr lang="fr-FR" dirty="0"/>
              <a:t>,</a:t>
            </a:r>
          </a:p>
          <a:p>
            <a:pPr>
              <a:spcBef>
                <a:spcPts val="200"/>
              </a:spcBef>
            </a:pPr>
            <a:r>
              <a:rPr lang="fr-FR" dirty="0"/>
              <a:t> Clément Cadet, Mathias </a:t>
            </a:r>
            <a:r>
              <a:rPr lang="fr-FR" dirty="0" err="1"/>
              <a:t>Corsia</a:t>
            </a:r>
            <a:r>
              <a:rPr lang="fr-FR" dirty="0"/>
              <a:t>, Pierre-Nicolas </a:t>
            </a:r>
            <a:r>
              <a:rPr lang="fr-FR" dirty="0" err="1"/>
              <a:t>Piquin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78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88AD-A8BC-44F8-A51D-D1EFD446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-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EDD58-65E5-4134-8D51-F129DABF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6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D2E7A-8789-4851-B18A-CC999B73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E9B73-BF6B-4336-9803-10BDCE9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Objectif et données initiales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Recalage temporel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Recalage spatial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6171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6A97D-28BA-4B65-8B9C-479F9468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Objectif et données initiales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07357-5289-493E-BE1C-B9284D84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84" r="13213"/>
          <a:stretch/>
        </p:blipFill>
        <p:spPr>
          <a:xfrm>
            <a:off x="919254" y="2657867"/>
            <a:ext cx="3768480" cy="280007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A16EF5-D7B5-4D4D-81AE-9CB839564CBC}"/>
              </a:ext>
            </a:extLst>
          </p:cNvPr>
          <p:cNvSpPr txBox="1"/>
          <p:nvPr/>
        </p:nvSpPr>
        <p:spPr>
          <a:xfrm>
            <a:off x="677334" y="1452843"/>
            <a:ext cx="55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Effectuer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recalage temporel et spatial entre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5A6CF7-1077-4E4B-9C54-F18B94719E46}"/>
              </a:ext>
            </a:extLst>
          </p:cNvPr>
          <p:cNvSpPr txBox="1"/>
          <p:nvPr/>
        </p:nvSpPr>
        <p:spPr>
          <a:xfrm>
            <a:off x="1979282" y="5757443"/>
            <a:ext cx="16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vidéo…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60C12-787F-479D-9248-4DD566A6328D}"/>
              </a:ext>
            </a:extLst>
          </p:cNvPr>
          <p:cNvSpPr txBox="1"/>
          <p:nvPr/>
        </p:nvSpPr>
        <p:spPr>
          <a:xfrm>
            <a:off x="5552660" y="5618944"/>
            <a:ext cx="40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et des données de capteurs </a:t>
            </a:r>
          </a:p>
          <a:p>
            <a:pPr algn="ctr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MoCap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(Motion Capture)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EA9585-A5E4-4F3D-96DB-9F4884518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4" t="25121" r="23934" b="10663"/>
          <a:stretch/>
        </p:blipFill>
        <p:spPr>
          <a:xfrm>
            <a:off x="5500758" y="2657867"/>
            <a:ext cx="4058922" cy="28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CC3B-F964-48DD-B02B-84CF9DFF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Objectif et données initiales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DF914-FD75-4307-982B-6452287E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5686"/>
            <a:ext cx="8970249" cy="3880773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b="1" dirty="0"/>
              <a:t>vidéo</a:t>
            </a:r>
            <a:r>
              <a:rPr lang="fr-FR" dirty="0"/>
              <a:t> et les positions </a:t>
            </a:r>
            <a:r>
              <a:rPr lang="fr-FR" dirty="0" err="1"/>
              <a:t>MoCap</a:t>
            </a:r>
            <a:r>
              <a:rPr lang="fr-FR" dirty="0"/>
              <a:t> associées </a:t>
            </a:r>
            <a:r>
              <a:rPr lang="fr-FR" b="1" dirty="0"/>
              <a:t>des mains, des avant-bras, des bras, de la tête, de la nuque, des épaules, du buste et du bassin, pour chaque personne.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les données </a:t>
            </a:r>
            <a:r>
              <a:rPr lang="fr-FR" dirty="0" err="1"/>
              <a:t>MoCap</a:t>
            </a:r>
            <a:r>
              <a:rPr lang="fr-FR" dirty="0"/>
              <a:t> : deux fichiers .</a:t>
            </a:r>
            <a:r>
              <a:rPr lang="fr-FR" dirty="0" err="1"/>
              <a:t>fbx</a:t>
            </a:r>
            <a:r>
              <a:rPr lang="fr-FR" dirty="0"/>
              <a:t> lisibles par </a:t>
            </a:r>
            <a:r>
              <a:rPr lang="fr-FR" dirty="0" err="1"/>
              <a:t>Unity</a:t>
            </a:r>
            <a:r>
              <a:rPr lang="fr-FR" dirty="0"/>
              <a:t>, qui exporte ces données en </a:t>
            </a:r>
            <a:r>
              <a:rPr lang="fr-FR" b="1" dirty="0"/>
              <a:t>deux fichiers .csv de positions 3D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la vidéo : une analyse par la bibliothèque </a:t>
            </a:r>
            <a:r>
              <a:rPr lang="fr-FR" dirty="0" err="1"/>
              <a:t>OpenPose</a:t>
            </a:r>
            <a:r>
              <a:rPr lang="fr-FR" dirty="0"/>
              <a:t> donne </a:t>
            </a:r>
            <a:r>
              <a:rPr lang="fr-FR" b="1" dirty="0"/>
              <a:t>les positions 2D de points caractéristiques</a:t>
            </a:r>
            <a:r>
              <a:rPr lang="fr-FR" dirty="0"/>
              <a:t> (dont ceux cités ci-dessus) </a:t>
            </a:r>
            <a:r>
              <a:rPr lang="fr-FR" b="1" dirty="0"/>
              <a:t>dans deux fichiers .csv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2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173BE-2404-4290-9466-2D6DDA3D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Objectif et données initiales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09132-E2B2-422D-9805-287986AD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33C712-AF52-4318-A9EF-7633DC6CEF90}"/>
              </a:ext>
            </a:extLst>
          </p:cNvPr>
          <p:cNvSpPr txBox="1"/>
          <p:nvPr/>
        </p:nvSpPr>
        <p:spPr>
          <a:xfrm>
            <a:off x="2663687" y="3592735"/>
            <a:ext cx="4956313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ICI CAPTURE ECRAN DU RESULTAT D OPEN POSE SUR NOTRE VIDEO</a:t>
            </a:r>
          </a:p>
        </p:txBody>
      </p:sp>
    </p:spTree>
    <p:extLst>
      <p:ext uri="{BB962C8B-B14F-4D97-AF65-F5344CB8AC3E}">
        <p14:creationId xmlns:p14="http://schemas.microsoft.com/office/powerpoint/2010/main" val="36739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08FB9-9982-4949-9FBE-ACCAE54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Recalage temporel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272A9-8E7E-421A-BE00-AE78E0C1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Déterminer </a:t>
            </a:r>
            <a:r>
              <a:rPr lang="fr-FR" b="1" dirty="0"/>
              <a:t>le décalage de temps </a:t>
            </a:r>
            <a:r>
              <a:rPr lang="fr-FR" dirty="0"/>
              <a:t>entre la vidéo et la série de données </a:t>
            </a:r>
            <a:r>
              <a:rPr lang="fr-FR" dirty="0" err="1"/>
              <a:t>MoCap</a:t>
            </a:r>
            <a:r>
              <a:rPr lang="fr-FR" dirty="0"/>
              <a:t>.</a:t>
            </a:r>
          </a:p>
          <a:p>
            <a:endParaRPr lang="fr-FR" sz="900" dirty="0"/>
          </a:p>
          <a:p>
            <a:r>
              <a:rPr lang="fr-FR" dirty="0"/>
              <a:t>Idée : </a:t>
            </a:r>
            <a:r>
              <a:rPr lang="fr-FR" b="1" dirty="0"/>
              <a:t>étudier les variations de vitesse d’un point caractéristique</a:t>
            </a:r>
            <a:r>
              <a:rPr lang="fr-FR" dirty="0"/>
              <a:t> dans les deux jeux de données, et chercher à </a:t>
            </a:r>
            <a:r>
              <a:rPr lang="fr-FR" b="1" dirty="0"/>
              <a:t>repérer un geste particulier</a:t>
            </a:r>
            <a:r>
              <a:rPr lang="fr-FR" dirty="0"/>
              <a:t> dans chacun de ces deux jeux.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3DA34A-35CC-4CAB-BDD4-649A1CED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02" y="3687947"/>
            <a:ext cx="4900731" cy="28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357E537-BE51-4018-A5F1-45B8E968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37" y="1501709"/>
            <a:ext cx="8938065" cy="452140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2FE3B9-F892-4D52-87B5-E9A5E01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Recalage temporel</a:t>
            </a:r>
          </a:p>
        </p:txBody>
      </p:sp>
    </p:spTree>
    <p:extLst>
      <p:ext uri="{BB962C8B-B14F-4D97-AF65-F5344CB8AC3E}">
        <p14:creationId xmlns:p14="http://schemas.microsoft.com/office/powerpoint/2010/main" val="121646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E2666-0284-4534-B3AF-E9CEE75F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Recalage spatial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DC298-E4E2-42C5-B338-B8E4D073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285"/>
            <a:ext cx="8596668" cy="4419115"/>
          </a:xfrm>
        </p:spPr>
        <p:txBody>
          <a:bodyPr>
            <a:normAutofit/>
          </a:bodyPr>
          <a:lstStyle/>
          <a:p>
            <a:r>
              <a:rPr lang="fr-FR" dirty="0"/>
              <a:t>Recaler un nuage de points </a:t>
            </a:r>
            <a:r>
              <a:rPr lang="fr-FR" dirty="0" err="1"/>
              <a:t>MoCap</a:t>
            </a:r>
            <a:r>
              <a:rPr lang="fr-FR" dirty="0"/>
              <a:t> </a:t>
            </a:r>
            <a:r>
              <a:rPr lang="fr-FR" b="1" dirty="0"/>
              <a:t>3D</a:t>
            </a:r>
            <a:r>
              <a:rPr lang="fr-FR" dirty="0"/>
              <a:t> et des données vidéo </a:t>
            </a:r>
            <a:r>
              <a:rPr lang="fr-FR" b="1" dirty="0"/>
              <a:t>2D.</a:t>
            </a:r>
          </a:p>
          <a:p>
            <a:endParaRPr lang="fr-FR" dirty="0"/>
          </a:p>
          <a:p>
            <a:r>
              <a:rPr lang="fr-FR" dirty="0"/>
              <a:t>Proposition : </a:t>
            </a:r>
            <a:r>
              <a:rPr lang="fr-FR" b="1" dirty="0"/>
              <a:t>projeter les données 3D sur le plan des données 2D</a:t>
            </a:r>
            <a:r>
              <a:rPr lang="fr-FR" dirty="0"/>
              <a:t>, en déterminant la translation et la rotation optimales entre les deux nuages de points.</a:t>
            </a:r>
          </a:p>
          <a:p>
            <a:endParaRPr lang="fr-FR" dirty="0"/>
          </a:p>
          <a:p>
            <a:r>
              <a:rPr lang="fr-FR" dirty="0"/>
              <a:t>Nécessité de comparer deux nuages de points </a:t>
            </a:r>
            <a:r>
              <a:rPr lang="fr-FR" b="1" dirty="0"/>
              <a:t>pris au même instant</a:t>
            </a:r>
          </a:p>
          <a:p>
            <a:pPr lvl="1"/>
            <a:r>
              <a:rPr lang="fr-FR" dirty="0"/>
              <a:t>Utilisation des résultats du recalage temporel pour déterminer le delta temporel entre les deux séquences.</a:t>
            </a:r>
          </a:p>
          <a:p>
            <a:pPr lvl="1"/>
            <a:r>
              <a:rPr lang="fr-FR" dirty="0"/>
              <a:t>Echantillonnage entre la vidéo (25 </a:t>
            </a:r>
            <a:r>
              <a:rPr lang="fr-FR" dirty="0" err="1"/>
              <a:t>fps</a:t>
            </a:r>
            <a:r>
              <a:rPr lang="fr-FR" dirty="0"/>
              <a:t>) et les données </a:t>
            </a:r>
            <a:r>
              <a:rPr lang="fr-FR" dirty="0" err="1"/>
              <a:t>MoCap</a:t>
            </a:r>
            <a:r>
              <a:rPr lang="fr-FR" dirty="0"/>
              <a:t> (120 </a:t>
            </a:r>
            <a:r>
              <a:rPr lang="fr-FR" dirty="0" err="1"/>
              <a:t>fps</a:t>
            </a:r>
            <a:r>
              <a:rPr lang="fr-FR" dirty="0"/>
              <a:t>) et sélection d’une dizaine de frames qui permettront de déterminer translation et rotation optimales.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1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821B2-35E4-45A2-ABEB-FC16961D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Recalage spatial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40F31-4D4E-43B9-A8EB-98C559C4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0"/>
            <a:ext cx="9248544" cy="508883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Trois étapes appliquées aux frames sélectionnées : </a:t>
            </a:r>
          </a:p>
          <a:p>
            <a:pPr lvl="1"/>
            <a:r>
              <a:rPr lang="fr-FR" dirty="0"/>
              <a:t>Projection des points </a:t>
            </a:r>
            <a:r>
              <a:rPr lang="fr-FR" dirty="0" err="1"/>
              <a:t>MoCap</a:t>
            </a:r>
            <a:r>
              <a:rPr lang="fr-FR" dirty="0"/>
              <a:t> 3D sur le plan 2D des personnes (défini par la verticale et les deux bassins)</a:t>
            </a:r>
          </a:p>
          <a:p>
            <a:pPr lvl="1"/>
            <a:r>
              <a:rPr lang="fr-FR" dirty="0"/>
              <a:t>Faire correspondre un même point caractéristique, l’épaule gauche par exemple.  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	</a:t>
            </a:r>
            <a:r>
              <a:rPr lang="fr-FR" dirty="0"/>
              <a:t> Translation</a:t>
            </a:r>
          </a:p>
          <a:p>
            <a:pPr lvl="1"/>
            <a:r>
              <a:rPr lang="fr-FR" dirty="0"/>
              <a:t>Chercher le meilleur angle par un processus itératif. A chaque étape faire la rotation du nuage </a:t>
            </a:r>
            <a:r>
              <a:rPr lang="fr-FR" dirty="0" err="1"/>
              <a:t>MoCap</a:t>
            </a:r>
            <a:r>
              <a:rPr lang="fr-FR" dirty="0"/>
              <a:t> d’un angle donné et calculer la distance euclidienne entre les points caractéristiques des deux nuages. Sélectionner l’angle qui minimise celle-ci.    </a:t>
            </a:r>
          </a:p>
          <a:p>
            <a:pPr marL="457200" lvl="1" indent="0">
              <a:buNone/>
            </a:pPr>
            <a:r>
              <a:rPr lang="fr-FR" dirty="0"/>
              <a:t>	 </a:t>
            </a:r>
            <a:r>
              <a:rPr lang="fr-FR" dirty="0">
                <a:sym typeface="Wingdings" panose="05000000000000000000" pitchFamily="2" charset="2"/>
              </a:rPr>
              <a:t> Rotation </a:t>
            </a:r>
            <a:endParaRPr lang="fr-FR" dirty="0"/>
          </a:p>
          <a:p>
            <a:endParaRPr lang="fr-FR" dirty="0"/>
          </a:p>
          <a:p>
            <a:r>
              <a:rPr lang="fr-FR" dirty="0"/>
              <a:t>Cette rotation et cette translation seront appliquées aux deux nuages de points </a:t>
            </a:r>
            <a:r>
              <a:rPr lang="fr-FR" dirty="0" err="1"/>
              <a:t>MoCap</a:t>
            </a:r>
            <a:r>
              <a:rPr lang="fr-FR" dirty="0"/>
              <a:t> à tout instant.</a:t>
            </a:r>
          </a:p>
          <a:p>
            <a:endParaRPr lang="fr-FR" dirty="0"/>
          </a:p>
          <a:p>
            <a:r>
              <a:rPr lang="fr-FR" dirty="0"/>
              <a:t>Ces nouveaux nuages de points seront enfin associés à des avatars sous </a:t>
            </a:r>
            <a:r>
              <a:rPr lang="fr-FR" dirty="0" err="1"/>
              <a:t>Unity</a:t>
            </a:r>
            <a:r>
              <a:rPr lang="fr-FR" dirty="0"/>
              <a:t>, et rendus visibles au-dessus de la vidéo d’origine. </a:t>
            </a:r>
          </a:p>
        </p:txBody>
      </p:sp>
    </p:spTree>
    <p:extLst>
      <p:ext uri="{BB962C8B-B14F-4D97-AF65-F5344CB8AC3E}">
        <p14:creationId xmlns:p14="http://schemas.microsoft.com/office/powerpoint/2010/main" val="273489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380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Recalage automatique Motion Capture et vidéo</vt:lpstr>
      <vt:lpstr>Plan</vt:lpstr>
      <vt:lpstr>I – Objectif et données initiales</vt:lpstr>
      <vt:lpstr>I – Objectif et données initiales</vt:lpstr>
      <vt:lpstr>I – Objectif et données initiales</vt:lpstr>
      <vt:lpstr>II - Recalage temporel</vt:lpstr>
      <vt:lpstr>II – Recalage temporel</vt:lpstr>
      <vt:lpstr>III - Recalage spatial</vt:lpstr>
      <vt:lpstr>III – Recalage spatial</vt:lpstr>
      <vt:lpstr>IV -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projet </dc:title>
  <dc:creator>Thomas</dc:creator>
  <cp:lastModifiedBy>Thomas</cp:lastModifiedBy>
  <cp:revision>22</cp:revision>
  <dcterms:created xsi:type="dcterms:W3CDTF">2019-03-05T14:07:09Z</dcterms:created>
  <dcterms:modified xsi:type="dcterms:W3CDTF">2019-03-07T14:57:00Z</dcterms:modified>
</cp:coreProperties>
</file>