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Freeform 14"/>
            <p:cNvSpPr/>
            <p:nvPr/>
          </p:nvSpPr>
          <p:spPr>
            <a:xfrm>
              <a:off x="-2" y="605"/>
              <a:ext cx="863603" cy="569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</p:grpSp>
      <p:sp>
        <p:nvSpPr>
          <p:cNvPr id="33" name="Titeltext"/>
          <p:cNvSpPr txBox="1"/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/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15" name="Textebene 1…"/>
          <p:cNvSpPr txBox="1"/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24" name="Textebene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6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/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36" name="Textebene 1…"/>
          <p:cNvSpPr txBox="1"/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45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57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7" name="Textebene 1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/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Titeltext</a:t>
            </a:r>
          </a:p>
        </p:txBody>
      </p:sp>
      <p:sp>
        <p:nvSpPr>
          <p:cNvPr id="176" name="Textebene 1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1" name="Textebene 1…"/>
          <p:cNvSpPr txBox="1"/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/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5" name="Textebene 1…"/>
          <p:cNvSpPr txBox="1"/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/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Textebene 1…"/>
          <p:cNvSpPr txBox="1"/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2" y="4021667"/>
              <a:ext cx="448736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</a:p>
          </p:txBody>
        </p:sp>
      </p:grpSp>
      <p:sp>
        <p:nvSpPr>
          <p:cNvPr id="13" name="Titeltext"/>
          <p:cNvSpPr txBox="1"/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/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/>
          <a:lstStyle>
            <a:lvl1pPr defTabSz="443483">
              <a:defRPr sz="5200"/>
            </a:lvl1pPr>
          </a:lstStyle>
          <a:p>
            <a:pPr/>
            <a:r>
              <a:t>Recalage automatique Motion Capture et vidéo</a:t>
            </a:r>
          </a:p>
        </p:txBody>
      </p:sp>
      <p:sp>
        <p:nvSpPr>
          <p:cNvPr id="187" name="Sous-titre 2"/>
          <p:cNvSpPr txBox="1"/>
          <p:nvPr>
            <p:ph type="subTitle" sz="quarter" idx="1"/>
          </p:nvPr>
        </p:nvSpPr>
        <p:spPr>
          <a:xfrm>
            <a:off x="1507067" y="4395389"/>
            <a:ext cx="7766937" cy="1096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IV - Résultats</a:t>
            </a:r>
          </a:p>
        </p:txBody>
      </p:sp>
      <p:sp>
        <p:nvSpPr>
          <p:cNvPr id="220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90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00050" indent="-400050">
              <a:buFontTx/>
              <a:buAutoNum type="romanUcPeriod" startAt="1"/>
            </a:pPr>
            <a:r>
              <a:t>Objectif et données initiales</a:t>
            </a:r>
          </a:p>
          <a:p>
            <a:pPr marL="400050" indent="-400050">
              <a:buFontTx/>
              <a:buAutoNum type="romanUcPeriod" startAt="1"/>
            </a:pPr>
          </a:p>
          <a:p>
            <a:pPr marL="400050" indent="-400050">
              <a:buFontTx/>
              <a:buAutoNum type="romanUcPeriod" startAt="2"/>
            </a:pPr>
            <a:r>
              <a:t>Recalage temporel</a:t>
            </a:r>
          </a:p>
          <a:p>
            <a:pPr marL="400050" indent="-400050">
              <a:buFontTx/>
              <a:buAutoNum type="romanUcPeriod" startAt="2"/>
            </a:pPr>
          </a:p>
          <a:p>
            <a:pPr marL="400050" indent="-400050">
              <a:buFontTx/>
              <a:buAutoNum type="romanUcPeriod" startAt="3"/>
            </a:pPr>
            <a:r>
              <a:t>Recalage spatial</a:t>
            </a:r>
          </a:p>
          <a:p>
            <a:pPr marL="400050" indent="-400050">
              <a:buFontTx/>
              <a:buAutoNum type="romanUcPeriod" startAt="3"/>
            </a:pPr>
          </a:p>
          <a:p>
            <a:pPr marL="400050" indent="-400050">
              <a:buFontTx/>
              <a:buAutoNum type="romanUcPeriod" startAt="4"/>
            </a:pPr>
            <a:r>
              <a:t>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t="0" r="13213" b="0"/>
          <a:stretch>
            <a:fillRect/>
          </a:stretch>
        </p:blipFill>
        <p:spPr>
          <a:xfrm>
            <a:off x="919253" y="2657867"/>
            <a:ext cx="3768482" cy="28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4" y="1452843"/>
            <a:ext cx="559241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Effectuer</a:t>
            </a:r>
            <a:r>
              <a:rPr>
                <a:solidFill>
                  <a:srgbClr val="000000"/>
                </a:solidFill>
              </a:rPr>
              <a:t> </a:t>
            </a:r>
            <a:r>
              <a:t>le recalage temporel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/>
            <a:r>
              <a:t>une vidéo…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… et des données de capteurs </a:t>
            </a:r>
          </a:p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MoCap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6" y="2657866"/>
            <a:ext cx="4058925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sp>
        <p:nvSpPr>
          <p:cNvPr id="200" name="Espace réservé du contenu 2"/>
          <p:cNvSpPr txBox="1"/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/>
          <a:lstStyle/>
          <a:p>
            <a:pPr/>
            <a:r>
              <a:t>Une </a:t>
            </a:r>
            <a:r>
              <a:rPr b="1"/>
              <a:t>vidéo</a:t>
            </a:r>
            <a:r>
              <a:t> et les positions MoCap associées </a:t>
            </a:r>
            <a:r>
              <a:rPr b="1"/>
              <a:t>des mains, des avant-bras, des bras, de la tête, de la nuque, des épaules, du buste et du bassin, pour chaque personne.</a:t>
            </a:r>
            <a:endParaRPr b="1"/>
          </a:p>
          <a:p>
            <a:pPr>
              <a:defRPr b="1"/>
            </a:pPr>
          </a:p>
          <a:p>
            <a:pPr/>
            <a:r>
              <a:t>Pour les données MoCap : deux fichiers .fbx lisibles par Unity, qui exporte ces données en </a:t>
            </a:r>
            <a:r>
              <a:rPr b="1"/>
              <a:t>deux fichiers .csv de positions 3D</a:t>
            </a:r>
            <a:r>
              <a:t>.</a:t>
            </a:r>
          </a:p>
          <a:p>
            <a:pPr/>
          </a:p>
          <a:p>
            <a:pPr/>
            <a:r>
              <a:t>Pour la vidéo : une analyse par la bibliothèque OpenPose donne </a:t>
            </a:r>
            <a:r>
              <a:rPr b="1"/>
              <a:t>les positions 2D de points caractéristiques</a:t>
            </a:r>
            <a:r>
              <a:t> (dont ceux cités ci-dessus) </a:t>
            </a:r>
            <a:r>
              <a:rPr b="1"/>
              <a:t>dans deux fichiers .csv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 – Objectif et données initiales</a:t>
            </a:r>
          </a:p>
        </p:txBody>
      </p:sp>
      <p:sp>
        <p:nvSpPr>
          <p:cNvPr id="203" name="Espace réservé du contenu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ZoneTexte 3"/>
          <p:cNvSpPr txBox="1"/>
          <p:nvPr/>
        </p:nvSpPr>
        <p:spPr>
          <a:xfrm>
            <a:off x="2663686" y="3592734"/>
            <a:ext cx="4956316" cy="62483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0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/>
            <a:r>
              <a:t>ICI CAPTURE ECRAN DU RESULTAT D OPEN POSE SUR NOTRE VIDEO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 - Recalage temporel</a:t>
            </a:r>
          </a:p>
        </p:txBody>
      </p:sp>
      <p:sp>
        <p:nvSpPr>
          <p:cNvPr id="207" name="Espace réservé du contenu 2"/>
          <p:cNvSpPr txBox="1"/>
          <p:nvPr>
            <p:ph type="body" sz="half" idx="1"/>
          </p:nvPr>
        </p:nvSpPr>
        <p:spPr>
          <a:xfrm>
            <a:off x="677333" y="1488612"/>
            <a:ext cx="8596670" cy="3880775"/>
          </a:xfrm>
          <a:prstGeom prst="rect">
            <a:avLst/>
          </a:prstGeom>
        </p:spPr>
        <p:txBody>
          <a:bodyPr/>
          <a:lstStyle/>
          <a:p>
            <a:pPr/>
            <a:r>
              <a:t>Déterminer </a:t>
            </a:r>
            <a:r>
              <a:rPr b="1"/>
              <a:t>le décalage de temps </a:t>
            </a:r>
            <a:r>
              <a:t>entre la vidéo et la série de données MoCap.</a:t>
            </a:r>
          </a:p>
          <a:p>
            <a:pPr>
              <a:defRPr sz="900"/>
            </a:pPr>
          </a:p>
          <a:p>
            <a:pPr/>
            <a:r>
              <a:t>Idée : </a:t>
            </a:r>
            <a:r>
              <a:rPr b="1"/>
              <a:t>étudier les variations de vitesse d’un point caractéristique</a:t>
            </a:r>
            <a:r>
              <a:t> dans les deux jeux de données, et chercher à </a:t>
            </a:r>
            <a:r>
              <a:rPr b="1"/>
              <a:t>repérer un geste particulier</a:t>
            </a:r>
            <a:r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02" y="3687945"/>
            <a:ext cx="4900732" cy="281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space réservé du contenu 6" descr="Espace réservé du contenu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37" y="1501709"/>
            <a:ext cx="8938067" cy="452140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 – Recalage temporel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III - Recalage spatial</a:t>
            </a:r>
          </a:p>
        </p:txBody>
      </p:sp>
      <p:sp>
        <p:nvSpPr>
          <p:cNvPr id="214" name="Espace réservé du contenu 2"/>
          <p:cNvSpPr txBox="1"/>
          <p:nvPr>
            <p:ph type="body" idx="1"/>
          </p:nvPr>
        </p:nvSpPr>
        <p:spPr>
          <a:xfrm>
            <a:off x="677333" y="1829284"/>
            <a:ext cx="8596670" cy="4419118"/>
          </a:xfrm>
          <a:prstGeom prst="rect">
            <a:avLst/>
          </a:prstGeom>
        </p:spPr>
        <p:txBody>
          <a:bodyPr/>
          <a:lstStyle/>
          <a:p>
            <a:pPr/>
            <a:r>
              <a:t>Recaler un nuage de points MoCap </a:t>
            </a:r>
            <a:r>
              <a:rPr b="1"/>
              <a:t>3D</a:t>
            </a:r>
            <a:r>
              <a:t> et des données vidéo </a:t>
            </a:r>
            <a:r>
              <a:rPr b="1"/>
              <a:t>2D.</a:t>
            </a:r>
            <a:endParaRPr b="1"/>
          </a:p>
          <a:p>
            <a:pPr>
              <a:defRPr b="1"/>
            </a:pPr>
          </a:p>
          <a:p>
            <a:pPr/>
            <a:r>
              <a:t>Proposition : </a:t>
            </a:r>
            <a:r>
              <a:rPr b="1"/>
              <a:t>projeter les données 3D sur le plan des données 2D</a:t>
            </a:r>
            <a:r>
              <a:t>, en déterminant la translation et la rotation optimales entre les deux nuages de points.</a:t>
            </a:r>
          </a:p>
          <a:p>
            <a:pPr/>
          </a:p>
          <a:p>
            <a:pPr/>
            <a:r>
              <a:t>Nécessité de comparer deux nuages de points </a:t>
            </a:r>
            <a:r>
              <a:rPr b="1"/>
              <a:t>pris au même instant</a:t>
            </a:r>
            <a:endParaRPr b="1"/>
          </a:p>
          <a:p>
            <a:pPr lvl="1" marL="742950" indent="-285750">
              <a:defRPr sz="1600"/>
            </a:pPr>
            <a:r>
              <a:t>Utilisation des résultats du recalage temporel pour déterminer le delta temporel entre les deux séquences.</a:t>
            </a:r>
          </a:p>
          <a:p>
            <a:pPr lvl="1" marL="742950" indent="-285750">
              <a:defRPr sz="1600"/>
            </a:pPr>
            <a:r>
              <a:t>Echantillonnage entre la vidéo (25 fps) et les données MoCap (120 fps) et sélection d’une dizaine de frames qui permettront de déterminer translation et rotation optimales.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III – Recalage spatial</a:t>
            </a:r>
          </a:p>
        </p:txBody>
      </p:sp>
      <p:sp>
        <p:nvSpPr>
          <p:cNvPr id="217" name="Espace réservé du contenu 2"/>
          <p:cNvSpPr txBox="1"/>
          <p:nvPr>
            <p:ph type="body" idx="1"/>
          </p:nvPr>
        </p:nvSpPr>
        <p:spPr>
          <a:xfrm>
            <a:off x="677333" y="1303516"/>
            <a:ext cx="9803476" cy="53755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Trois étapes appliquées aux frames sélectionnées : 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Chercher le meilleur angle par un processus itératif. A chaque étape faire la rotation du nuage MoCap d’un angle donné et calculer la distance euclidienne entre les points caractéristiques des deux nuages. Sélectionner l’angle qui minimise celle-ci.    </a:t>
            </a:r>
          </a:p>
          <a:p>
            <a:pPr lvl="1" marL="0" indent="457200">
              <a:lnSpc>
                <a:spcPct val="90000"/>
              </a:lnSpc>
              <a:buSzTx/>
              <a:buNone/>
              <a:defRPr sz="1600"/>
            </a:pPr>
            <a:r>
              <a:t>	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Rotation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Projection des points MoCap 3D sur le plan 2D des personnes (défini par la verticale et les deux bassins)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Remise à l’échelle des deux nuages de points en comparant la distance entre épaule gauche et droite</a:t>
            </a:r>
          </a:p>
          <a:p>
            <a:pPr lvl="1" marL="742950" indent="-285750">
              <a:lnSpc>
                <a:spcPct val="90000"/>
              </a:lnSpc>
              <a:defRPr sz="1600"/>
            </a:pPr>
            <a:r>
              <a:t>Faire correspondre un même point caractéristique, l’épaule gauche par exemple.  </a:t>
            </a:r>
          </a:p>
          <a:p>
            <a:pPr lvl="1" marL="0" indent="457200">
              <a:lnSpc>
                <a:spcPct val="90000"/>
              </a:lnSpc>
              <a:buSzTx/>
              <a:buNone/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t>	</a:t>
            </a:r>
            <a:r>
              <a:rPr>
                <a:latin typeface="+mj-lt"/>
                <a:ea typeface="+mj-ea"/>
                <a:cs typeface="+mj-cs"/>
                <a:sym typeface="Trebuchet MS"/>
              </a:rPr>
              <a:t> Translation</a:t>
            </a:r>
          </a:p>
          <a:p>
            <a:pPr>
              <a:lnSpc>
                <a:spcPct val="90000"/>
              </a:lnSpc>
              <a:defRPr sz="1600"/>
            </a:pPr>
          </a:p>
          <a:p>
            <a:pPr>
              <a:lnSpc>
                <a:spcPct val="90000"/>
              </a:lnSpc>
            </a:pPr>
            <a:r>
              <a:t>Cette rotation et cette translation seront appliquées aux deux nuages de points MoCap à tout instant.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Ces nouveaux nuages de points seront enfin associés à des avatars sous Unity, et rendus visibles au-dessus de la vidéo d’origine.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