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5122A0-5207-4EA3-8DD6-583AA2A6E5A5}"/>
              </a:ext>
            </a:extLst>
          </p:cNvPr>
          <p:cNvSpPr>
            <a:spLocks noGrp="1"/>
          </p:cNvSpPr>
          <p:nvPr>
            <p:ph type="ctrTitle"/>
          </p:nvPr>
        </p:nvSpPr>
        <p:spPr/>
        <p:txBody>
          <a:bodyPr/>
          <a:lstStyle/>
          <a:p>
            <a:r>
              <a:rPr lang="fr-FR" dirty="0"/>
              <a:t>Recalage automatique Motion Capture et vidéo</a:t>
            </a:r>
          </a:p>
        </p:txBody>
      </p:sp>
      <p:sp>
        <p:nvSpPr>
          <p:cNvPr id="3" name="Sous-titre 2">
            <a:extLst>
              <a:ext uri="{FF2B5EF4-FFF2-40B4-BE49-F238E27FC236}">
                <a16:creationId xmlns:a16="http://schemas.microsoft.com/office/drawing/2014/main" id="{7208E11B-76A0-4C88-B045-9AF5C187F0D3}"/>
              </a:ext>
            </a:extLst>
          </p:cNvPr>
          <p:cNvSpPr>
            <a:spLocks noGrp="1"/>
          </p:cNvSpPr>
          <p:nvPr>
            <p:ph type="subTitle" idx="1"/>
          </p:nvPr>
        </p:nvSpPr>
        <p:spPr>
          <a:xfrm>
            <a:off x="1507067" y="4395389"/>
            <a:ext cx="7766936" cy="1096899"/>
          </a:xfrm>
        </p:spPr>
        <p:txBody>
          <a:bodyPr/>
          <a:lstStyle/>
          <a:p>
            <a:pPr>
              <a:spcBef>
                <a:spcPts val="200"/>
              </a:spcBef>
            </a:pPr>
            <a:r>
              <a:rPr lang="fr-FR" dirty="0"/>
              <a:t>Thomas Bonte, Marc Brun, Mona Buisson-</a:t>
            </a:r>
            <a:r>
              <a:rPr lang="fr-FR" dirty="0" err="1"/>
              <a:t>Fenet</a:t>
            </a:r>
            <a:r>
              <a:rPr lang="fr-FR" dirty="0"/>
              <a:t>,</a:t>
            </a:r>
          </a:p>
          <a:p>
            <a:pPr>
              <a:spcBef>
                <a:spcPts val="200"/>
              </a:spcBef>
            </a:pPr>
            <a:r>
              <a:rPr lang="fr-FR" dirty="0"/>
              <a:t> Clément Cadet, Mathias </a:t>
            </a:r>
            <a:r>
              <a:rPr lang="fr-FR" dirty="0" err="1"/>
              <a:t>Corsia</a:t>
            </a:r>
            <a:r>
              <a:rPr lang="fr-FR" dirty="0"/>
              <a:t>, Pierre-Nicolas </a:t>
            </a:r>
            <a:r>
              <a:rPr lang="fr-FR" dirty="0" err="1"/>
              <a:t>Piquin</a:t>
            </a:r>
            <a:endParaRPr lang="fr-FR" dirty="0"/>
          </a:p>
        </p:txBody>
      </p:sp>
    </p:spTree>
    <p:extLst>
      <p:ext uri="{BB962C8B-B14F-4D97-AF65-F5344CB8AC3E}">
        <p14:creationId xmlns:p14="http://schemas.microsoft.com/office/powerpoint/2010/main" val="388878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D2E7A-8789-4851-B18A-CC999B738E54}"/>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2AFE9B73-BF6B-4336-9803-10BDCE9FAE5F}"/>
              </a:ext>
            </a:extLst>
          </p:cNvPr>
          <p:cNvSpPr>
            <a:spLocks noGrp="1"/>
          </p:cNvSpPr>
          <p:nvPr>
            <p:ph idx="1"/>
          </p:nvPr>
        </p:nvSpPr>
        <p:spPr/>
        <p:txBody>
          <a:bodyPr/>
          <a:lstStyle/>
          <a:p>
            <a:pPr marL="400050" indent="-400050">
              <a:buFont typeface="+mj-lt"/>
              <a:buAutoNum type="romanUcPeriod"/>
            </a:pPr>
            <a:r>
              <a:rPr lang="fr-FR" dirty="0"/>
              <a:t>Objectif et données initiales</a:t>
            </a:r>
          </a:p>
          <a:p>
            <a:pPr marL="400050" indent="-400050">
              <a:buFont typeface="+mj-lt"/>
              <a:buAutoNum type="romanUcPeriod"/>
            </a:pPr>
            <a:endParaRPr lang="fr-FR" dirty="0"/>
          </a:p>
          <a:p>
            <a:pPr marL="400050" indent="-400050">
              <a:buFont typeface="+mj-lt"/>
              <a:buAutoNum type="romanUcPeriod"/>
            </a:pPr>
            <a:r>
              <a:rPr lang="fr-FR" dirty="0"/>
              <a:t>Recalage temporel</a:t>
            </a:r>
          </a:p>
          <a:p>
            <a:pPr marL="400050" indent="-400050">
              <a:buFont typeface="+mj-lt"/>
              <a:buAutoNum type="romanUcPeriod"/>
            </a:pPr>
            <a:endParaRPr lang="fr-FR" dirty="0"/>
          </a:p>
          <a:p>
            <a:pPr marL="400050" indent="-400050">
              <a:buFont typeface="+mj-lt"/>
              <a:buAutoNum type="romanUcPeriod"/>
            </a:pPr>
            <a:r>
              <a:rPr lang="fr-FR" dirty="0"/>
              <a:t>Recalage spatial</a:t>
            </a:r>
          </a:p>
          <a:p>
            <a:pPr marL="400050" indent="-400050">
              <a:buFont typeface="+mj-lt"/>
              <a:buAutoNum type="romanUcPeriod"/>
            </a:pPr>
            <a:endParaRPr lang="fr-FR" dirty="0"/>
          </a:p>
          <a:p>
            <a:pPr marL="400050" indent="-400050">
              <a:buFont typeface="+mj-lt"/>
              <a:buAutoNum type="romanUcPeriod"/>
            </a:pPr>
            <a:r>
              <a:rPr lang="fr-FR" dirty="0"/>
              <a:t>Résultats</a:t>
            </a:r>
          </a:p>
        </p:txBody>
      </p:sp>
    </p:spTree>
    <p:extLst>
      <p:ext uri="{BB962C8B-B14F-4D97-AF65-F5344CB8AC3E}">
        <p14:creationId xmlns:p14="http://schemas.microsoft.com/office/powerpoint/2010/main" val="361712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6A97D-28BA-4B65-8B9C-479F94682A55}"/>
              </a:ext>
            </a:extLst>
          </p:cNvPr>
          <p:cNvSpPr>
            <a:spLocks noGrp="1"/>
          </p:cNvSpPr>
          <p:nvPr>
            <p:ph type="title"/>
          </p:nvPr>
        </p:nvSpPr>
        <p:spPr/>
        <p:txBody>
          <a:bodyPr/>
          <a:lstStyle/>
          <a:p>
            <a:r>
              <a:rPr lang="fr-FR" dirty="0"/>
              <a:t>I – Objectif et données initiales</a:t>
            </a:r>
          </a:p>
        </p:txBody>
      </p:sp>
      <p:pic>
        <p:nvPicPr>
          <p:cNvPr id="5" name="Espace réservé du contenu 4">
            <a:extLst>
              <a:ext uri="{FF2B5EF4-FFF2-40B4-BE49-F238E27FC236}">
                <a16:creationId xmlns:a16="http://schemas.microsoft.com/office/drawing/2014/main" id="{B6507357-5289-493E-BE1C-B9284D84EDB3}"/>
              </a:ext>
            </a:extLst>
          </p:cNvPr>
          <p:cNvPicPr>
            <a:picLocks noGrp="1" noChangeAspect="1"/>
          </p:cNvPicPr>
          <p:nvPr>
            <p:ph idx="1"/>
          </p:nvPr>
        </p:nvPicPr>
        <p:blipFill rotWithShape="1">
          <a:blip r:embed="rId2"/>
          <a:srcRect l="11084" r="13213"/>
          <a:stretch/>
        </p:blipFill>
        <p:spPr>
          <a:xfrm>
            <a:off x="919254" y="2657867"/>
            <a:ext cx="3768480" cy="2800073"/>
          </a:xfrm>
        </p:spPr>
      </p:pic>
      <p:sp>
        <p:nvSpPr>
          <p:cNvPr id="6" name="ZoneTexte 5">
            <a:extLst>
              <a:ext uri="{FF2B5EF4-FFF2-40B4-BE49-F238E27FC236}">
                <a16:creationId xmlns:a16="http://schemas.microsoft.com/office/drawing/2014/main" id="{D1A16EF5-D7B5-4D4D-81AE-9CB839564CBC}"/>
              </a:ext>
            </a:extLst>
          </p:cNvPr>
          <p:cNvSpPr txBox="1"/>
          <p:nvPr/>
        </p:nvSpPr>
        <p:spPr>
          <a:xfrm>
            <a:off x="677334" y="1452843"/>
            <a:ext cx="5592418" cy="369332"/>
          </a:xfrm>
          <a:prstGeom prst="rect">
            <a:avLst/>
          </a:prstGeom>
          <a:noFill/>
        </p:spPr>
        <p:txBody>
          <a:bodyPr wrap="square" rtlCol="0">
            <a:spAutoFit/>
          </a:bodyPr>
          <a:lstStyle/>
          <a:p>
            <a:r>
              <a:rPr lang="fr-FR" dirty="0">
                <a:solidFill>
                  <a:schemeClr val="tx1">
                    <a:lumMod val="75000"/>
                    <a:lumOff val="25000"/>
                  </a:schemeClr>
                </a:solidFill>
              </a:rPr>
              <a:t>Effectuer</a:t>
            </a:r>
            <a:r>
              <a:rPr lang="fr-FR" dirty="0"/>
              <a:t> </a:t>
            </a:r>
            <a:r>
              <a:rPr lang="fr-FR" dirty="0">
                <a:solidFill>
                  <a:schemeClr val="tx1">
                    <a:lumMod val="75000"/>
                    <a:lumOff val="25000"/>
                  </a:schemeClr>
                </a:solidFill>
              </a:rPr>
              <a:t>le recalage temporel et spatial entre</a:t>
            </a:r>
          </a:p>
        </p:txBody>
      </p:sp>
      <p:sp>
        <p:nvSpPr>
          <p:cNvPr id="7" name="ZoneTexte 6">
            <a:extLst>
              <a:ext uri="{FF2B5EF4-FFF2-40B4-BE49-F238E27FC236}">
                <a16:creationId xmlns:a16="http://schemas.microsoft.com/office/drawing/2014/main" id="{8B5A6CF7-1077-4E4B-9C54-F18B94719E46}"/>
              </a:ext>
            </a:extLst>
          </p:cNvPr>
          <p:cNvSpPr txBox="1"/>
          <p:nvPr/>
        </p:nvSpPr>
        <p:spPr>
          <a:xfrm>
            <a:off x="1979282" y="5757443"/>
            <a:ext cx="1648423" cy="369332"/>
          </a:xfrm>
          <a:prstGeom prst="rect">
            <a:avLst/>
          </a:prstGeom>
          <a:noFill/>
        </p:spPr>
        <p:txBody>
          <a:bodyPr wrap="square" rtlCol="0">
            <a:spAutoFit/>
          </a:bodyPr>
          <a:lstStyle/>
          <a:p>
            <a:r>
              <a:rPr lang="fr-FR" dirty="0">
                <a:solidFill>
                  <a:schemeClr val="tx1">
                    <a:lumMod val="75000"/>
                    <a:lumOff val="25000"/>
                  </a:schemeClr>
                </a:solidFill>
              </a:rPr>
              <a:t>une vidéo…</a:t>
            </a:r>
          </a:p>
        </p:txBody>
      </p:sp>
      <p:sp>
        <p:nvSpPr>
          <p:cNvPr id="8" name="ZoneTexte 7">
            <a:extLst>
              <a:ext uri="{FF2B5EF4-FFF2-40B4-BE49-F238E27FC236}">
                <a16:creationId xmlns:a16="http://schemas.microsoft.com/office/drawing/2014/main" id="{EF260C12-787F-479D-9248-4DD566A6328D}"/>
              </a:ext>
            </a:extLst>
          </p:cNvPr>
          <p:cNvSpPr txBox="1"/>
          <p:nvPr/>
        </p:nvSpPr>
        <p:spPr>
          <a:xfrm>
            <a:off x="5552660" y="5618944"/>
            <a:ext cx="4007020" cy="646331"/>
          </a:xfrm>
          <a:prstGeom prst="rect">
            <a:avLst/>
          </a:prstGeom>
          <a:noFill/>
        </p:spPr>
        <p:txBody>
          <a:bodyPr wrap="square" rtlCol="0">
            <a:spAutoFit/>
          </a:bodyPr>
          <a:lstStyle/>
          <a:p>
            <a:pPr algn="ctr"/>
            <a:r>
              <a:rPr lang="fr-FR" dirty="0">
                <a:solidFill>
                  <a:schemeClr val="tx1">
                    <a:lumMod val="75000"/>
                    <a:lumOff val="25000"/>
                  </a:schemeClr>
                </a:solidFill>
              </a:rPr>
              <a:t>… et des données de capteurs </a:t>
            </a:r>
          </a:p>
          <a:p>
            <a:pPr algn="ctr"/>
            <a:r>
              <a:rPr lang="fr-FR" dirty="0" err="1">
                <a:solidFill>
                  <a:schemeClr val="tx1">
                    <a:lumMod val="75000"/>
                    <a:lumOff val="25000"/>
                  </a:schemeClr>
                </a:solidFill>
              </a:rPr>
              <a:t>MoCap</a:t>
            </a:r>
            <a:r>
              <a:rPr lang="fr-FR" dirty="0">
                <a:solidFill>
                  <a:schemeClr val="tx1">
                    <a:lumMod val="75000"/>
                    <a:lumOff val="25000"/>
                  </a:schemeClr>
                </a:solidFill>
              </a:rPr>
              <a:t> (Motion Capture)</a:t>
            </a:r>
          </a:p>
        </p:txBody>
      </p:sp>
      <p:pic>
        <p:nvPicPr>
          <p:cNvPr id="4" name="Image 3">
            <a:extLst>
              <a:ext uri="{FF2B5EF4-FFF2-40B4-BE49-F238E27FC236}">
                <a16:creationId xmlns:a16="http://schemas.microsoft.com/office/drawing/2014/main" id="{0FEA9585-A5E4-4F3D-96DB-9F4884518EEE}"/>
              </a:ext>
            </a:extLst>
          </p:cNvPr>
          <p:cNvPicPr>
            <a:picLocks noChangeAspect="1"/>
          </p:cNvPicPr>
          <p:nvPr/>
        </p:nvPicPr>
        <p:blipFill rotWithShape="1">
          <a:blip r:embed="rId3"/>
          <a:srcRect l="23934" t="25121" r="23934" b="10663"/>
          <a:stretch/>
        </p:blipFill>
        <p:spPr>
          <a:xfrm>
            <a:off x="5500758" y="2657867"/>
            <a:ext cx="4058922" cy="2812375"/>
          </a:xfrm>
          <a:prstGeom prst="rect">
            <a:avLst/>
          </a:prstGeom>
        </p:spPr>
      </p:pic>
    </p:spTree>
    <p:extLst>
      <p:ext uri="{BB962C8B-B14F-4D97-AF65-F5344CB8AC3E}">
        <p14:creationId xmlns:p14="http://schemas.microsoft.com/office/powerpoint/2010/main" val="26752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7CC3B-F964-48DD-B02B-84CF9DFFF183}"/>
              </a:ext>
            </a:extLst>
          </p:cNvPr>
          <p:cNvSpPr>
            <a:spLocks noGrp="1"/>
          </p:cNvSpPr>
          <p:nvPr>
            <p:ph type="title"/>
          </p:nvPr>
        </p:nvSpPr>
        <p:spPr/>
        <p:txBody>
          <a:bodyPr/>
          <a:lstStyle/>
          <a:p>
            <a:r>
              <a:rPr lang="fr-FR" dirty="0"/>
              <a:t>I – Objectif et données initiales</a:t>
            </a:r>
          </a:p>
        </p:txBody>
      </p:sp>
      <p:sp>
        <p:nvSpPr>
          <p:cNvPr id="3" name="Espace réservé du contenu 2">
            <a:extLst>
              <a:ext uri="{FF2B5EF4-FFF2-40B4-BE49-F238E27FC236}">
                <a16:creationId xmlns:a16="http://schemas.microsoft.com/office/drawing/2014/main" id="{FC3DF914-FD75-4307-982B-6452287E79CA}"/>
              </a:ext>
            </a:extLst>
          </p:cNvPr>
          <p:cNvSpPr>
            <a:spLocks noGrp="1"/>
          </p:cNvSpPr>
          <p:nvPr>
            <p:ph idx="1"/>
          </p:nvPr>
        </p:nvSpPr>
        <p:spPr>
          <a:xfrm>
            <a:off x="677334" y="1943652"/>
            <a:ext cx="8970249" cy="3880773"/>
          </a:xfrm>
        </p:spPr>
        <p:txBody>
          <a:bodyPr/>
          <a:lstStyle/>
          <a:p>
            <a:r>
              <a:rPr lang="fr-FR" dirty="0"/>
              <a:t>Une </a:t>
            </a:r>
            <a:r>
              <a:rPr lang="fr-FR" b="1" dirty="0"/>
              <a:t>vidéo</a:t>
            </a:r>
            <a:r>
              <a:rPr lang="fr-FR" dirty="0"/>
              <a:t> et les positions </a:t>
            </a:r>
            <a:r>
              <a:rPr lang="fr-FR" dirty="0" err="1"/>
              <a:t>MoCap</a:t>
            </a:r>
            <a:r>
              <a:rPr lang="fr-FR" dirty="0"/>
              <a:t> associées </a:t>
            </a:r>
            <a:r>
              <a:rPr lang="fr-FR" b="1" dirty="0"/>
              <a:t>des mains, des avant-bras, des bras, de la tête, de la nuque, des épaules, du buste et du bassin, pour chaque personne.</a:t>
            </a:r>
            <a:endParaRPr lang="fr-FR" dirty="0"/>
          </a:p>
          <a:p>
            <a:endParaRPr lang="fr-FR" dirty="0"/>
          </a:p>
          <a:p>
            <a:r>
              <a:rPr lang="fr-FR" dirty="0"/>
              <a:t>Pour la vidéo : une analyse par la bibliothèque </a:t>
            </a:r>
            <a:r>
              <a:rPr lang="fr-FR" dirty="0" err="1"/>
              <a:t>OpenPose</a:t>
            </a:r>
            <a:r>
              <a:rPr lang="fr-FR" dirty="0"/>
              <a:t> donne </a:t>
            </a:r>
            <a:r>
              <a:rPr lang="fr-FR" b="1" dirty="0"/>
              <a:t>les positions 2D de points caractéristiques</a:t>
            </a:r>
            <a:r>
              <a:rPr lang="fr-FR" dirty="0"/>
              <a:t> (dont ceux cités ci-dessus) </a:t>
            </a:r>
            <a:r>
              <a:rPr lang="fr-FR" b="1" dirty="0"/>
              <a:t>dans deux fichier .csv</a:t>
            </a:r>
            <a:r>
              <a:rPr lang="fr-FR" dirty="0"/>
              <a:t>. </a:t>
            </a:r>
          </a:p>
          <a:p>
            <a:endParaRPr lang="fr-FR" dirty="0"/>
          </a:p>
          <a:p>
            <a:r>
              <a:rPr lang="fr-FR" dirty="0"/>
              <a:t>Pour les données </a:t>
            </a:r>
            <a:r>
              <a:rPr lang="fr-FR" dirty="0" err="1"/>
              <a:t>MoCap</a:t>
            </a:r>
            <a:r>
              <a:rPr lang="fr-FR" dirty="0"/>
              <a:t> : deux fichiers .</a:t>
            </a:r>
            <a:r>
              <a:rPr lang="fr-FR" dirty="0" err="1"/>
              <a:t>fbx</a:t>
            </a:r>
            <a:r>
              <a:rPr lang="fr-FR" dirty="0"/>
              <a:t> lisibles par </a:t>
            </a:r>
            <a:r>
              <a:rPr lang="fr-FR" dirty="0" err="1"/>
              <a:t>Unity</a:t>
            </a:r>
            <a:r>
              <a:rPr lang="fr-FR" dirty="0"/>
              <a:t>, qui exporte ces données en </a:t>
            </a:r>
            <a:r>
              <a:rPr lang="fr-FR" b="1" dirty="0"/>
              <a:t>deux fichier .csv de positions 3D</a:t>
            </a:r>
            <a:r>
              <a:rPr lang="fr-FR" dirty="0"/>
              <a:t>.</a:t>
            </a:r>
          </a:p>
        </p:txBody>
      </p:sp>
      <p:sp>
        <p:nvSpPr>
          <p:cNvPr id="4" name="ZoneTexte 3">
            <a:extLst>
              <a:ext uri="{FF2B5EF4-FFF2-40B4-BE49-F238E27FC236}">
                <a16:creationId xmlns:a16="http://schemas.microsoft.com/office/drawing/2014/main" id="{248B093D-E6C5-40B3-87A5-2E974BA1A6DB}"/>
              </a:ext>
            </a:extLst>
          </p:cNvPr>
          <p:cNvSpPr txBox="1"/>
          <p:nvPr/>
        </p:nvSpPr>
        <p:spPr>
          <a:xfrm>
            <a:off x="3511826" y="5395031"/>
            <a:ext cx="4956313" cy="646331"/>
          </a:xfrm>
          <a:prstGeom prst="rect">
            <a:avLst/>
          </a:prstGeom>
          <a:solidFill>
            <a:srgbClr val="C00000"/>
          </a:solidFill>
        </p:spPr>
        <p:txBody>
          <a:bodyPr wrap="square" rtlCol="0">
            <a:spAutoFit/>
          </a:bodyPr>
          <a:lstStyle/>
          <a:p>
            <a:r>
              <a:rPr lang="fr-FR" dirty="0">
                <a:solidFill>
                  <a:srgbClr val="FFFF00"/>
                </a:solidFill>
              </a:rPr>
              <a:t>ICI CAPTURE ECRAN DU RESULTAT D OPEN POSE SUR NOTRE VIDEO</a:t>
            </a:r>
          </a:p>
        </p:txBody>
      </p:sp>
    </p:spTree>
    <p:extLst>
      <p:ext uri="{BB962C8B-B14F-4D97-AF65-F5344CB8AC3E}">
        <p14:creationId xmlns:p14="http://schemas.microsoft.com/office/powerpoint/2010/main" val="294121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08FB9-9982-4949-9FBE-ACCAE5419553}"/>
              </a:ext>
            </a:extLst>
          </p:cNvPr>
          <p:cNvSpPr>
            <a:spLocks noGrp="1"/>
          </p:cNvSpPr>
          <p:nvPr>
            <p:ph type="title"/>
          </p:nvPr>
        </p:nvSpPr>
        <p:spPr/>
        <p:txBody>
          <a:bodyPr/>
          <a:lstStyle/>
          <a:p>
            <a:r>
              <a:rPr lang="fr-FR" dirty="0"/>
              <a:t>II - Recalage temporel</a:t>
            </a:r>
          </a:p>
        </p:txBody>
      </p:sp>
      <p:sp>
        <p:nvSpPr>
          <p:cNvPr id="3" name="Espace réservé du contenu 2">
            <a:extLst>
              <a:ext uri="{FF2B5EF4-FFF2-40B4-BE49-F238E27FC236}">
                <a16:creationId xmlns:a16="http://schemas.microsoft.com/office/drawing/2014/main" id="{A13272A9-8E7E-421A-BE00-AE78E0C1D454}"/>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70483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E2666-0284-4534-B3AF-E9CEE75FF1CC}"/>
              </a:ext>
            </a:extLst>
          </p:cNvPr>
          <p:cNvSpPr>
            <a:spLocks noGrp="1"/>
          </p:cNvSpPr>
          <p:nvPr>
            <p:ph type="title"/>
          </p:nvPr>
        </p:nvSpPr>
        <p:spPr/>
        <p:txBody>
          <a:bodyPr/>
          <a:lstStyle/>
          <a:p>
            <a:r>
              <a:rPr lang="fr-FR" dirty="0"/>
              <a:t>III - Recalage spatial</a:t>
            </a:r>
          </a:p>
        </p:txBody>
      </p:sp>
      <p:sp>
        <p:nvSpPr>
          <p:cNvPr id="3" name="Espace réservé du contenu 2">
            <a:extLst>
              <a:ext uri="{FF2B5EF4-FFF2-40B4-BE49-F238E27FC236}">
                <a16:creationId xmlns:a16="http://schemas.microsoft.com/office/drawing/2014/main" id="{B1ADC298-E4E2-42C5-B338-B8E4D0734EC0}"/>
              </a:ext>
            </a:extLst>
          </p:cNvPr>
          <p:cNvSpPr>
            <a:spLocks noGrp="1"/>
          </p:cNvSpPr>
          <p:nvPr>
            <p:ph idx="1"/>
          </p:nvPr>
        </p:nvSpPr>
        <p:spPr>
          <a:xfrm>
            <a:off x="677334" y="1829285"/>
            <a:ext cx="8596668" cy="4419115"/>
          </a:xfrm>
        </p:spPr>
        <p:txBody>
          <a:bodyPr>
            <a:normAutofit/>
          </a:bodyPr>
          <a:lstStyle/>
          <a:p>
            <a:r>
              <a:rPr lang="fr-FR" dirty="0"/>
              <a:t>Recaler un nuage de points </a:t>
            </a:r>
            <a:r>
              <a:rPr lang="fr-FR" dirty="0" err="1"/>
              <a:t>MoCap</a:t>
            </a:r>
            <a:r>
              <a:rPr lang="fr-FR" dirty="0"/>
              <a:t> </a:t>
            </a:r>
            <a:r>
              <a:rPr lang="fr-FR" b="1" dirty="0"/>
              <a:t>3D</a:t>
            </a:r>
            <a:r>
              <a:rPr lang="fr-FR" dirty="0"/>
              <a:t> avec des données vidéo </a:t>
            </a:r>
            <a:r>
              <a:rPr lang="fr-FR" b="1" dirty="0"/>
              <a:t>2D</a:t>
            </a:r>
          </a:p>
          <a:p>
            <a:endParaRPr lang="fr-FR" dirty="0"/>
          </a:p>
          <a:p>
            <a:r>
              <a:rPr lang="fr-FR" dirty="0"/>
              <a:t>Proposition : </a:t>
            </a:r>
            <a:r>
              <a:rPr lang="fr-FR" b="1" dirty="0"/>
              <a:t>projeter les données 3D sur le plan des données 2D</a:t>
            </a:r>
            <a:r>
              <a:rPr lang="fr-FR" dirty="0"/>
              <a:t>, en déterminant la translation et la rotation optimales entre les deux nuages de points</a:t>
            </a:r>
          </a:p>
          <a:p>
            <a:endParaRPr lang="fr-FR" dirty="0"/>
          </a:p>
          <a:p>
            <a:r>
              <a:rPr lang="fr-FR" dirty="0"/>
              <a:t>Nécessité de comparer deux nuages de points </a:t>
            </a:r>
            <a:r>
              <a:rPr lang="fr-FR" b="1" dirty="0"/>
              <a:t>pris au même instant</a:t>
            </a:r>
          </a:p>
          <a:p>
            <a:pPr lvl="1"/>
            <a:r>
              <a:rPr lang="fr-FR" dirty="0"/>
              <a:t>Utilisation des résultats du recalage temporel pour déterminer le delta temporel entre les deux séquences</a:t>
            </a:r>
          </a:p>
          <a:p>
            <a:pPr lvl="1"/>
            <a:r>
              <a:rPr lang="fr-FR" dirty="0"/>
              <a:t>Echantillonnage entre la vidéo (25 </a:t>
            </a:r>
            <a:r>
              <a:rPr lang="fr-FR" dirty="0" err="1"/>
              <a:t>fps</a:t>
            </a:r>
            <a:r>
              <a:rPr lang="fr-FR" dirty="0"/>
              <a:t>) et les données </a:t>
            </a:r>
            <a:r>
              <a:rPr lang="fr-FR" dirty="0" err="1"/>
              <a:t>MoCap</a:t>
            </a:r>
            <a:r>
              <a:rPr lang="fr-FR" dirty="0"/>
              <a:t> (120 </a:t>
            </a:r>
            <a:r>
              <a:rPr lang="fr-FR" dirty="0" err="1"/>
              <a:t>fps</a:t>
            </a:r>
            <a:r>
              <a:rPr lang="fr-FR" dirty="0"/>
              <a:t>) et sélection d’une dizaine de frames qui permettront de déterminer translation et rotation optimales</a:t>
            </a:r>
          </a:p>
          <a:p>
            <a:endParaRPr lang="fr-FR" dirty="0"/>
          </a:p>
        </p:txBody>
      </p:sp>
    </p:spTree>
    <p:extLst>
      <p:ext uri="{BB962C8B-B14F-4D97-AF65-F5344CB8AC3E}">
        <p14:creationId xmlns:p14="http://schemas.microsoft.com/office/powerpoint/2010/main" val="161917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821B2-35E4-45A2-ABEB-FC16961D562D}"/>
              </a:ext>
            </a:extLst>
          </p:cNvPr>
          <p:cNvSpPr>
            <a:spLocks noGrp="1"/>
          </p:cNvSpPr>
          <p:nvPr>
            <p:ph type="title"/>
          </p:nvPr>
        </p:nvSpPr>
        <p:spPr/>
        <p:txBody>
          <a:bodyPr/>
          <a:lstStyle/>
          <a:p>
            <a:r>
              <a:rPr lang="fr-FR" dirty="0"/>
              <a:t>III – Recalage spatial</a:t>
            </a:r>
          </a:p>
        </p:txBody>
      </p:sp>
      <p:sp>
        <p:nvSpPr>
          <p:cNvPr id="3" name="Espace réservé du contenu 2">
            <a:extLst>
              <a:ext uri="{FF2B5EF4-FFF2-40B4-BE49-F238E27FC236}">
                <a16:creationId xmlns:a16="http://schemas.microsoft.com/office/drawing/2014/main" id="{56440F31-4D4E-43B9-A8EB-98C559C46EB6}"/>
              </a:ext>
            </a:extLst>
          </p:cNvPr>
          <p:cNvSpPr>
            <a:spLocks noGrp="1"/>
          </p:cNvSpPr>
          <p:nvPr>
            <p:ph idx="1"/>
          </p:nvPr>
        </p:nvSpPr>
        <p:spPr>
          <a:xfrm>
            <a:off x="677334" y="1643270"/>
            <a:ext cx="8596668" cy="4451102"/>
          </a:xfrm>
        </p:spPr>
        <p:txBody>
          <a:bodyPr>
            <a:normAutofit lnSpcReduction="10000"/>
          </a:bodyPr>
          <a:lstStyle/>
          <a:p>
            <a:r>
              <a:rPr lang="fr-FR" dirty="0"/>
              <a:t>Deux étapes appliquées aux frames sélectionnées : </a:t>
            </a:r>
          </a:p>
          <a:p>
            <a:pPr lvl="1"/>
            <a:r>
              <a:rPr lang="fr-FR" dirty="0"/>
              <a:t>Faire correspondre un même point caractéristique, l’épaule gauche par exemple.  </a:t>
            </a:r>
            <a:r>
              <a:rPr lang="fr-FR" dirty="0">
                <a:sym typeface="Wingdings" panose="05000000000000000000" pitchFamily="2" charset="2"/>
              </a:rPr>
              <a:t></a:t>
            </a:r>
            <a:r>
              <a:rPr lang="fr-FR" dirty="0"/>
              <a:t> Translation</a:t>
            </a:r>
          </a:p>
          <a:p>
            <a:pPr lvl="1"/>
            <a:r>
              <a:rPr lang="fr-FR" dirty="0"/>
              <a:t>Chercher le meilleur angle par un processus itératif. A chaque étape faire la rotation d’un angle, projeter les points 3D sur le plan des personnes (défini par la verticale et les deux bassins), et calculer la distance euclidienne entre les points caractéristiques des deux nuages. Sélectionner l’angle qui minimise celle-ci.                                                            </a:t>
            </a:r>
            <a:r>
              <a:rPr lang="fr-FR" dirty="0">
                <a:sym typeface="Wingdings" panose="05000000000000000000" pitchFamily="2" charset="2"/>
              </a:rPr>
              <a:t> Rotation </a:t>
            </a:r>
            <a:endParaRPr lang="fr-FR" dirty="0"/>
          </a:p>
          <a:p>
            <a:endParaRPr lang="fr-FR" dirty="0"/>
          </a:p>
          <a:p>
            <a:r>
              <a:rPr lang="fr-FR" dirty="0"/>
              <a:t>Cette rotation et cette translation seront appliquées aux nuages de points </a:t>
            </a:r>
            <a:r>
              <a:rPr lang="fr-FR" dirty="0" err="1"/>
              <a:t>MoCap</a:t>
            </a:r>
            <a:r>
              <a:rPr lang="fr-FR" dirty="0"/>
              <a:t> à tout instant.</a:t>
            </a:r>
          </a:p>
          <a:p>
            <a:endParaRPr lang="fr-FR" dirty="0"/>
          </a:p>
          <a:p>
            <a:r>
              <a:rPr lang="fr-FR" dirty="0"/>
              <a:t>Ces nouveaux nuages de points seront enfin affichés, sous </a:t>
            </a:r>
            <a:r>
              <a:rPr lang="fr-FR" dirty="0" err="1"/>
              <a:t>Unity</a:t>
            </a:r>
            <a:r>
              <a:rPr lang="fr-FR" dirty="0"/>
              <a:t>, au-dessus de la vidéo d’origine. </a:t>
            </a:r>
          </a:p>
        </p:txBody>
      </p:sp>
    </p:spTree>
    <p:extLst>
      <p:ext uri="{BB962C8B-B14F-4D97-AF65-F5344CB8AC3E}">
        <p14:creationId xmlns:p14="http://schemas.microsoft.com/office/powerpoint/2010/main" val="27348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388AD-A8BC-44F8-A51D-D1EFD4465856}"/>
              </a:ext>
            </a:extLst>
          </p:cNvPr>
          <p:cNvSpPr>
            <a:spLocks noGrp="1"/>
          </p:cNvSpPr>
          <p:nvPr>
            <p:ph type="title"/>
          </p:nvPr>
        </p:nvSpPr>
        <p:spPr/>
        <p:txBody>
          <a:bodyPr/>
          <a:lstStyle/>
          <a:p>
            <a:r>
              <a:rPr lang="fr-FR" dirty="0"/>
              <a:t>IV - Résultats</a:t>
            </a:r>
          </a:p>
        </p:txBody>
      </p:sp>
      <p:sp>
        <p:nvSpPr>
          <p:cNvPr id="3" name="Espace réservé du contenu 2">
            <a:extLst>
              <a:ext uri="{FF2B5EF4-FFF2-40B4-BE49-F238E27FC236}">
                <a16:creationId xmlns:a16="http://schemas.microsoft.com/office/drawing/2014/main" id="{F39EDD58-65E5-4134-8D51-F129DABF7E6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91896494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TotalTime>
  <Words>393</Words>
  <Application>Microsoft Office PowerPoint</Application>
  <PresentationFormat>Grand écran</PresentationFormat>
  <Paragraphs>41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Wingdings 3</vt:lpstr>
      <vt:lpstr>Facette</vt:lpstr>
      <vt:lpstr>Recalage automatique Motion Capture et vidéo</vt:lpstr>
      <vt:lpstr>Plan</vt:lpstr>
      <vt:lpstr>I – Objectif et données initiales</vt:lpstr>
      <vt:lpstr>I – Objectif et données initiales</vt:lpstr>
      <vt:lpstr>II - Recalage temporel</vt:lpstr>
      <vt:lpstr>III - Recalage spatial</vt:lpstr>
      <vt:lpstr>III – Recalage spatial</vt:lpstr>
      <vt:lpstr>IV - Résultats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projet </dc:title>
  <dc:creator>Thomas</dc:creator>
  <cp:lastModifiedBy>Thomas</cp:lastModifiedBy>
  <cp:revision>16</cp:revision>
  <dcterms:created xsi:type="dcterms:W3CDTF">2019-03-05T14:07:09Z</dcterms:created>
  <dcterms:modified xsi:type="dcterms:W3CDTF">2019-03-05T15:17:11Z</dcterms:modified>
</cp:coreProperties>
</file>