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8" r:id="rId13"/>
    <p:sldId id="267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CF9"/>
          </a:solidFill>
        </a:fill>
      </a:tcStyle>
    </a:wholeTbl>
    <a:band2H>
      <a:tcTxStyle/>
      <a:tcStyle>
        <a:tcBdr/>
        <a:fill>
          <a:solidFill>
            <a:srgbClr val="E9F6F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EEDF"/>
          </a:solidFill>
        </a:fill>
      </a:tcStyle>
    </a:wholeTbl>
    <a:band2H>
      <a:tcTxStyle/>
      <a:tcStyle>
        <a:tcBdr/>
        <a:fill>
          <a:solidFill>
            <a:srgbClr val="E8F6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EECD"/>
          </a:solidFill>
        </a:fill>
      </a:tcStyle>
    </a:wholeTbl>
    <a:band2H>
      <a:tcTxStyle/>
      <a:tcStyle>
        <a:tcBdr/>
        <a:fill>
          <a:solidFill>
            <a:srgbClr val="EEF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Trebuchet MS"/>
      </a:defRPr>
    </a:lvl1pPr>
    <a:lvl2pPr indent="228600" defTabSz="457200" latinLnBrk="0">
      <a:defRPr sz="1200">
        <a:latin typeface="+mj-lt"/>
        <a:ea typeface="+mj-ea"/>
        <a:cs typeface="+mj-cs"/>
        <a:sym typeface="Trebuchet MS"/>
      </a:defRPr>
    </a:lvl2pPr>
    <a:lvl3pPr indent="457200" defTabSz="457200" latinLnBrk="0">
      <a:defRPr sz="1200">
        <a:latin typeface="+mj-lt"/>
        <a:ea typeface="+mj-ea"/>
        <a:cs typeface="+mj-cs"/>
        <a:sym typeface="Trebuchet MS"/>
      </a:defRPr>
    </a:lvl3pPr>
    <a:lvl4pPr indent="685800" defTabSz="457200" latinLnBrk="0">
      <a:defRPr sz="1200">
        <a:latin typeface="+mj-lt"/>
        <a:ea typeface="+mj-ea"/>
        <a:cs typeface="+mj-cs"/>
        <a:sym typeface="Trebuchet MS"/>
      </a:defRPr>
    </a:lvl4pPr>
    <a:lvl5pPr indent="914400" defTabSz="457200" latinLnBrk="0">
      <a:defRPr sz="1200">
        <a:latin typeface="+mj-lt"/>
        <a:ea typeface="+mj-ea"/>
        <a:cs typeface="+mj-cs"/>
        <a:sym typeface="Trebuchet MS"/>
      </a:defRPr>
    </a:lvl5pPr>
    <a:lvl6pPr indent="1143000" defTabSz="457200" latinLnBrk="0">
      <a:defRPr sz="1200">
        <a:latin typeface="+mj-lt"/>
        <a:ea typeface="+mj-ea"/>
        <a:cs typeface="+mj-cs"/>
        <a:sym typeface="Trebuchet MS"/>
      </a:defRPr>
    </a:lvl6pPr>
    <a:lvl7pPr indent="1371600" defTabSz="457200" latinLnBrk="0">
      <a:defRPr sz="1200">
        <a:latin typeface="+mj-lt"/>
        <a:ea typeface="+mj-ea"/>
        <a:cs typeface="+mj-cs"/>
        <a:sym typeface="Trebuchet MS"/>
      </a:defRPr>
    </a:lvl7pPr>
    <a:lvl8pPr indent="1600200" defTabSz="457200" latinLnBrk="0">
      <a:defRPr sz="1200">
        <a:latin typeface="+mj-lt"/>
        <a:ea typeface="+mj-ea"/>
        <a:cs typeface="+mj-cs"/>
        <a:sym typeface="Trebuchet MS"/>
      </a:defRPr>
    </a:lvl8pPr>
    <a:lvl9pPr indent="1828800" defTabSz="457200" latinLnBrk="0">
      <a:defRPr sz="1200">
        <a:latin typeface="+mj-lt"/>
        <a:ea typeface="+mj-ea"/>
        <a:cs typeface="+mj-cs"/>
        <a:sym typeface="Trebuchet M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15"/>
          <p:cNvGrpSpPr/>
          <p:nvPr/>
        </p:nvGrpSpPr>
        <p:grpSpPr>
          <a:xfrm>
            <a:off x="-3" y="-8469"/>
            <a:ext cx="12192006" cy="6866472"/>
            <a:chOff x="-1" y="0"/>
            <a:chExt cx="12192004" cy="6866470"/>
          </a:xfrm>
        </p:grpSpPr>
        <p:sp>
          <p:nvSpPr>
            <p:cNvPr id="22" name="Freeform 14"/>
            <p:cNvSpPr/>
            <p:nvPr/>
          </p:nvSpPr>
          <p:spPr>
            <a:xfrm>
              <a:off x="-2" y="605"/>
              <a:ext cx="863603" cy="5698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2"/>
                  </a:moveTo>
                  <a:lnTo>
                    <a:pt x="21600" y="0"/>
                  </a:lnTo>
                  <a:lnTo>
                    <a:pt x="21600" y="64"/>
                  </a:lnTo>
                  <a:lnTo>
                    <a:pt x="0" y="21600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23" name="Straight Connector 18"/>
            <p:cNvSpPr/>
            <p:nvPr/>
          </p:nvSpPr>
          <p:spPr>
            <a:xfrm>
              <a:off x="9371013" y="8466"/>
              <a:ext cx="1219202" cy="6858005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Straight Connector 19"/>
            <p:cNvSpPr/>
            <p:nvPr/>
          </p:nvSpPr>
          <p:spPr>
            <a:xfrm flipH="1">
              <a:off x="7425268" y="3689880"/>
              <a:ext cx="4763561" cy="3176589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Rectangle 23"/>
            <p:cNvSpPr/>
            <p:nvPr/>
          </p:nvSpPr>
          <p:spPr>
            <a:xfrm>
              <a:off x="9181477" y="-1"/>
              <a:ext cx="3007352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03442" y="-1"/>
              <a:ext cx="2588562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27" name="Isosceles Triangle 22"/>
            <p:cNvSpPr/>
            <p:nvPr/>
          </p:nvSpPr>
          <p:spPr>
            <a:xfrm>
              <a:off x="8932334" y="3056466"/>
              <a:ext cx="3259670" cy="3810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334501" y="-1"/>
              <a:ext cx="2854329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898732" y="-1"/>
              <a:ext cx="1290096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939001" y="-1"/>
              <a:ext cx="1249827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31" name="Isosceles Triangle 26"/>
            <p:cNvSpPr/>
            <p:nvPr/>
          </p:nvSpPr>
          <p:spPr>
            <a:xfrm>
              <a:off x="10371667" y="3598334"/>
              <a:ext cx="1817162" cy="3268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</p:grpSp>
      <p:sp>
        <p:nvSpPr>
          <p:cNvPr id="33" name="Titeltext"/>
          <p:cNvSpPr txBox="1">
            <a:spLocks noGrp="1"/>
          </p:cNvSpPr>
          <p:nvPr>
            <p:ph type="title"/>
          </p:nvPr>
        </p:nvSpPr>
        <p:spPr>
          <a:xfrm>
            <a:off x="1507067" y="2404534"/>
            <a:ext cx="7766937" cy="1646304"/>
          </a:xfrm>
          <a:prstGeom prst="rect">
            <a:avLst/>
          </a:prstGeom>
        </p:spPr>
        <p:txBody>
          <a:bodyPr anchor="b"/>
          <a:lstStyle>
            <a:lvl1pPr algn="r">
              <a:defRPr sz="5400"/>
            </a:lvl1pPr>
          </a:lstStyle>
          <a:p>
            <a:r>
              <a:t>Titeltext</a:t>
            </a:r>
          </a:p>
        </p:txBody>
      </p:sp>
      <p:sp>
        <p:nvSpPr>
          <p:cNvPr id="3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507067" y="4050831"/>
            <a:ext cx="7766937" cy="1096902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1pPr>
            <a:lvl2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2pPr>
            <a:lvl3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3pPr>
            <a:lvl4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4pPr>
            <a:lvl5pPr marL="0" indent="0" algn="r">
              <a:buClrTx/>
              <a:buSzTx/>
              <a:buFontTx/>
              <a:buNone/>
              <a:defRPr>
                <a:solidFill>
                  <a:srgbClr val="808080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eltext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70" cy="3403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Titeltext</a:t>
            </a:r>
          </a:p>
        </p:txBody>
      </p:sp>
      <p:sp>
        <p:nvSpPr>
          <p:cNvPr id="115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7335" y="4470400"/>
            <a:ext cx="8596670" cy="157096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16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eltext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Titeltext</a:t>
            </a:r>
          </a:p>
        </p:txBody>
      </p:sp>
      <p:sp>
        <p:nvSpPr>
          <p:cNvPr id="12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366138" y="3632200"/>
            <a:ext cx="7224526" cy="381000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1pPr>
            <a:lvl2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2pPr>
            <a:lvl3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3pPr>
            <a:lvl4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4pPr>
            <a:lvl5pPr marL="0" indent="0">
              <a:buClrTx/>
              <a:buSzTx/>
              <a:buFontTx/>
              <a:buNone/>
              <a:defRPr sz="1600">
                <a:solidFill>
                  <a:srgbClr val="808080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2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470398"/>
            <a:ext cx="8596670" cy="1570965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26" name="TextBox 23"/>
          <p:cNvSpPr txBox="1"/>
          <p:nvPr/>
        </p:nvSpPr>
        <p:spPr>
          <a:xfrm>
            <a:off x="541868" y="469465"/>
            <a:ext cx="609603" cy="122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27" name="TextBox 24"/>
          <p:cNvSpPr txBox="1"/>
          <p:nvPr/>
        </p:nvSpPr>
        <p:spPr>
          <a:xfrm>
            <a:off x="8893009" y="2565643"/>
            <a:ext cx="609602" cy="122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2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eltext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70" cy="2595462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Titeltext</a:t>
            </a:r>
          </a:p>
        </p:txBody>
      </p:sp>
      <p:sp>
        <p:nvSpPr>
          <p:cNvPr id="136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70" cy="151391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  <a:lvl2pPr marL="0" indent="0">
              <a:buClrTx/>
              <a:buSzTx/>
              <a:buFontTx/>
              <a:buNone/>
            </a:lvl2pPr>
            <a:lvl3pPr marL="0" indent="0">
              <a:buClrTx/>
              <a:buSzTx/>
              <a:buFontTx/>
              <a:buNone/>
            </a:lvl3pPr>
            <a:lvl4pPr marL="0" indent="0">
              <a:buClrTx/>
              <a:buSzTx/>
              <a:buFontTx/>
              <a:buNone/>
            </a:lvl4pPr>
            <a:lvl5pPr marL="0" indent="0">
              <a:buClrTx/>
              <a:buSzTx/>
              <a:buFontTx/>
              <a:buNone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3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eltext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Titeltext</a:t>
            </a:r>
          </a:p>
        </p:txBody>
      </p:sp>
      <p:sp>
        <p:nvSpPr>
          <p:cNvPr id="145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/>
            </a:lvl1pPr>
            <a:lvl2pPr marL="0" indent="0">
              <a:buClrTx/>
              <a:buSzTx/>
              <a:buFontTx/>
              <a:buNone/>
              <a:defRPr sz="2400"/>
            </a:lvl2pPr>
            <a:lvl3pPr marL="0" indent="0">
              <a:buClrTx/>
              <a:buSzTx/>
              <a:buFontTx/>
              <a:buNone/>
              <a:defRPr sz="2400"/>
            </a:lvl3pPr>
            <a:lvl4pPr marL="0" indent="0">
              <a:buClrTx/>
              <a:buSzTx/>
              <a:buFontTx/>
              <a:buNone/>
              <a:defRPr sz="2400"/>
            </a:lvl4pPr>
            <a:lvl5pPr marL="0" indent="0">
              <a:buClrTx/>
              <a:buSzTx/>
              <a:buFont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527448"/>
            <a:ext cx="8596670" cy="15139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7" name="TextBox 23"/>
          <p:cNvSpPr txBox="1"/>
          <p:nvPr/>
        </p:nvSpPr>
        <p:spPr>
          <a:xfrm>
            <a:off x="541868" y="469465"/>
            <a:ext cx="609603" cy="122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“</a:t>
            </a:r>
          </a:p>
        </p:txBody>
      </p:sp>
      <p:sp>
        <p:nvSpPr>
          <p:cNvPr id="148" name="TextBox 24"/>
          <p:cNvSpPr txBox="1"/>
          <p:nvPr/>
        </p:nvSpPr>
        <p:spPr>
          <a:xfrm>
            <a:off x="8893009" y="2565643"/>
            <a:ext cx="609602" cy="122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8000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”</a:t>
            </a:r>
          </a:p>
        </p:txBody>
      </p:sp>
      <p:sp>
        <p:nvSpPr>
          <p:cNvPr id="14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eltext"/>
          <p:cNvSpPr txBox="1">
            <a:spLocks noGrp="1"/>
          </p:cNvSpPr>
          <p:nvPr>
            <p:ph type="title"/>
          </p:nvPr>
        </p:nvSpPr>
        <p:spPr>
          <a:xfrm>
            <a:off x="685798" y="609600"/>
            <a:ext cx="8588204" cy="3022600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Titeltext</a:t>
            </a:r>
          </a:p>
        </p:txBody>
      </p:sp>
      <p:sp>
        <p:nvSpPr>
          <p:cNvPr id="15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7332" y="4013200"/>
            <a:ext cx="8596670" cy="51424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1pPr>
            <a:lvl2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2pPr>
            <a:lvl3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3pPr>
            <a:lvl4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4pPr>
            <a:lvl5pPr marL="0" indent="0">
              <a:buClrTx/>
              <a:buSzTx/>
              <a:buFontTx/>
              <a:buNone/>
              <a:defRPr sz="2400">
                <a:solidFill>
                  <a:schemeClr val="accent1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7334" y="4527448"/>
            <a:ext cx="8596670" cy="15139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167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77332" y="2160589"/>
            <a:ext cx="8596671" cy="3880773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6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eltext"/>
          <p:cNvSpPr txBox="1">
            <a:spLocks noGrp="1"/>
          </p:cNvSpPr>
          <p:nvPr>
            <p:ph type="title"/>
          </p:nvPr>
        </p:nvSpPr>
        <p:spPr>
          <a:xfrm>
            <a:off x="7967673" y="609598"/>
            <a:ext cx="1304745" cy="5251454"/>
          </a:xfrm>
          <a:prstGeom prst="rect">
            <a:avLst/>
          </a:prstGeom>
        </p:spPr>
        <p:txBody>
          <a:bodyPr anchor="ctr"/>
          <a:lstStyle/>
          <a:p>
            <a:r>
              <a:t>Titeltext</a:t>
            </a:r>
          </a:p>
        </p:txBody>
      </p:sp>
      <p:sp>
        <p:nvSpPr>
          <p:cNvPr id="176" name="Textebene 1…"/>
          <p:cNvSpPr txBox="1">
            <a:spLocks noGrp="1"/>
          </p:cNvSpPr>
          <p:nvPr>
            <p:ph type="body" idx="1"/>
          </p:nvPr>
        </p:nvSpPr>
        <p:spPr>
          <a:xfrm>
            <a:off x="677335" y="609600"/>
            <a:ext cx="7060150" cy="5251450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7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3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77332" y="2160589"/>
            <a:ext cx="8596671" cy="3880773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eltext"/>
          <p:cNvSpPr txBox="1">
            <a:spLocks noGrp="1"/>
          </p:cNvSpPr>
          <p:nvPr>
            <p:ph type="title"/>
          </p:nvPr>
        </p:nvSpPr>
        <p:spPr>
          <a:xfrm>
            <a:off x="677335" y="2700865"/>
            <a:ext cx="8596670" cy="1826583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Titeltext</a:t>
            </a:r>
          </a:p>
        </p:txBody>
      </p:sp>
      <p:sp>
        <p:nvSpPr>
          <p:cNvPr id="52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7335" y="4527448"/>
            <a:ext cx="8596670" cy="8604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1pPr>
            <a:lvl2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2pPr>
            <a:lvl3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3pPr>
            <a:lvl4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4pPr>
            <a:lvl5pPr marL="0" indent="0">
              <a:buClrTx/>
              <a:buSzTx/>
              <a:buFontTx/>
              <a:buNone/>
              <a:defRPr sz="2000">
                <a:solidFill>
                  <a:srgbClr val="808080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61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7332" y="2160589"/>
            <a:ext cx="4184038" cy="3880773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70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5743" y="2160983"/>
            <a:ext cx="4185625" cy="576264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400"/>
            </a:lvl1pPr>
            <a:lvl2pPr marL="0" indent="0">
              <a:buClrTx/>
              <a:buSzTx/>
              <a:buFontTx/>
              <a:buNone/>
              <a:defRPr sz="2400"/>
            </a:lvl2pPr>
            <a:lvl3pPr marL="0" indent="0">
              <a:buClrTx/>
              <a:buSzTx/>
              <a:buFontTx/>
              <a:buNone/>
              <a:defRPr sz="2400"/>
            </a:lvl3pPr>
            <a:lvl4pPr marL="0" indent="0">
              <a:buClrTx/>
              <a:buSzTx/>
              <a:buFontTx/>
              <a:buNone/>
              <a:defRPr sz="2400"/>
            </a:lvl4pPr>
            <a:lvl5pPr marL="0" indent="0">
              <a:buClrTx/>
              <a:buSzTx/>
              <a:buFontTx/>
              <a:buNone/>
              <a:defRPr sz="24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8382" y="2160983"/>
            <a:ext cx="4185620" cy="57626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7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80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eltext"/>
          <p:cNvSpPr txBox="1">
            <a:spLocks noGrp="1"/>
          </p:cNvSpPr>
          <p:nvPr>
            <p:ph type="title"/>
          </p:nvPr>
        </p:nvSpPr>
        <p:spPr>
          <a:xfrm>
            <a:off x="677332" y="1498603"/>
            <a:ext cx="3854531" cy="127846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Titeltext</a:t>
            </a:r>
          </a:p>
        </p:txBody>
      </p:sp>
      <p:sp>
        <p:nvSpPr>
          <p:cNvPr id="9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4760459" y="514922"/>
            <a:ext cx="4513544" cy="5526441"/>
          </a:xfrm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9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77334" y="2777069"/>
            <a:ext cx="3854528" cy="258445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eltext"/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70" cy="566738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Titeltext</a:t>
            </a:r>
          </a:p>
        </p:txBody>
      </p:sp>
      <p:sp>
        <p:nvSpPr>
          <p:cNvPr id="10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677332" y="609600"/>
            <a:ext cx="8596671" cy="384571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6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677332" y="5367337"/>
            <a:ext cx="8596670" cy="67402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200"/>
            </a:lvl1pPr>
            <a:lvl2pPr marL="0" indent="0">
              <a:buClrTx/>
              <a:buSzTx/>
              <a:buFontTx/>
              <a:buNone/>
              <a:defRPr sz="1200"/>
            </a:lvl2pPr>
            <a:lvl3pPr marL="0" indent="0">
              <a:buClrTx/>
              <a:buSzTx/>
              <a:buFontTx/>
              <a:buNone/>
              <a:defRPr sz="1200"/>
            </a:lvl3pPr>
            <a:lvl4pPr marL="0" indent="0">
              <a:buClrTx/>
              <a:buSzTx/>
              <a:buFontTx/>
              <a:buNone/>
              <a:defRPr sz="1200"/>
            </a:lvl4pPr>
            <a:lvl5pPr marL="0" indent="0">
              <a:buClrTx/>
              <a:buSzTx/>
              <a:buFontTx/>
              <a:buNone/>
              <a:defRPr sz="12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3"/>
          <p:cNvGrpSpPr/>
          <p:nvPr/>
        </p:nvGrpSpPr>
        <p:grpSpPr>
          <a:xfrm>
            <a:off x="-3" y="-8469"/>
            <a:ext cx="12192006" cy="6866472"/>
            <a:chOff x="-1" y="0"/>
            <a:chExt cx="12192004" cy="6866470"/>
          </a:xfrm>
        </p:grpSpPr>
        <p:sp>
          <p:nvSpPr>
            <p:cNvPr id="2" name="Straight Connector 19"/>
            <p:cNvSpPr/>
            <p:nvPr/>
          </p:nvSpPr>
          <p:spPr>
            <a:xfrm>
              <a:off x="9371013" y="8466"/>
              <a:ext cx="1219202" cy="6858005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268" y="3689880"/>
              <a:ext cx="4763561" cy="3176589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70000"/>
                </a:schemeClr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77" y="-1"/>
              <a:ext cx="3007352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442" y="-1"/>
              <a:ext cx="2588562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34" y="3056466"/>
              <a:ext cx="3259670" cy="3810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501" y="-1"/>
              <a:ext cx="2854329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732" y="-1"/>
              <a:ext cx="1290096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9001" y="-1"/>
              <a:ext cx="1249827" cy="686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667" y="3598334"/>
              <a:ext cx="1817162" cy="3268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  <p:sp>
          <p:nvSpPr>
            <p:cNvPr id="11" name="Isosceles Triangle 18"/>
            <p:cNvSpPr/>
            <p:nvPr/>
          </p:nvSpPr>
          <p:spPr>
            <a:xfrm>
              <a:off x="-2" y="4021667"/>
              <a:ext cx="448736" cy="284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Trebuchet MS"/>
                </a:defRPr>
              </a:pPr>
              <a:endParaRPr/>
            </a:p>
          </p:txBody>
        </p:sp>
      </p:grpSp>
      <p:sp>
        <p:nvSpPr>
          <p:cNvPr id="13" name="Titeltext"/>
          <p:cNvSpPr txBox="1">
            <a:spLocks noGrp="1"/>
          </p:cNvSpPr>
          <p:nvPr>
            <p:ph type="title"/>
          </p:nvPr>
        </p:nvSpPr>
        <p:spPr>
          <a:xfrm>
            <a:off x="677332" y="609600"/>
            <a:ext cx="8596671" cy="132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Titeltext</a:t>
            </a:r>
          </a:p>
        </p:txBody>
      </p:sp>
      <p:sp>
        <p:nvSpPr>
          <p:cNvPr id="14" name="Textebene 1…"/>
          <p:cNvSpPr txBox="1">
            <a:spLocks noGrp="1"/>
          </p:cNvSpPr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9049983" y="6114705"/>
            <a:ext cx="224020" cy="2184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chemeClr val="accent1"/>
                </a:solidFill>
                <a:latin typeface="+mj-lt"/>
                <a:ea typeface="+mj-ea"/>
                <a:cs typeface="+mj-cs"/>
                <a:sym typeface="Trebuchet MS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accent1"/>
          </a:solidFill>
          <a:uFillTx/>
          <a:latin typeface="+mj-lt"/>
          <a:ea typeface="+mj-ea"/>
          <a:cs typeface="+mj-cs"/>
          <a:sym typeface="Trebuchet MS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1pPr>
      <a:lvl2pPr marL="778668" marR="0" indent="-321468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2pPr>
      <a:lvl3pPr marL="1208314" marR="0" indent="-293914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3pPr>
      <a:lvl4pPr marL="1714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4pPr>
      <a:lvl5pPr marL="21717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5pPr>
      <a:lvl6pPr marL="26289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6pPr>
      <a:lvl7pPr marL="30861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7pPr>
      <a:lvl8pPr marL="35433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8pPr>
      <a:lvl9pPr marL="4000500" marR="0" indent="-342900" algn="l" defTabSz="4572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Trebuchet MS"/>
        <a:buChar char="u"/>
        <a:tabLst/>
        <a:defRPr sz="1800" b="0" i="0" u="none" strike="noStrike" cap="none" spc="0" baseline="0">
          <a:ln>
            <a:noFill/>
          </a:ln>
          <a:solidFill>
            <a:srgbClr val="404040"/>
          </a:solidFill>
          <a:uFillTx/>
          <a:latin typeface="+mj-lt"/>
          <a:ea typeface="+mj-ea"/>
          <a:cs typeface="+mj-cs"/>
          <a:sym typeface="Trebuchet MS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re 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7" cy="16463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483">
              <a:defRPr sz="5200"/>
            </a:lvl1pPr>
          </a:lstStyle>
          <a:p>
            <a:r>
              <a:t>Recalage automatique Motion Capture et vidéo</a:t>
            </a:r>
          </a:p>
        </p:txBody>
      </p:sp>
      <p:sp>
        <p:nvSpPr>
          <p:cNvPr id="187" name="Sous-titre 2"/>
          <p:cNvSpPr txBox="1">
            <a:spLocks noGrp="1"/>
          </p:cNvSpPr>
          <p:nvPr>
            <p:ph type="subTitle" sz="quarter" idx="1"/>
          </p:nvPr>
        </p:nvSpPr>
        <p:spPr>
          <a:xfrm>
            <a:off x="1507067" y="4395389"/>
            <a:ext cx="7766937" cy="10969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00"/>
              </a:spcBef>
            </a:pPr>
            <a:r>
              <a:t>Thomas Bonte, Marc Brun, Mona Buisson-Fenet,</a:t>
            </a:r>
          </a:p>
          <a:p>
            <a:pPr>
              <a:spcBef>
                <a:spcPts val="200"/>
              </a:spcBef>
            </a:pPr>
            <a:r>
              <a:t> Clément Cadet, Mathias Corsia, Pierre-Nicolas Piquin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800" dirty="0"/>
              <a:t>III – </a:t>
            </a:r>
            <a:r>
              <a:rPr lang="fr-FR" sz="4800" dirty="0"/>
              <a:t>Recalage</a:t>
            </a:r>
            <a:r>
              <a:rPr sz="4800" dirty="0"/>
              <a:t> spatial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FD6DC8-39F5-48CF-BAD4-7C4C0E3563F6}"/>
              </a:ext>
            </a:extLst>
          </p:cNvPr>
          <p:cNvSpPr/>
          <p:nvPr/>
        </p:nvSpPr>
        <p:spPr>
          <a:xfrm>
            <a:off x="677332" y="1930400"/>
            <a:ext cx="8916833" cy="2107028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fr-FR" sz="2000" b="1" dirty="0"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rPr>
              <a:t>Rotation et translation à appliquer aux deux nuages de points </a:t>
            </a:r>
            <a:r>
              <a:rPr lang="fr-FR" sz="2000" b="1" dirty="0" err="1"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rPr>
              <a:t>MoCap</a:t>
            </a:r>
            <a:r>
              <a:rPr lang="fr-FR" sz="2000" dirty="0"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rPr>
              <a:t> à tout instant.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endParaRPr lang="fr-FR" sz="2000" dirty="0">
              <a:solidFill>
                <a:srgbClr val="404040"/>
              </a:solidFill>
              <a:latin typeface="+mj-lt"/>
              <a:ea typeface="+mj-ea"/>
              <a:cs typeface="+mj-cs"/>
              <a:sym typeface="Trebuchet MS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rPr>
              <a:t>Ces nouveaux nuages de points sont à terme destinés à être </a:t>
            </a:r>
            <a:r>
              <a:rPr lang="fr-FR" sz="2000" b="1" dirty="0"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rPr>
              <a:t>associés à des avatars sous </a:t>
            </a:r>
            <a:r>
              <a:rPr lang="fr-FR" sz="2000" b="1" dirty="0" err="1"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rPr>
              <a:t>Unity</a:t>
            </a:r>
            <a:r>
              <a:rPr lang="fr-FR" sz="2000" dirty="0"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rPr>
              <a:t>, et rendus visibles au-dessus de la vidéo d’origine. </a:t>
            </a:r>
          </a:p>
        </p:txBody>
      </p:sp>
      <p:pic>
        <p:nvPicPr>
          <p:cNvPr id="7" name="Image 3" descr="Image 3">
            <a:extLst>
              <a:ext uri="{FF2B5EF4-FFF2-40B4-BE49-F238E27FC236}">
                <a16:creationId xmlns:a16="http://schemas.microsoft.com/office/drawing/2014/main" id="{8B3F334D-AEE9-4EA9-A96D-12E5FCEDD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rcRect l="23934" t="25121" r="23934" b="10663"/>
          <a:stretch>
            <a:fillRect/>
          </a:stretch>
        </p:blipFill>
        <p:spPr>
          <a:xfrm>
            <a:off x="3249339" y="3911186"/>
            <a:ext cx="3772817" cy="26141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800" dirty="0"/>
              <a:t>IV - </a:t>
            </a:r>
            <a:r>
              <a:rPr sz="4800" dirty="0" err="1"/>
              <a:t>Résultats</a:t>
            </a:r>
            <a:endParaRPr sz="4800" dirty="0"/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983F7EBA-6CC2-46C6-9948-28AA4E5A07C6}"/>
              </a:ext>
            </a:extLst>
          </p:cNvPr>
          <p:cNvSpPr txBox="1"/>
          <p:nvPr/>
        </p:nvSpPr>
        <p:spPr>
          <a:xfrm>
            <a:off x="831669" y="5470132"/>
            <a:ext cx="3782534" cy="70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defRPr>
            </a:lvl1pPr>
          </a:lstStyle>
          <a:p>
            <a:pPr algn="ctr"/>
            <a:r>
              <a:rPr lang="fr-FR" sz="2000" dirty="0"/>
              <a:t>Les points </a:t>
            </a:r>
            <a:r>
              <a:rPr lang="fr-FR" sz="2000" dirty="0" err="1"/>
              <a:t>MoCap</a:t>
            </a:r>
            <a:r>
              <a:rPr lang="fr-FR" sz="2000" dirty="0"/>
              <a:t> 3D projetés sur le plan des personnes</a:t>
            </a:r>
            <a:endParaRPr sz="2000" dirty="0"/>
          </a:p>
        </p:txBody>
      </p:sp>
      <p:sp>
        <p:nvSpPr>
          <p:cNvPr id="5" name="ZoneTexte 6">
            <a:extLst>
              <a:ext uri="{FF2B5EF4-FFF2-40B4-BE49-F238E27FC236}">
                <a16:creationId xmlns:a16="http://schemas.microsoft.com/office/drawing/2014/main" id="{0957C506-8216-4BF5-8651-2D1237E57153}"/>
              </a:ext>
            </a:extLst>
          </p:cNvPr>
          <p:cNvSpPr txBox="1"/>
          <p:nvPr/>
        </p:nvSpPr>
        <p:spPr>
          <a:xfrm>
            <a:off x="5553084" y="5480444"/>
            <a:ext cx="3782533" cy="70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defRPr>
            </a:lvl1pPr>
          </a:lstStyle>
          <a:p>
            <a:pPr algn="ctr"/>
            <a:r>
              <a:rPr lang="fr-FR" sz="2000" dirty="0"/>
              <a:t>Nuages de points après optimisation (</a:t>
            </a:r>
            <a:r>
              <a:rPr lang="fr-FR" sz="2000" b="1" dirty="0">
                <a:solidFill>
                  <a:schemeClr val="accent2"/>
                </a:solidFill>
              </a:rPr>
              <a:t>vidéo</a:t>
            </a:r>
            <a:r>
              <a:rPr lang="fr-FR" sz="2000" dirty="0"/>
              <a:t> et </a:t>
            </a:r>
            <a:r>
              <a:rPr lang="fr-FR" sz="2000" b="1" dirty="0" err="1">
                <a:solidFill>
                  <a:srgbClr val="FF0000"/>
                </a:solidFill>
              </a:rPr>
              <a:t>MoCap</a:t>
            </a:r>
            <a:r>
              <a:rPr lang="fr-FR" sz="2000" dirty="0"/>
              <a:t>)</a:t>
            </a:r>
            <a:endParaRPr sz="20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254C45F-D4B3-48C1-BC81-8FA2CEACC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256" y="1613885"/>
            <a:ext cx="4970190" cy="3616467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6EFAF6D-99D4-433C-A5F2-800B1347B535}"/>
              </a:ext>
            </a:extLst>
          </p:cNvPr>
          <p:cNvCxnSpPr>
            <a:cxnSpLocks/>
          </p:cNvCxnSpPr>
          <p:nvPr/>
        </p:nvCxnSpPr>
        <p:spPr>
          <a:xfrm flipH="1" flipV="1">
            <a:off x="7343335" y="2180492"/>
            <a:ext cx="1294228" cy="187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940D89D6-6E43-4060-B589-56CB0DEF0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37" y="1613885"/>
            <a:ext cx="4794519" cy="363022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B552F96-0B7A-466A-A968-3A7B14160DBB}"/>
              </a:ext>
            </a:extLst>
          </p:cNvPr>
          <p:cNvSpPr txBox="1"/>
          <p:nvPr/>
        </p:nvSpPr>
        <p:spPr>
          <a:xfrm>
            <a:off x="7989278" y="4090573"/>
            <a:ext cx="1645920" cy="461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Point caractéristique commun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800" dirty="0"/>
              <a:t>IV - </a:t>
            </a:r>
            <a:r>
              <a:rPr sz="4800" dirty="0" err="1"/>
              <a:t>Résultats</a:t>
            </a:r>
            <a:endParaRPr sz="4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8E44CE5-7EE4-44BD-8906-B9A894BE2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113" y="1266093"/>
            <a:ext cx="6870977" cy="525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8395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70971-78B5-445B-B147-BB31A643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81" y="2207456"/>
            <a:ext cx="8596671" cy="2443088"/>
          </a:xfrm>
        </p:spPr>
        <p:txBody>
          <a:bodyPr>
            <a:noAutofit/>
          </a:bodyPr>
          <a:lstStyle/>
          <a:p>
            <a:pPr algn="ctr"/>
            <a:r>
              <a:rPr lang="fr-FR" sz="4800" dirty="0"/>
              <a:t>Merci pour votre attention ! 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14772628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/>
          <a:lstStyle/>
          <a:p>
            <a:r>
              <a:rPr sz="4800" dirty="0"/>
              <a:t>Plan</a:t>
            </a:r>
            <a:endParaRPr dirty="0"/>
          </a:p>
        </p:txBody>
      </p:sp>
      <p:sp>
        <p:nvSpPr>
          <p:cNvPr id="190" name="Espace réservé du contenu 2"/>
          <p:cNvSpPr txBox="1">
            <a:spLocks noGrp="1"/>
          </p:cNvSpPr>
          <p:nvPr>
            <p:ph type="body" sz="half" idx="1"/>
          </p:nvPr>
        </p:nvSpPr>
        <p:spPr>
          <a:xfrm>
            <a:off x="677333" y="2160589"/>
            <a:ext cx="8596670" cy="38807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0050" indent="-400050">
              <a:buFontTx/>
              <a:buAutoNum type="romanUcPeriod"/>
            </a:pPr>
            <a:r>
              <a:rPr lang="fr-FR" sz="2800" dirty="0">
                <a:solidFill>
                  <a:schemeClr val="accent2"/>
                </a:solidFill>
              </a:rPr>
              <a:t>Objectif et données initiales</a:t>
            </a:r>
          </a:p>
          <a:p>
            <a:pPr marL="400050" indent="-400050">
              <a:buFontTx/>
              <a:buAutoNum type="romanUcPeriod"/>
            </a:pPr>
            <a:endParaRPr lang="fr-FR" sz="2800" dirty="0"/>
          </a:p>
          <a:p>
            <a:pPr marL="400050" indent="-400050">
              <a:buFontTx/>
              <a:buAutoNum type="romanUcPeriod" startAt="2"/>
            </a:pPr>
            <a:r>
              <a:rPr lang="fr-FR" sz="2800" dirty="0">
                <a:solidFill>
                  <a:schemeClr val="accent2"/>
                </a:solidFill>
              </a:rPr>
              <a:t>Recalage</a:t>
            </a:r>
            <a:r>
              <a:rPr lang="fr-FR" sz="2800" dirty="0"/>
              <a:t> </a:t>
            </a:r>
            <a:r>
              <a:rPr lang="fr-FR" sz="2800" dirty="0">
                <a:solidFill>
                  <a:schemeClr val="accent2"/>
                </a:solidFill>
              </a:rPr>
              <a:t>temporel</a:t>
            </a:r>
          </a:p>
          <a:p>
            <a:pPr marL="400050" indent="-400050">
              <a:buFontTx/>
              <a:buAutoNum type="romanUcPeriod" startAt="2"/>
            </a:pPr>
            <a:endParaRPr lang="fr-FR" sz="2800" dirty="0"/>
          </a:p>
          <a:p>
            <a:pPr marL="400050" indent="-400050">
              <a:buFontTx/>
              <a:buAutoNum type="romanUcPeriod" startAt="3"/>
            </a:pPr>
            <a:r>
              <a:rPr lang="fr-FR" sz="2800" dirty="0">
                <a:solidFill>
                  <a:schemeClr val="accent2"/>
                </a:solidFill>
              </a:rPr>
              <a:t>Recalage spatial</a:t>
            </a:r>
          </a:p>
          <a:p>
            <a:pPr marL="400050" indent="-400050">
              <a:buFontTx/>
              <a:buAutoNum type="romanUcPeriod" startAt="3"/>
            </a:pPr>
            <a:endParaRPr lang="fr-FR" sz="2800" dirty="0">
              <a:solidFill>
                <a:schemeClr val="accent2"/>
              </a:solidFill>
            </a:endParaRPr>
          </a:p>
          <a:p>
            <a:pPr marL="400050" indent="-400050">
              <a:buFontTx/>
              <a:buAutoNum type="romanUcPeriod" startAt="4"/>
            </a:pPr>
            <a:r>
              <a:rPr lang="fr-FR" sz="2800" dirty="0">
                <a:solidFill>
                  <a:schemeClr val="accent2"/>
                </a:solidFill>
              </a:rPr>
              <a:t>Résultats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re 1"/>
          <p:cNvSpPr txBox="1">
            <a:spLocks noGrp="1"/>
          </p:cNvSpPr>
          <p:nvPr>
            <p:ph type="title"/>
          </p:nvPr>
        </p:nvSpPr>
        <p:spPr>
          <a:xfrm>
            <a:off x="677332" y="609600"/>
            <a:ext cx="9676489" cy="13208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fr-FR" sz="4800" dirty="0"/>
              <a:t>I – Objectif et données initiales</a:t>
            </a:r>
          </a:p>
        </p:txBody>
      </p:sp>
      <p:pic>
        <p:nvPicPr>
          <p:cNvPr id="193" name="Espace réservé du contenu 4" descr="Espace réservé du contenu 4"/>
          <p:cNvPicPr>
            <a:picLocks noChangeAspect="1"/>
          </p:cNvPicPr>
          <p:nvPr/>
        </p:nvPicPr>
        <p:blipFill>
          <a:blip r:embed="rId2">
            <a:extLst/>
          </a:blip>
          <a:srcRect l="11084" r="13213"/>
          <a:stretch>
            <a:fillRect/>
          </a:stretch>
        </p:blipFill>
        <p:spPr>
          <a:xfrm>
            <a:off x="919253" y="2657867"/>
            <a:ext cx="3768482" cy="2800075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ZoneTexte 5"/>
          <p:cNvSpPr txBox="1"/>
          <p:nvPr/>
        </p:nvSpPr>
        <p:spPr>
          <a:xfrm>
            <a:off x="677332" y="1730347"/>
            <a:ext cx="5592418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defRPr>
            </a:pPr>
            <a:r>
              <a:rPr sz="2000" dirty="0" err="1"/>
              <a:t>Effectuer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/>
              <a:t>le </a:t>
            </a:r>
            <a:r>
              <a:rPr sz="2000" dirty="0" err="1"/>
              <a:t>recalage</a:t>
            </a:r>
            <a:r>
              <a:rPr sz="2000" dirty="0"/>
              <a:t> </a:t>
            </a:r>
            <a:r>
              <a:rPr sz="2000" dirty="0" err="1"/>
              <a:t>temporel</a:t>
            </a:r>
            <a:r>
              <a:rPr sz="2000" dirty="0"/>
              <a:t> et spatial entre</a:t>
            </a:r>
          </a:p>
        </p:txBody>
      </p:sp>
      <p:sp>
        <p:nvSpPr>
          <p:cNvPr id="195" name="ZoneTexte 6"/>
          <p:cNvSpPr txBox="1"/>
          <p:nvPr/>
        </p:nvSpPr>
        <p:spPr>
          <a:xfrm>
            <a:off x="1979282" y="5757443"/>
            <a:ext cx="1648425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defRPr>
            </a:lvl1pPr>
          </a:lstStyle>
          <a:p>
            <a:r>
              <a:rPr sz="2000" dirty="0" err="1"/>
              <a:t>une</a:t>
            </a:r>
            <a:r>
              <a:rPr sz="2000" dirty="0"/>
              <a:t> </a:t>
            </a:r>
            <a:r>
              <a:rPr sz="2000" dirty="0" err="1"/>
              <a:t>vidéo</a:t>
            </a:r>
            <a:r>
              <a:rPr sz="2000" dirty="0"/>
              <a:t>…</a:t>
            </a:r>
          </a:p>
        </p:txBody>
      </p:sp>
      <p:sp>
        <p:nvSpPr>
          <p:cNvPr id="196" name="ZoneTexte 7"/>
          <p:cNvSpPr txBox="1"/>
          <p:nvPr/>
        </p:nvSpPr>
        <p:spPr>
          <a:xfrm>
            <a:off x="5552659" y="5618943"/>
            <a:ext cx="4007022" cy="70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defRPr>
            </a:pPr>
            <a:r>
              <a:rPr sz="2000" dirty="0"/>
              <a:t>… et des </a:t>
            </a:r>
            <a:r>
              <a:rPr sz="2000" dirty="0" err="1"/>
              <a:t>données</a:t>
            </a:r>
            <a:r>
              <a:rPr sz="2000" dirty="0"/>
              <a:t> de </a:t>
            </a:r>
            <a:r>
              <a:rPr sz="2000" dirty="0" err="1"/>
              <a:t>capteurs</a:t>
            </a:r>
            <a:r>
              <a:rPr sz="2000" dirty="0"/>
              <a:t> </a:t>
            </a:r>
          </a:p>
          <a:p>
            <a:pPr algn="ctr">
              <a:defRPr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/>
              </a:defRPr>
            </a:pPr>
            <a:r>
              <a:rPr sz="2000" dirty="0" err="1"/>
              <a:t>MoCap</a:t>
            </a:r>
            <a:r>
              <a:rPr sz="2000" dirty="0"/>
              <a:t> (Motion Capture)</a:t>
            </a:r>
          </a:p>
        </p:txBody>
      </p:sp>
      <p:pic>
        <p:nvPicPr>
          <p:cNvPr id="197" name="Image 3" descr="Image 3"/>
          <p:cNvPicPr>
            <a:picLocks noChangeAspect="1"/>
          </p:cNvPicPr>
          <p:nvPr/>
        </p:nvPicPr>
        <p:blipFill>
          <a:blip r:embed="rId3">
            <a:extLst/>
          </a:blip>
          <a:srcRect l="23934" t="25121" r="23934" b="10663"/>
          <a:stretch>
            <a:fillRect/>
          </a:stretch>
        </p:blipFill>
        <p:spPr>
          <a:xfrm>
            <a:off x="5500756" y="2657866"/>
            <a:ext cx="4058925" cy="28123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re 1"/>
          <p:cNvSpPr txBox="1">
            <a:spLocks noGrp="1"/>
          </p:cNvSpPr>
          <p:nvPr>
            <p:ph type="title"/>
          </p:nvPr>
        </p:nvSpPr>
        <p:spPr>
          <a:xfrm>
            <a:off x="677332" y="609600"/>
            <a:ext cx="9817165" cy="13208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4800" dirty="0"/>
              <a:t>I – Objectif et </a:t>
            </a:r>
            <a:r>
              <a:rPr sz="4800" dirty="0" err="1"/>
              <a:t>données</a:t>
            </a:r>
            <a:r>
              <a:rPr sz="4800" dirty="0"/>
              <a:t> </a:t>
            </a:r>
            <a:r>
              <a:rPr sz="4800" dirty="0" err="1"/>
              <a:t>initiales</a:t>
            </a:r>
            <a:endParaRPr sz="4800" dirty="0"/>
          </a:p>
        </p:txBody>
      </p:sp>
      <p:sp>
        <p:nvSpPr>
          <p:cNvPr id="200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677333" y="2155686"/>
            <a:ext cx="8970251" cy="388077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000" dirty="0"/>
              <a:t>Une </a:t>
            </a:r>
            <a:r>
              <a:rPr lang="fr-FR" sz="2000" b="1" dirty="0"/>
              <a:t>vidéo</a:t>
            </a:r>
            <a:r>
              <a:rPr lang="fr-FR" sz="2000" dirty="0"/>
              <a:t> et les positions </a:t>
            </a:r>
            <a:r>
              <a:rPr lang="fr-FR" sz="2000" dirty="0" err="1"/>
              <a:t>MoCap</a:t>
            </a:r>
            <a:r>
              <a:rPr lang="fr-FR" sz="2000" dirty="0"/>
              <a:t> associées </a:t>
            </a:r>
            <a:r>
              <a:rPr lang="fr-FR" sz="2000" b="1" dirty="0"/>
              <a:t>des mains, des avant-bras, des bras, de la tête, de la nuque, des épaules, du buste et du bassin, pour chaque personne.</a:t>
            </a:r>
          </a:p>
          <a:p>
            <a:pPr>
              <a:defRPr b="1"/>
            </a:pPr>
            <a:endParaRPr lang="fr-FR" sz="20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/>
              <a:t>Pour les données </a:t>
            </a:r>
            <a:r>
              <a:rPr lang="fr-FR" sz="2000" dirty="0" err="1"/>
              <a:t>MoCap</a:t>
            </a:r>
            <a:r>
              <a:rPr lang="fr-FR" sz="2000" dirty="0"/>
              <a:t> : deux fichiers .</a:t>
            </a:r>
            <a:r>
              <a:rPr lang="fr-FR" sz="2000" dirty="0" err="1"/>
              <a:t>fbx</a:t>
            </a:r>
            <a:r>
              <a:rPr lang="fr-FR" sz="2000" dirty="0"/>
              <a:t> lisibles par </a:t>
            </a:r>
            <a:r>
              <a:rPr lang="fr-FR" sz="2000" dirty="0" err="1"/>
              <a:t>Unity</a:t>
            </a:r>
            <a:r>
              <a:rPr lang="fr-FR" sz="2000" dirty="0"/>
              <a:t>, qui exporte ces données en </a:t>
            </a:r>
            <a:r>
              <a:rPr lang="fr-FR" sz="2000" b="1" dirty="0"/>
              <a:t>deux fichiers .csv de positions 3D</a:t>
            </a:r>
            <a:r>
              <a:rPr lang="fr-FR" sz="20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000" dirty="0"/>
              <a:t>Pour la vidéo : une analyse par la bibliothèque </a:t>
            </a:r>
            <a:r>
              <a:rPr lang="fr-FR" sz="2000" dirty="0" err="1"/>
              <a:t>OpenPose</a:t>
            </a:r>
            <a:r>
              <a:rPr lang="fr-FR" sz="2000" dirty="0"/>
              <a:t> donne </a:t>
            </a:r>
            <a:r>
              <a:rPr lang="fr-FR" sz="2000" b="1" dirty="0"/>
              <a:t>les positions 2D de points caractéristiques</a:t>
            </a:r>
            <a:r>
              <a:rPr lang="fr-FR" sz="2000" dirty="0"/>
              <a:t> (dont ceux cités ci-dessus) </a:t>
            </a:r>
            <a:r>
              <a:rPr lang="fr-FR" sz="2000" b="1" dirty="0"/>
              <a:t>dans deux fichiers .csv</a:t>
            </a:r>
            <a:r>
              <a:rPr lang="fr-FR" sz="2000" dirty="0"/>
              <a:t>.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10604956" cy="13208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4800" dirty="0"/>
              <a:t>I – Objectif et </a:t>
            </a:r>
            <a:r>
              <a:rPr sz="4800" dirty="0" err="1"/>
              <a:t>données</a:t>
            </a:r>
            <a:r>
              <a:rPr sz="4800" dirty="0"/>
              <a:t> </a:t>
            </a:r>
            <a:r>
              <a:rPr sz="4800" dirty="0" err="1"/>
              <a:t>initiales</a:t>
            </a:r>
            <a:endParaRPr sz="4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A6CC16-E1E3-400E-AF1E-890EE5E83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36" y="3429000"/>
            <a:ext cx="5744745" cy="323141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F064A4A-2A3A-483B-BDC8-2AB1E8D0A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696182"/>
            <a:ext cx="5744745" cy="323141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800" dirty="0"/>
              <a:t>II - </a:t>
            </a:r>
            <a:r>
              <a:rPr sz="4800" dirty="0" err="1"/>
              <a:t>Recalage</a:t>
            </a:r>
            <a:r>
              <a:rPr sz="4800" dirty="0"/>
              <a:t> </a:t>
            </a:r>
            <a:r>
              <a:rPr sz="4800" dirty="0" err="1"/>
              <a:t>temporel</a:t>
            </a:r>
            <a:endParaRPr sz="4800" dirty="0"/>
          </a:p>
        </p:txBody>
      </p:sp>
      <p:sp>
        <p:nvSpPr>
          <p:cNvPr id="207" name="Espace réservé du contenu 2"/>
          <p:cNvSpPr txBox="1">
            <a:spLocks noGrp="1"/>
          </p:cNvSpPr>
          <p:nvPr>
            <p:ph type="body" sz="half" idx="1"/>
          </p:nvPr>
        </p:nvSpPr>
        <p:spPr>
          <a:xfrm>
            <a:off x="677333" y="1755899"/>
            <a:ext cx="9184119" cy="38807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1900" dirty="0"/>
              <a:t>Déterminer </a:t>
            </a:r>
            <a:r>
              <a:rPr lang="fr-FR" sz="1900" b="1" dirty="0"/>
              <a:t>le décalage de temps </a:t>
            </a:r>
            <a:r>
              <a:rPr lang="fr-FR" sz="1900" dirty="0"/>
              <a:t>entre la vidéo et la série de données </a:t>
            </a:r>
            <a:r>
              <a:rPr lang="fr-FR" sz="1900" dirty="0" err="1"/>
              <a:t>MoCap</a:t>
            </a:r>
            <a:r>
              <a:rPr lang="fr-FR" sz="1900" dirty="0"/>
              <a:t>.</a:t>
            </a:r>
          </a:p>
          <a:p>
            <a:pPr>
              <a:spcBef>
                <a:spcPts val="200"/>
              </a:spcBef>
              <a:buFont typeface="Wingdings" panose="05000000000000000000" pitchFamily="2" charset="2"/>
              <a:buChar char="§"/>
              <a:defRPr sz="900"/>
            </a:pPr>
            <a:endParaRPr lang="fr-FR" sz="19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1900" dirty="0"/>
              <a:t>Idée : </a:t>
            </a:r>
            <a:r>
              <a:rPr lang="fr-FR" sz="1900" b="1" dirty="0"/>
              <a:t>étudier les variations de vitesse d’un point caractéristique</a:t>
            </a:r>
            <a:r>
              <a:rPr lang="fr-FR" sz="1900" dirty="0"/>
              <a:t> dans les deux jeux de données, et chercher à </a:t>
            </a:r>
            <a:r>
              <a:rPr lang="fr-FR" sz="1900" b="1" dirty="0"/>
              <a:t>repérer un geste particulier</a:t>
            </a:r>
            <a:r>
              <a:rPr lang="fr-FR" sz="1900" dirty="0"/>
              <a:t> dans chacun de ces deux jeux.</a:t>
            </a:r>
          </a:p>
        </p:txBody>
      </p:sp>
      <p:pic>
        <p:nvPicPr>
          <p:cNvPr id="208" name="Image 3" descr="Imag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21649" y="3903394"/>
            <a:ext cx="4900732" cy="28194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Espace réservé du contenu 6" descr="Espace réservé du contenu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936" y="1726996"/>
            <a:ext cx="8938067" cy="4521404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800" dirty="0"/>
              <a:t>II – </a:t>
            </a:r>
            <a:r>
              <a:rPr sz="4800" dirty="0" err="1"/>
              <a:t>Recalage</a:t>
            </a:r>
            <a:r>
              <a:rPr sz="4800" dirty="0"/>
              <a:t> </a:t>
            </a:r>
            <a:r>
              <a:rPr sz="4800" dirty="0" err="1"/>
              <a:t>temporel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800" dirty="0"/>
              <a:t>III - </a:t>
            </a:r>
            <a:r>
              <a:rPr sz="4800" dirty="0" err="1"/>
              <a:t>Recalage</a:t>
            </a:r>
            <a:r>
              <a:rPr sz="4800" dirty="0"/>
              <a:t> spatial</a:t>
            </a:r>
          </a:p>
        </p:txBody>
      </p:sp>
      <p:sp>
        <p:nvSpPr>
          <p:cNvPr id="214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677333" y="1975729"/>
            <a:ext cx="8832427" cy="441911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200" dirty="0"/>
              <a:t>Recaler un nuage de points </a:t>
            </a:r>
            <a:r>
              <a:rPr lang="fr-FR" sz="2200" dirty="0" err="1"/>
              <a:t>MoCap</a:t>
            </a:r>
            <a:r>
              <a:rPr lang="fr-FR" sz="2200" dirty="0"/>
              <a:t> </a:t>
            </a:r>
            <a:r>
              <a:rPr lang="fr-FR" sz="2200" b="1" dirty="0"/>
              <a:t>3D</a:t>
            </a:r>
            <a:r>
              <a:rPr lang="fr-FR" sz="2200" dirty="0"/>
              <a:t> et des données vidéo </a:t>
            </a:r>
            <a:r>
              <a:rPr lang="fr-FR" sz="2200" b="1" dirty="0"/>
              <a:t>2D.</a:t>
            </a:r>
          </a:p>
          <a:p>
            <a:pPr>
              <a:buFont typeface="Wingdings" panose="05000000000000000000" pitchFamily="2" charset="2"/>
              <a:buChar char="§"/>
              <a:defRPr b="1"/>
            </a:pPr>
            <a:endParaRPr lang="fr-FR" sz="22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200" dirty="0"/>
              <a:t>Proposition : </a:t>
            </a:r>
            <a:r>
              <a:rPr lang="fr-FR" sz="2200" b="1" dirty="0"/>
              <a:t>projeter les données 3D sur le plan des données 2D</a:t>
            </a:r>
            <a:r>
              <a:rPr lang="fr-FR" sz="2200" dirty="0"/>
              <a:t>, en déterminant translation et rotation optimales.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200" dirty="0"/>
              <a:t>Nécessité de comparer deux nuages de points </a:t>
            </a:r>
            <a:r>
              <a:rPr lang="fr-FR" sz="2200" b="1" dirty="0"/>
              <a:t>pris au même instant</a:t>
            </a:r>
          </a:p>
          <a:p>
            <a:pPr lvl="1">
              <a:buFont typeface="Wingdings" panose="05000000000000000000" pitchFamily="2" charset="2"/>
              <a:buChar char="§"/>
              <a:defRPr sz="1600"/>
            </a:pPr>
            <a:r>
              <a:rPr lang="fr-FR" sz="1700" dirty="0"/>
              <a:t>Recalage temporel pour déterminer le delta temporel entre les deux séquences.</a:t>
            </a:r>
          </a:p>
          <a:p>
            <a:pPr lvl="1">
              <a:buFont typeface="Wingdings" panose="05000000000000000000" pitchFamily="2" charset="2"/>
              <a:buChar char="§"/>
              <a:defRPr sz="1600"/>
            </a:pPr>
            <a:r>
              <a:rPr lang="fr-FR" sz="1700" dirty="0"/>
              <a:t>Echantillonnage entre la vidéo (25 </a:t>
            </a:r>
            <a:r>
              <a:rPr lang="fr-FR" sz="1700" dirty="0" err="1"/>
              <a:t>fps</a:t>
            </a:r>
            <a:r>
              <a:rPr lang="fr-FR" sz="1700" dirty="0"/>
              <a:t>) et les données </a:t>
            </a:r>
            <a:r>
              <a:rPr lang="fr-FR" sz="1700" dirty="0" err="1"/>
              <a:t>MoCap</a:t>
            </a:r>
            <a:r>
              <a:rPr lang="fr-FR" sz="1700" dirty="0"/>
              <a:t> (120 </a:t>
            </a:r>
            <a:r>
              <a:rPr lang="fr-FR" sz="1700" dirty="0" err="1"/>
              <a:t>fps</a:t>
            </a:r>
            <a:r>
              <a:rPr lang="fr-FR" sz="1700"/>
              <a:t>).</a:t>
            </a:r>
            <a:endParaRPr lang="fr-FR" sz="1700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re 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8596670" cy="1320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800" dirty="0"/>
              <a:t>III – </a:t>
            </a:r>
            <a:r>
              <a:rPr lang="fr-FR" sz="4800" dirty="0"/>
              <a:t>Recalage</a:t>
            </a:r>
            <a:r>
              <a:rPr sz="4800" dirty="0"/>
              <a:t> spatial</a:t>
            </a:r>
          </a:p>
        </p:txBody>
      </p:sp>
      <p:sp>
        <p:nvSpPr>
          <p:cNvPr id="217" name="Espace réservé du contenu 2"/>
          <p:cNvSpPr txBox="1">
            <a:spLocks noGrp="1"/>
          </p:cNvSpPr>
          <p:nvPr>
            <p:ph type="body" idx="1"/>
          </p:nvPr>
        </p:nvSpPr>
        <p:spPr>
          <a:xfrm>
            <a:off x="524285" y="1736488"/>
            <a:ext cx="8902766" cy="51215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fr-FR" sz="2600" dirty="0"/>
              <a:t>Quatre étapes appliquées aux frames sélectionnées :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fr-FR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pPr>
            <a:r>
              <a:rPr lang="fr-FR" sz="1900" dirty="0"/>
              <a:t>Chercher le meilleur angle par un </a:t>
            </a:r>
            <a:r>
              <a:rPr lang="fr-FR" sz="1900" b="1" dirty="0"/>
              <a:t>processus itératif</a:t>
            </a:r>
            <a:r>
              <a:rPr lang="fr-FR" sz="1900" dirty="0"/>
              <a:t>. </a:t>
            </a:r>
          </a:p>
          <a:p>
            <a:pPr marL="0" lvl="1" indent="0">
              <a:lnSpc>
                <a:spcPct val="90000"/>
              </a:lnSpc>
              <a:buSzTx/>
              <a:buNone/>
              <a:defRPr sz="1600"/>
            </a:pPr>
            <a:r>
              <a:rPr lang="fr-FR" sz="1900" dirty="0"/>
              <a:t>	 		</a:t>
            </a:r>
            <a:r>
              <a:rPr lang="fr-FR" sz="1900" dirty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lang="fr-FR" sz="1900" b="1" dirty="0"/>
              <a:t>Rotation</a:t>
            </a:r>
          </a:p>
          <a:p>
            <a:pPr marL="0" lvl="1" indent="0">
              <a:lnSpc>
                <a:spcPct val="90000"/>
              </a:lnSpc>
              <a:buSzTx/>
              <a:buNone/>
              <a:defRPr sz="1600"/>
            </a:pPr>
            <a:endParaRPr lang="fr-FR" sz="19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pPr>
            <a:r>
              <a:rPr lang="fr-FR" sz="1900" b="1" dirty="0"/>
              <a:t>Projection des points </a:t>
            </a:r>
            <a:r>
              <a:rPr lang="fr-FR" sz="1900" b="1" dirty="0" err="1"/>
              <a:t>MoCap</a:t>
            </a:r>
            <a:r>
              <a:rPr lang="fr-FR" sz="1900" b="1" dirty="0"/>
              <a:t> 3D sur le plan 2D des personnes</a:t>
            </a:r>
            <a:endParaRPr lang="fr-FR" sz="19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pPr>
            <a:endParaRPr lang="fr-FR" sz="19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pPr>
            <a:r>
              <a:rPr lang="fr-FR" sz="1900" b="1" dirty="0"/>
              <a:t>Remise à l’échelle des deux nuages de points</a:t>
            </a:r>
            <a:endParaRPr lang="fr-FR" sz="19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pPr>
            <a:endParaRPr lang="fr-FR" sz="19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pPr>
            <a:r>
              <a:rPr lang="fr-FR" sz="1900" b="1" dirty="0"/>
              <a:t>Faire correspondre un même point caractéristique</a:t>
            </a:r>
            <a:r>
              <a:rPr lang="fr-FR" sz="1900" dirty="0"/>
              <a:t>, la tête par exemple.  </a:t>
            </a:r>
          </a:p>
          <a:p>
            <a:pPr marL="0" lvl="1" indent="0">
              <a:lnSpc>
                <a:spcPct val="90000"/>
              </a:lnSpc>
              <a:buSzTx/>
              <a:buNone/>
              <a:defRPr sz="1600">
                <a:latin typeface="Wingdings"/>
                <a:ea typeface="Wingdings"/>
                <a:cs typeface="Wingdings"/>
                <a:sym typeface="Wingdings"/>
              </a:defRPr>
            </a:pPr>
            <a:r>
              <a:rPr lang="fr-FR" sz="1900" dirty="0"/>
              <a:t>				</a:t>
            </a:r>
            <a:r>
              <a:rPr lang="fr-FR" sz="1900" b="1" dirty="0">
                <a:latin typeface="+mj-lt"/>
                <a:ea typeface="+mj-ea"/>
                <a:cs typeface="+mj-cs"/>
                <a:sym typeface="Trebuchet MS"/>
              </a:rPr>
              <a:t>Translation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  <a:defRPr sz="1600"/>
            </a:pPr>
            <a:endParaRPr lang="fr-FR" dirty="0">
              <a:latin typeface="+mj-lt"/>
              <a:ea typeface="+mj-ea"/>
              <a:cs typeface="+mj-c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303396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Facette">
  <a:themeElements>
    <a:clrScheme name="Facet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000FF"/>
      </a:hlink>
      <a:folHlink>
        <a:srgbClr val="FF00FF"/>
      </a:folHlink>
    </a:clrScheme>
    <a:fontScheme name="Facette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acette">
  <a:themeElements>
    <a:clrScheme name="Facet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0000FF"/>
      </a:hlink>
      <a:folHlink>
        <a:srgbClr val="FF00FF"/>
      </a:folHlink>
    </a:clrScheme>
    <a:fontScheme name="Facette">
      <a:majorFont>
        <a:latin typeface="Trebuchet MS"/>
        <a:ea typeface="Trebuchet MS"/>
        <a:cs typeface="Trebuchet MS"/>
      </a:majorFont>
      <a:minorFont>
        <a:latin typeface="Helvetica"/>
        <a:ea typeface="Helvetica"/>
        <a:cs typeface="Helvetica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395</Words>
  <Application>Microsoft Office PowerPoint</Application>
  <PresentationFormat>Grand écran</PresentationFormat>
  <Paragraphs>58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Helvetica</vt:lpstr>
      <vt:lpstr>Trebuchet MS</vt:lpstr>
      <vt:lpstr>Wingdings</vt:lpstr>
      <vt:lpstr>Facette</vt:lpstr>
      <vt:lpstr>Recalage automatique Motion Capture et vidéo</vt:lpstr>
      <vt:lpstr>Plan</vt:lpstr>
      <vt:lpstr>I – Objectif et données initiales</vt:lpstr>
      <vt:lpstr>I – Objectif et données initiales</vt:lpstr>
      <vt:lpstr>I – Objectif et données initiales</vt:lpstr>
      <vt:lpstr>II - Recalage temporel</vt:lpstr>
      <vt:lpstr>II – Recalage temporel</vt:lpstr>
      <vt:lpstr>III - Recalage spatial</vt:lpstr>
      <vt:lpstr>III – Recalage spatial</vt:lpstr>
      <vt:lpstr>III – Recalage spatial</vt:lpstr>
      <vt:lpstr>IV - Résultats</vt:lpstr>
      <vt:lpstr>IV - Résultats</vt:lpstr>
      <vt:lpstr>Merci pour votre attention !   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Recalage automatique Motion Capture et vidéo</dc:title>
  <cp:lastModifiedBy>Thomas</cp:lastModifiedBy>
  <cp:revision>10</cp:revision>
  <dcterms:modified xsi:type="dcterms:W3CDTF">2019-03-11T21:40:39Z</dcterms:modified>
</cp:coreProperties>
</file>